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av" ContentType="audio/x-wav"/>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1.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2.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notesSlides/notesSlide40.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tags/tag12.xml" ContentType="application/vnd.openxmlformats-officedocument.presentationml.tags+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111"/>
  </p:notesMasterIdLst>
  <p:handoutMasterIdLst>
    <p:handoutMasterId r:id="rId112"/>
  </p:handoutMasterIdLst>
  <p:sldIdLst>
    <p:sldId id="1243" r:id="rId2"/>
    <p:sldId id="1244" r:id="rId3"/>
    <p:sldId id="1245" r:id="rId4"/>
    <p:sldId id="1134" r:id="rId5"/>
    <p:sldId id="1135" r:id="rId6"/>
    <p:sldId id="1136" r:id="rId7"/>
    <p:sldId id="1137" r:id="rId8"/>
    <p:sldId id="1138" r:id="rId9"/>
    <p:sldId id="1139" r:id="rId10"/>
    <p:sldId id="1140" r:id="rId11"/>
    <p:sldId id="1141" r:id="rId12"/>
    <p:sldId id="1142" r:id="rId13"/>
    <p:sldId id="1143" r:id="rId14"/>
    <p:sldId id="1144" r:id="rId15"/>
    <p:sldId id="1145" r:id="rId16"/>
    <p:sldId id="1146" r:id="rId17"/>
    <p:sldId id="1147" r:id="rId18"/>
    <p:sldId id="1148" r:id="rId19"/>
    <p:sldId id="1150" r:id="rId20"/>
    <p:sldId id="1151" r:id="rId21"/>
    <p:sldId id="1152" r:id="rId22"/>
    <p:sldId id="1153" r:id="rId23"/>
    <p:sldId id="1154" r:id="rId24"/>
    <p:sldId id="1155" r:id="rId25"/>
    <p:sldId id="1156" r:id="rId26"/>
    <p:sldId id="1157" r:id="rId27"/>
    <p:sldId id="1158" r:id="rId28"/>
    <p:sldId id="1159" r:id="rId29"/>
    <p:sldId id="1160" r:id="rId30"/>
    <p:sldId id="1161" r:id="rId31"/>
    <p:sldId id="1162" r:id="rId32"/>
    <p:sldId id="1163" r:id="rId33"/>
    <p:sldId id="1164" r:id="rId34"/>
    <p:sldId id="1165" r:id="rId35"/>
    <p:sldId id="1166" r:id="rId36"/>
    <p:sldId id="1167" r:id="rId37"/>
    <p:sldId id="1168" r:id="rId38"/>
    <p:sldId id="1169" r:id="rId39"/>
    <p:sldId id="1170" r:id="rId40"/>
    <p:sldId id="1171" r:id="rId41"/>
    <p:sldId id="1172" r:id="rId42"/>
    <p:sldId id="1173" r:id="rId43"/>
    <p:sldId id="1174" r:id="rId44"/>
    <p:sldId id="1175" r:id="rId45"/>
    <p:sldId id="1176" r:id="rId46"/>
    <p:sldId id="1177" r:id="rId47"/>
    <p:sldId id="1178" r:id="rId48"/>
    <p:sldId id="1179" r:id="rId49"/>
    <p:sldId id="1180" r:id="rId50"/>
    <p:sldId id="1181" r:id="rId51"/>
    <p:sldId id="1182" r:id="rId52"/>
    <p:sldId id="1183" r:id="rId53"/>
    <p:sldId id="1184" r:id="rId54"/>
    <p:sldId id="1185" r:id="rId55"/>
    <p:sldId id="1186" r:id="rId56"/>
    <p:sldId id="1187" r:id="rId57"/>
    <p:sldId id="1188" r:id="rId58"/>
    <p:sldId id="1189" r:id="rId59"/>
    <p:sldId id="1190" r:id="rId60"/>
    <p:sldId id="1191" r:id="rId61"/>
    <p:sldId id="1192" r:id="rId62"/>
    <p:sldId id="1193" r:id="rId63"/>
    <p:sldId id="1194" r:id="rId64"/>
    <p:sldId id="1195" r:id="rId65"/>
    <p:sldId id="1196" r:id="rId66"/>
    <p:sldId id="1197" r:id="rId67"/>
    <p:sldId id="1198" r:id="rId68"/>
    <p:sldId id="1199" r:id="rId69"/>
    <p:sldId id="1200" r:id="rId70"/>
    <p:sldId id="1201" r:id="rId71"/>
    <p:sldId id="1202" r:id="rId72"/>
    <p:sldId id="1203" r:id="rId73"/>
    <p:sldId id="1204" r:id="rId74"/>
    <p:sldId id="1205" r:id="rId75"/>
    <p:sldId id="1206" r:id="rId76"/>
    <p:sldId id="1207" r:id="rId77"/>
    <p:sldId id="1208" r:id="rId78"/>
    <p:sldId id="1209" r:id="rId79"/>
    <p:sldId id="1210" r:id="rId80"/>
    <p:sldId id="1211" r:id="rId81"/>
    <p:sldId id="1212" r:id="rId82"/>
    <p:sldId id="1213" r:id="rId83"/>
    <p:sldId id="1214" r:id="rId84"/>
    <p:sldId id="1215" r:id="rId85"/>
    <p:sldId id="1216" r:id="rId86"/>
    <p:sldId id="1217" r:id="rId87"/>
    <p:sldId id="1218" r:id="rId88"/>
    <p:sldId id="1219" r:id="rId89"/>
    <p:sldId id="1221" r:id="rId90"/>
    <p:sldId id="1246" r:id="rId91"/>
    <p:sldId id="1222" r:id="rId92"/>
    <p:sldId id="1223" r:id="rId93"/>
    <p:sldId id="1224" r:id="rId94"/>
    <p:sldId id="1225" r:id="rId95"/>
    <p:sldId id="1226" r:id="rId96"/>
    <p:sldId id="1227" r:id="rId97"/>
    <p:sldId id="1228" r:id="rId98"/>
    <p:sldId id="1229" r:id="rId99"/>
    <p:sldId id="1230" r:id="rId100"/>
    <p:sldId id="1231" r:id="rId101"/>
    <p:sldId id="1232" r:id="rId102"/>
    <p:sldId id="1233" r:id="rId103"/>
    <p:sldId id="1234" r:id="rId104"/>
    <p:sldId id="1235" r:id="rId105"/>
    <p:sldId id="1236" r:id="rId106"/>
    <p:sldId id="1237" r:id="rId107"/>
    <p:sldId id="1238" r:id="rId108"/>
    <p:sldId id="1239" r:id="rId109"/>
    <p:sldId id="1240" r:id="rId110"/>
  </p:sldIdLst>
  <p:sldSz cx="12192000" cy="6858000"/>
  <p:notesSz cx="7099300" cy="10234613"/>
  <p:kinsoku lang="zh-CN" invalStChars="、。，．・：；？！゛゜ヽヾゝゞ々ー’”）〕］｝〉》」』】°‰′″℃￠％ぁぃぅぇぉっゃゅょゎァィゥェォッャュョヮヵヶ!%),.:;?]}｡｣､･ｧｨｩｪｫｬｭｮｯｰﾞﾟ" invalEndChars="‘“（〔［｛〈《「『【￥＄$([\{｢￡"/>
  <p:defaultTextStyle>
    <a:defPPr>
      <a:defRPr lang="en-US"/>
    </a:defPPr>
    <a:lvl1pPr algn="l" rtl="0" eaLnBrk="0" fontAlgn="base" hangingPunct="0">
      <a:lnSpc>
        <a:spcPct val="85000"/>
      </a:lnSpc>
      <a:spcBef>
        <a:spcPct val="40000"/>
      </a:spcBef>
      <a:spcAft>
        <a:spcPct val="0"/>
      </a:spcAft>
      <a:buClr>
        <a:srgbClr val="001ADC"/>
      </a:buClr>
      <a:buSzPct val="100000"/>
      <a:buFont typeface="Wingdings" panose="05000000000000000000" pitchFamily="2" charset="2"/>
      <a:buChar char="Ø"/>
      <a:defRPr b="1"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lnSpc>
        <a:spcPct val="85000"/>
      </a:lnSpc>
      <a:spcBef>
        <a:spcPct val="40000"/>
      </a:spcBef>
      <a:spcAft>
        <a:spcPct val="0"/>
      </a:spcAft>
      <a:buClr>
        <a:srgbClr val="001ADC"/>
      </a:buClr>
      <a:buSzPct val="100000"/>
      <a:buFont typeface="Wingdings" panose="05000000000000000000" pitchFamily="2" charset="2"/>
      <a:buChar char="Ø"/>
      <a:defRPr b="1"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lnSpc>
        <a:spcPct val="85000"/>
      </a:lnSpc>
      <a:spcBef>
        <a:spcPct val="40000"/>
      </a:spcBef>
      <a:spcAft>
        <a:spcPct val="0"/>
      </a:spcAft>
      <a:buClr>
        <a:srgbClr val="001ADC"/>
      </a:buClr>
      <a:buSzPct val="100000"/>
      <a:buFont typeface="Wingdings" panose="05000000000000000000" pitchFamily="2" charset="2"/>
      <a:buChar char="Ø"/>
      <a:defRPr b="1"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lnSpc>
        <a:spcPct val="85000"/>
      </a:lnSpc>
      <a:spcBef>
        <a:spcPct val="40000"/>
      </a:spcBef>
      <a:spcAft>
        <a:spcPct val="0"/>
      </a:spcAft>
      <a:buClr>
        <a:srgbClr val="001ADC"/>
      </a:buClr>
      <a:buSzPct val="100000"/>
      <a:buFont typeface="Wingdings" panose="05000000000000000000" pitchFamily="2" charset="2"/>
      <a:buChar char="Ø"/>
      <a:defRPr b="1"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lnSpc>
        <a:spcPct val="85000"/>
      </a:lnSpc>
      <a:spcBef>
        <a:spcPct val="40000"/>
      </a:spcBef>
      <a:spcAft>
        <a:spcPct val="0"/>
      </a:spcAft>
      <a:buClr>
        <a:srgbClr val="001ADC"/>
      </a:buClr>
      <a:buSzPct val="100000"/>
      <a:buFont typeface="Wingdings" panose="05000000000000000000" pitchFamily="2" charset="2"/>
      <a:buChar char="Ø"/>
      <a:defRPr b="1"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046">
          <p15:clr>
            <a:srgbClr val="A4A3A4"/>
          </p15:clr>
        </p15:guide>
        <p15:guide id="2" pos="3837">
          <p15:clr>
            <a:srgbClr val="A4A3A4"/>
          </p15:clr>
        </p15:guide>
      </p15:sldGuideLst>
    </p:ext>
    <p:ext uri="{2D200454-40CA-4A62-9FC3-DE9A4176ACB9}">
      <p15:notesGuideLst xmlns:p15="http://schemas.microsoft.com/office/powerpoint/2012/main">
        <p15:guide id="1" orient="horz" pos="2644">
          <p15:clr>
            <a:srgbClr val="A4A3A4"/>
          </p15:clr>
        </p15:guide>
        <p15:guide id="2" pos="2234">
          <p15:clr>
            <a:srgbClr val="A4A3A4"/>
          </p15:clr>
        </p15:guide>
        <p15:guide id="3" orient="horz" pos="3053">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BD"/>
    <a:srgbClr val="F9FDC7"/>
    <a:srgbClr val="000099"/>
    <a:srgbClr val="535CA1"/>
    <a:srgbClr val="DDDDDD"/>
    <a:srgbClr val="EAEAEA"/>
    <a:srgbClr val="FFDA3F"/>
    <a:srgbClr val="000066"/>
    <a:srgbClr val="FF9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0A1B5D5-9B99-4C35-A422-299274C87663}" styleName="中度样式 1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494" autoAdjust="0"/>
    <p:restoredTop sz="95701" autoAdjust="0"/>
  </p:normalViewPr>
  <p:slideViewPr>
    <p:cSldViewPr>
      <p:cViewPr varScale="1">
        <p:scale>
          <a:sx n="93" d="100"/>
          <a:sy n="93" d="100"/>
        </p:scale>
        <p:origin x="240" y="424"/>
      </p:cViewPr>
      <p:guideLst>
        <p:guide orient="horz" pos="2046"/>
        <p:guide pos="3837"/>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846"/>
    </p:cViewPr>
  </p:sorterViewPr>
  <p:notesViewPr>
    <p:cSldViewPr>
      <p:cViewPr varScale="1">
        <p:scale>
          <a:sx n="42" d="100"/>
          <a:sy n="42" d="100"/>
        </p:scale>
        <p:origin x="-1230" y="-96"/>
      </p:cViewPr>
      <p:guideLst>
        <p:guide orient="horz" pos="2644"/>
        <p:guide pos="2234"/>
        <p:guide orient="horz" pos="3053"/>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handoutMaster" Target="handoutMasters/handoutMaster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presProps" Target="pres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807404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Rot="1" noChangeAspect="1" noChangeArrowheads="1" noTextEdit="1"/>
          </p:cNvSpPr>
          <p:nvPr>
            <p:ph type="sldImg" idx="2"/>
          </p:nvPr>
        </p:nvSpPr>
        <p:spPr bwMode="auto">
          <a:xfrm>
            <a:off x="160338" y="658813"/>
            <a:ext cx="6792912" cy="3822700"/>
          </a:xfrm>
          <a:prstGeom prst="rect">
            <a:avLst/>
          </a:prstGeom>
          <a:noFill/>
          <a:ln w="12700">
            <a:noFill/>
            <a:miter lim="800000"/>
          </a:ln>
          <a:effectLst/>
        </p:spPr>
      </p:sp>
      <p:sp>
        <p:nvSpPr>
          <p:cNvPr id="2051" name="Rectangle 3"/>
          <p:cNvSpPr>
            <a:spLocks noGrp="1" noChangeArrowheads="1"/>
          </p:cNvSpPr>
          <p:nvPr>
            <p:ph type="body" sz="quarter" idx="3"/>
          </p:nvPr>
        </p:nvSpPr>
        <p:spPr bwMode="auto">
          <a:xfrm>
            <a:off x="533576" y="4860873"/>
            <a:ext cx="6119197" cy="4605312"/>
          </a:xfrm>
          <a:prstGeom prst="rect">
            <a:avLst/>
          </a:prstGeom>
          <a:noFill/>
          <a:ln w="12700">
            <a:noFill/>
            <a:miter lim="800000"/>
          </a:ln>
          <a:effectLst/>
        </p:spPr>
        <p:txBody>
          <a:bodyPr vert="horz" wrap="square" lIns="98007" tIns="48144" rIns="98007" bIns="48144" numCol="1" anchor="t" anchorCtr="0" compatLnSpc="1"/>
          <a:lstStyle/>
          <a:p>
            <a:pPr lvl="0"/>
            <a:r>
              <a:rPr lang="en-US" altLang="zh-CN"/>
              <a:t>We want this to be in font 11 and justify.</a:t>
            </a:r>
          </a:p>
        </p:txBody>
      </p:sp>
    </p:spTree>
    <p:extLst>
      <p:ext uri="{BB962C8B-B14F-4D97-AF65-F5344CB8AC3E}">
        <p14:creationId xmlns:p14="http://schemas.microsoft.com/office/powerpoint/2010/main" val="869915759"/>
      </p:ext>
    </p:extLst>
  </p:cSld>
  <p:clrMap bg1="lt1" tx1="dk1" bg2="lt2" tx2="dk2" accent1="accent1" accent2="accent2" accent3="accent3" accent4="accent4" accent5="accent5" accent6="accent6" hlink="hlink" folHlink="folHlink"/>
  <p:notesStyle>
    <a:lvl1pPr algn="just" rtl="0" eaLnBrk="0" fontAlgn="base" hangingPunct="0">
      <a:lnSpc>
        <a:spcPct val="90000"/>
      </a:lnSpc>
      <a:spcBef>
        <a:spcPct val="40000"/>
      </a:spcBef>
      <a:spcAft>
        <a:spcPct val="0"/>
      </a:spcAft>
      <a:defRPr sz="1100" kern="1200">
        <a:solidFill>
          <a:schemeClr val="tx1"/>
        </a:solidFill>
        <a:latin typeface="Arial" panose="020B0604020202020204" pitchFamily="34"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2"/>
          <p:cNvSpPr>
            <a:spLocks noGrp="1" noRot="1" noChangeAspect="1" noChangeArrowheads="1" noTextEdit="1"/>
          </p:cNvSpPr>
          <p:nvPr>
            <p:ph type="sldImg"/>
          </p:nvPr>
        </p:nvSpPr>
        <p:spPr>
          <a:xfrm>
            <a:off x="160338" y="658813"/>
            <a:ext cx="6792912" cy="3822700"/>
          </a:xfrm>
        </p:spPr>
      </p:sp>
      <p:sp>
        <p:nvSpPr>
          <p:cNvPr id="133123"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34745718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B9671BB-4B84-4AFE-AD6B-E13076ECCE2E}" type="slidenum">
              <a:rPr lang="zh-CN" altLang="en-US" smtClean="0"/>
              <a:t>29</a:t>
            </a:fld>
            <a:endParaRPr lang="zh-CN" altLang="en-US"/>
          </a:p>
        </p:txBody>
      </p:sp>
    </p:spTree>
    <p:extLst>
      <p:ext uri="{BB962C8B-B14F-4D97-AF65-F5344CB8AC3E}">
        <p14:creationId xmlns:p14="http://schemas.microsoft.com/office/powerpoint/2010/main" val="38704658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p:txBody>
          <a:bodyPr/>
          <a:lstStyle/>
          <a:p>
            <a:r>
              <a:rPr lang="en-AU" dirty="0">
                <a:solidFill>
                  <a:prstClr val="black"/>
                </a:solidFill>
              </a:rPr>
              <a:t>Morgan </a:t>
            </a:r>
            <a:r>
              <a:rPr lang="en-AU">
                <a:solidFill>
                  <a:prstClr val="black"/>
                </a:solidFill>
              </a:rPr>
              <a:t>Kaufmann Publishers</a:t>
            </a:r>
            <a:endParaRPr lang="en-AU" dirty="0">
              <a:solidFill>
                <a:prstClr val="black"/>
              </a:solidFill>
            </a:endParaRPr>
          </a:p>
        </p:txBody>
      </p:sp>
      <p:sp>
        <p:nvSpPr>
          <p:cNvPr id="5" name="Rectangle 3"/>
          <p:cNvSpPr>
            <a:spLocks noGrp="1" noChangeArrowheads="1"/>
          </p:cNvSpPr>
          <p:nvPr>
            <p:ph type="dt" idx="1"/>
          </p:nvPr>
        </p:nvSpPr>
        <p:spPr/>
        <p:txBody>
          <a:bodyPr/>
          <a:lstStyle/>
          <a:p>
            <a:fld id="{1D06593E-BCCB-4646-854A-41326545FD70}" type="datetime3">
              <a:rPr lang="en-AU">
                <a:solidFill>
                  <a:prstClr val="black"/>
                </a:solidFill>
              </a:rPr>
              <a:t>7 January, 2022</a:t>
            </a:fld>
            <a:endParaRPr lang="en-AU">
              <a:solidFill>
                <a:prstClr val="black"/>
              </a:solidFill>
            </a:endParaRPr>
          </a:p>
        </p:txBody>
      </p:sp>
      <p:sp>
        <p:nvSpPr>
          <p:cNvPr id="6" name="Rectangle 6"/>
          <p:cNvSpPr>
            <a:spLocks noGrp="1" noChangeArrowheads="1"/>
          </p:cNvSpPr>
          <p:nvPr>
            <p:ph type="ftr" sz="quarter" idx="4"/>
          </p:nvPr>
        </p:nvSpPr>
        <p:spPr/>
        <p:txBody>
          <a:bodyPr/>
          <a:lstStyle/>
          <a:p>
            <a:r>
              <a:rPr lang="en-AU">
                <a:solidFill>
                  <a:prstClr val="black"/>
                </a:solidFill>
              </a:rPr>
              <a:t>Chapter 4 — The Processor</a:t>
            </a:r>
          </a:p>
        </p:txBody>
      </p:sp>
      <p:sp>
        <p:nvSpPr>
          <p:cNvPr id="7" name="Rectangle 7"/>
          <p:cNvSpPr>
            <a:spLocks noGrp="1" noChangeArrowheads="1"/>
          </p:cNvSpPr>
          <p:nvPr>
            <p:ph type="sldNum" sz="quarter" idx="5"/>
          </p:nvPr>
        </p:nvSpPr>
        <p:spPr/>
        <p:txBody>
          <a:bodyPr/>
          <a:lstStyle/>
          <a:p>
            <a:fld id="{BDAEA888-F7FF-F34E-939F-BA0CE0A06850}" type="slidenum">
              <a:rPr lang="en-AU">
                <a:solidFill>
                  <a:prstClr val="black"/>
                </a:solidFill>
              </a:rPr>
              <a:t>32</a:t>
            </a:fld>
            <a:endParaRPr lang="en-AU">
              <a:solidFill>
                <a:prstClr val="black"/>
              </a:solidFill>
            </a:endParaRPr>
          </a:p>
        </p:txBody>
      </p:sp>
      <p:sp>
        <p:nvSpPr>
          <p:cNvPr id="363522" name="Rectangle 2"/>
          <p:cNvSpPr>
            <a:spLocks noGrp="1" noRot="1" noChangeAspect="1" noChangeArrowheads="1" noTextEdit="1"/>
          </p:cNvSpPr>
          <p:nvPr>
            <p:ph type="sldImg"/>
          </p:nvPr>
        </p:nvSpPr>
        <p:spPr/>
      </p:sp>
      <p:sp>
        <p:nvSpPr>
          <p:cNvPr id="36352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742910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p:txBody>
          <a:bodyPr/>
          <a:lstStyle/>
          <a:p>
            <a:r>
              <a:rPr lang="en-AU" dirty="0">
                <a:solidFill>
                  <a:prstClr val="black"/>
                </a:solidFill>
              </a:rPr>
              <a:t>Morgan </a:t>
            </a:r>
            <a:r>
              <a:rPr lang="en-AU">
                <a:solidFill>
                  <a:prstClr val="black"/>
                </a:solidFill>
              </a:rPr>
              <a:t>Kaufmann Publishers</a:t>
            </a:r>
            <a:endParaRPr lang="en-AU" dirty="0">
              <a:solidFill>
                <a:prstClr val="black"/>
              </a:solidFill>
            </a:endParaRPr>
          </a:p>
        </p:txBody>
      </p:sp>
      <p:sp>
        <p:nvSpPr>
          <p:cNvPr id="5" name="Rectangle 3"/>
          <p:cNvSpPr>
            <a:spLocks noGrp="1" noChangeArrowheads="1"/>
          </p:cNvSpPr>
          <p:nvPr>
            <p:ph type="dt" idx="1"/>
          </p:nvPr>
        </p:nvSpPr>
        <p:spPr/>
        <p:txBody>
          <a:bodyPr/>
          <a:lstStyle/>
          <a:p>
            <a:fld id="{FB262189-E41B-9A44-A533-1E5E3674DEF8}" type="datetime3">
              <a:rPr lang="en-AU">
                <a:solidFill>
                  <a:prstClr val="black"/>
                </a:solidFill>
              </a:rPr>
              <a:t>7 January, 2022</a:t>
            </a:fld>
            <a:endParaRPr lang="en-AU">
              <a:solidFill>
                <a:prstClr val="black"/>
              </a:solidFill>
            </a:endParaRPr>
          </a:p>
        </p:txBody>
      </p:sp>
      <p:sp>
        <p:nvSpPr>
          <p:cNvPr id="6" name="Rectangle 6"/>
          <p:cNvSpPr>
            <a:spLocks noGrp="1" noChangeArrowheads="1"/>
          </p:cNvSpPr>
          <p:nvPr>
            <p:ph type="ftr" sz="quarter" idx="4"/>
          </p:nvPr>
        </p:nvSpPr>
        <p:spPr/>
        <p:txBody>
          <a:bodyPr/>
          <a:lstStyle/>
          <a:p>
            <a:r>
              <a:rPr lang="en-AU">
                <a:solidFill>
                  <a:prstClr val="black"/>
                </a:solidFill>
              </a:rPr>
              <a:t>Chapter 4 — The Processor</a:t>
            </a:r>
          </a:p>
        </p:txBody>
      </p:sp>
      <p:sp>
        <p:nvSpPr>
          <p:cNvPr id="7" name="Rectangle 7"/>
          <p:cNvSpPr>
            <a:spLocks noGrp="1" noChangeArrowheads="1"/>
          </p:cNvSpPr>
          <p:nvPr>
            <p:ph type="sldNum" sz="quarter" idx="5"/>
          </p:nvPr>
        </p:nvSpPr>
        <p:spPr/>
        <p:txBody>
          <a:bodyPr/>
          <a:lstStyle/>
          <a:p>
            <a:fld id="{824E6D26-5EA0-7741-906B-1FC11DACF36C}" type="slidenum">
              <a:rPr lang="en-AU">
                <a:solidFill>
                  <a:prstClr val="black"/>
                </a:solidFill>
              </a:rPr>
              <a:t>33</a:t>
            </a:fld>
            <a:endParaRPr lang="en-AU">
              <a:solidFill>
                <a:prstClr val="black"/>
              </a:solidFill>
            </a:endParaRPr>
          </a:p>
        </p:txBody>
      </p:sp>
      <p:sp>
        <p:nvSpPr>
          <p:cNvPr id="367618" name="Rectangle 2"/>
          <p:cNvSpPr>
            <a:spLocks noGrp="1" noRot="1" noChangeAspect="1" noChangeArrowheads="1" noTextEdit="1"/>
          </p:cNvSpPr>
          <p:nvPr>
            <p:ph type="sldImg"/>
          </p:nvPr>
        </p:nvSpPr>
        <p:spPr/>
      </p:sp>
      <p:sp>
        <p:nvSpPr>
          <p:cNvPr id="36761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0543014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p:txBody>
          <a:bodyPr/>
          <a:lstStyle/>
          <a:p>
            <a:r>
              <a:rPr lang="en-AU" dirty="0">
                <a:solidFill>
                  <a:prstClr val="black"/>
                </a:solidFill>
              </a:rPr>
              <a:t>Morgan </a:t>
            </a:r>
            <a:r>
              <a:rPr lang="en-AU">
                <a:solidFill>
                  <a:prstClr val="black"/>
                </a:solidFill>
              </a:rPr>
              <a:t>Kaufmann Publishers</a:t>
            </a:r>
            <a:endParaRPr lang="en-AU" dirty="0">
              <a:solidFill>
                <a:prstClr val="black"/>
              </a:solidFill>
            </a:endParaRPr>
          </a:p>
        </p:txBody>
      </p:sp>
      <p:sp>
        <p:nvSpPr>
          <p:cNvPr id="5" name="Rectangle 3"/>
          <p:cNvSpPr>
            <a:spLocks noGrp="1" noChangeArrowheads="1"/>
          </p:cNvSpPr>
          <p:nvPr>
            <p:ph type="dt" idx="1"/>
          </p:nvPr>
        </p:nvSpPr>
        <p:spPr/>
        <p:txBody>
          <a:bodyPr/>
          <a:lstStyle/>
          <a:p>
            <a:fld id="{3A8528D3-1972-9F48-9205-AD9595A63350}" type="datetime3">
              <a:rPr lang="en-AU">
                <a:solidFill>
                  <a:prstClr val="black"/>
                </a:solidFill>
              </a:rPr>
              <a:t>7 January, 2022</a:t>
            </a:fld>
            <a:endParaRPr lang="en-AU">
              <a:solidFill>
                <a:prstClr val="black"/>
              </a:solidFill>
            </a:endParaRPr>
          </a:p>
        </p:txBody>
      </p:sp>
      <p:sp>
        <p:nvSpPr>
          <p:cNvPr id="6" name="Rectangle 6"/>
          <p:cNvSpPr>
            <a:spLocks noGrp="1" noChangeArrowheads="1"/>
          </p:cNvSpPr>
          <p:nvPr>
            <p:ph type="ftr" sz="quarter" idx="4"/>
          </p:nvPr>
        </p:nvSpPr>
        <p:spPr/>
        <p:txBody>
          <a:bodyPr/>
          <a:lstStyle/>
          <a:p>
            <a:r>
              <a:rPr lang="en-AU">
                <a:solidFill>
                  <a:prstClr val="black"/>
                </a:solidFill>
              </a:rPr>
              <a:t>Chapter 4 — The Processor</a:t>
            </a:r>
          </a:p>
        </p:txBody>
      </p:sp>
      <p:sp>
        <p:nvSpPr>
          <p:cNvPr id="7" name="Rectangle 7"/>
          <p:cNvSpPr>
            <a:spLocks noGrp="1" noChangeArrowheads="1"/>
          </p:cNvSpPr>
          <p:nvPr>
            <p:ph type="sldNum" sz="quarter" idx="5"/>
          </p:nvPr>
        </p:nvSpPr>
        <p:spPr/>
        <p:txBody>
          <a:bodyPr/>
          <a:lstStyle/>
          <a:p>
            <a:fld id="{A27F4517-7046-3A47-8D8D-8AB1DA46E733}" type="slidenum">
              <a:rPr lang="en-AU">
                <a:solidFill>
                  <a:prstClr val="black"/>
                </a:solidFill>
              </a:rPr>
              <a:t>34</a:t>
            </a:fld>
            <a:endParaRPr lang="en-AU">
              <a:solidFill>
                <a:prstClr val="black"/>
              </a:solidFill>
            </a:endParaRPr>
          </a:p>
        </p:txBody>
      </p:sp>
      <p:sp>
        <p:nvSpPr>
          <p:cNvPr id="369666" name="Rectangle 2"/>
          <p:cNvSpPr>
            <a:spLocks noGrp="1" noRot="1" noChangeAspect="1" noChangeArrowheads="1" noTextEdit="1"/>
          </p:cNvSpPr>
          <p:nvPr>
            <p:ph type="sldImg"/>
          </p:nvPr>
        </p:nvSpPr>
        <p:spPr/>
      </p:sp>
      <p:sp>
        <p:nvSpPr>
          <p:cNvPr id="369667"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42718213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p:txBody>
          <a:bodyPr/>
          <a:lstStyle/>
          <a:p>
            <a:r>
              <a:rPr lang="en-AU" dirty="0">
                <a:solidFill>
                  <a:prstClr val="black"/>
                </a:solidFill>
              </a:rPr>
              <a:t>Morgan </a:t>
            </a:r>
            <a:r>
              <a:rPr lang="en-AU">
                <a:solidFill>
                  <a:prstClr val="black"/>
                </a:solidFill>
              </a:rPr>
              <a:t>Kaufmann Publishers</a:t>
            </a:r>
            <a:endParaRPr lang="en-AU" dirty="0">
              <a:solidFill>
                <a:prstClr val="black"/>
              </a:solidFill>
            </a:endParaRPr>
          </a:p>
        </p:txBody>
      </p:sp>
      <p:sp>
        <p:nvSpPr>
          <p:cNvPr id="5" name="Rectangle 3"/>
          <p:cNvSpPr>
            <a:spLocks noGrp="1" noChangeArrowheads="1"/>
          </p:cNvSpPr>
          <p:nvPr>
            <p:ph type="dt" idx="1"/>
          </p:nvPr>
        </p:nvSpPr>
        <p:spPr/>
        <p:txBody>
          <a:bodyPr/>
          <a:lstStyle/>
          <a:p>
            <a:fld id="{7D588F47-322F-7F46-AD87-BA3A22321586}" type="datetime3">
              <a:rPr lang="en-AU">
                <a:solidFill>
                  <a:prstClr val="black"/>
                </a:solidFill>
              </a:rPr>
              <a:t>7 January, 2022</a:t>
            </a:fld>
            <a:endParaRPr lang="en-AU">
              <a:solidFill>
                <a:prstClr val="black"/>
              </a:solidFill>
            </a:endParaRPr>
          </a:p>
        </p:txBody>
      </p:sp>
      <p:sp>
        <p:nvSpPr>
          <p:cNvPr id="6" name="Rectangle 6"/>
          <p:cNvSpPr>
            <a:spLocks noGrp="1" noChangeArrowheads="1"/>
          </p:cNvSpPr>
          <p:nvPr>
            <p:ph type="ftr" sz="quarter" idx="4"/>
          </p:nvPr>
        </p:nvSpPr>
        <p:spPr/>
        <p:txBody>
          <a:bodyPr/>
          <a:lstStyle/>
          <a:p>
            <a:r>
              <a:rPr lang="en-AU">
                <a:solidFill>
                  <a:prstClr val="black"/>
                </a:solidFill>
              </a:rPr>
              <a:t>Chapter 4 — The Processor</a:t>
            </a:r>
          </a:p>
        </p:txBody>
      </p:sp>
      <p:sp>
        <p:nvSpPr>
          <p:cNvPr id="7" name="Rectangle 7"/>
          <p:cNvSpPr>
            <a:spLocks noGrp="1" noChangeArrowheads="1"/>
          </p:cNvSpPr>
          <p:nvPr>
            <p:ph type="sldNum" sz="quarter" idx="5"/>
          </p:nvPr>
        </p:nvSpPr>
        <p:spPr/>
        <p:txBody>
          <a:bodyPr/>
          <a:lstStyle/>
          <a:p>
            <a:fld id="{3C034D3B-D222-D84D-AEC4-A678211F4849}" type="slidenum">
              <a:rPr lang="en-AU">
                <a:solidFill>
                  <a:prstClr val="black"/>
                </a:solidFill>
              </a:rPr>
              <a:t>35</a:t>
            </a:fld>
            <a:endParaRPr lang="en-AU">
              <a:solidFill>
                <a:prstClr val="black"/>
              </a:solidFill>
            </a:endParaRPr>
          </a:p>
        </p:txBody>
      </p:sp>
      <p:sp>
        <p:nvSpPr>
          <p:cNvPr id="371714" name="Rectangle 2"/>
          <p:cNvSpPr>
            <a:spLocks noGrp="1" noRot="1" noChangeAspect="1" noChangeArrowheads="1" noTextEdit="1"/>
          </p:cNvSpPr>
          <p:nvPr>
            <p:ph type="sldImg"/>
          </p:nvPr>
        </p:nvSpPr>
        <p:spPr/>
      </p:sp>
      <p:sp>
        <p:nvSpPr>
          <p:cNvPr id="37171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7524369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p:txBody>
          <a:bodyPr/>
          <a:lstStyle/>
          <a:p>
            <a:r>
              <a:rPr lang="en-AU" dirty="0">
                <a:solidFill>
                  <a:prstClr val="black"/>
                </a:solidFill>
              </a:rPr>
              <a:t>Morgan </a:t>
            </a:r>
            <a:r>
              <a:rPr lang="en-AU">
                <a:solidFill>
                  <a:prstClr val="black"/>
                </a:solidFill>
              </a:rPr>
              <a:t>Kaufmann Publishers</a:t>
            </a:r>
            <a:endParaRPr lang="en-AU" dirty="0">
              <a:solidFill>
                <a:prstClr val="black"/>
              </a:solidFill>
            </a:endParaRPr>
          </a:p>
        </p:txBody>
      </p:sp>
      <p:sp>
        <p:nvSpPr>
          <p:cNvPr id="5" name="Rectangle 3"/>
          <p:cNvSpPr>
            <a:spLocks noGrp="1" noChangeArrowheads="1"/>
          </p:cNvSpPr>
          <p:nvPr>
            <p:ph type="dt" idx="1"/>
          </p:nvPr>
        </p:nvSpPr>
        <p:spPr/>
        <p:txBody>
          <a:bodyPr/>
          <a:lstStyle/>
          <a:p>
            <a:fld id="{CBBFCCB6-FC6D-8543-AD0A-4EFDA7E0599A}" type="datetime3">
              <a:rPr lang="en-AU">
                <a:solidFill>
                  <a:prstClr val="black"/>
                </a:solidFill>
              </a:rPr>
              <a:t>7 January, 2022</a:t>
            </a:fld>
            <a:endParaRPr lang="en-AU">
              <a:solidFill>
                <a:prstClr val="black"/>
              </a:solidFill>
            </a:endParaRPr>
          </a:p>
        </p:txBody>
      </p:sp>
      <p:sp>
        <p:nvSpPr>
          <p:cNvPr id="6" name="Rectangle 6"/>
          <p:cNvSpPr>
            <a:spLocks noGrp="1" noChangeArrowheads="1"/>
          </p:cNvSpPr>
          <p:nvPr>
            <p:ph type="ftr" sz="quarter" idx="4"/>
          </p:nvPr>
        </p:nvSpPr>
        <p:spPr/>
        <p:txBody>
          <a:bodyPr/>
          <a:lstStyle/>
          <a:p>
            <a:r>
              <a:rPr lang="en-AU">
                <a:solidFill>
                  <a:prstClr val="black"/>
                </a:solidFill>
              </a:rPr>
              <a:t>Chapter 4 — The Processor</a:t>
            </a:r>
          </a:p>
        </p:txBody>
      </p:sp>
      <p:sp>
        <p:nvSpPr>
          <p:cNvPr id="7" name="Rectangle 7"/>
          <p:cNvSpPr>
            <a:spLocks noGrp="1" noChangeArrowheads="1"/>
          </p:cNvSpPr>
          <p:nvPr>
            <p:ph type="sldNum" sz="quarter" idx="5"/>
          </p:nvPr>
        </p:nvSpPr>
        <p:spPr/>
        <p:txBody>
          <a:bodyPr/>
          <a:lstStyle/>
          <a:p>
            <a:fld id="{2C08710D-DA97-604E-861F-7D43CB500C38}" type="slidenum">
              <a:rPr lang="en-AU">
                <a:solidFill>
                  <a:prstClr val="black"/>
                </a:solidFill>
              </a:rPr>
              <a:t>36</a:t>
            </a:fld>
            <a:endParaRPr lang="en-AU">
              <a:solidFill>
                <a:prstClr val="black"/>
              </a:solidFill>
            </a:endParaRPr>
          </a:p>
        </p:txBody>
      </p:sp>
      <p:sp>
        <p:nvSpPr>
          <p:cNvPr id="373762" name="Rectangle 2"/>
          <p:cNvSpPr>
            <a:spLocks noGrp="1" noRot="1" noChangeAspect="1" noChangeArrowheads="1" noTextEdit="1"/>
          </p:cNvSpPr>
          <p:nvPr>
            <p:ph type="sldImg"/>
          </p:nvPr>
        </p:nvSpPr>
        <p:spPr/>
      </p:sp>
      <p:sp>
        <p:nvSpPr>
          <p:cNvPr id="37376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2101250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p:txBody>
          <a:bodyPr/>
          <a:lstStyle/>
          <a:p>
            <a:r>
              <a:rPr lang="en-AU" dirty="0">
                <a:solidFill>
                  <a:prstClr val="black"/>
                </a:solidFill>
              </a:rPr>
              <a:t>Morgan </a:t>
            </a:r>
            <a:r>
              <a:rPr lang="en-AU">
                <a:solidFill>
                  <a:prstClr val="black"/>
                </a:solidFill>
              </a:rPr>
              <a:t>Kaufmann Publishers</a:t>
            </a:r>
            <a:endParaRPr lang="en-AU" dirty="0">
              <a:solidFill>
                <a:prstClr val="black"/>
              </a:solidFill>
            </a:endParaRPr>
          </a:p>
        </p:txBody>
      </p:sp>
      <p:sp>
        <p:nvSpPr>
          <p:cNvPr id="5" name="Rectangle 3"/>
          <p:cNvSpPr>
            <a:spLocks noGrp="1" noChangeArrowheads="1"/>
          </p:cNvSpPr>
          <p:nvPr>
            <p:ph type="dt" idx="1"/>
          </p:nvPr>
        </p:nvSpPr>
        <p:spPr/>
        <p:txBody>
          <a:bodyPr/>
          <a:lstStyle/>
          <a:p>
            <a:fld id="{46CDE5B5-D08C-B64B-9104-5A88FE68DFF6}" type="datetime3">
              <a:rPr lang="en-AU">
                <a:solidFill>
                  <a:prstClr val="black"/>
                </a:solidFill>
              </a:rPr>
              <a:t>7 January, 2022</a:t>
            </a:fld>
            <a:endParaRPr lang="en-AU">
              <a:solidFill>
                <a:prstClr val="black"/>
              </a:solidFill>
            </a:endParaRPr>
          </a:p>
        </p:txBody>
      </p:sp>
      <p:sp>
        <p:nvSpPr>
          <p:cNvPr id="6" name="Rectangle 6"/>
          <p:cNvSpPr>
            <a:spLocks noGrp="1" noChangeArrowheads="1"/>
          </p:cNvSpPr>
          <p:nvPr>
            <p:ph type="ftr" sz="quarter" idx="4"/>
          </p:nvPr>
        </p:nvSpPr>
        <p:spPr/>
        <p:txBody>
          <a:bodyPr/>
          <a:lstStyle/>
          <a:p>
            <a:r>
              <a:rPr lang="en-AU">
                <a:solidFill>
                  <a:prstClr val="black"/>
                </a:solidFill>
              </a:rPr>
              <a:t>Chapter 4 — The Processor</a:t>
            </a:r>
          </a:p>
        </p:txBody>
      </p:sp>
      <p:sp>
        <p:nvSpPr>
          <p:cNvPr id="7" name="Rectangle 7"/>
          <p:cNvSpPr>
            <a:spLocks noGrp="1" noChangeArrowheads="1"/>
          </p:cNvSpPr>
          <p:nvPr>
            <p:ph type="sldNum" sz="quarter" idx="5"/>
          </p:nvPr>
        </p:nvSpPr>
        <p:spPr/>
        <p:txBody>
          <a:bodyPr/>
          <a:lstStyle/>
          <a:p>
            <a:fld id="{2D3D987A-5D95-DF42-BB13-B26DC5CCBCEA}" type="slidenum">
              <a:rPr lang="en-AU">
                <a:solidFill>
                  <a:prstClr val="black"/>
                </a:solidFill>
              </a:rPr>
              <a:t>37</a:t>
            </a:fld>
            <a:endParaRPr lang="en-AU">
              <a:solidFill>
                <a:prstClr val="black"/>
              </a:solidFill>
            </a:endParaRPr>
          </a:p>
        </p:txBody>
      </p:sp>
      <p:sp>
        <p:nvSpPr>
          <p:cNvPr id="375810" name="Rectangle 2"/>
          <p:cNvSpPr>
            <a:spLocks noGrp="1" noRot="1" noChangeAspect="1" noChangeArrowheads="1" noTextEdit="1"/>
          </p:cNvSpPr>
          <p:nvPr>
            <p:ph type="sldImg"/>
          </p:nvPr>
        </p:nvSpPr>
        <p:spPr/>
      </p:sp>
      <p:sp>
        <p:nvSpPr>
          <p:cNvPr id="37581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0731229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p:txBody>
          <a:bodyPr/>
          <a:lstStyle/>
          <a:p>
            <a:r>
              <a:rPr lang="en-AU" dirty="0">
                <a:solidFill>
                  <a:prstClr val="black"/>
                </a:solidFill>
              </a:rPr>
              <a:t>Morgan </a:t>
            </a:r>
            <a:r>
              <a:rPr lang="en-AU">
                <a:solidFill>
                  <a:prstClr val="black"/>
                </a:solidFill>
              </a:rPr>
              <a:t>Kaufmann Publishers</a:t>
            </a:r>
            <a:endParaRPr lang="en-AU" dirty="0">
              <a:solidFill>
                <a:prstClr val="black"/>
              </a:solidFill>
            </a:endParaRPr>
          </a:p>
        </p:txBody>
      </p:sp>
      <p:sp>
        <p:nvSpPr>
          <p:cNvPr id="5" name="Rectangle 3"/>
          <p:cNvSpPr>
            <a:spLocks noGrp="1" noChangeArrowheads="1"/>
          </p:cNvSpPr>
          <p:nvPr>
            <p:ph type="dt" idx="1"/>
          </p:nvPr>
        </p:nvSpPr>
        <p:spPr/>
        <p:txBody>
          <a:bodyPr/>
          <a:lstStyle/>
          <a:p>
            <a:fld id="{774EB696-812A-3C48-8AD0-C345050F15DC}" type="datetime3">
              <a:rPr lang="en-AU">
                <a:solidFill>
                  <a:prstClr val="black"/>
                </a:solidFill>
              </a:rPr>
              <a:t>7 January, 2022</a:t>
            </a:fld>
            <a:endParaRPr lang="en-AU">
              <a:solidFill>
                <a:prstClr val="black"/>
              </a:solidFill>
            </a:endParaRPr>
          </a:p>
        </p:txBody>
      </p:sp>
      <p:sp>
        <p:nvSpPr>
          <p:cNvPr id="6" name="Rectangle 6"/>
          <p:cNvSpPr>
            <a:spLocks noGrp="1" noChangeArrowheads="1"/>
          </p:cNvSpPr>
          <p:nvPr>
            <p:ph type="ftr" sz="quarter" idx="4"/>
          </p:nvPr>
        </p:nvSpPr>
        <p:spPr/>
        <p:txBody>
          <a:bodyPr/>
          <a:lstStyle/>
          <a:p>
            <a:r>
              <a:rPr lang="en-AU">
                <a:solidFill>
                  <a:prstClr val="black"/>
                </a:solidFill>
              </a:rPr>
              <a:t>Chapter 4 — The Processor</a:t>
            </a:r>
          </a:p>
        </p:txBody>
      </p:sp>
      <p:sp>
        <p:nvSpPr>
          <p:cNvPr id="7" name="Rectangle 7"/>
          <p:cNvSpPr>
            <a:spLocks noGrp="1" noChangeArrowheads="1"/>
          </p:cNvSpPr>
          <p:nvPr>
            <p:ph type="sldNum" sz="quarter" idx="5"/>
          </p:nvPr>
        </p:nvSpPr>
        <p:spPr/>
        <p:txBody>
          <a:bodyPr/>
          <a:lstStyle/>
          <a:p>
            <a:fld id="{4BEF5012-EEA3-184F-8DA2-060CC621BDE0}" type="slidenum">
              <a:rPr lang="en-AU">
                <a:solidFill>
                  <a:prstClr val="black"/>
                </a:solidFill>
              </a:rPr>
              <a:t>38</a:t>
            </a:fld>
            <a:endParaRPr lang="en-AU">
              <a:solidFill>
                <a:prstClr val="black"/>
              </a:solidFill>
            </a:endParaRPr>
          </a:p>
        </p:txBody>
      </p:sp>
      <p:sp>
        <p:nvSpPr>
          <p:cNvPr id="377858" name="Rectangle 2"/>
          <p:cNvSpPr>
            <a:spLocks noGrp="1" noRot="1" noChangeAspect="1" noChangeArrowheads="1" noTextEdit="1"/>
          </p:cNvSpPr>
          <p:nvPr>
            <p:ph type="sldImg"/>
          </p:nvPr>
        </p:nvSpPr>
        <p:spPr/>
      </p:sp>
      <p:sp>
        <p:nvSpPr>
          <p:cNvPr id="37785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9538678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9986" name="Rectangle 2"/>
          <p:cNvSpPr>
            <a:spLocks noGrp="1" noRot="1" noChangeAspect="1" noChangeArrowheads="1"/>
          </p:cNvSpPr>
          <p:nvPr>
            <p:ph type="sldImg"/>
          </p:nvPr>
        </p:nvSpPr>
        <p:spPr bwMode="auto">
          <a:xfrm>
            <a:off x="112713" y="636588"/>
            <a:ext cx="6592887" cy="3709987"/>
          </a:xfrm>
          <a:prstGeom prst="rect">
            <a:avLst/>
          </a:prstGeom>
          <a:solidFill>
            <a:srgbClr val="FFFFFF"/>
          </a:solidFill>
          <a:ln>
            <a:solidFill>
              <a:srgbClr val="000000"/>
            </a:solidFill>
            <a:miter lim="800000"/>
          </a:ln>
        </p:spPr>
      </p:sp>
      <p:sp>
        <p:nvSpPr>
          <p:cNvPr id="2729987" name="Rectangle 3"/>
          <p:cNvSpPr>
            <a:spLocks noGrp="1" noChangeArrowheads="1"/>
          </p:cNvSpPr>
          <p:nvPr>
            <p:ph type="body" idx="1"/>
          </p:nvPr>
        </p:nvSpPr>
        <p:spPr bwMode="auto">
          <a:xfrm>
            <a:off x="511677" y="4718625"/>
            <a:ext cx="5855773" cy="4464653"/>
          </a:xfrm>
          <a:prstGeom prst="rect">
            <a:avLst/>
          </a:prstGeom>
          <a:solidFill>
            <a:srgbClr val="FFFFFF"/>
          </a:solidFill>
          <a:ln>
            <a:solidFill>
              <a:srgbClr val="000000"/>
            </a:solidFill>
            <a:miter lim="800000"/>
          </a:ln>
        </p:spPr>
        <p:txBody>
          <a:bodyPr lIns="95932" tIns="47966" rIns="95932" bIns="47966"/>
          <a:lstStyle/>
          <a:p>
            <a:endParaRPr lang="en-US"/>
          </a:p>
        </p:txBody>
      </p:sp>
    </p:spTree>
    <p:extLst>
      <p:ext uri="{BB962C8B-B14F-4D97-AF65-F5344CB8AC3E}">
        <p14:creationId xmlns:p14="http://schemas.microsoft.com/office/powerpoint/2010/main" val="4625729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2034" name="Rectangle 2"/>
          <p:cNvSpPr>
            <a:spLocks noGrp="1" noRot="1" noChangeAspect="1" noChangeArrowheads="1"/>
          </p:cNvSpPr>
          <p:nvPr>
            <p:ph type="sldImg"/>
          </p:nvPr>
        </p:nvSpPr>
        <p:spPr bwMode="auto">
          <a:xfrm>
            <a:off x="114300" y="636588"/>
            <a:ext cx="6592888" cy="3709987"/>
          </a:xfrm>
          <a:prstGeom prst="rect">
            <a:avLst/>
          </a:prstGeom>
          <a:solidFill>
            <a:srgbClr val="FFFFFF"/>
          </a:solidFill>
          <a:ln>
            <a:solidFill>
              <a:srgbClr val="000000"/>
            </a:solidFill>
            <a:miter lim="800000"/>
          </a:ln>
        </p:spPr>
      </p:sp>
      <p:sp>
        <p:nvSpPr>
          <p:cNvPr id="2732035" name="Rectangle 3"/>
          <p:cNvSpPr>
            <a:spLocks noGrp="1" noChangeArrowheads="1"/>
          </p:cNvSpPr>
          <p:nvPr>
            <p:ph type="body" idx="1"/>
          </p:nvPr>
        </p:nvSpPr>
        <p:spPr bwMode="auto">
          <a:xfrm>
            <a:off x="511677" y="4718625"/>
            <a:ext cx="5855773" cy="4464653"/>
          </a:xfrm>
          <a:prstGeom prst="rect">
            <a:avLst/>
          </a:prstGeom>
          <a:solidFill>
            <a:srgbClr val="FFFFFF"/>
          </a:solidFill>
          <a:ln>
            <a:solidFill>
              <a:srgbClr val="000000"/>
            </a:solidFill>
            <a:miter lim="800000"/>
          </a:ln>
        </p:spPr>
        <p:txBody>
          <a:bodyPr lIns="95932" tIns="47966" rIns="95932" bIns="47966"/>
          <a:lstStyle/>
          <a:p>
            <a:endParaRPr lang="en-US" dirty="0"/>
          </a:p>
        </p:txBody>
      </p:sp>
    </p:spTree>
    <p:extLst>
      <p:ext uri="{BB962C8B-B14F-4D97-AF65-F5344CB8AC3E}">
        <p14:creationId xmlns:p14="http://schemas.microsoft.com/office/powerpoint/2010/main" val="32538628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B9671BB-4B84-4AFE-AD6B-E13076ECCE2E}" type="slidenum">
              <a:rPr lang="zh-CN" altLang="en-US" smtClean="0"/>
              <a:t>9</a:t>
            </a:fld>
            <a:endParaRPr lang="zh-CN" altLang="en-US"/>
          </a:p>
        </p:txBody>
      </p:sp>
    </p:spTree>
    <p:extLst>
      <p:ext uri="{BB962C8B-B14F-4D97-AF65-F5344CB8AC3E}">
        <p14:creationId xmlns:p14="http://schemas.microsoft.com/office/powerpoint/2010/main" val="174551293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2034" name="Rectangle 2"/>
          <p:cNvSpPr>
            <a:spLocks noGrp="1" noRot="1" noChangeAspect="1" noChangeArrowheads="1"/>
          </p:cNvSpPr>
          <p:nvPr>
            <p:ph type="sldImg"/>
          </p:nvPr>
        </p:nvSpPr>
        <p:spPr bwMode="auto">
          <a:xfrm>
            <a:off x="938213" y="636588"/>
            <a:ext cx="4945062" cy="3709987"/>
          </a:xfrm>
          <a:prstGeom prst="rect">
            <a:avLst/>
          </a:prstGeom>
          <a:solidFill>
            <a:srgbClr val="FFFFFF"/>
          </a:solidFill>
          <a:ln>
            <a:solidFill>
              <a:srgbClr val="000000"/>
            </a:solidFill>
            <a:miter lim="800000"/>
          </a:ln>
        </p:spPr>
      </p:sp>
      <p:sp>
        <p:nvSpPr>
          <p:cNvPr id="2732035" name="Rectangle 3"/>
          <p:cNvSpPr>
            <a:spLocks noGrp="1" noChangeArrowheads="1"/>
          </p:cNvSpPr>
          <p:nvPr>
            <p:ph type="body" idx="1"/>
          </p:nvPr>
        </p:nvSpPr>
        <p:spPr bwMode="auto">
          <a:xfrm>
            <a:off x="511677" y="4718625"/>
            <a:ext cx="5855773" cy="4464653"/>
          </a:xfrm>
          <a:prstGeom prst="rect">
            <a:avLst/>
          </a:prstGeom>
          <a:solidFill>
            <a:srgbClr val="FFFFFF"/>
          </a:solidFill>
          <a:ln>
            <a:solidFill>
              <a:srgbClr val="000000"/>
            </a:solidFill>
            <a:miter lim="800000"/>
          </a:ln>
        </p:spPr>
        <p:txBody>
          <a:bodyPr lIns="95932" tIns="47966" rIns="95932" bIns="47966"/>
          <a:lstStyle/>
          <a:p>
            <a:endParaRPr lang="en-US" dirty="0"/>
          </a:p>
        </p:txBody>
      </p:sp>
    </p:spTree>
    <p:extLst>
      <p:ext uri="{BB962C8B-B14F-4D97-AF65-F5344CB8AC3E}">
        <p14:creationId xmlns:p14="http://schemas.microsoft.com/office/powerpoint/2010/main" val="36878996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4082" name="Rectangle 2"/>
          <p:cNvSpPr>
            <a:spLocks noGrp="1" noChangeArrowheads="1"/>
          </p:cNvSpPr>
          <p:nvPr>
            <p:ph type="body" idx="1"/>
          </p:nvPr>
        </p:nvSpPr>
        <p:spPr bwMode="auto">
          <a:xfrm>
            <a:off x="511672" y="4715230"/>
            <a:ext cx="5857309" cy="4468040"/>
          </a:xfrm>
          <a:prstGeom prst="rect">
            <a:avLst/>
          </a:prstGeom>
          <a:noFill/>
          <a:ln w="12700">
            <a:miter lim="800000"/>
          </a:ln>
        </p:spPr>
        <p:txBody>
          <a:bodyPr lIns="96489" tIns="47398" rIns="96489" bIns="47398"/>
          <a:lstStyle/>
          <a:p>
            <a:endParaRPr lang="en-US"/>
          </a:p>
        </p:txBody>
      </p:sp>
      <p:sp>
        <p:nvSpPr>
          <p:cNvPr id="2734083" name="Rectangle 3"/>
          <p:cNvSpPr>
            <a:spLocks noGrp="1" noRot="1" noChangeAspect="1" noChangeArrowheads="1"/>
          </p:cNvSpPr>
          <p:nvPr>
            <p:ph type="sldImg"/>
          </p:nvPr>
        </p:nvSpPr>
        <p:spPr bwMode="auto">
          <a:xfrm>
            <a:off x="112713" y="639763"/>
            <a:ext cx="6589712" cy="3706812"/>
          </a:xfrm>
          <a:prstGeom prst="rect">
            <a:avLst/>
          </a:prstGeom>
          <a:noFill/>
          <a:ln w="12700">
            <a:miter lim="800000"/>
          </a:ln>
        </p:spPr>
      </p:sp>
    </p:spTree>
    <p:extLst>
      <p:ext uri="{BB962C8B-B14F-4D97-AF65-F5344CB8AC3E}">
        <p14:creationId xmlns:p14="http://schemas.microsoft.com/office/powerpoint/2010/main" val="306662726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p:txBody>
          <a:bodyPr/>
          <a:lstStyle/>
          <a:p>
            <a:r>
              <a:rPr lang="en-AU" dirty="0">
                <a:solidFill>
                  <a:prstClr val="black"/>
                </a:solidFill>
              </a:rPr>
              <a:t>Morgan </a:t>
            </a:r>
            <a:r>
              <a:rPr lang="en-AU">
                <a:solidFill>
                  <a:prstClr val="black"/>
                </a:solidFill>
              </a:rPr>
              <a:t>Kaufmann Publishers</a:t>
            </a:r>
            <a:endParaRPr lang="en-AU" dirty="0">
              <a:solidFill>
                <a:prstClr val="black"/>
              </a:solidFill>
            </a:endParaRPr>
          </a:p>
        </p:txBody>
      </p:sp>
      <p:sp>
        <p:nvSpPr>
          <p:cNvPr id="5" name="Rectangle 3"/>
          <p:cNvSpPr>
            <a:spLocks noGrp="1" noChangeArrowheads="1"/>
          </p:cNvSpPr>
          <p:nvPr>
            <p:ph type="dt" idx="1"/>
          </p:nvPr>
        </p:nvSpPr>
        <p:spPr/>
        <p:txBody>
          <a:bodyPr/>
          <a:lstStyle/>
          <a:p>
            <a:fld id="{A513D492-15EE-2347-9A73-376DDE456720}" type="datetime3">
              <a:rPr lang="en-AU">
                <a:solidFill>
                  <a:prstClr val="black"/>
                </a:solidFill>
              </a:rPr>
              <a:t>7 January, 2022</a:t>
            </a:fld>
            <a:endParaRPr lang="en-AU">
              <a:solidFill>
                <a:prstClr val="black"/>
              </a:solidFill>
            </a:endParaRPr>
          </a:p>
        </p:txBody>
      </p:sp>
      <p:sp>
        <p:nvSpPr>
          <p:cNvPr id="6" name="Rectangle 6"/>
          <p:cNvSpPr>
            <a:spLocks noGrp="1" noChangeArrowheads="1"/>
          </p:cNvSpPr>
          <p:nvPr>
            <p:ph type="ftr" sz="quarter" idx="4"/>
          </p:nvPr>
        </p:nvSpPr>
        <p:spPr/>
        <p:txBody>
          <a:bodyPr/>
          <a:lstStyle/>
          <a:p>
            <a:r>
              <a:rPr lang="en-AU">
                <a:solidFill>
                  <a:prstClr val="black"/>
                </a:solidFill>
              </a:rPr>
              <a:t>Chapter 4 — The Processor</a:t>
            </a:r>
          </a:p>
        </p:txBody>
      </p:sp>
      <p:sp>
        <p:nvSpPr>
          <p:cNvPr id="7" name="Rectangle 7"/>
          <p:cNvSpPr>
            <a:spLocks noGrp="1" noChangeArrowheads="1"/>
          </p:cNvSpPr>
          <p:nvPr>
            <p:ph type="sldNum" sz="quarter" idx="5"/>
          </p:nvPr>
        </p:nvSpPr>
        <p:spPr/>
        <p:txBody>
          <a:bodyPr/>
          <a:lstStyle/>
          <a:p>
            <a:fld id="{16D0CF03-1839-1E4A-BBF3-72F1E27BCAC9}" type="slidenum">
              <a:rPr lang="en-AU">
                <a:solidFill>
                  <a:prstClr val="black"/>
                </a:solidFill>
              </a:rPr>
              <a:t>45</a:t>
            </a:fld>
            <a:endParaRPr lang="en-AU">
              <a:solidFill>
                <a:prstClr val="black"/>
              </a:solidFill>
            </a:endParaRPr>
          </a:p>
        </p:txBody>
      </p:sp>
      <p:sp>
        <p:nvSpPr>
          <p:cNvPr id="328706" name="Rectangle 2"/>
          <p:cNvSpPr>
            <a:spLocks noGrp="1" noRot="1" noChangeAspect="1" noChangeArrowheads="1" noTextEdit="1"/>
          </p:cNvSpPr>
          <p:nvPr>
            <p:ph type="sldImg"/>
          </p:nvPr>
        </p:nvSpPr>
        <p:spPr/>
      </p:sp>
      <p:sp>
        <p:nvSpPr>
          <p:cNvPr id="328707"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06595607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p:txBody>
          <a:bodyPr/>
          <a:lstStyle/>
          <a:p>
            <a:r>
              <a:rPr lang="en-AU" dirty="0">
                <a:solidFill>
                  <a:prstClr val="black"/>
                </a:solidFill>
              </a:rPr>
              <a:t>Morgan </a:t>
            </a:r>
            <a:r>
              <a:rPr lang="en-AU">
                <a:solidFill>
                  <a:prstClr val="black"/>
                </a:solidFill>
              </a:rPr>
              <a:t>Kaufmann Publishers</a:t>
            </a:r>
            <a:endParaRPr lang="en-AU" dirty="0">
              <a:solidFill>
                <a:prstClr val="black"/>
              </a:solidFill>
            </a:endParaRPr>
          </a:p>
        </p:txBody>
      </p:sp>
      <p:sp>
        <p:nvSpPr>
          <p:cNvPr id="5" name="Rectangle 3"/>
          <p:cNvSpPr>
            <a:spLocks noGrp="1" noChangeArrowheads="1"/>
          </p:cNvSpPr>
          <p:nvPr>
            <p:ph type="dt" idx="1"/>
          </p:nvPr>
        </p:nvSpPr>
        <p:spPr/>
        <p:txBody>
          <a:bodyPr/>
          <a:lstStyle/>
          <a:p>
            <a:fld id="{58BB5563-274F-C94D-BD1D-0B0C357AE3A0}" type="datetime3">
              <a:rPr lang="en-AU">
                <a:solidFill>
                  <a:prstClr val="black"/>
                </a:solidFill>
              </a:rPr>
              <a:t>7 January, 2022</a:t>
            </a:fld>
            <a:endParaRPr lang="en-AU">
              <a:solidFill>
                <a:prstClr val="black"/>
              </a:solidFill>
            </a:endParaRPr>
          </a:p>
        </p:txBody>
      </p:sp>
      <p:sp>
        <p:nvSpPr>
          <p:cNvPr id="6" name="Rectangle 6"/>
          <p:cNvSpPr>
            <a:spLocks noGrp="1" noChangeArrowheads="1"/>
          </p:cNvSpPr>
          <p:nvPr>
            <p:ph type="ftr" sz="quarter" idx="4"/>
          </p:nvPr>
        </p:nvSpPr>
        <p:spPr/>
        <p:txBody>
          <a:bodyPr/>
          <a:lstStyle/>
          <a:p>
            <a:r>
              <a:rPr lang="en-AU">
                <a:solidFill>
                  <a:prstClr val="black"/>
                </a:solidFill>
              </a:rPr>
              <a:t>Chapter 4 — The Processor</a:t>
            </a:r>
          </a:p>
        </p:txBody>
      </p:sp>
      <p:sp>
        <p:nvSpPr>
          <p:cNvPr id="7" name="Rectangle 7"/>
          <p:cNvSpPr>
            <a:spLocks noGrp="1" noChangeArrowheads="1"/>
          </p:cNvSpPr>
          <p:nvPr>
            <p:ph type="sldNum" sz="quarter" idx="5"/>
          </p:nvPr>
        </p:nvSpPr>
        <p:spPr/>
        <p:txBody>
          <a:bodyPr/>
          <a:lstStyle/>
          <a:p>
            <a:fld id="{2D0DC005-0863-424E-AD4E-E9456B986DF7}" type="slidenum">
              <a:rPr lang="en-AU">
                <a:solidFill>
                  <a:prstClr val="black"/>
                </a:solidFill>
              </a:rPr>
              <a:t>46</a:t>
            </a:fld>
            <a:endParaRPr lang="en-AU">
              <a:solidFill>
                <a:prstClr val="black"/>
              </a:solidFill>
            </a:endParaRPr>
          </a:p>
        </p:txBody>
      </p:sp>
      <p:sp>
        <p:nvSpPr>
          <p:cNvPr id="330754" name="Rectangle 2"/>
          <p:cNvSpPr>
            <a:spLocks noGrp="1" noRot="1" noChangeAspect="1" noChangeArrowheads="1" noTextEdit="1"/>
          </p:cNvSpPr>
          <p:nvPr>
            <p:ph type="sldImg"/>
          </p:nvPr>
        </p:nvSpPr>
        <p:spPr/>
      </p:sp>
      <p:sp>
        <p:nvSpPr>
          <p:cNvPr id="330755" name="Rectangle 3"/>
          <p:cNvSpPr>
            <a:spLocks noGrp="1" noChangeArrowheads="1"/>
          </p:cNvSpPr>
          <p:nvPr>
            <p:ph type="body" idx="1"/>
          </p:nvPr>
        </p:nvSpPr>
        <p:spPr/>
        <p:txBody>
          <a:bodyPr/>
          <a:lstStyle/>
          <a:p>
            <a:endParaRPr lang="en-US" sz="3100" b="1" dirty="0">
              <a:latin typeface="Times" pitchFamily="-65" charset="0"/>
              <a:ea typeface="+mj-ea"/>
              <a:cs typeface="Times" pitchFamily="-65" charset="0"/>
            </a:endParaRPr>
          </a:p>
        </p:txBody>
      </p:sp>
    </p:spTree>
    <p:extLst>
      <p:ext uri="{BB962C8B-B14F-4D97-AF65-F5344CB8AC3E}">
        <p14:creationId xmlns:p14="http://schemas.microsoft.com/office/powerpoint/2010/main" val="122757039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p:txBody>
          <a:bodyPr/>
          <a:lstStyle/>
          <a:p>
            <a:r>
              <a:rPr lang="en-AU" dirty="0">
                <a:solidFill>
                  <a:prstClr val="black"/>
                </a:solidFill>
              </a:rPr>
              <a:t>Morgan </a:t>
            </a:r>
            <a:r>
              <a:rPr lang="en-AU">
                <a:solidFill>
                  <a:prstClr val="black"/>
                </a:solidFill>
              </a:rPr>
              <a:t>Kaufmann Publishers</a:t>
            </a:r>
            <a:endParaRPr lang="en-AU" dirty="0">
              <a:solidFill>
                <a:prstClr val="black"/>
              </a:solidFill>
            </a:endParaRPr>
          </a:p>
        </p:txBody>
      </p:sp>
      <p:sp>
        <p:nvSpPr>
          <p:cNvPr id="5" name="Rectangle 3"/>
          <p:cNvSpPr>
            <a:spLocks noGrp="1" noChangeArrowheads="1"/>
          </p:cNvSpPr>
          <p:nvPr>
            <p:ph type="dt" idx="1"/>
          </p:nvPr>
        </p:nvSpPr>
        <p:spPr/>
        <p:txBody>
          <a:bodyPr/>
          <a:lstStyle/>
          <a:p>
            <a:fld id="{C65FC7E1-7321-D74E-8D66-0DEB8FA1D23F}" type="datetime3">
              <a:rPr lang="en-AU">
                <a:solidFill>
                  <a:prstClr val="black"/>
                </a:solidFill>
              </a:rPr>
              <a:t>7 January, 2022</a:t>
            </a:fld>
            <a:endParaRPr lang="en-AU">
              <a:solidFill>
                <a:prstClr val="black"/>
              </a:solidFill>
            </a:endParaRPr>
          </a:p>
        </p:txBody>
      </p:sp>
      <p:sp>
        <p:nvSpPr>
          <p:cNvPr id="6" name="Rectangle 6"/>
          <p:cNvSpPr>
            <a:spLocks noGrp="1" noChangeArrowheads="1"/>
          </p:cNvSpPr>
          <p:nvPr>
            <p:ph type="ftr" sz="quarter" idx="4"/>
          </p:nvPr>
        </p:nvSpPr>
        <p:spPr/>
        <p:txBody>
          <a:bodyPr/>
          <a:lstStyle/>
          <a:p>
            <a:r>
              <a:rPr lang="en-AU">
                <a:solidFill>
                  <a:prstClr val="black"/>
                </a:solidFill>
              </a:rPr>
              <a:t>Chapter 4 — The Processor</a:t>
            </a:r>
          </a:p>
        </p:txBody>
      </p:sp>
      <p:sp>
        <p:nvSpPr>
          <p:cNvPr id="7" name="Rectangle 7"/>
          <p:cNvSpPr>
            <a:spLocks noGrp="1" noChangeArrowheads="1"/>
          </p:cNvSpPr>
          <p:nvPr>
            <p:ph type="sldNum" sz="quarter" idx="5"/>
          </p:nvPr>
        </p:nvSpPr>
        <p:spPr/>
        <p:txBody>
          <a:bodyPr/>
          <a:lstStyle/>
          <a:p>
            <a:fld id="{66A184A8-8F2E-4349-A075-3319C28009C3}" type="slidenum">
              <a:rPr lang="en-AU">
                <a:solidFill>
                  <a:prstClr val="black"/>
                </a:solidFill>
              </a:rPr>
              <a:t>47</a:t>
            </a:fld>
            <a:endParaRPr lang="en-AU">
              <a:solidFill>
                <a:prstClr val="black"/>
              </a:solidFill>
            </a:endParaRPr>
          </a:p>
        </p:txBody>
      </p:sp>
      <p:sp>
        <p:nvSpPr>
          <p:cNvPr id="332802" name="Rectangle 2"/>
          <p:cNvSpPr>
            <a:spLocks noGrp="1" noRot="1" noChangeAspect="1" noChangeArrowheads="1" noTextEdit="1"/>
          </p:cNvSpPr>
          <p:nvPr>
            <p:ph type="sldImg"/>
          </p:nvPr>
        </p:nvSpPr>
        <p:spPr/>
      </p:sp>
      <p:sp>
        <p:nvSpPr>
          <p:cNvPr id="33280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6240246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p:txBody>
          <a:bodyPr/>
          <a:lstStyle/>
          <a:p>
            <a:r>
              <a:rPr lang="en-AU" dirty="0">
                <a:solidFill>
                  <a:prstClr val="black"/>
                </a:solidFill>
              </a:rPr>
              <a:t>Morgan </a:t>
            </a:r>
            <a:r>
              <a:rPr lang="en-AU">
                <a:solidFill>
                  <a:prstClr val="black"/>
                </a:solidFill>
              </a:rPr>
              <a:t>Kaufmann Publishers</a:t>
            </a:r>
            <a:endParaRPr lang="en-AU" dirty="0">
              <a:solidFill>
                <a:prstClr val="black"/>
              </a:solidFill>
            </a:endParaRPr>
          </a:p>
        </p:txBody>
      </p:sp>
      <p:sp>
        <p:nvSpPr>
          <p:cNvPr id="5" name="Rectangle 3"/>
          <p:cNvSpPr>
            <a:spLocks noGrp="1" noChangeArrowheads="1"/>
          </p:cNvSpPr>
          <p:nvPr>
            <p:ph type="dt" idx="1"/>
          </p:nvPr>
        </p:nvSpPr>
        <p:spPr/>
        <p:txBody>
          <a:bodyPr/>
          <a:lstStyle/>
          <a:p>
            <a:fld id="{C2DA6BB8-A081-D947-ABB7-97EC8E60C349}" type="datetime3">
              <a:rPr lang="en-AU">
                <a:solidFill>
                  <a:prstClr val="black"/>
                </a:solidFill>
              </a:rPr>
              <a:t>7 January, 2022</a:t>
            </a:fld>
            <a:endParaRPr lang="en-AU">
              <a:solidFill>
                <a:prstClr val="black"/>
              </a:solidFill>
            </a:endParaRPr>
          </a:p>
        </p:txBody>
      </p:sp>
      <p:sp>
        <p:nvSpPr>
          <p:cNvPr id="6" name="Rectangle 6"/>
          <p:cNvSpPr>
            <a:spLocks noGrp="1" noChangeArrowheads="1"/>
          </p:cNvSpPr>
          <p:nvPr>
            <p:ph type="ftr" sz="quarter" idx="4"/>
          </p:nvPr>
        </p:nvSpPr>
        <p:spPr/>
        <p:txBody>
          <a:bodyPr/>
          <a:lstStyle/>
          <a:p>
            <a:r>
              <a:rPr lang="en-AU">
                <a:solidFill>
                  <a:prstClr val="black"/>
                </a:solidFill>
              </a:rPr>
              <a:t>Chapter 4 — The Processor</a:t>
            </a:r>
          </a:p>
        </p:txBody>
      </p:sp>
      <p:sp>
        <p:nvSpPr>
          <p:cNvPr id="7" name="Rectangle 7"/>
          <p:cNvSpPr>
            <a:spLocks noGrp="1" noChangeArrowheads="1"/>
          </p:cNvSpPr>
          <p:nvPr>
            <p:ph type="sldNum" sz="quarter" idx="5"/>
          </p:nvPr>
        </p:nvSpPr>
        <p:spPr/>
        <p:txBody>
          <a:bodyPr/>
          <a:lstStyle/>
          <a:p>
            <a:fld id="{1965630E-C095-8B46-9A05-110955FE8AC3}" type="slidenum">
              <a:rPr lang="en-AU">
                <a:solidFill>
                  <a:prstClr val="black"/>
                </a:solidFill>
              </a:rPr>
              <a:t>48</a:t>
            </a:fld>
            <a:endParaRPr lang="en-AU">
              <a:solidFill>
                <a:prstClr val="black"/>
              </a:solidFill>
            </a:endParaRPr>
          </a:p>
        </p:txBody>
      </p:sp>
      <p:sp>
        <p:nvSpPr>
          <p:cNvPr id="334850" name="Rectangle 2"/>
          <p:cNvSpPr>
            <a:spLocks noGrp="1" noRot="1" noChangeAspect="1" noChangeArrowheads="1" noTextEdit="1"/>
          </p:cNvSpPr>
          <p:nvPr>
            <p:ph type="sldImg"/>
          </p:nvPr>
        </p:nvSpPr>
        <p:spPr/>
      </p:sp>
      <p:sp>
        <p:nvSpPr>
          <p:cNvPr id="334851" name="Rectangle 3"/>
          <p:cNvSpPr>
            <a:spLocks noGrp="1" noChangeArrowheads="1"/>
          </p:cNvSpPr>
          <p:nvPr>
            <p:ph type="body" idx="1"/>
          </p:nvPr>
        </p:nvSpPr>
        <p:spPr/>
        <p:txBody>
          <a:bodyPr/>
          <a:lstStyle/>
          <a:p>
            <a:r>
              <a:rPr lang="zh-CN" altLang="en-US" sz="6600" b="1" baseline="0" dirty="0">
                <a:solidFill>
                  <a:srgbClr val="FF0000"/>
                </a:solidFill>
              </a:rPr>
              <a:t>无内部互锁流水级的微处理器”</a:t>
            </a:r>
            <a:r>
              <a:rPr lang="en-US" altLang="zh-CN" sz="6600" b="1" baseline="0" dirty="0">
                <a:solidFill>
                  <a:srgbClr val="FF0000"/>
                </a:solidFill>
              </a:rPr>
              <a:t>(Microprocessor without interlocked pipelined stages)</a:t>
            </a:r>
          </a:p>
        </p:txBody>
      </p:sp>
    </p:spTree>
    <p:extLst>
      <p:ext uri="{BB962C8B-B14F-4D97-AF65-F5344CB8AC3E}">
        <p14:creationId xmlns:p14="http://schemas.microsoft.com/office/powerpoint/2010/main" val="27923316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Image Placeholder 1"/>
          <p:cNvSpPr>
            <a:spLocks noGrp="1" noRot="1" noChangeAspect="1"/>
          </p:cNvSpPr>
          <p:nvPr>
            <p:ph type="sldImg"/>
          </p:nvPr>
        </p:nvSpPr>
        <p:spPr/>
      </p:sp>
      <p:sp>
        <p:nvSpPr>
          <p:cNvPr id="54275" name="Notes Placeholder 2"/>
          <p:cNvSpPr>
            <a:spLocks noGrp="1"/>
          </p:cNvSpPr>
          <p:nvPr>
            <p:ph type="body" idx="1"/>
          </p:nvPr>
        </p:nvSpPr>
        <p:spPr>
          <a:noFill/>
        </p:spPr>
        <p:txBody>
          <a:bodyPr/>
          <a:lstStyle/>
          <a:p>
            <a:endParaRPr lang="en-US" baseline="0" dirty="0">
              <a:latin typeface="Arial" panose="020B0604020202020204" pitchFamily="34" charset="0"/>
              <a:ea typeface="MS PGothic" panose="020B0600070205080204" pitchFamily="1" charset="-128"/>
              <a:cs typeface="MS PGothic" panose="020B0600070205080204" pitchFamily="1" charset="-128"/>
            </a:endParaRPr>
          </a:p>
        </p:txBody>
      </p:sp>
      <p:sp>
        <p:nvSpPr>
          <p:cNvPr id="54276" name="Slide Number Placeholder 3"/>
          <p:cNvSpPr>
            <a:spLocks noGrp="1"/>
          </p:cNvSpPr>
          <p:nvPr>
            <p:ph type="sldNum" sz="quarter" idx="5"/>
          </p:nvPr>
        </p:nvSpPr>
        <p:spPr>
          <a:noFill/>
        </p:spPr>
        <p:txBody>
          <a:bodyPr/>
          <a:lstStyle/>
          <a:p>
            <a:fld id="{537DDFC7-9B43-2649-94E0-7B41AD675C67}" type="slidenum">
              <a:rPr lang="en-US" smtClean="0">
                <a:solidFill>
                  <a:srgbClr val="000000"/>
                </a:solidFill>
              </a:rPr>
              <a:t>49</a:t>
            </a:fld>
            <a:endParaRPr lang="en-US" dirty="0">
              <a:solidFill>
                <a:srgbClr val="000000"/>
              </a:solidFill>
            </a:endParaRPr>
          </a:p>
        </p:txBody>
      </p:sp>
    </p:spTree>
    <p:extLst>
      <p:ext uri="{BB962C8B-B14F-4D97-AF65-F5344CB8AC3E}">
        <p14:creationId xmlns:p14="http://schemas.microsoft.com/office/powerpoint/2010/main" val="149583913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p:txBody>
          <a:bodyPr/>
          <a:lstStyle/>
          <a:p>
            <a:r>
              <a:rPr lang="en-AU" dirty="0"/>
              <a:t>Morgan </a:t>
            </a:r>
            <a:r>
              <a:rPr lang="en-AU"/>
              <a:t>Kaufmann Publishers</a:t>
            </a:r>
            <a:endParaRPr lang="en-AU" dirty="0"/>
          </a:p>
        </p:txBody>
      </p:sp>
      <p:sp>
        <p:nvSpPr>
          <p:cNvPr id="5" name="Rectangle 3"/>
          <p:cNvSpPr>
            <a:spLocks noGrp="1" noChangeArrowheads="1"/>
          </p:cNvSpPr>
          <p:nvPr>
            <p:ph type="dt" idx="1"/>
          </p:nvPr>
        </p:nvSpPr>
        <p:spPr/>
        <p:txBody>
          <a:bodyPr/>
          <a:lstStyle/>
          <a:p>
            <a:fld id="{7F98D040-FFB6-4648-A19B-482B5FA4F16B}" type="datetime3">
              <a:rPr lang="en-AU"/>
              <a:t>7 January, 2022</a:t>
            </a:fld>
            <a:endParaRPr lang="en-AU"/>
          </a:p>
        </p:txBody>
      </p:sp>
      <p:sp>
        <p:nvSpPr>
          <p:cNvPr id="6" name="Rectangle 6"/>
          <p:cNvSpPr>
            <a:spLocks noGrp="1" noChangeArrowheads="1"/>
          </p:cNvSpPr>
          <p:nvPr>
            <p:ph type="ftr" sz="quarter" idx="4"/>
          </p:nvPr>
        </p:nvSpPr>
        <p:spPr/>
        <p:txBody>
          <a:bodyPr/>
          <a:lstStyle/>
          <a:p>
            <a:r>
              <a:rPr lang="en-AU"/>
              <a:t>Chapter 4 — The Processor</a:t>
            </a:r>
          </a:p>
        </p:txBody>
      </p:sp>
      <p:sp>
        <p:nvSpPr>
          <p:cNvPr id="7" name="Rectangle 7"/>
          <p:cNvSpPr>
            <a:spLocks noGrp="1" noChangeArrowheads="1"/>
          </p:cNvSpPr>
          <p:nvPr>
            <p:ph type="sldNum" sz="quarter" idx="5"/>
          </p:nvPr>
        </p:nvSpPr>
        <p:spPr/>
        <p:txBody>
          <a:bodyPr/>
          <a:lstStyle/>
          <a:p>
            <a:fld id="{F6D10A29-AEEE-FC40-BB80-748ECE9067B2}" type="slidenum">
              <a:rPr lang="en-AU"/>
              <a:t>50</a:t>
            </a:fld>
            <a:endParaRPr lang="en-AU"/>
          </a:p>
        </p:txBody>
      </p:sp>
      <p:sp>
        <p:nvSpPr>
          <p:cNvPr id="336898" name="Rectangle 2"/>
          <p:cNvSpPr>
            <a:spLocks noGrp="1" noRot="1" noChangeAspect="1" noChangeArrowheads="1" noTextEdit="1"/>
          </p:cNvSpPr>
          <p:nvPr>
            <p:ph type="sldImg"/>
          </p:nvPr>
        </p:nvSpPr>
        <p:spPr/>
      </p:sp>
      <p:sp>
        <p:nvSpPr>
          <p:cNvPr id="336899"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342773755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p:txBody>
          <a:bodyPr/>
          <a:lstStyle/>
          <a:p>
            <a:r>
              <a:rPr lang="en-AU" dirty="0"/>
              <a:t>Morgan </a:t>
            </a:r>
            <a:r>
              <a:rPr lang="en-AU"/>
              <a:t>Kaufmann Publishers</a:t>
            </a:r>
            <a:endParaRPr lang="en-AU" dirty="0"/>
          </a:p>
        </p:txBody>
      </p:sp>
      <p:sp>
        <p:nvSpPr>
          <p:cNvPr id="5" name="Rectangle 3"/>
          <p:cNvSpPr>
            <a:spLocks noGrp="1" noChangeArrowheads="1"/>
          </p:cNvSpPr>
          <p:nvPr>
            <p:ph type="dt" idx="1"/>
          </p:nvPr>
        </p:nvSpPr>
        <p:spPr/>
        <p:txBody>
          <a:bodyPr/>
          <a:lstStyle/>
          <a:p>
            <a:fld id="{D552A136-043A-E741-8B9A-299B7107E565}" type="datetime3">
              <a:rPr lang="en-AU"/>
              <a:t>7 January, 2022</a:t>
            </a:fld>
            <a:endParaRPr lang="en-AU"/>
          </a:p>
        </p:txBody>
      </p:sp>
      <p:sp>
        <p:nvSpPr>
          <p:cNvPr id="6" name="Rectangle 6"/>
          <p:cNvSpPr>
            <a:spLocks noGrp="1" noChangeArrowheads="1"/>
          </p:cNvSpPr>
          <p:nvPr>
            <p:ph type="ftr" sz="quarter" idx="4"/>
          </p:nvPr>
        </p:nvSpPr>
        <p:spPr/>
        <p:txBody>
          <a:bodyPr/>
          <a:lstStyle/>
          <a:p>
            <a:r>
              <a:rPr lang="en-AU"/>
              <a:t>Chapter 4 — The Processor</a:t>
            </a:r>
          </a:p>
        </p:txBody>
      </p:sp>
      <p:sp>
        <p:nvSpPr>
          <p:cNvPr id="7" name="Rectangle 7"/>
          <p:cNvSpPr>
            <a:spLocks noGrp="1" noChangeArrowheads="1"/>
          </p:cNvSpPr>
          <p:nvPr>
            <p:ph type="sldNum" sz="quarter" idx="5"/>
          </p:nvPr>
        </p:nvSpPr>
        <p:spPr/>
        <p:txBody>
          <a:bodyPr/>
          <a:lstStyle/>
          <a:p>
            <a:fld id="{4E3D0913-1523-8D4B-8560-7E799E01DF39}" type="slidenum">
              <a:rPr lang="en-AU"/>
              <a:t>51</a:t>
            </a:fld>
            <a:endParaRPr lang="en-AU"/>
          </a:p>
        </p:txBody>
      </p:sp>
      <p:sp>
        <p:nvSpPr>
          <p:cNvPr id="338946" name="Rectangle 2"/>
          <p:cNvSpPr>
            <a:spLocks noGrp="1" noRot="1" noChangeAspect="1" noChangeArrowheads="1" noTextEdit="1"/>
          </p:cNvSpPr>
          <p:nvPr>
            <p:ph type="sldImg"/>
          </p:nvPr>
        </p:nvSpPr>
        <p:spPr/>
      </p:sp>
      <p:sp>
        <p:nvSpPr>
          <p:cNvPr id="338947"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9089199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4322" name="Rectangle 2"/>
          <p:cNvSpPr>
            <a:spLocks noGrp="1" noChangeArrowheads="1"/>
          </p:cNvSpPr>
          <p:nvPr>
            <p:ph type="body" idx="1"/>
          </p:nvPr>
        </p:nvSpPr>
        <p:spPr bwMode="auto">
          <a:xfrm>
            <a:off x="511672" y="4715230"/>
            <a:ext cx="5857309" cy="4468040"/>
          </a:xfrm>
          <a:prstGeom prst="rect">
            <a:avLst/>
          </a:prstGeom>
          <a:noFill/>
          <a:ln w="12700">
            <a:miter lim="800000"/>
          </a:ln>
        </p:spPr>
        <p:txBody>
          <a:bodyPr lIns="96497" tIns="47403" rIns="96497" bIns="47403"/>
          <a:lstStyle/>
          <a:p>
            <a:endParaRPr lang="en-US"/>
          </a:p>
        </p:txBody>
      </p:sp>
      <p:sp>
        <p:nvSpPr>
          <p:cNvPr id="2744323" name="Rectangle 3"/>
          <p:cNvSpPr>
            <a:spLocks noGrp="1" noRot="1" noChangeAspect="1" noChangeArrowheads="1"/>
          </p:cNvSpPr>
          <p:nvPr>
            <p:ph type="sldImg"/>
          </p:nvPr>
        </p:nvSpPr>
        <p:spPr bwMode="auto">
          <a:xfrm>
            <a:off x="936625" y="639763"/>
            <a:ext cx="4940300" cy="3706812"/>
          </a:xfrm>
          <a:prstGeom prst="rect">
            <a:avLst/>
          </a:prstGeom>
          <a:noFill/>
          <a:ln w="12700">
            <a:miter lim="800000"/>
          </a:ln>
        </p:spPr>
      </p:sp>
    </p:spTree>
    <p:extLst>
      <p:ext uri="{BB962C8B-B14F-4D97-AF65-F5344CB8AC3E}">
        <p14:creationId xmlns:p14="http://schemas.microsoft.com/office/powerpoint/2010/main" val="16623402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B9671BB-4B84-4AFE-AD6B-E13076ECCE2E}" type="slidenum">
              <a:rPr lang="zh-CN" altLang="en-US" smtClean="0"/>
              <a:t>11</a:t>
            </a:fld>
            <a:endParaRPr lang="zh-CN" altLang="en-US"/>
          </a:p>
        </p:txBody>
      </p:sp>
    </p:spTree>
    <p:extLst>
      <p:ext uri="{BB962C8B-B14F-4D97-AF65-F5344CB8AC3E}">
        <p14:creationId xmlns:p14="http://schemas.microsoft.com/office/powerpoint/2010/main" val="277423555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8418" name="Rectangle 2"/>
          <p:cNvSpPr>
            <a:spLocks noGrp="1" noRot="1" noChangeAspect="1" noChangeArrowheads="1"/>
          </p:cNvSpPr>
          <p:nvPr>
            <p:ph type="sldImg"/>
          </p:nvPr>
        </p:nvSpPr>
        <p:spPr bwMode="auto">
          <a:xfrm>
            <a:off x="936625" y="636588"/>
            <a:ext cx="4945063" cy="3709987"/>
          </a:xfrm>
          <a:prstGeom prst="rect">
            <a:avLst/>
          </a:prstGeom>
          <a:solidFill>
            <a:srgbClr val="FFFFFF"/>
          </a:solidFill>
          <a:ln>
            <a:solidFill>
              <a:srgbClr val="000000"/>
            </a:solidFill>
            <a:miter lim="800000"/>
          </a:ln>
        </p:spPr>
      </p:sp>
      <p:sp>
        <p:nvSpPr>
          <p:cNvPr id="2748419" name="Rectangle 3"/>
          <p:cNvSpPr>
            <a:spLocks noGrp="1" noChangeArrowheads="1"/>
          </p:cNvSpPr>
          <p:nvPr>
            <p:ph type="body" idx="1"/>
          </p:nvPr>
        </p:nvSpPr>
        <p:spPr bwMode="auto">
          <a:xfrm>
            <a:off x="511676" y="4718624"/>
            <a:ext cx="5855773" cy="4464653"/>
          </a:xfrm>
          <a:prstGeom prst="rect">
            <a:avLst/>
          </a:prstGeom>
          <a:solidFill>
            <a:srgbClr val="FFFFFF"/>
          </a:solidFill>
          <a:ln>
            <a:solidFill>
              <a:srgbClr val="000000"/>
            </a:solidFill>
            <a:miter lim="800000"/>
          </a:ln>
        </p:spPr>
        <p:txBody>
          <a:bodyPr lIns="95941" tIns="47970" rIns="95941" bIns="47970"/>
          <a:lstStyle/>
          <a:p>
            <a:endParaRPr lang="en-US"/>
          </a:p>
        </p:txBody>
      </p:sp>
    </p:spTree>
    <p:extLst>
      <p:ext uri="{BB962C8B-B14F-4D97-AF65-F5344CB8AC3E}">
        <p14:creationId xmlns:p14="http://schemas.microsoft.com/office/powerpoint/2010/main" val="270608806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0466" name="Rectangle 2"/>
          <p:cNvSpPr>
            <a:spLocks noGrp="1" noRot="1" noChangeAspect="1" noChangeArrowheads="1"/>
          </p:cNvSpPr>
          <p:nvPr>
            <p:ph type="sldImg"/>
          </p:nvPr>
        </p:nvSpPr>
        <p:spPr bwMode="auto">
          <a:xfrm>
            <a:off x="936625" y="636588"/>
            <a:ext cx="4945063" cy="3709987"/>
          </a:xfrm>
          <a:prstGeom prst="rect">
            <a:avLst/>
          </a:prstGeom>
          <a:solidFill>
            <a:srgbClr val="FFFFFF"/>
          </a:solidFill>
          <a:ln>
            <a:solidFill>
              <a:srgbClr val="000000"/>
            </a:solidFill>
            <a:miter lim="800000"/>
          </a:ln>
        </p:spPr>
      </p:sp>
      <p:sp>
        <p:nvSpPr>
          <p:cNvPr id="2750467" name="Rectangle 3"/>
          <p:cNvSpPr>
            <a:spLocks noGrp="1" noChangeArrowheads="1"/>
          </p:cNvSpPr>
          <p:nvPr>
            <p:ph type="body" idx="1"/>
          </p:nvPr>
        </p:nvSpPr>
        <p:spPr bwMode="auto">
          <a:xfrm>
            <a:off x="511676" y="4718624"/>
            <a:ext cx="5855773" cy="4464653"/>
          </a:xfrm>
          <a:prstGeom prst="rect">
            <a:avLst/>
          </a:prstGeom>
          <a:solidFill>
            <a:srgbClr val="FFFFFF"/>
          </a:solidFill>
          <a:ln>
            <a:solidFill>
              <a:srgbClr val="000000"/>
            </a:solidFill>
            <a:miter lim="800000"/>
          </a:ln>
        </p:spPr>
        <p:txBody>
          <a:bodyPr lIns="95941" tIns="47970" rIns="95941" bIns="47970"/>
          <a:lstStyle/>
          <a:p>
            <a:endParaRPr lang="en-US"/>
          </a:p>
        </p:txBody>
      </p:sp>
    </p:spTree>
    <p:extLst>
      <p:ext uri="{BB962C8B-B14F-4D97-AF65-F5344CB8AC3E}">
        <p14:creationId xmlns:p14="http://schemas.microsoft.com/office/powerpoint/2010/main" val="146045937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幻灯片图像占位符 1"/>
          <p:cNvSpPr>
            <a:spLocks noGrp="1" noRot="1" noChangeAspect="1" noTextEdit="1"/>
          </p:cNvSpPr>
          <p:nvPr>
            <p:ph type="sldImg"/>
          </p:nvPr>
        </p:nvSpPr>
        <p:spPr/>
      </p:sp>
      <p:sp>
        <p:nvSpPr>
          <p:cNvPr id="99331" name="备注占位符 2"/>
          <p:cNvSpPr>
            <a:spLocks noGrp="1"/>
          </p:cNvSpPr>
          <p:nvPr>
            <p:ph type="body" idx="1"/>
          </p:nvPr>
        </p:nvSpPr>
        <p:spPr>
          <a:noFill/>
        </p:spPr>
        <p:txBody>
          <a:bodyPr/>
          <a:lstStyle/>
          <a:p>
            <a:pPr eaLnBrk="1" hangingPunct="1"/>
            <a:endParaRPr lang="zh-CN" altLang="en-US"/>
          </a:p>
        </p:txBody>
      </p:sp>
      <p:sp>
        <p:nvSpPr>
          <p:cNvPr id="99332" name="灯片编号占位符 3"/>
          <p:cNvSpPr>
            <a:spLocks noGrp="1"/>
          </p:cNvSpPr>
          <p:nvPr>
            <p:ph type="sldNum" sz="quarter" idx="5"/>
          </p:nvPr>
        </p:nvSpPr>
        <p:spPr>
          <a:noFill/>
        </p:spPr>
        <p:txBody>
          <a:bodyPr/>
          <a:lstStyle/>
          <a:p>
            <a:fld id="{C9A6E003-BF17-4AB9-A5EF-E2C1C0B34CC7}" type="slidenum">
              <a:rPr lang="en-US" altLang="zh-CN" smtClean="0"/>
              <a:t>56</a:t>
            </a:fld>
            <a:endParaRPr lang="en-US" altLang="zh-CN"/>
          </a:p>
        </p:txBody>
      </p:sp>
    </p:spTree>
    <p:extLst>
      <p:ext uri="{BB962C8B-B14F-4D97-AF65-F5344CB8AC3E}">
        <p14:creationId xmlns:p14="http://schemas.microsoft.com/office/powerpoint/2010/main" val="320217602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幻灯片图像占位符 1"/>
          <p:cNvSpPr>
            <a:spLocks noGrp="1" noRot="1" noChangeAspect="1" noTextEdit="1"/>
          </p:cNvSpPr>
          <p:nvPr>
            <p:ph type="sldImg"/>
          </p:nvPr>
        </p:nvSpPr>
        <p:spPr/>
      </p:sp>
      <p:sp>
        <p:nvSpPr>
          <p:cNvPr id="103427" name="备注占位符 2"/>
          <p:cNvSpPr>
            <a:spLocks noGrp="1"/>
          </p:cNvSpPr>
          <p:nvPr>
            <p:ph type="body" idx="1"/>
          </p:nvPr>
        </p:nvSpPr>
        <p:spPr>
          <a:noFill/>
        </p:spPr>
        <p:txBody>
          <a:bodyPr/>
          <a:lstStyle/>
          <a:p>
            <a:pPr eaLnBrk="1" hangingPunct="1"/>
            <a:r>
              <a:rPr lang="en-US" altLang="zh-CN" dirty="0"/>
              <a:t>bypass</a:t>
            </a:r>
            <a:endParaRPr lang="zh-CN" altLang="en-US" dirty="0"/>
          </a:p>
        </p:txBody>
      </p:sp>
      <p:sp>
        <p:nvSpPr>
          <p:cNvPr id="103428" name="灯片编号占位符 3"/>
          <p:cNvSpPr>
            <a:spLocks noGrp="1"/>
          </p:cNvSpPr>
          <p:nvPr>
            <p:ph type="sldNum" sz="quarter" idx="5"/>
          </p:nvPr>
        </p:nvSpPr>
        <p:spPr>
          <a:noFill/>
        </p:spPr>
        <p:txBody>
          <a:bodyPr/>
          <a:lstStyle/>
          <a:p>
            <a:fld id="{549A0963-A60B-484D-9F7E-9BCC9ED3492E}" type="slidenum">
              <a:rPr lang="en-US" altLang="zh-CN" smtClean="0"/>
              <a:t>57</a:t>
            </a:fld>
            <a:endParaRPr lang="en-US" altLang="zh-CN"/>
          </a:p>
        </p:txBody>
      </p:sp>
    </p:spTree>
    <p:extLst>
      <p:ext uri="{BB962C8B-B14F-4D97-AF65-F5344CB8AC3E}">
        <p14:creationId xmlns:p14="http://schemas.microsoft.com/office/powerpoint/2010/main" val="252991457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幻灯片图像占位符 1"/>
          <p:cNvSpPr>
            <a:spLocks noGrp="1" noRot="1" noChangeAspect="1" noTextEdit="1"/>
          </p:cNvSpPr>
          <p:nvPr>
            <p:ph type="sldImg"/>
          </p:nvPr>
        </p:nvSpPr>
        <p:spPr/>
      </p:sp>
      <p:sp>
        <p:nvSpPr>
          <p:cNvPr id="104451" name="备注占位符 2"/>
          <p:cNvSpPr>
            <a:spLocks noGrp="1"/>
          </p:cNvSpPr>
          <p:nvPr>
            <p:ph type="body" idx="1"/>
          </p:nvPr>
        </p:nvSpPr>
        <p:spPr>
          <a:noFill/>
        </p:spPr>
        <p:txBody>
          <a:bodyPr/>
          <a:lstStyle/>
          <a:p>
            <a:pPr eaLnBrk="1" hangingPunct="1"/>
            <a:endParaRPr lang="zh-CN" altLang="en-US"/>
          </a:p>
        </p:txBody>
      </p:sp>
      <p:sp>
        <p:nvSpPr>
          <p:cNvPr id="104452" name="灯片编号占位符 3"/>
          <p:cNvSpPr>
            <a:spLocks noGrp="1"/>
          </p:cNvSpPr>
          <p:nvPr>
            <p:ph type="sldNum" sz="quarter" idx="5"/>
          </p:nvPr>
        </p:nvSpPr>
        <p:spPr>
          <a:noFill/>
        </p:spPr>
        <p:txBody>
          <a:bodyPr/>
          <a:lstStyle/>
          <a:p>
            <a:fld id="{656F5AFA-7478-431B-95F4-7F027548AAF0}" type="slidenum">
              <a:rPr lang="en-US" altLang="zh-CN" smtClean="0"/>
              <a:t>58</a:t>
            </a:fld>
            <a:endParaRPr lang="en-US" altLang="zh-CN"/>
          </a:p>
        </p:txBody>
      </p:sp>
    </p:spTree>
    <p:extLst>
      <p:ext uri="{BB962C8B-B14F-4D97-AF65-F5344CB8AC3E}">
        <p14:creationId xmlns:p14="http://schemas.microsoft.com/office/powerpoint/2010/main" val="34408283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p:txBody>
          <a:bodyPr/>
          <a:lstStyle/>
          <a:p>
            <a:r>
              <a:rPr lang="en-AU" dirty="0"/>
              <a:t>Morgan </a:t>
            </a:r>
            <a:r>
              <a:rPr lang="en-AU"/>
              <a:t>Kaufmann Publishers</a:t>
            </a:r>
            <a:endParaRPr lang="en-AU" dirty="0"/>
          </a:p>
        </p:txBody>
      </p:sp>
      <p:sp>
        <p:nvSpPr>
          <p:cNvPr id="5" name="Rectangle 3"/>
          <p:cNvSpPr>
            <a:spLocks noGrp="1" noChangeArrowheads="1"/>
          </p:cNvSpPr>
          <p:nvPr>
            <p:ph type="dt" idx="1"/>
          </p:nvPr>
        </p:nvSpPr>
        <p:spPr/>
        <p:txBody>
          <a:bodyPr/>
          <a:lstStyle/>
          <a:p>
            <a:fld id="{774EB696-812A-3C48-8AD0-C345050F15DC}" type="datetime3">
              <a:rPr lang="en-AU"/>
              <a:t>7 January, 2022</a:t>
            </a:fld>
            <a:endParaRPr lang="en-AU"/>
          </a:p>
        </p:txBody>
      </p:sp>
      <p:sp>
        <p:nvSpPr>
          <p:cNvPr id="6" name="Rectangle 6"/>
          <p:cNvSpPr>
            <a:spLocks noGrp="1" noChangeArrowheads="1"/>
          </p:cNvSpPr>
          <p:nvPr>
            <p:ph type="ftr" sz="quarter" idx="4"/>
          </p:nvPr>
        </p:nvSpPr>
        <p:spPr/>
        <p:txBody>
          <a:bodyPr/>
          <a:lstStyle/>
          <a:p>
            <a:r>
              <a:rPr lang="en-AU"/>
              <a:t>Chapter 4 — The Processor</a:t>
            </a:r>
          </a:p>
        </p:txBody>
      </p:sp>
      <p:sp>
        <p:nvSpPr>
          <p:cNvPr id="7" name="Rectangle 7"/>
          <p:cNvSpPr>
            <a:spLocks noGrp="1" noChangeArrowheads="1"/>
          </p:cNvSpPr>
          <p:nvPr>
            <p:ph type="sldNum" sz="quarter" idx="5"/>
          </p:nvPr>
        </p:nvSpPr>
        <p:spPr/>
        <p:txBody>
          <a:bodyPr/>
          <a:lstStyle/>
          <a:p>
            <a:fld id="{4BEF5012-EEA3-184F-8DA2-060CC621BDE0}" type="slidenum">
              <a:rPr lang="en-AU"/>
              <a:t>59</a:t>
            </a:fld>
            <a:endParaRPr lang="en-AU"/>
          </a:p>
        </p:txBody>
      </p:sp>
      <p:sp>
        <p:nvSpPr>
          <p:cNvPr id="377858" name="Rectangle 2"/>
          <p:cNvSpPr>
            <a:spLocks noGrp="1" noRot="1" noChangeAspect="1" noChangeArrowheads="1" noTextEdit="1"/>
          </p:cNvSpPr>
          <p:nvPr>
            <p:ph type="sldImg"/>
          </p:nvPr>
        </p:nvSpPr>
        <p:spPr/>
      </p:sp>
      <p:sp>
        <p:nvSpPr>
          <p:cNvPr id="37785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99822086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a:t>Scan figure </a:t>
            </a:r>
            <a:r>
              <a:rPr lang="en-US" dirty="0"/>
              <a:t>4.54 on p.</a:t>
            </a:r>
            <a:r>
              <a:rPr lang="en-US" baseline="0" dirty="0"/>
              <a:t> 368.</a:t>
            </a:r>
            <a:endParaRPr lang="en-US" dirty="0"/>
          </a:p>
        </p:txBody>
      </p:sp>
      <p:sp>
        <p:nvSpPr>
          <p:cNvPr id="4" name="Slide Number Placeholder 3"/>
          <p:cNvSpPr>
            <a:spLocks noGrp="1"/>
          </p:cNvSpPr>
          <p:nvPr>
            <p:ph type="sldNum" sz="quarter" idx="10"/>
          </p:nvPr>
        </p:nvSpPr>
        <p:spPr/>
        <p:txBody>
          <a:bodyPr/>
          <a:lstStyle/>
          <a:p>
            <a:fld id="{EF97FDFF-7B9F-7D4D-BFC0-AAD1F3D3D3CB}" type="slidenum">
              <a:rPr lang="en-US" smtClean="0"/>
              <a:t>60</a:t>
            </a:fld>
            <a:endParaRPr lang="en-US" dirty="0"/>
          </a:p>
        </p:txBody>
      </p:sp>
    </p:spTree>
    <p:extLst>
      <p:ext uri="{BB962C8B-B14F-4D97-AF65-F5344CB8AC3E}">
        <p14:creationId xmlns:p14="http://schemas.microsoft.com/office/powerpoint/2010/main" val="107758098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body" idx="1"/>
          </p:nvPr>
        </p:nvSpPr>
        <p:spPr>
          <a:xfrm>
            <a:off x="513209" y="4720310"/>
            <a:ext cx="5852700" cy="4462961"/>
          </a:xfrm>
          <a:noFill/>
          <a:ln w="9525"/>
        </p:spPr>
        <p:txBody>
          <a:bodyPr lIns="94563" tIns="46451" rIns="94563" bIns="46451"/>
          <a:lstStyle/>
          <a:p>
            <a:endParaRPr lang="en-US" dirty="0">
              <a:latin typeface="Arial" panose="020B0604020202020204" pitchFamily="34" charset="0"/>
              <a:ea typeface="MS PGothic" panose="020B0600070205080204" pitchFamily="1" charset="-128"/>
            </a:endParaRPr>
          </a:p>
        </p:txBody>
      </p:sp>
      <p:sp>
        <p:nvSpPr>
          <p:cNvPr id="64515" name="Rectangle 3"/>
          <p:cNvSpPr>
            <a:spLocks noGrp="1" noRot="1" noChangeAspect="1" noChangeArrowheads="1" noTextEdit="1"/>
          </p:cNvSpPr>
          <p:nvPr>
            <p:ph type="sldImg"/>
          </p:nvPr>
        </p:nvSpPr>
        <p:spPr>
          <a:noFill/>
        </p:spPr>
      </p:sp>
    </p:spTree>
    <p:extLst>
      <p:ext uri="{BB962C8B-B14F-4D97-AF65-F5344CB8AC3E}">
        <p14:creationId xmlns:p14="http://schemas.microsoft.com/office/powerpoint/2010/main" val="333767320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Rot="1" noChangeAspect="1" noChangeArrowheads="1"/>
          </p:cNvSpPr>
          <p:nvPr>
            <p:ph type="sldImg"/>
          </p:nvPr>
        </p:nvSpPr>
        <p:spPr>
          <a:solidFill>
            <a:srgbClr val="FFFFFF"/>
          </a:solidFill>
          <a:ln>
            <a:solidFill>
              <a:srgbClr val="000000"/>
            </a:solidFill>
          </a:ln>
        </p:spPr>
      </p:sp>
      <p:sp>
        <p:nvSpPr>
          <p:cNvPr id="66563" name="Rectangle 3"/>
          <p:cNvSpPr>
            <a:spLocks noGrp="1" noChangeArrowheads="1"/>
          </p:cNvSpPr>
          <p:nvPr>
            <p:ph type="body" idx="1"/>
          </p:nvPr>
        </p:nvSpPr>
        <p:spPr>
          <a:solidFill>
            <a:srgbClr val="FFFFFF"/>
          </a:solidFill>
          <a:ln>
            <a:solidFill>
              <a:srgbClr val="000000"/>
            </a:solidFill>
          </a:ln>
        </p:spPr>
        <p:txBody>
          <a:bodyPr lIns="93993" tIns="46995" rIns="93993" bIns="46995"/>
          <a:lstStyle/>
          <a:p>
            <a:r>
              <a:rPr lang="zh-CN" altLang="en-US" dirty="0">
                <a:latin typeface="Arial" panose="020B0604020202020204" pitchFamily="34" charset="0"/>
                <a:ea typeface="MS PGothic" panose="020B0600070205080204" pitchFamily="1" charset="-128"/>
              </a:rPr>
              <a:t>冒泡</a:t>
            </a:r>
            <a:endParaRPr lang="en-US" dirty="0">
              <a:latin typeface="Arial" panose="020B0604020202020204" pitchFamily="34" charset="0"/>
              <a:ea typeface="MS PGothic" panose="020B0600070205080204" pitchFamily="1" charset="-128"/>
            </a:endParaRPr>
          </a:p>
        </p:txBody>
      </p:sp>
    </p:spTree>
    <p:extLst>
      <p:ext uri="{BB962C8B-B14F-4D97-AF65-F5344CB8AC3E}">
        <p14:creationId xmlns:p14="http://schemas.microsoft.com/office/powerpoint/2010/main" val="154038284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Rot="1" noChangeAspect="1" noChangeArrowheads="1"/>
          </p:cNvSpPr>
          <p:nvPr>
            <p:ph type="sldImg"/>
          </p:nvPr>
        </p:nvSpPr>
        <p:spPr>
          <a:solidFill>
            <a:srgbClr val="FFFFFF"/>
          </a:solidFill>
          <a:ln>
            <a:solidFill>
              <a:srgbClr val="000000"/>
            </a:solidFill>
          </a:ln>
        </p:spPr>
      </p:sp>
      <p:sp>
        <p:nvSpPr>
          <p:cNvPr id="70659" name="Rectangle 3"/>
          <p:cNvSpPr>
            <a:spLocks noGrp="1" noChangeArrowheads="1"/>
          </p:cNvSpPr>
          <p:nvPr>
            <p:ph type="body" idx="1"/>
          </p:nvPr>
        </p:nvSpPr>
        <p:spPr>
          <a:solidFill>
            <a:srgbClr val="FFFFFF"/>
          </a:solidFill>
          <a:ln>
            <a:solidFill>
              <a:srgbClr val="000000"/>
            </a:solidFill>
          </a:ln>
        </p:spPr>
        <p:txBody>
          <a:bodyPr lIns="93993" tIns="46995" rIns="93993" bIns="46995"/>
          <a:lstStyle/>
          <a:p>
            <a:endParaRPr lang="en-US">
              <a:latin typeface="Arial" panose="020B0604020202020204" pitchFamily="34" charset="0"/>
              <a:ea typeface="MS PGothic" panose="020B0600070205080204" pitchFamily="1" charset="-128"/>
            </a:endParaRPr>
          </a:p>
        </p:txBody>
      </p:sp>
    </p:spTree>
    <p:extLst>
      <p:ext uri="{BB962C8B-B14F-4D97-AF65-F5344CB8AC3E}">
        <p14:creationId xmlns:p14="http://schemas.microsoft.com/office/powerpoint/2010/main" val="18988184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幻灯片图像占位符 1"/>
          <p:cNvSpPr>
            <a:spLocks noGrp="1" noRot="1" noChangeAspect="1" noTextEdit="1"/>
          </p:cNvSpPr>
          <p:nvPr>
            <p:ph type="sldImg"/>
          </p:nvPr>
        </p:nvSpPr>
        <p:spPr/>
      </p:sp>
      <p:sp>
        <p:nvSpPr>
          <p:cNvPr id="70659" name="备注占位符 2"/>
          <p:cNvSpPr>
            <a:spLocks noGrp="1"/>
          </p:cNvSpPr>
          <p:nvPr>
            <p:ph type="body" idx="1"/>
          </p:nvPr>
        </p:nvSpPr>
        <p:spPr>
          <a:noFill/>
        </p:spPr>
        <p:txBody>
          <a:bodyPr/>
          <a:lstStyle/>
          <a:p>
            <a:pPr eaLnBrk="1" hangingPunct="1"/>
            <a:endParaRPr lang="zh-CN" altLang="en-US"/>
          </a:p>
        </p:txBody>
      </p:sp>
      <p:sp>
        <p:nvSpPr>
          <p:cNvPr id="70660" name="灯片编号占位符 3"/>
          <p:cNvSpPr>
            <a:spLocks noGrp="1"/>
          </p:cNvSpPr>
          <p:nvPr>
            <p:ph type="sldNum" sz="quarter" idx="5"/>
          </p:nvPr>
        </p:nvSpPr>
        <p:spPr>
          <a:noFill/>
        </p:spPr>
        <p:txBody>
          <a:bodyPr/>
          <a:lstStyle/>
          <a:p>
            <a:fld id="{70F628F3-7ABD-404D-A39C-C009C4627D25}" type="slidenum">
              <a:rPr lang="en-US" altLang="zh-CN" smtClean="0"/>
              <a:t>19</a:t>
            </a:fld>
            <a:endParaRPr lang="en-US" altLang="zh-CN"/>
          </a:p>
        </p:txBody>
      </p:sp>
    </p:spTree>
    <p:extLst>
      <p:ext uri="{BB962C8B-B14F-4D97-AF65-F5344CB8AC3E}">
        <p14:creationId xmlns:p14="http://schemas.microsoft.com/office/powerpoint/2010/main" val="45314743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FUNC</a:t>
            </a:r>
            <a:r>
              <a:rPr lang="zh-CN" altLang="en-US" dirty="0"/>
              <a:t>：</a:t>
            </a:r>
            <a:r>
              <a:rPr lang="en-US" altLang="zh-CN" dirty="0"/>
              <a:t>000000</a:t>
            </a:r>
            <a:r>
              <a:rPr lang="zh-CN" altLang="en-US" dirty="0"/>
              <a:t>， </a:t>
            </a:r>
            <a:r>
              <a:rPr lang="en-US" altLang="zh-CN"/>
              <a:t>SLL</a:t>
            </a:r>
            <a:endParaRPr lang="zh-CN" altLang="en-US" dirty="0"/>
          </a:p>
        </p:txBody>
      </p:sp>
      <p:sp>
        <p:nvSpPr>
          <p:cNvPr id="4" name="灯片编号占位符 3"/>
          <p:cNvSpPr>
            <a:spLocks noGrp="1"/>
          </p:cNvSpPr>
          <p:nvPr>
            <p:ph type="sldNum" sz="quarter" idx="10"/>
          </p:nvPr>
        </p:nvSpPr>
        <p:spPr/>
        <p:txBody>
          <a:bodyPr/>
          <a:lstStyle/>
          <a:p>
            <a:fld id="{4B9671BB-4B84-4AFE-AD6B-E13076ECCE2E}" type="slidenum">
              <a:rPr lang="zh-CN" altLang="en-US" smtClean="0"/>
              <a:t>71</a:t>
            </a:fld>
            <a:endParaRPr lang="zh-CN" altLang="en-US"/>
          </a:p>
        </p:txBody>
      </p:sp>
    </p:spTree>
    <p:extLst>
      <p:ext uri="{BB962C8B-B14F-4D97-AF65-F5344CB8AC3E}">
        <p14:creationId xmlns:p14="http://schemas.microsoft.com/office/powerpoint/2010/main" val="396430397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8800" b="1" i="0" u="sng" dirty="0">
                <a:solidFill>
                  <a:srgbClr val="FF0000"/>
                </a:solidFill>
              </a:rPr>
              <a:t>中间间隔一条指令而设计</a:t>
            </a:r>
          </a:p>
        </p:txBody>
      </p:sp>
      <p:sp>
        <p:nvSpPr>
          <p:cNvPr id="4" name="灯片编号占位符 3"/>
          <p:cNvSpPr>
            <a:spLocks noGrp="1"/>
          </p:cNvSpPr>
          <p:nvPr>
            <p:ph type="sldNum" sz="quarter" idx="10"/>
          </p:nvPr>
        </p:nvSpPr>
        <p:spPr/>
        <p:txBody>
          <a:bodyPr/>
          <a:lstStyle/>
          <a:p>
            <a:fld id="{4B9671BB-4B84-4AFE-AD6B-E13076ECCE2E}" type="slidenum">
              <a:rPr lang="zh-CN" altLang="en-US" smtClean="0"/>
              <a:t>78</a:t>
            </a:fld>
            <a:endParaRPr lang="zh-CN" altLang="en-US"/>
          </a:p>
        </p:txBody>
      </p:sp>
    </p:spTree>
    <p:extLst>
      <p:ext uri="{BB962C8B-B14F-4D97-AF65-F5344CB8AC3E}">
        <p14:creationId xmlns:p14="http://schemas.microsoft.com/office/powerpoint/2010/main" val="352108401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B9671BB-4B84-4AFE-AD6B-E13076ECCE2E}" type="slidenum">
              <a:rPr lang="zh-CN" altLang="en-US" smtClean="0"/>
              <a:t>79</a:t>
            </a:fld>
            <a:endParaRPr lang="zh-CN" altLang="en-US"/>
          </a:p>
        </p:txBody>
      </p:sp>
    </p:spTree>
    <p:extLst>
      <p:ext uri="{BB962C8B-B14F-4D97-AF65-F5344CB8AC3E}">
        <p14:creationId xmlns:p14="http://schemas.microsoft.com/office/powerpoint/2010/main" val="277345809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B9671BB-4B84-4AFE-AD6B-E13076ECCE2E}" type="slidenum">
              <a:rPr lang="zh-CN" altLang="en-US" smtClean="0"/>
              <a:t>80</a:t>
            </a:fld>
            <a:endParaRPr lang="zh-CN" altLang="en-US"/>
          </a:p>
        </p:txBody>
      </p:sp>
    </p:spTree>
    <p:extLst>
      <p:ext uri="{BB962C8B-B14F-4D97-AF65-F5344CB8AC3E}">
        <p14:creationId xmlns:p14="http://schemas.microsoft.com/office/powerpoint/2010/main" val="120560423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B9671BB-4B84-4AFE-AD6B-E13076ECCE2E}" type="slidenum">
              <a:rPr lang="zh-CN" altLang="en-US" smtClean="0"/>
              <a:t>81</a:t>
            </a:fld>
            <a:endParaRPr lang="zh-CN" altLang="en-US"/>
          </a:p>
        </p:txBody>
      </p:sp>
    </p:spTree>
    <p:extLst>
      <p:ext uri="{BB962C8B-B14F-4D97-AF65-F5344CB8AC3E}">
        <p14:creationId xmlns:p14="http://schemas.microsoft.com/office/powerpoint/2010/main" val="145412324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B9671BB-4B84-4AFE-AD6B-E13076ECCE2E}" type="slidenum">
              <a:rPr lang="zh-CN" altLang="en-US" smtClean="0"/>
              <a:t>82</a:t>
            </a:fld>
            <a:endParaRPr lang="zh-CN" altLang="en-US"/>
          </a:p>
        </p:txBody>
      </p:sp>
    </p:spTree>
    <p:extLst>
      <p:ext uri="{BB962C8B-B14F-4D97-AF65-F5344CB8AC3E}">
        <p14:creationId xmlns:p14="http://schemas.microsoft.com/office/powerpoint/2010/main" val="64958645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B9671BB-4B84-4AFE-AD6B-E13076ECCE2E}" type="slidenum">
              <a:rPr lang="zh-CN" altLang="en-US" smtClean="0"/>
              <a:t>85</a:t>
            </a:fld>
            <a:endParaRPr lang="zh-CN" altLang="en-US"/>
          </a:p>
        </p:txBody>
      </p:sp>
    </p:spTree>
    <p:extLst>
      <p:ext uri="{BB962C8B-B14F-4D97-AF65-F5344CB8AC3E}">
        <p14:creationId xmlns:p14="http://schemas.microsoft.com/office/powerpoint/2010/main" val="125661780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B9671BB-4B84-4AFE-AD6B-E13076ECCE2E}" type="slidenum">
              <a:rPr lang="zh-CN" altLang="en-US" smtClean="0"/>
              <a:t>87</a:t>
            </a:fld>
            <a:endParaRPr lang="zh-CN" altLang="en-US"/>
          </a:p>
        </p:txBody>
      </p:sp>
    </p:spTree>
    <p:extLst>
      <p:ext uri="{BB962C8B-B14F-4D97-AF65-F5344CB8AC3E}">
        <p14:creationId xmlns:p14="http://schemas.microsoft.com/office/powerpoint/2010/main" val="206016611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p:txBody>
          <a:bodyPr/>
          <a:lstStyle/>
          <a:p>
            <a:r>
              <a:rPr lang="en-AU" dirty="0"/>
              <a:t>Morgan </a:t>
            </a:r>
            <a:r>
              <a:rPr lang="en-AU"/>
              <a:t>Kaufmann Publishers</a:t>
            </a:r>
            <a:endParaRPr lang="en-AU" dirty="0"/>
          </a:p>
        </p:txBody>
      </p:sp>
      <p:sp>
        <p:nvSpPr>
          <p:cNvPr id="5" name="Rectangle 3"/>
          <p:cNvSpPr>
            <a:spLocks noGrp="1" noChangeArrowheads="1"/>
          </p:cNvSpPr>
          <p:nvPr>
            <p:ph type="dt" idx="1"/>
          </p:nvPr>
        </p:nvSpPr>
        <p:spPr/>
        <p:txBody>
          <a:bodyPr/>
          <a:lstStyle/>
          <a:p>
            <a:fld id="{A758677E-E141-C64A-A4D0-65BB99340159}" type="datetime3">
              <a:rPr lang="en-AU"/>
              <a:t>7 January, 2022</a:t>
            </a:fld>
            <a:endParaRPr lang="en-AU"/>
          </a:p>
        </p:txBody>
      </p:sp>
      <p:sp>
        <p:nvSpPr>
          <p:cNvPr id="6" name="Rectangle 6"/>
          <p:cNvSpPr>
            <a:spLocks noGrp="1" noChangeArrowheads="1"/>
          </p:cNvSpPr>
          <p:nvPr>
            <p:ph type="ftr" sz="quarter" idx="4"/>
          </p:nvPr>
        </p:nvSpPr>
        <p:spPr/>
        <p:txBody>
          <a:bodyPr/>
          <a:lstStyle/>
          <a:p>
            <a:r>
              <a:rPr lang="en-AU"/>
              <a:t>Chapter 4 — The Processor</a:t>
            </a:r>
          </a:p>
        </p:txBody>
      </p:sp>
      <p:sp>
        <p:nvSpPr>
          <p:cNvPr id="7" name="Rectangle 7"/>
          <p:cNvSpPr>
            <a:spLocks noGrp="1" noChangeArrowheads="1"/>
          </p:cNvSpPr>
          <p:nvPr>
            <p:ph type="sldNum" sz="quarter" idx="5"/>
          </p:nvPr>
        </p:nvSpPr>
        <p:spPr/>
        <p:txBody>
          <a:bodyPr/>
          <a:lstStyle/>
          <a:p>
            <a:fld id="{1064DF24-4FCB-9148-9F9E-F7987219468E}" type="slidenum">
              <a:rPr lang="en-AU"/>
              <a:t>89</a:t>
            </a:fld>
            <a:endParaRPr lang="en-AU"/>
          </a:p>
        </p:txBody>
      </p:sp>
      <p:sp>
        <p:nvSpPr>
          <p:cNvPr id="347138" name="Rectangle 2"/>
          <p:cNvSpPr>
            <a:spLocks noGrp="1" noRot="1" noChangeAspect="1" noChangeArrowheads="1" noTextEdit="1"/>
          </p:cNvSpPr>
          <p:nvPr>
            <p:ph type="sldImg"/>
          </p:nvPr>
        </p:nvSpPr>
        <p:spPr/>
      </p:sp>
      <p:sp>
        <p:nvSpPr>
          <p:cNvPr id="347139"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54605816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p:txBody>
          <a:bodyPr/>
          <a:lstStyle/>
          <a:p>
            <a:r>
              <a:rPr lang="en-AU" dirty="0"/>
              <a:t>Morgan </a:t>
            </a:r>
            <a:r>
              <a:rPr lang="en-AU"/>
              <a:t>Kaufmann Publishers</a:t>
            </a:r>
            <a:endParaRPr lang="en-AU" dirty="0"/>
          </a:p>
        </p:txBody>
      </p:sp>
      <p:sp>
        <p:nvSpPr>
          <p:cNvPr id="5" name="Rectangle 3"/>
          <p:cNvSpPr>
            <a:spLocks noGrp="1" noChangeArrowheads="1"/>
          </p:cNvSpPr>
          <p:nvPr>
            <p:ph type="dt" idx="1"/>
          </p:nvPr>
        </p:nvSpPr>
        <p:spPr/>
        <p:txBody>
          <a:bodyPr/>
          <a:lstStyle/>
          <a:p>
            <a:fld id="{A758677E-E141-C64A-A4D0-65BB99340159}" type="datetime3">
              <a:rPr lang="en-AU"/>
              <a:t>7 January, 2022</a:t>
            </a:fld>
            <a:endParaRPr lang="en-AU"/>
          </a:p>
        </p:txBody>
      </p:sp>
      <p:sp>
        <p:nvSpPr>
          <p:cNvPr id="6" name="Rectangle 6"/>
          <p:cNvSpPr>
            <a:spLocks noGrp="1" noChangeArrowheads="1"/>
          </p:cNvSpPr>
          <p:nvPr>
            <p:ph type="ftr" sz="quarter" idx="4"/>
          </p:nvPr>
        </p:nvSpPr>
        <p:spPr/>
        <p:txBody>
          <a:bodyPr/>
          <a:lstStyle/>
          <a:p>
            <a:r>
              <a:rPr lang="en-AU"/>
              <a:t>Chapter 4 — The Processor</a:t>
            </a:r>
          </a:p>
        </p:txBody>
      </p:sp>
      <p:sp>
        <p:nvSpPr>
          <p:cNvPr id="7" name="Rectangle 7"/>
          <p:cNvSpPr>
            <a:spLocks noGrp="1" noChangeArrowheads="1"/>
          </p:cNvSpPr>
          <p:nvPr>
            <p:ph type="sldNum" sz="quarter" idx="5"/>
          </p:nvPr>
        </p:nvSpPr>
        <p:spPr/>
        <p:txBody>
          <a:bodyPr/>
          <a:lstStyle/>
          <a:p>
            <a:fld id="{1064DF24-4FCB-9148-9F9E-F7987219468E}" type="slidenum">
              <a:rPr lang="en-AU"/>
              <a:t>90</a:t>
            </a:fld>
            <a:endParaRPr lang="en-AU"/>
          </a:p>
        </p:txBody>
      </p:sp>
      <p:sp>
        <p:nvSpPr>
          <p:cNvPr id="347138" name="Rectangle 2"/>
          <p:cNvSpPr>
            <a:spLocks noGrp="1" noRot="1" noChangeAspect="1" noChangeArrowheads="1" noTextEdit="1"/>
          </p:cNvSpPr>
          <p:nvPr>
            <p:ph type="sldImg"/>
          </p:nvPr>
        </p:nvSpPr>
        <p:spPr/>
      </p:sp>
      <p:sp>
        <p:nvSpPr>
          <p:cNvPr id="347139"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34696947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p:cNvSpPr>
            <a:spLocks noGrp="1" noChangeArrowheads="1"/>
          </p:cNvSpPr>
          <p:nvPr>
            <p:ph type="sldNum" sz="quarter" idx="5"/>
          </p:nvPr>
        </p:nvSpPr>
        <p:spPr>
          <a:noFill/>
        </p:spPr>
        <p:txBody>
          <a:bodyPr/>
          <a:lstStyle/>
          <a:p>
            <a:fld id="{AA087843-915D-4F1A-9CFC-77E58C147A9D}" type="slidenum">
              <a:rPr lang="en-US" altLang="zh-CN" smtClean="0"/>
              <a:t>20</a:t>
            </a:fld>
            <a:endParaRPr lang="en-US" altLang="zh-CN"/>
          </a:p>
        </p:txBody>
      </p:sp>
      <p:sp>
        <p:nvSpPr>
          <p:cNvPr id="71683" name="Rectangle 2"/>
          <p:cNvSpPr>
            <a:spLocks noGrp="1" noRot="1" noChangeAspect="1" noChangeArrowheads="1" noTextEdit="1"/>
          </p:cNvSpPr>
          <p:nvPr>
            <p:ph type="sldImg"/>
          </p:nvPr>
        </p:nvSpPr>
        <p:spPr/>
      </p:sp>
      <p:sp>
        <p:nvSpPr>
          <p:cNvPr id="71684" name="Rectangle 3"/>
          <p:cNvSpPr>
            <a:spLocks noGrp="1" noChangeArrowheads="1"/>
          </p:cNvSpPr>
          <p:nvPr>
            <p:ph type="body" idx="1"/>
          </p:nvPr>
        </p:nvSpPr>
        <p:spPr>
          <a:noFill/>
        </p:spPr>
        <p:txBody>
          <a:bodyPr/>
          <a:lstStyle/>
          <a:p>
            <a:pPr eaLnBrk="1" hangingPunct="1"/>
            <a:endParaRPr lang="zh-CN" altLang="zh-CN"/>
          </a:p>
        </p:txBody>
      </p:sp>
    </p:spTree>
    <p:extLst>
      <p:ext uri="{BB962C8B-B14F-4D97-AF65-F5344CB8AC3E}">
        <p14:creationId xmlns:p14="http://schemas.microsoft.com/office/powerpoint/2010/main" val="309612470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p:txBody>
          <a:bodyPr/>
          <a:lstStyle/>
          <a:p>
            <a:r>
              <a:rPr lang="en-AU" dirty="0"/>
              <a:t>Morgan </a:t>
            </a:r>
            <a:r>
              <a:rPr lang="en-AU"/>
              <a:t>Kaufmann Publishers</a:t>
            </a:r>
            <a:endParaRPr lang="en-AU" dirty="0"/>
          </a:p>
        </p:txBody>
      </p:sp>
      <p:sp>
        <p:nvSpPr>
          <p:cNvPr id="5" name="Rectangle 3"/>
          <p:cNvSpPr>
            <a:spLocks noGrp="1" noChangeArrowheads="1"/>
          </p:cNvSpPr>
          <p:nvPr>
            <p:ph type="dt" idx="1"/>
          </p:nvPr>
        </p:nvSpPr>
        <p:spPr/>
        <p:txBody>
          <a:bodyPr/>
          <a:lstStyle/>
          <a:p>
            <a:fld id="{CB6C02BC-3A8D-9F48-A6C5-B2621AC755C3}" type="datetime3">
              <a:rPr lang="en-AU"/>
              <a:t>7 January, 2022</a:t>
            </a:fld>
            <a:endParaRPr lang="en-AU"/>
          </a:p>
        </p:txBody>
      </p:sp>
      <p:sp>
        <p:nvSpPr>
          <p:cNvPr id="6" name="Rectangle 6"/>
          <p:cNvSpPr>
            <a:spLocks noGrp="1" noChangeArrowheads="1"/>
          </p:cNvSpPr>
          <p:nvPr>
            <p:ph type="ftr" sz="quarter" idx="4"/>
          </p:nvPr>
        </p:nvSpPr>
        <p:spPr/>
        <p:txBody>
          <a:bodyPr/>
          <a:lstStyle/>
          <a:p>
            <a:r>
              <a:rPr lang="en-AU"/>
              <a:t>Chapter 4 — The Processor</a:t>
            </a:r>
          </a:p>
        </p:txBody>
      </p:sp>
      <p:sp>
        <p:nvSpPr>
          <p:cNvPr id="7" name="Rectangle 7"/>
          <p:cNvSpPr>
            <a:spLocks noGrp="1" noChangeArrowheads="1"/>
          </p:cNvSpPr>
          <p:nvPr>
            <p:ph type="sldNum" sz="quarter" idx="5"/>
          </p:nvPr>
        </p:nvSpPr>
        <p:spPr/>
        <p:txBody>
          <a:bodyPr/>
          <a:lstStyle/>
          <a:p>
            <a:fld id="{951A3701-F82B-BB49-A793-6738827A0BD5}" type="slidenum">
              <a:rPr lang="en-AU"/>
              <a:t>92</a:t>
            </a:fld>
            <a:endParaRPr lang="en-AU"/>
          </a:p>
        </p:txBody>
      </p:sp>
      <p:sp>
        <p:nvSpPr>
          <p:cNvPr id="349186" name="Rectangle 2"/>
          <p:cNvSpPr>
            <a:spLocks noGrp="1" noRot="1" noChangeAspect="1" noChangeArrowheads="1" noTextEdit="1"/>
          </p:cNvSpPr>
          <p:nvPr>
            <p:ph type="sldImg"/>
          </p:nvPr>
        </p:nvSpPr>
        <p:spPr/>
      </p:sp>
      <p:sp>
        <p:nvSpPr>
          <p:cNvPr id="349187"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10602256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p:txBody>
          <a:bodyPr/>
          <a:lstStyle/>
          <a:p>
            <a:r>
              <a:rPr lang="en-AU" dirty="0"/>
              <a:t>Morgan </a:t>
            </a:r>
            <a:r>
              <a:rPr lang="en-AU"/>
              <a:t>Kaufmann Publishers</a:t>
            </a:r>
            <a:endParaRPr lang="en-AU" dirty="0"/>
          </a:p>
        </p:txBody>
      </p:sp>
      <p:sp>
        <p:nvSpPr>
          <p:cNvPr id="5" name="Rectangle 3"/>
          <p:cNvSpPr>
            <a:spLocks noGrp="1" noChangeArrowheads="1"/>
          </p:cNvSpPr>
          <p:nvPr>
            <p:ph type="dt" idx="1"/>
          </p:nvPr>
        </p:nvSpPr>
        <p:spPr/>
        <p:txBody>
          <a:bodyPr/>
          <a:lstStyle/>
          <a:p>
            <a:fld id="{CB6C02BC-3A8D-9F48-A6C5-B2621AC755C3}" type="datetime3">
              <a:rPr lang="en-AU"/>
              <a:t>7 January, 2022</a:t>
            </a:fld>
            <a:endParaRPr lang="en-AU"/>
          </a:p>
        </p:txBody>
      </p:sp>
      <p:sp>
        <p:nvSpPr>
          <p:cNvPr id="6" name="Rectangle 6"/>
          <p:cNvSpPr>
            <a:spLocks noGrp="1" noChangeArrowheads="1"/>
          </p:cNvSpPr>
          <p:nvPr>
            <p:ph type="ftr" sz="quarter" idx="4"/>
          </p:nvPr>
        </p:nvSpPr>
        <p:spPr/>
        <p:txBody>
          <a:bodyPr/>
          <a:lstStyle/>
          <a:p>
            <a:r>
              <a:rPr lang="en-AU"/>
              <a:t>Chapter 4 — The Processor</a:t>
            </a:r>
          </a:p>
        </p:txBody>
      </p:sp>
      <p:sp>
        <p:nvSpPr>
          <p:cNvPr id="7" name="Rectangle 7"/>
          <p:cNvSpPr>
            <a:spLocks noGrp="1" noChangeArrowheads="1"/>
          </p:cNvSpPr>
          <p:nvPr>
            <p:ph type="sldNum" sz="quarter" idx="5"/>
          </p:nvPr>
        </p:nvSpPr>
        <p:spPr/>
        <p:txBody>
          <a:bodyPr/>
          <a:lstStyle/>
          <a:p>
            <a:fld id="{951A3701-F82B-BB49-A793-6738827A0BD5}" type="slidenum">
              <a:rPr lang="en-AU"/>
              <a:t>93</a:t>
            </a:fld>
            <a:endParaRPr lang="en-AU"/>
          </a:p>
        </p:txBody>
      </p:sp>
      <p:sp>
        <p:nvSpPr>
          <p:cNvPr id="349186" name="Rectangle 2"/>
          <p:cNvSpPr>
            <a:spLocks noGrp="1" noRot="1" noChangeAspect="1" noChangeArrowheads="1" noTextEdit="1"/>
          </p:cNvSpPr>
          <p:nvPr>
            <p:ph type="sldImg"/>
          </p:nvPr>
        </p:nvSpPr>
        <p:spPr/>
      </p:sp>
      <p:sp>
        <p:nvSpPr>
          <p:cNvPr id="349187"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03971477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B9671BB-4B84-4AFE-AD6B-E13076ECCE2E}" type="slidenum">
              <a:rPr lang="zh-CN" altLang="en-US" smtClean="0"/>
              <a:t>95</a:t>
            </a:fld>
            <a:endParaRPr lang="zh-CN" altLang="en-US"/>
          </a:p>
        </p:txBody>
      </p:sp>
    </p:spTree>
    <p:extLst>
      <p:ext uri="{BB962C8B-B14F-4D97-AF65-F5344CB8AC3E}">
        <p14:creationId xmlns:p14="http://schemas.microsoft.com/office/powerpoint/2010/main" val="412170534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B9671BB-4B84-4AFE-AD6B-E13076ECCE2E}" type="slidenum">
              <a:rPr lang="zh-CN" altLang="en-US" smtClean="0"/>
              <a:t>96</a:t>
            </a:fld>
            <a:endParaRPr lang="zh-CN" altLang="en-US"/>
          </a:p>
        </p:txBody>
      </p:sp>
    </p:spTree>
    <p:extLst>
      <p:ext uri="{BB962C8B-B14F-4D97-AF65-F5344CB8AC3E}">
        <p14:creationId xmlns:p14="http://schemas.microsoft.com/office/powerpoint/2010/main" val="71720214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B9671BB-4B84-4AFE-AD6B-E13076ECCE2E}" type="slidenum">
              <a:rPr lang="zh-CN" altLang="en-US" smtClean="0"/>
              <a:t>97</a:t>
            </a:fld>
            <a:endParaRPr lang="zh-CN" altLang="en-US"/>
          </a:p>
        </p:txBody>
      </p:sp>
    </p:spTree>
    <p:extLst>
      <p:ext uri="{BB962C8B-B14F-4D97-AF65-F5344CB8AC3E}">
        <p14:creationId xmlns:p14="http://schemas.microsoft.com/office/powerpoint/2010/main" val="261781005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B9671BB-4B84-4AFE-AD6B-E13076ECCE2E}" type="slidenum">
              <a:rPr lang="zh-CN" altLang="en-US" smtClean="0"/>
              <a:t>98</a:t>
            </a:fld>
            <a:endParaRPr lang="zh-CN" altLang="en-US"/>
          </a:p>
        </p:txBody>
      </p:sp>
    </p:spTree>
    <p:extLst>
      <p:ext uri="{BB962C8B-B14F-4D97-AF65-F5344CB8AC3E}">
        <p14:creationId xmlns:p14="http://schemas.microsoft.com/office/powerpoint/2010/main" val="55399156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7090" name="Rectangle 2"/>
          <p:cNvSpPr>
            <a:spLocks noGrp="1" noRot="1" noChangeAspect="1" noChangeArrowheads="1"/>
          </p:cNvSpPr>
          <p:nvPr>
            <p:ph type="sldImg"/>
          </p:nvPr>
        </p:nvSpPr>
        <p:spPr bwMode="auto">
          <a:xfrm>
            <a:off x="936625" y="636588"/>
            <a:ext cx="4945063" cy="3709987"/>
          </a:xfrm>
          <a:prstGeom prst="rect">
            <a:avLst/>
          </a:prstGeom>
          <a:solidFill>
            <a:srgbClr val="FFFFFF"/>
          </a:solidFill>
          <a:ln>
            <a:solidFill>
              <a:srgbClr val="000000"/>
            </a:solidFill>
            <a:miter lim="800000"/>
          </a:ln>
        </p:spPr>
      </p:sp>
      <p:sp>
        <p:nvSpPr>
          <p:cNvPr id="2777091" name="Rectangle 3"/>
          <p:cNvSpPr>
            <a:spLocks noGrp="1" noChangeArrowheads="1"/>
          </p:cNvSpPr>
          <p:nvPr>
            <p:ph type="body" idx="1"/>
          </p:nvPr>
        </p:nvSpPr>
        <p:spPr bwMode="auto">
          <a:xfrm>
            <a:off x="511674" y="4718622"/>
            <a:ext cx="5855773" cy="4464653"/>
          </a:xfrm>
          <a:prstGeom prst="rect">
            <a:avLst/>
          </a:prstGeom>
          <a:solidFill>
            <a:srgbClr val="FFFFFF"/>
          </a:solidFill>
          <a:ln>
            <a:solidFill>
              <a:srgbClr val="000000"/>
            </a:solidFill>
            <a:miter lim="800000"/>
          </a:ln>
        </p:spPr>
        <p:txBody>
          <a:bodyPr lIns="93993" tIns="46995" rIns="93993" bIns="46995"/>
          <a:lstStyle/>
          <a:p>
            <a:endParaRPr lang="en-US"/>
          </a:p>
        </p:txBody>
      </p:sp>
    </p:spTree>
    <p:extLst>
      <p:ext uri="{BB962C8B-B14F-4D97-AF65-F5344CB8AC3E}">
        <p14:creationId xmlns:p14="http://schemas.microsoft.com/office/powerpoint/2010/main" val="292653587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9138" name="Rectangle 2"/>
          <p:cNvSpPr>
            <a:spLocks noGrp="1" noRot="1" noChangeAspect="1" noChangeArrowheads="1"/>
          </p:cNvSpPr>
          <p:nvPr>
            <p:ph type="sldImg"/>
          </p:nvPr>
        </p:nvSpPr>
        <p:spPr bwMode="auto">
          <a:xfrm>
            <a:off x="936625" y="636588"/>
            <a:ext cx="4945063" cy="3709987"/>
          </a:xfrm>
          <a:prstGeom prst="rect">
            <a:avLst/>
          </a:prstGeom>
          <a:solidFill>
            <a:srgbClr val="FFFFFF"/>
          </a:solidFill>
          <a:ln>
            <a:solidFill>
              <a:srgbClr val="000000"/>
            </a:solidFill>
            <a:miter lim="800000"/>
          </a:ln>
        </p:spPr>
      </p:sp>
      <p:sp>
        <p:nvSpPr>
          <p:cNvPr id="2779139" name="Rectangle 3"/>
          <p:cNvSpPr>
            <a:spLocks noGrp="1" noChangeArrowheads="1"/>
          </p:cNvSpPr>
          <p:nvPr>
            <p:ph type="body" idx="1"/>
          </p:nvPr>
        </p:nvSpPr>
        <p:spPr bwMode="auto">
          <a:xfrm>
            <a:off x="511674" y="4718622"/>
            <a:ext cx="5855773" cy="4464653"/>
          </a:xfrm>
          <a:prstGeom prst="rect">
            <a:avLst/>
          </a:prstGeom>
          <a:solidFill>
            <a:srgbClr val="FFFFFF"/>
          </a:solidFill>
          <a:ln>
            <a:solidFill>
              <a:srgbClr val="000000"/>
            </a:solidFill>
            <a:miter lim="800000"/>
          </a:ln>
        </p:spPr>
        <p:txBody>
          <a:bodyPr lIns="93993" tIns="46995" rIns="93993" bIns="46995"/>
          <a:lstStyle/>
          <a:p>
            <a:endParaRPr lang="en-US"/>
          </a:p>
        </p:txBody>
      </p:sp>
    </p:spTree>
    <p:extLst>
      <p:ext uri="{BB962C8B-B14F-4D97-AF65-F5344CB8AC3E}">
        <p14:creationId xmlns:p14="http://schemas.microsoft.com/office/powerpoint/2010/main" val="167770676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9138" name="Rectangle 2"/>
          <p:cNvSpPr>
            <a:spLocks noGrp="1" noRot="1" noChangeAspect="1" noChangeArrowheads="1"/>
          </p:cNvSpPr>
          <p:nvPr>
            <p:ph type="sldImg"/>
          </p:nvPr>
        </p:nvSpPr>
        <p:spPr bwMode="auto">
          <a:xfrm>
            <a:off x="936625" y="636588"/>
            <a:ext cx="4945063" cy="3709987"/>
          </a:xfrm>
          <a:prstGeom prst="rect">
            <a:avLst/>
          </a:prstGeom>
          <a:solidFill>
            <a:srgbClr val="FFFFFF"/>
          </a:solidFill>
          <a:ln>
            <a:solidFill>
              <a:srgbClr val="000000"/>
            </a:solidFill>
            <a:miter lim="800000"/>
          </a:ln>
        </p:spPr>
      </p:sp>
      <p:sp>
        <p:nvSpPr>
          <p:cNvPr id="2779139" name="Rectangle 3"/>
          <p:cNvSpPr>
            <a:spLocks noGrp="1" noChangeArrowheads="1"/>
          </p:cNvSpPr>
          <p:nvPr>
            <p:ph type="body" idx="1"/>
          </p:nvPr>
        </p:nvSpPr>
        <p:spPr bwMode="auto">
          <a:xfrm>
            <a:off x="511674" y="4718622"/>
            <a:ext cx="5855773" cy="4464653"/>
          </a:xfrm>
          <a:prstGeom prst="rect">
            <a:avLst/>
          </a:prstGeom>
          <a:solidFill>
            <a:srgbClr val="FFFFFF"/>
          </a:solidFill>
          <a:ln>
            <a:solidFill>
              <a:srgbClr val="000000"/>
            </a:solidFill>
            <a:miter lim="800000"/>
          </a:ln>
        </p:spPr>
        <p:txBody>
          <a:bodyPr lIns="93993" tIns="46995" rIns="93993" bIns="46995"/>
          <a:lstStyle/>
          <a:p>
            <a:endParaRPr lang="en-US"/>
          </a:p>
        </p:txBody>
      </p:sp>
    </p:spTree>
    <p:extLst>
      <p:ext uri="{BB962C8B-B14F-4D97-AF65-F5344CB8AC3E}">
        <p14:creationId xmlns:p14="http://schemas.microsoft.com/office/powerpoint/2010/main" val="285151065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1186" name="Rectangle 2"/>
          <p:cNvSpPr>
            <a:spLocks noGrp="1" noChangeArrowheads="1"/>
          </p:cNvSpPr>
          <p:nvPr>
            <p:ph type="body" idx="1"/>
          </p:nvPr>
        </p:nvSpPr>
        <p:spPr bwMode="auto">
          <a:xfrm>
            <a:off x="511672" y="4715233"/>
            <a:ext cx="5857309" cy="4468039"/>
          </a:xfrm>
          <a:prstGeom prst="rect">
            <a:avLst/>
          </a:prstGeom>
          <a:noFill/>
          <a:ln w="12700">
            <a:miter lim="800000"/>
          </a:ln>
        </p:spPr>
        <p:txBody>
          <a:bodyPr lIns="94539" tIns="46440" rIns="94539" bIns="46440"/>
          <a:lstStyle/>
          <a:p>
            <a:endParaRPr lang="en-US" dirty="0"/>
          </a:p>
        </p:txBody>
      </p:sp>
      <p:sp>
        <p:nvSpPr>
          <p:cNvPr id="2781187" name="Rectangle 3"/>
          <p:cNvSpPr>
            <a:spLocks noGrp="1" noRot="1" noChangeAspect="1" noChangeArrowheads="1"/>
          </p:cNvSpPr>
          <p:nvPr>
            <p:ph type="sldImg"/>
          </p:nvPr>
        </p:nvSpPr>
        <p:spPr bwMode="auto">
          <a:xfrm>
            <a:off x="112713" y="639763"/>
            <a:ext cx="6588125" cy="3706812"/>
          </a:xfrm>
          <a:prstGeom prst="rect">
            <a:avLst/>
          </a:prstGeom>
          <a:noFill/>
          <a:ln w="12700">
            <a:miter lim="800000"/>
          </a:ln>
        </p:spPr>
      </p:sp>
    </p:spTree>
    <p:extLst>
      <p:ext uri="{BB962C8B-B14F-4D97-AF65-F5344CB8AC3E}">
        <p14:creationId xmlns:p14="http://schemas.microsoft.com/office/powerpoint/2010/main" val="22354497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幻灯片图像占位符 1"/>
          <p:cNvSpPr>
            <a:spLocks noGrp="1" noRot="1" noChangeAspect="1" noTextEdit="1"/>
          </p:cNvSpPr>
          <p:nvPr>
            <p:ph type="sldImg"/>
          </p:nvPr>
        </p:nvSpPr>
        <p:spPr/>
      </p:sp>
      <p:sp>
        <p:nvSpPr>
          <p:cNvPr id="72707" name="备注占位符 2"/>
          <p:cNvSpPr>
            <a:spLocks noGrp="1"/>
          </p:cNvSpPr>
          <p:nvPr>
            <p:ph type="body" idx="1"/>
          </p:nvPr>
        </p:nvSpPr>
        <p:spPr>
          <a:noFill/>
        </p:spPr>
        <p:txBody>
          <a:bodyPr/>
          <a:lstStyle/>
          <a:p>
            <a:pPr eaLnBrk="1" hangingPunct="1"/>
            <a:endParaRPr lang="zh-CN" altLang="en-US" dirty="0"/>
          </a:p>
        </p:txBody>
      </p:sp>
      <p:sp>
        <p:nvSpPr>
          <p:cNvPr id="72708" name="灯片编号占位符 3"/>
          <p:cNvSpPr>
            <a:spLocks noGrp="1"/>
          </p:cNvSpPr>
          <p:nvPr>
            <p:ph type="sldNum" sz="quarter" idx="5"/>
          </p:nvPr>
        </p:nvSpPr>
        <p:spPr>
          <a:noFill/>
        </p:spPr>
        <p:txBody>
          <a:bodyPr/>
          <a:lstStyle/>
          <a:p>
            <a:fld id="{EA32B669-3714-408C-8FA4-65B4B2C2D542}" type="slidenum">
              <a:rPr lang="en-US" altLang="zh-CN" smtClean="0"/>
              <a:t>21</a:t>
            </a:fld>
            <a:endParaRPr lang="en-US" altLang="zh-CN"/>
          </a:p>
        </p:txBody>
      </p:sp>
    </p:spTree>
    <p:extLst>
      <p:ext uri="{BB962C8B-B14F-4D97-AF65-F5344CB8AC3E}">
        <p14:creationId xmlns:p14="http://schemas.microsoft.com/office/powerpoint/2010/main" val="427633010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9138" name="Rectangle 2"/>
          <p:cNvSpPr>
            <a:spLocks noGrp="1" noRot="1" noChangeAspect="1" noChangeArrowheads="1"/>
          </p:cNvSpPr>
          <p:nvPr>
            <p:ph type="sldImg"/>
          </p:nvPr>
        </p:nvSpPr>
        <p:spPr bwMode="auto">
          <a:xfrm>
            <a:off x="936625" y="636588"/>
            <a:ext cx="4945063" cy="3709987"/>
          </a:xfrm>
          <a:prstGeom prst="rect">
            <a:avLst/>
          </a:prstGeom>
          <a:solidFill>
            <a:srgbClr val="FFFFFF"/>
          </a:solidFill>
          <a:ln>
            <a:solidFill>
              <a:srgbClr val="000000"/>
            </a:solidFill>
            <a:miter lim="800000"/>
          </a:ln>
        </p:spPr>
      </p:sp>
      <p:sp>
        <p:nvSpPr>
          <p:cNvPr id="2779139" name="Rectangle 3"/>
          <p:cNvSpPr>
            <a:spLocks noGrp="1" noChangeArrowheads="1"/>
          </p:cNvSpPr>
          <p:nvPr>
            <p:ph type="body" idx="1"/>
          </p:nvPr>
        </p:nvSpPr>
        <p:spPr bwMode="auto">
          <a:xfrm>
            <a:off x="511674" y="4718622"/>
            <a:ext cx="5855773" cy="4464653"/>
          </a:xfrm>
          <a:prstGeom prst="rect">
            <a:avLst/>
          </a:prstGeom>
          <a:solidFill>
            <a:srgbClr val="FFFFFF"/>
          </a:solidFill>
          <a:ln>
            <a:solidFill>
              <a:srgbClr val="000000"/>
            </a:solidFill>
            <a:miter lim="800000"/>
          </a:ln>
        </p:spPr>
        <p:txBody>
          <a:bodyPr lIns="93993" tIns="46995" rIns="93993" bIns="46995"/>
          <a:lstStyle/>
          <a:p>
            <a:endParaRPr lang="en-US"/>
          </a:p>
        </p:txBody>
      </p:sp>
    </p:spTree>
    <p:extLst>
      <p:ext uri="{BB962C8B-B14F-4D97-AF65-F5344CB8AC3E}">
        <p14:creationId xmlns:p14="http://schemas.microsoft.com/office/powerpoint/2010/main" val="42478960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B9671BB-4B84-4AFE-AD6B-E13076ECCE2E}" type="slidenum">
              <a:rPr lang="zh-CN" altLang="en-US" smtClean="0"/>
              <a:t>104</a:t>
            </a:fld>
            <a:endParaRPr lang="zh-CN" altLang="en-US"/>
          </a:p>
        </p:txBody>
      </p:sp>
    </p:spTree>
    <p:extLst>
      <p:ext uri="{BB962C8B-B14F-4D97-AF65-F5344CB8AC3E}">
        <p14:creationId xmlns:p14="http://schemas.microsoft.com/office/powerpoint/2010/main" val="422214644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Image Placeholder 1"/>
          <p:cNvSpPr>
            <a:spLocks noGrp="1" noRot="1" noChangeAspect="1"/>
          </p:cNvSpPr>
          <p:nvPr>
            <p:ph type="sldImg"/>
          </p:nvPr>
        </p:nvSpPr>
        <p:spPr/>
      </p:sp>
      <p:sp>
        <p:nvSpPr>
          <p:cNvPr id="54275" name="Notes Placeholder 2"/>
          <p:cNvSpPr>
            <a:spLocks noGrp="1"/>
          </p:cNvSpPr>
          <p:nvPr>
            <p:ph type="body" idx="1"/>
          </p:nvPr>
        </p:nvSpPr>
        <p:spPr>
          <a:noFill/>
        </p:spPr>
        <p:txBody>
          <a:bodyPr/>
          <a:lstStyle/>
          <a:p>
            <a:endParaRPr lang="en-US" baseline="0" dirty="0">
              <a:latin typeface="Arial" panose="020B0604020202020204" pitchFamily="34" charset="0"/>
              <a:ea typeface="MS PGothic" panose="020B0600070205080204" pitchFamily="1" charset="-128"/>
              <a:cs typeface="MS PGothic" panose="020B0600070205080204" pitchFamily="1" charset="-128"/>
            </a:endParaRPr>
          </a:p>
        </p:txBody>
      </p:sp>
      <p:sp>
        <p:nvSpPr>
          <p:cNvPr id="54276" name="Slide Number Placeholder 3"/>
          <p:cNvSpPr>
            <a:spLocks noGrp="1"/>
          </p:cNvSpPr>
          <p:nvPr>
            <p:ph type="sldNum" sz="quarter" idx="5"/>
          </p:nvPr>
        </p:nvSpPr>
        <p:spPr>
          <a:noFill/>
        </p:spPr>
        <p:txBody>
          <a:bodyPr/>
          <a:lstStyle/>
          <a:p>
            <a:fld id="{537DDFC7-9B43-2649-94E0-7B41AD675C67}" type="slidenum">
              <a:rPr lang="en-US" smtClean="0">
                <a:solidFill>
                  <a:srgbClr val="000000"/>
                </a:solidFill>
              </a:rPr>
              <a:t>105</a:t>
            </a:fld>
            <a:endParaRPr lang="en-US" dirty="0">
              <a:solidFill>
                <a:srgbClr val="000000"/>
              </a:solidFill>
            </a:endParaRPr>
          </a:p>
        </p:txBody>
      </p:sp>
    </p:spTree>
    <p:extLst>
      <p:ext uri="{BB962C8B-B14F-4D97-AF65-F5344CB8AC3E}">
        <p14:creationId xmlns:p14="http://schemas.microsoft.com/office/powerpoint/2010/main" val="363677702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2754" name="Rectangle 2"/>
          <p:cNvSpPr>
            <a:spLocks noGrp="1" noChangeArrowheads="1"/>
          </p:cNvSpPr>
          <p:nvPr>
            <p:ph type="body" idx="1"/>
          </p:nvPr>
        </p:nvSpPr>
        <p:spPr bwMode="auto">
          <a:xfrm>
            <a:off x="511672" y="4715235"/>
            <a:ext cx="5857309" cy="4468039"/>
          </a:xfrm>
          <a:prstGeom prst="rect">
            <a:avLst/>
          </a:prstGeom>
          <a:noFill/>
          <a:ln w="12700">
            <a:miter lim="800000"/>
          </a:ln>
        </p:spPr>
        <p:txBody>
          <a:bodyPr lIns="94539" tIns="46440" rIns="94539" bIns="46440"/>
          <a:lstStyle/>
          <a:p>
            <a:endParaRPr lang="en-US"/>
          </a:p>
        </p:txBody>
      </p:sp>
      <p:sp>
        <p:nvSpPr>
          <p:cNvPr id="2762755" name="Rectangle 3"/>
          <p:cNvSpPr>
            <a:spLocks noGrp="1" noRot="1" noChangeAspect="1" noChangeArrowheads="1"/>
          </p:cNvSpPr>
          <p:nvPr>
            <p:ph type="sldImg"/>
          </p:nvPr>
        </p:nvSpPr>
        <p:spPr bwMode="auto">
          <a:xfrm>
            <a:off x="112713" y="639763"/>
            <a:ext cx="6588125" cy="3706812"/>
          </a:xfrm>
          <a:prstGeom prst="rect">
            <a:avLst/>
          </a:prstGeom>
          <a:noFill/>
          <a:ln w="12700">
            <a:miter lim="800000"/>
          </a:ln>
        </p:spPr>
      </p:sp>
    </p:spTree>
    <p:extLst>
      <p:ext uri="{BB962C8B-B14F-4D97-AF65-F5344CB8AC3E}">
        <p14:creationId xmlns:p14="http://schemas.microsoft.com/office/powerpoint/2010/main" val="222367009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2754" name="Rectangle 2"/>
          <p:cNvSpPr>
            <a:spLocks noGrp="1" noChangeArrowheads="1"/>
          </p:cNvSpPr>
          <p:nvPr>
            <p:ph type="body" idx="1"/>
          </p:nvPr>
        </p:nvSpPr>
        <p:spPr bwMode="auto">
          <a:xfrm>
            <a:off x="511672" y="4715235"/>
            <a:ext cx="5857309" cy="4468039"/>
          </a:xfrm>
          <a:prstGeom prst="rect">
            <a:avLst/>
          </a:prstGeom>
          <a:noFill/>
          <a:ln w="12700">
            <a:miter lim="800000"/>
          </a:ln>
        </p:spPr>
        <p:txBody>
          <a:bodyPr lIns="94539" tIns="46440" rIns="94539" bIns="46440"/>
          <a:lstStyle/>
          <a:p>
            <a:endParaRPr lang="en-US"/>
          </a:p>
        </p:txBody>
      </p:sp>
      <p:sp>
        <p:nvSpPr>
          <p:cNvPr id="2762755" name="Rectangle 3"/>
          <p:cNvSpPr>
            <a:spLocks noGrp="1" noRot="1" noChangeAspect="1" noChangeArrowheads="1"/>
          </p:cNvSpPr>
          <p:nvPr>
            <p:ph type="sldImg"/>
          </p:nvPr>
        </p:nvSpPr>
        <p:spPr bwMode="auto">
          <a:xfrm>
            <a:off x="112713" y="639763"/>
            <a:ext cx="6588125" cy="3706812"/>
          </a:xfrm>
          <a:prstGeom prst="rect">
            <a:avLst/>
          </a:prstGeom>
          <a:noFill/>
          <a:ln w="12700">
            <a:miter lim="800000"/>
          </a:ln>
        </p:spPr>
      </p:sp>
    </p:spTree>
    <p:extLst>
      <p:ext uri="{BB962C8B-B14F-4D97-AF65-F5344CB8AC3E}">
        <p14:creationId xmlns:p14="http://schemas.microsoft.com/office/powerpoint/2010/main" val="231611681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2754" name="Rectangle 2"/>
          <p:cNvSpPr>
            <a:spLocks noGrp="1" noChangeArrowheads="1"/>
          </p:cNvSpPr>
          <p:nvPr>
            <p:ph type="body" idx="1"/>
          </p:nvPr>
        </p:nvSpPr>
        <p:spPr bwMode="auto">
          <a:xfrm>
            <a:off x="511672" y="4715235"/>
            <a:ext cx="5857309" cy="4468039"/>
          </a:xfrm>
          <a:prstGeom prst="rect">
            <a:avLst/>
          </a:prstGeom>
          <a:noFill/>
          <a:ln w="12700">
            <a:miter lim="800000"/>
          </a:ln>
        </p:spPr>
        <p:txBody>
          <a:bodyPr lIns="94539" tIns="46440" rIns="94539" bIns="46440"/>
          <a:lstStyle/>
          <a:p>
            <a:endParaRPr lang="en-US"/>
          </a:p>
        </p:txBody>
      </p:sp>
      <p:sp>
        <p:nvSpPr>
          <p:cNvPr id="2762755" name="Rectangle 3"/>
          <p:cNvSpPr>
            <a:spLocks noGrp="1" noRot="1" noChangeAspect="1" noChangeArrowheads="1"/>
          </p:cNvSpPr>
          <p:nvPr>
            <p:ph type="sldImg"/>
          </p:nvPr>
        </p:nvSpPr>
        <p:spPr bwMode="auto">
          <a:xfrm>
            <a:off x="112713" y="639763"/>
            <a:ext cx="6588125" cy="3706812"/>
          </a:xfrm>
          <a:prstGeom prst="rect">
            <a:avLst/>
          </a:prstGeom>
          <a:noFill/>
          <a:ln w="12700">
            <a:miter lim="800000"/>
          </a:ln>
        </p:spPr>
      </p:sp>
    </p:spTree>
    <p:extLst>
      <p:ext uri="{BB962C8B-B14F-4D97-AF65-F5344CB8AC3E}">
        <p14:creationId xmlns:p14="http://schemas.microsoft.com/office/powerpoint/2010/main" val="127875270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2754" name="Rectangle 2"/>
          <p:cNvSpPr>
            <a:spLocks noGrp="1" noChangeArrowheads="1"/>
          </p:cNvSpPr>
          <p:nvPr>
            <p:ph type="body" idx="1"/>
          </p:nvPr>
        </p:nvSpPr>
        <p:spPr bwMode="auto">
          <a:xfrm>
            <a:off x="511672" y="4715235"/>
            <a:ext cx="5857309" cy="4468039"/>
          </a:xfrm>
          <a:prstGeom prst="rect">
            <a:avLst/>
          </a:prstGeom>
          <a:noFill/>
          <a:ln w="12700">
            <a:miter lim="800000"/>
          </a:ln>
        </p:spPr>
        <p:txBody>
          <a:bodyPr lIns="94539" tIns="46440" rIns="94539" bIns="46440"/>
          <a:lstStyle/>
          <a:p>
            <a:endParaRPr lang="en-US"/>
          </a:p>
        </p:txBody>
      </p:sp>
      <p:sp>
        <p:nvSpPr>
          <p:cNvPr id="2762755" name="Rectangle 3"/>
          <p:cNvSpPr>
            <a:spLocks noGrp="1" noRot="1" noChangeAspect="1" noChangeArrowheads="1"/>
          </p:cNvSpPr>
          <p:nvPr>
            <p:ph type="sldImg"/>
          </p:nvPr>
        </p:nvSpPr>
        <p:spPr bwMode="auto">
          <a:xfrm>
            <a:off x="112713" y="639763"/>
            <a:ext cx="6588125" cy="3706812"/>
          </a:xfrm>
          <a:prstGeom prst="rect">
            <a:avLst/>
          </a:prstGeom>
          <a:noFill/>
          <a:ln w="12700">
            <a:miter lim="800000"/>
          </a:ln>
        </p:spPr>
      </p:sp>
    </p:spTree>
    <p:extLst>
      <p:ext uri="{BB962C8B-B14F-4D97-AF65-F5344CB8AC3E}">
        <p14:creationId xmlns:p14="http://schemas.microsoft.com/office/powerpoint/2010/main" val="24552960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幻灯片图像占位符 1"/>
          <p:cNvSpPr>
            <a:spLocks noGrp="1" noRot="1" noChangeAspect="1" noTextEdit="1"/>
          </p:cNvSpPr>
          <p:nvPr>
            <p:ph type="sldImg"/>
          </p:nvPr>
        </p:nvSpPr>
        <p:spPr/>
      </p:sp>
      <p:sp>
        <p:nvSpPr>
          <p:cNvPr id="73731" name="备注占位符 2"/>
          <p:cNvSpPr>
            <a:spLocks noGrp="1"/>
          </p:cNvSpPr>
          <p:nvPr>
            <p:ph type="body" idx="1"/>
          </p:nvPr>
        </p:nvSpPr>
        <p:spPr>
          <a:noFill/>
        </p:spPr>
        <p:txBody>
          <a:bodyPr/>
          <a:lstStyle/>
          <a:p>
            <a:pPr eaLnBrk="1" hangingPunct="1"/>
            <a:endParaRPr lang="zh-CN" altLang="en-US" sz="8800" b="1" i="0" dirty="0">
              <a:solidFill>
                <a:srgbClr val="FF0000"/>
              </a:solidFill>
              <a:latin typeface="+mj-ea"/>
              <a:ea typeface="+mj-ea"/>
            </a:endParaRPr>
          </a:p>
        </p:txBody>
      </p:sp>
      <p:sp>
        <p:nvSpPr>
          <p:cNvPr id="73732" name="灯片编号占位符 3"/>
          <p:cNvSpPr>
            <a:spLocks noGrp="1"/>
          </p:cNvSpPr>
          <p:nvPr>
            <p:ph type="sldNum" sz="quarter" idx="5"/>
          </p:nvPr>
        </p:nvSpPr>
        <p:spPr>
          <a:noFill/>
        </p:spPr>
        <p:txBody>
          <a:bodyPr/>
          <a:lstStyle/>
          <a:p>
            <a:fld id="{EBEB3372-3FE7-448B-AFDE-56B913919AB7}" type="slidenum">
              <a:rPr lang="en-US" altLang="zh-CN" smtClean="0"/>
              <a:t>22</a:t>
            </a:fld>
            <a:endParaRPr lang="en-US" altLang="zh-CN"/>
          </a:p>
        </p:txBody>
      </p:sp>
    </p:spTree>
    <p:extLst>
      <p:ext uri="{BB962C8B-B14F-4D97-AF65-F5344CB8AC3E}">
        <p14:creationId xmlns:p14="http://schemas.microsoft.com/office/powerpoint/2010/main" val="11944009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7938" name="Rectangle 2"/>
          <p:cNvSpPr>
            <a:spLocks noGrp="1" noRot="1" noChangeAspect="1" noChangeArrowheads="1"/>
          </p:cNvSpPr>
          <p:nvPr>
            <p:ph type="sldImg"/>
          </p:nvPr>
        </p:nvSpPr>
        <p:spPr bwMode="auto">
          <a:xfrm>
            <a:off x="936625" y="636588"/>
            <a:ext cx="4945063" cy="3709987"/>
          </a:xfrm>
          <a:prstGeom prst="rect">
            <a:avLst/>
          </a:prstGeom>
          <a:solidFill>
            <a:srgbClr val="FFFFFF"/>
          </a:solidFill>
          <a:ln>
            <a:solidFill>
              <a:srgbClr val="000000"/>
            </a:solidFill>
            <a:miter lim="800000"/>
          </a:ln>
        </p:spPr>
      </p:sp>
      <p:sp>
        <p:nvSpPr>
          <p:cNvPr id="2727939" name="Rectangle 3"/>
          <p:cNvSpPr>
            <a:spLocks noGrp="1" noChangeArrowheads="1"/>
          </p:cNvSpPr>
          <p:nvPr>
            <p:ph type="body" idx="1"/>
          </p:nvPr>
        </p:nvSpPr>
        <p:spPr bwMode="auto">
          <a:xfrm>
            <a:off x="511677" y="4718625"/>
            <a:ext cx="5855773" cy="4464653"/>
          </a:xfrm>
          <a:prstGeom prst="rect">
            <a:avLst/>
          </a:prstGeom>
          <a:solidFill>
            <a:srgbClr val="FFFFFF"/>
          </a:solidFill>
          <a:ln>
            <a:solidFill>
              <a:srgbClr val="000000"/>
            </a:solidFill>
            <a:miter lim="800000"/>
          </a:ln>
        </p:spPr>
        <p:txBody>
          <a:bodyPr lIns="95932" tIns="47966" rIns="95932" bIns="47966"/>
          <a:lstStyle/>
          <a:p>
            <a:endParaRPr lang="en-US"/>
          </a:p>
        </p:txBody>
      </p:sp>
    </p:spTree>
    <p:extLst>
      <p:ext uri="{BB962C8B-B14F-4D97-AF65-F5344CB8AC3E}">
        <p14:creationId xmlns:p14="http://schemas.microsoft.com/office/powerpoint/2010/main" val="18724098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2000" baseline="0" dirty="0"/>
          </a:p>
        </p:txBody>
      </p:sp>
      <p:sp>
        <p:nvSpPr>
          <p:cNvPr id="4" name="灯片编号占位符 3"/>
          <p:cNvSpPr>
            <a:spLocks noGrp="1"/>
          </p:cNvSpPr>
          <p:nvPr>
            <p:ph type="sldNum" sz="quarter" idx="10"/>
          </p:nvPr>
        </p:nvSpPr>
        <p:spPr/>
        <p:txBody>
          <a:bodyPr/>
          <a:lstStyle/>
          <a:p>
            <a:fld id="{4B9671BB-4B84-4AFE-AD6B-E13076ECCE2E}" type="slidenum">
              <a:rPr lang="zh-CN" altLang="en-US" smtClean="0"/>
              <a:t>25</a:t>
            </a:fld>
            <a:endParaRPr lang="zh-CN" altLang="en-US"/>
          </a:p>
        </p:txBody>
      </p:sp>
    </p:spTree>
    <p:extLst>
      <p:ext uri="{BB962C8B-B14F-4D97-AF65-F5344CB8AC3E}">
        <p14:creationId xmlns:p14="http://schemas.microsoft.com/office/powerpoint/2010/main" val="38006887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jpe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2_标题幻灯片">
    <p:spTree>
      <p:nvGrpSpPr>
        <p:cNvPr id="1" name=""/>
        <p:cNvGrpSpPr/>
        <p:nvPr/>
      </p:nvGrpSpPr>
      <p:grpSpPr>
        <a:xfrm>
          <a:off x="0" y="0"/>
          <a:ext cx="0" cy="0"/>
          <a:chOff x="0" y="0"/>
          <a:chExt cx="0" cy="0"/>
        </a:xfrm>
      </p:grpSpPr>
      <p:pic>
        <p:nvPicPr>
          <p:cNvPr id="41" name="图片 40"/>
          <p:cNvPicPr>
            <a:picLocks noChangeAspect="1"/>
          </p:cNvPicPr>
          <p:nvPr userDrawn="1"/>
        </p:nvPicPr>
        <p:blipFill>
          <a:blip r:embed="rId2"/>
          <a:stretch>
            <a:fillRect/>
          </a:stretch>
        </p:blipFill>
        <p:spPr>
          <a:xfrm>
            <a:off x="-529" y="-297"/>
            <a:ext cx="12193057" cy="6858594"/>
          </a:xfrm>
          <a:prstGeom prst="rect">
            <a:avLst/>
          </a:prstGeom>
        </p:spPr>
      </p:pic>
      <p:sp>
        <p:nvSpPr>
          <p:cNvPr id="42" name="矩形 41"/>
          <p:cNvSpPr/>
          <p:nvPr userDrawn="1"/>
        </p:nvSpPr>
        <p:spPr>
          <a:xfrm>
            <a:off x="0" y="3627545"/>
            <a:ext cx="12192000" cy="122564"/>
          </a:xfrm>
          <a:prstGeom prst="rect">
            <a:avLst/>
          </a:prstGeom>
          <a:solidFill>
            <a:srgbClr val="1967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lnSpc>
                <a:spcPct val="100000"/>
              </a:lnSpc>
              <a:spcBef>
                <a:spcPct val="0"/>
              </a:spcBef>
              <a:buClrTx/>
              <a:buSzTx/>
              <a:buFontTx/>
              <a:buNone/>
            </a:pPr>
            <a:endParaRPr lang="zh-CN" altLang="en-US" sz="1015" b="0">
              <a:solidFill>
                <a:srgbClr val="FFFFFF"/>
              </a:solidFill>
            </a:endParaRPr>
          </a:p>
        </p:txBody>
      </p:sp>
      <p:sp>
        <p:nvSpPr>
          <p:cNvPr id="43" name="矩形 42"/>
          <p:cNvSpPr/>
          <p:nvPr userDrawn="1"/>
        </p:nvSpPr>
        <p:spPr>
          <a:xfrm>
            <a:off x="0" y="1963271"/>
            <a:ext cx="12192000" cy="1532812"/>
          </a:xfrm>
          <a:prstGeom prst="rect">
            <a:avLst/>
          </a:prstGeom>
          <a:gradFill>
            <a:gsLst>
              <a:gs pos="0">
                <a:srgbClr val="2085E1"/>
              </a:gs>
              <a:gs pos="100000">
                <a:srgbClr val="1967A7"/>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lnSpc>
                <a:spcPct val="100000"/>
              </a:lnSpc>
              <a:spcBef>
                <a:spcPct val="0"/>
              </a:spcBef>
              <a:buClrTx/>
              <a:buSzTx/>
              <a:buFontTx/>
              <a:buNone/>
            </a:pPr>
            <a:endParaRPr lang="zh-CN" altLang="en-US" sz="1015" b="0">
              <a:solidFill>
                <a:srgbClr val="FFFFFF"/>
              </a:solidFill>
            </a:endParaRPr>
          </a:p>
        </p:txBody>
      </p:sp>
      <p:sp>
        <p:nvSpPr>
          <p:cNvPr id="44" name="Subtitle 2"/>
          <p:cNvSpPr>
            <a:spLocks noGrp="1"/>
          </p:cNvSpPr>
          <p:nvPr>
            <p:ph type="subTitle" idx="1"/>
          </p:nvPr>
        </p:nvSpPr>
        <p:spPr>
          <a:xfrm>
            <a:off x="1524000" y="3750112"/>
            <a:ext cx="9144000" cy="1004407"/>
          </a:xfrm>
          <a:prstGeom prst="rect">
            <a:avLst/>
          </a:prstGeom>
        </p:spPr>
        <p:txBody>
          <a:bodyPr anchor="ctr">
            <a:normAutofit/>
          </a:bodyPr>
          <a:lstStyle>
            <a:lvl1pPr marL="0" indent="0" algn="ctr">
              <a:buNone/>
              <a:defRPr lang="en-US" sz="2700" b="1" kern="1200" dirty="0">
                <a:solidFill>
                  <a:schemeClr val="tx1"/>
                </a:solidFill>
                <a:latin typeface="微软雅黑" panose="020B0503020204020204" pitchFamily="34" charset="-122"/>
                <a:ea typeface="微软雅黑" panose="020B0503020204020204" pitchFamily="34" charset="-122"/>
                <a:cs typeface="+mj-cs"/>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单击此处编辑母版副标题样式</a:t>
            </a:r>
            <a:endParaRPr lang="en-US" dirty="0"/>
          </a:p>
        </p:txBody>
      </p:sp>
      <p:pic>
        <p:nvPicPr>
          <p:cNvPr id="45" name="图片 4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83432" y="564342"/>
            <a:ext cx="5567281" cy="632410"/>
          </a:xfrm>
          <a:prstGeom prst="rect">
            <a:avLst/>
          </a:prstGeom>
        </p:spPr>
      </p:pic>
      <p:sp>
        <p:nvSpPr>
          <p:cNvPr id="46" name="Title 1"/>
          <p:cNvSpPr>
            <a:spLocks noGrp="1"/>
          </p:cNvSpPr>
          <p:nvPr>
            <p:ph type="ctrTitle"/>
          </p:nvPr>
        </p:nvSpPr>
        <p:spPr>
          <a:xfrm>
            <a:off x="914400" y="1963271"/>
            <a:ext cx="10363200" cy="1501946"/>
          </a:xfrm>
          <a:prstGeom prst="rect">
            <a:avLst/>
          </a:prstGeom>
        </p:spPr>
        <p:txBody>
          <a:bodyPr anchor="ctr">
            <a:normAutofit/>
          </a:bodyPr>
          <a:lstStyle>
            <a:lvl1pPr marL="0" algn="ctr" defTabSz="685800" rtl="0" eaLnBrk="1" latinLnBrk="0" hangingPunct="1">
              <a:lnSpc>
                <a:spcPct val="100000"/>
              </a:lnSpc>
              <a:spcBef>
                <a:spcPct val="0"/>
              </a:spcBef>
              <a:buNone/>
              <a:defRPr lang="en-US" sz="3600" b="1" i="0" kern="1200" dirty="0">
                <a:solidFill>
                  <a:schemeClr val="bg1"/>
                </a:solidFill>
                <a:latin typeface="微软雅黑" panose="020B0503020204020204" pitchFamily="34" charset="-122"/>
                <a:ea typeface="微软雅黑" panose="020B0503020204020204" pitchFamily="34" charset="-122"/>
                <a:cs typeface="+mj-cs"/>
              </a:defRPr>
            </a:lvl1pPr>
          </a:lstStyle>
          <a:p>
            <a:r>
              <a:rPr lang="zh-CN" altLang="en-US"/>
              <a:t>单击此处编辑母版标题样式</a:t>
            </a:r>
            <a:endParaRPr lang="en-US" dirty="0"/>
          </a:p>
        </p:txBody>
      </p:sp>
      <p:pic>
        <p:nvPicPr>
          <p:cNvPr id="63490" name="Picture 2" descr="E:\Work buaa\Other\北航\软件学院图标.jpg"/>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7320136" y="492333"/>
            <a:ext cx="3312368" cy="67702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912284" y="188641"/>
            <a:ext cx="7010400" cy="372603"/>
          </a:xfrm>
        </p:spPr>
        <p:txBody>
          <a:bodyPr/>
          <a:lstStyle>
            <a:lvl1pPr>
              <a:defRPr i="0" baseline="0">
                <a:latin typeface="Arial Unicode MS" panose="020B0604020202020204" pitchFamily="34" charset="-122"/>
              </a:defRPr>
            </a:lvl1pPr>
          </a:lstStyle>
          <a:p>
            <a:r>
              <a:rPr lang="zh-CN" altLang="en-US" dirty="0"/>
              <a:t>单击此处编辑母版标题样式</a:t>
            </a:r>
          </a:p>
        </p:txBody>
      </p:sp>
      <p:sp>
        <p:nvSpPr>
          <p:cNvPr id="3" name="内容占位符 2"/>
          <p:cNvSpPr>
            <a:spLocks noGrp="1"/>
          </p:cNvSpPr>
          <p:nvPr>
            <p:ph idx="1"/>
          </p:nvPr>
        </p:nvSpPr>
        <p:spPr>
          <a:xfrm>
            <a:off x="914400" y="764705"/>
            <a:ext cx="10464800" cy="1897955"/>
          </a:xfrm>
        </p:spPr>
        <p:txBody>
          <a:bodyPr/>
          <a:lstStyle>
            <a:lvl1pPr>
              <a:lnSpc>
                <a:spcPct val="125000"/>
              </a:lnSpc>
              <a:spcBef>
                <a:spcPts val="0"/>
              </a:spcBef>
              <a:defRPr sz="2200">
                <a:latin typeface="微软雅黑" panose="020B0503020204020204" pitchFamily="34" charset="-122"/>
                <a:ea typeface="微软雅黑" panose="020B0503020204020204" pitchFamily="34" charset="-122"/>
              </a:defRPr>
            </a:lvl1pPr>
            <a:lvl2pPr>
              <a:lnSpc>
                <a:spcPct val="125000"/>
              </a:lnSpc>
              <a:spcBef>
                <a:spcPts val="0"/>
              </a:spcBef>
              <a:defRPr sz="2000">
                <a:latin typeface="微软雅黑" panose="020B0503020204020204" pitchFamily="34" charset="-122"/>
                <a:ea typeface="微软雅黑" panose="020B0503020204020204" pitchFamily="34" charset="-122"/>
              </a:defRPr>
            </a:lvl2pPr>
            <a:lvl3pPr>
              <a:lnSpc>
                <a:spcPct val="125000"/>
              </a:lnSpc>
              <a:spcBef>
                <a:spcPts val="0"/>
              </a:spcBef>
              <a:defRPr>
                <a:latin typeface="微软雅黑" panose="020B0503020204020204" pitchFamily="34" charset="-122"/>
                <a:ea typeface="微软雅黑" panose="020B0503020204020204" pitchFamily="34" charset="-122"/>
              </a:defRPr>
            </a:lvl3pPr>
            <a:lvl4pPr>
              <a:lnSpc>
                <a:spcPct val="125000"/>
              </a:lnSpc>
              <a:spcBef>
                <a:spcPts val="0"/>
              </a:spcBef>
              <a:defRPr sz="1800">
                <a:latin typeface="微软雅黑" panose="020B0503020204020204" pitchFamily="34" charset="-122"/>
                <a:ea typeface="微软雅黑" panose="020B0503020204020204" pitchFamily="34" charset="-122"/>
              </a:defRPr>
            </a:lvl4pPr>
            <a:lvl5pPr>
              <a:lnSpc>
                <a:spcPct val="125000"/>
              </a:lnSpc>
              <a:spcBef>
                <a:spcPts val="0"/>
              </a:spcBef>
              <a:defRPr sz="1800">
                <a:latin typeface="微软雅黑" panose="020B0503020204020204" pitchFamily="34" charset="-122"/>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1" name="图片 10"/>
          <p:cNvPicPr>
            <a:picLocks noChangeAspect="1"/>
          </p:cNvPicPr>
          <p:nvPr userDrawn="1"/>
        </p:nvPicPr>
        <p:blipFill rotWithShape="1">
          <a:blip r:embed="rId5">
            <a:extLst>
              <a:ext uri="{28A0092B-C50C-407E-A947-70E740481C1C}">
                <a14:useLocalDpi xmlns:a14="http://schemas.microsoft.com/office/drawing/2010/main" val="0"/>
              </a:ext>
            </a:extLst>
          </a:blip>
          <a:srcRect l="19240"/>
          <a:stretch>
            <a:fillRect/>
          </a:stretch>
        </p:blipFill>
        <p:spPr>
          <a:xfrm>
            <a:off x="0" y="0"/>
            <a:ext cx="12192000" cy="692696"/>
          </a:xfrm>
          <a:prstGeom prst="rect">
            <a:avLst/>
          </a:prstGeom>
        </p:spPr>
      </p:pic>
      <p:sp>
        <p:nvSpPr>
          <p:cNvPr id="36867" name="Rectangle 12"/>
          <p:cNvSpPr>
            <a:spLocks noGrp="1" noChangeArrowheads="1"/>
          </p:cNvSpPr>
          <p:nvPr>
            <p:ph type="title"/>
          </p:nvPr>
        </p:nvSpPr>
        <p:spPr bwMode="auto">
          <a:xfrm>
            <a:off x="912284" y="188641"/>
            <a:ext cx="7010400" cy="372603"/>
          </a:xfrm>
          <a:prstGeom prst="rect">
            <a:avLst/>
          </a:prstGeom>
          <a:noFill/>
          <a:ln w="12700">
            <a:noFill/>
            <a:miter lim="800000"/>
          </a:ln>
        </p:spPr>
        <p:txBody>
          <a:bodyPr vert="horz" wrap="square" lIns="63500" tIns="25400" rIns="63500" bIns="25400" numCol="1" anchor="t" anchorCtr="0" compatLnSpc="1">
            <a:spAutoFit/>
          </a:bodyPr>
          <a:lstStyle/>
          <a:p>
            <a:pPr lvl="0"/>
            <a:r>
              <a:rPr lang="zh-CN" altLang="en-US"/>
              <a:t>标题</a:t>
            </a:r>
          </a:p>
        </p:txBody>
      </p:sp>
      <p:sp>
        <p:nvSpPr>
          <p:cNvPr id="36869" name="Rectangle 14"/>
          <p:cNvSpPr>
            <a:spLocks noGrp="1" noChangeArrowheads="1"/>
          </p:cNvSpPr>
          <p:nvPr>
            <p:ph type="body" idx="1"/>
          </p:nvPr>
        </p:nvSpPr>
        <p:spPr bwMode="auto">
          <a:xfrm>
            <a:off x="914400" y="908720"/>
            <a:ext cx="10464800" cy="2359620"/>
          </a:xfrm>
          <a:prstGeom prst="rect">
            <a:avLst/>
          </a:prstGeom>
          <a:noFill/>
          <a:ln w="12700">
            <a:noFill/>
            <a:miter lim="800000"/>
          </a:ln>
        </p:spPr>
        <p:txBody>
          <a:bodyPr vert="horz" wrap="square" lIns="63500" tIns="25400" rIns="63500" bIns="25400" numCol="1" anchor="t" anchorCtr="0" compatLnSpc="1">
            <a:spAutoFit/>
          </a:bodyPr>
          <a:lstStyle/>
          <a:p>
            <a:pPr lvl="0"/>
            <a:r>
              <a:rPr lang="en-US" altLang="zh-CN" dirty="0"/>
              <a:t>This is our 1st Level Bullet</a:t>
            </a:r>
          </a:p>
          <a:p>
            <a:pPr lvl="1"/>
            <a:r>
              <a:rPr lang="en-US" altLang="zh-CN" dirty="0"/>
              <a:t>This is our 2nd level bullet</a:t>
            </a:r>
          </a:p>
          <a:p>
            <a:pPr lvl="2"/>
            <a:r>
              <a:rPr lang="en-US" altLang="zh-CN" dirty="0"/>
              <a:t>This is our 3rd level bullet</a:t>
            </a:r>
          </a:p>
          <a:p>
            <a:pPr lvl="0"/>
            <a:r>
              <a:rPr lang="en-US" altLang="zh-CN" dirty="0"/>
              <a:t>This is our next 1st Level Bullet</a:t>
            </a:r>
          </a:p>
          <a:p>
            <a:pPr lvl="1"/>
            <a:r>
              <a:rPr lang="en-US" altLang="zh-CN" dirty="0"/>
              <a:t>This is our 2nd level bullet</a:t>
            </a:r>
          </a:p>
          <a:p>
            <a:pPr lvl="2"/>
            <a:r>
              <a:rPr lang="en-US" altLang="zh-CN" dirty="0"/>
              <a:t>This is our 3rd level bullet</a:t>
            </a:r>
          </a:p>
        </p:txBody>
      </p:sp>
      <p:sp>
        <p:nvSpPr>
          <p:cNvPr id="12" name="Text Box 17"/>
          <p:cNvSpPr txBox="1">
            <a:spLocks noChangeArrowheads="1"/>
          </p:cNvSpPr>
          <p:nvPr userDrawn="1"/>
        </p:nvSpPr>
        <p:spPr bwMode="auto">
          <a:xfrm>
            <a:off x="11280577" y="6553201"/>
            <a:ext cx="864096" cy="276999"/>
          </a:xfrm>
          <a:prstGeom prst="rect">
            <a:avLst/>
          </a:prstGeom>
          <a:noFill/>
          <a:ln w="9525">
            <a:noFill/>
            <a:miter lim="800000"/>
          </a:ln>
          <a:effectLst/>
        </p:spPr>
        <p:txBody>
          <a:bodyPr wrap="square">
            <a:spAutoFit/>
          </a:bodyPr>
          <a:lstStyle/>
          <a:p>
            <a:pPr algn="ctr">
              <a:lnSpc>
                <a:spcPct val="100000"/>
              </a:lnSpc>
              <a:spcBef>
                <a:spcPct val="50000"/>
              </a:spcBef>
              <a:buClrTx/>
              <a:buSzTx/>
              <a:buFontTx/>
              <a:buNone/>
            </a:pPr>
            <a:fld id="{8E6141A4-B4DF-417A-BE19-BD33A1D78EA3}" type="slidenum">
              <a:rPr lang="zh-CN" altLang="en-US" sz="1200" b="0">
                <a:solidFill>
                  <a:srgbClr val="000099"/>
                </a:solidFill>
                <a:latin typeface="Arial" panose="020B0604020202020204" pitchFamily="34" charset="0"/>
                <a:ea typeface="Yu Gothic" panose="020B0400000000000000" pitchFamily="34" charset="-128"/>
                <a:cs typeface="Arial" panose="020B0604020202020204" pitchFamily="34" charset="0"/>
              </a:rPr>
              <a:t>‹#›</a:t>
            </a:fld>
            <a:endParaRPr lang="en-US" altLang="zh-CN" sz="1200" b="0" dirty="0">
              <a:solidFill>
                <a:srgbClr val="000099"/>
              </a:solidFill>
              <a:latin typeface="Arial" panose="020B0604020202020204" pitchFamily="34" charset="0"/>
              <a:ea typeface="Yu Gothic" panose="020B0400000000000000" pitchFamily="34" charset="-128"/>
              <a:cs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txStyles>
    <p:titleStyle>
      <a:lvl1pPr algn="l" rtl="0" eaLnBrk="0" fontAlgn="base" hangingPunct="0">
        <a:lnSpc>
          <a:spcPct val="87000"/>
        </a:lnSpc>
        <a:spcBef>
          <a:spcPct val="0"/>
        </a:spcBef>
        <a:spcAft>
          <a:spcPct val="0"/>
        </a:spcAft>
        <a:defRPr sz="2400" b="1" i="0">
          <a:solidFill>
            <a:srgbClr val="FF0000"/>
          </a:solidFill>
          <a:latin typeface="+mj-lt"/>
          <a:ea typeface="+mj-ea"/>
          <a:cs typeface="楷体_GB2312"/>
        </a:defRPr>
      </a:lvl1pPr>
      <a:lvl2pPr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cs typeface="楷体_GB2312"/>
        </a:defRPr>
      </a:lvl2pPr>
      <a:lvl3pPr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cs typeface="楷体_GB2312"/>
        </a:defRPr>
      </a:lvl3pPr>
      <a:lvl4pPr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cs typeface="楷体_GB2312"/>
        </a:defRPr>
      </a:lvl4pPr>
      <a:lvl5pPr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cs typeface="楷体_GB2312"/>
        </a:defRPr>
      </a:lvl5pPr>
      <a:lvl6pPr marL="457200"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defRPr>
      </a:lvl6pPr>
      <a:lvl7pPr marL="914400"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defRPr>
      </a:lvl7pPr>
      <a:lvl8pPr marL="1371600"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defRPr>
      </a:lvl8pPr>
      <a:lvl9pPr marL="1828800"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defRPr>
      </a:lvl9pPr>
    </p:titleStyle>
    <p:bodyStyle>
      <a:lvl1pPr marL="284480" indent="-284480" algn="l" rtl="0" eaLnBrk="0" fontAlgn="base" hangingPunct="0">
        <a:lnSpc>
          <a:spcPct val="125000"/>
        </a:lnSpc>
        <a:spcBef>
          <a:spcPts val="0"/>
        </a:spcBef>
        <a:spcAft>
          <a:spcPct val="0"/>
        </a:spcAft>
        <a:buClr>
          <a:srgbClr val="FF0000"/>
        </a:buClr>
        <a:buSzPct val="100000"/>
        <a:buFont typeface="Wingdings" panose="05000000000000000000" pitchFamily="2" charset="2"/>
        <a:buChar char="v"/>
        <a:defRPr sz="2400" b="1">
          <a:solidFill>
            <a:schemeClr val="tx1"/>
          </a:solidFill>
          <a:latin typeface="+mn-lt"/>
          <a:ea typeface="+mn-ea"/>
          <a:cs typeface="+mn-cs"/>
        </a:defRPr>
      </a:lvl1pPr>
      <a:lvl2pPr marL="668655" indent="-193675" algn="l" rtl="0" eaLnBrk="0" fontAlgn="base" hangingPunct="0">
        <a:lnSpc>
          <a:spcPct val="125000"/>
        </a:lnSpc>
        <a:spcBef>
          <a:spcPts val="0"/>
        </a:spcBef>
        <a:spcAft>
          <a:spcPct val="0"/>
        </a:spcAft>
        <a:buClr>
          <a:srgbClr val="001ADC"/>
        </a:buClr>
        <a:buSzPct val="100000"/>
        <a:buFont typeface="Wingdings" panose="05000000000000000000" pitchFamily="2" charset="2"/>
        <a:buChar char="Ø"/>
        <a:defRPr b="1">
          <a:solidFill>
            <a:schemeClr val="tx1"/>
          </a:solidFill>
          <a:latin typeface="+mn-lt"/>
        </a:defRPr>
      </a:lvl2pPr>
      <a:lvl3pPr marL="1050925" indent="-192405" algn="l" rtl="0" eaLnBrk="0" fontAlgn="base" hangingPunct="0">
        <a:lnSpc>
          <a:spcPct val="125000"/>
        </a:lnSpc>
        <a:spcBef>
          <a:spcPts val="0"/>
        </a:spcBef>
        <a:spcAft>
          <a:spcPct val="0"/>
        </a:spcAft>
        <a:buClr>
          <a:srgbClr val="05AD01"/>
        </a:buClr>
        <a:buSzPct val="100000"/>
        <a:buFont typeface="Wingdings" panose="05000000000000000000" pitchFamily="2" charset="2"/>
        <a:buChar char="§"/>
        <a:defRPr b="1">
          <a:solidFill>
            <a:schemeClr val="tx1"/>
          </a:solidFill>
          <a:latin typeface="+mn-lt"/>
        </a:defRPr>
      </a:lvl3pPr>
      <a:lvl4pPr marL="1968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4pPr>
      <a:lvl5pPr marL="25019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5pPr>
      <a:lvl6pPr marL="2959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416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873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3307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xml"/><Relationship Id="rId1" Type="http://schemas.openxmlformats.org/officeDocument/2006/relationships/tags" Target="../tags/tag2.xml"/></Relationships>
</file>

<file path=ppt/slides/_rels/slide4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37.xml"/><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6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3.xml"/></Relationships>
</file>

<file path=ppt/slides/_rels/slide6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4.xml"/></Relationships>
</file>

<file path=ppt/slides/_rels/slide6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5.xml"/></Relationships>
</file>

<file path=ppt/slides/_rels/slide6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6.xml"/></Relationships>
</file>

<file path=ppt/slides/_rels/slide6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1.xml"/><Relationship Id="rId1" Type="http://schemas.openxmlformats.org/officeDocument/2006/relationships/tags" Target="../tags/tag8.xml"/><Relationship Id="rId4" Type="http://schemas.openxmlformats.org/officeDocument/2006/relationships/image" Target="../media/image28.png"/></Relationships>
</file>

<file path=ppt/slides/_rels/slide7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slideLayout" Target="../slideLayouts/slideLayout1.xml"/><Relationship Id="rId1" Type="http://schemas.openxmlformats.org/officeDocument/2006/relationships/tags" Target="../tags/tag9.xml"/></Relationships>
</file>

<file path=ppt/slides/_rels/slide7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slideLayout" Target="../slideLayouts/slideLayout1.xml"/><Relationship Id="rId1" Type="http://schemas.openxmlformats.org/officeDocument/2006/relationships/tags" Target="../tags/tag10.xml"/></Relationships>
</file>

<file path=ppt/slides/_rels/slide74.xml.rels><?xml version="1.0" encoding="UTF-8" standalone="yes"?>
<Relationships xmlns="http://schemas.openxmlformats.org/package/2006/relationships"><Relationship Id="rId3" Type="http://schemas.openxmlformats.org/officeDocument/2006/relationships/hyperlink" Target="file:///F:/g.course.2014.10.28/&#35745;&#31639;&#26426;&#32452;&#25104;/2014/L6-&#26102;&#24207;&#30005;&#36335;.pptx#-1,30,PowerPoint%20&#28436;&#31034;&#25991;&#31295;" TargetMode="External"/><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3" Type="http://schemas.openxmlformats.org/officeDocument/2006/relationships/hyperlink" Target="file:///F:/g.course.2014.10.28/&#35745;&#31639;&#26426;&#32452;&#25104;/2014/L6-&#26102;&#24207;&#30005;&#36335;.pptx#-1,34,PowerPoint%20&#28436;&#31034;&#25991;&#31295;" TargetMode="External"/><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file:///F:/g.course.2014.10.28/&#35745;&#31639;&#26426;&#32452;&#25104;/2014/L6-&#26102;&#24207;&#30005;&#36335;.pptx#-1,30,PowerPoint%20&#28436;&#31034;&#25991;&#31295;" TargetMode="External"/><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1.xml"/></Relationships>
</file>

<file path=ppt/slides/_rels/slide7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1.xml"/><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7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2.xml"/><Relationship Id="rId1" Type="http://schemas.openxmlformats.org/officeDocument/2006/relationships/slideLayout" Target="../slideLayouts/slideLayout1.xml"/><Relationship Id="rId5" Type="http://schemas.openxmlformats.org/officeDocument/2006/relationships/image" Target="../media/image35.png"/><Relationship Id="rId4" Type="http://schemas.openxmlformats.org/officeDocument/2006/relationships/image" Target="../media/image34.png"/></Relationships>
</file>

<file path=ppt/slides/_rels/slide8.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3.xml"/><Relationship Id="rId1" Type="http://schemas.openxmlformats.org/officeDocument/2006/relationships/slideLayout" Target="../slideLayouts/slideLayout1.xml"/><Relationship Id="rId4" Type="http://schemas.openxmlformats.org/officeDocument/2006/relationships/image" Target="../media/image36.png"/></Relationships>
</file>

<file path=ppt/slides/_rels/slide8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4.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38.png"/><Relationship Id="rId4" Type="http://schemas.openxmlformats.org/officeDocument/2006/relationships/image" Target="../media/image37.png"/></Relationships>
</file>

<file path=ppt/slides/_rels/slide82.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1.xml"/><Relationship Id="rId1" Type="http://schemas.openxmlformats.org/officeDocument/2006/relationships/tags" Target="../tags/tag12.xml"/></Relationships>
</file>

<file path=ppt/slides/_rels/slide86.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image" Target="../media/image42.emf"/><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notesSlide" Target="../notesSlides/notesSlide47.xml"/><Relationship Id="rId1" Type="http://schemas.openxmlformats.org/officeDocument/2006/relationships/slideLayout" Target="../slideLayouts/slideLayout1.xml"/><Relationship Id="rId4" Type="http://schemas.openxmlformats.org/officeDocument/2006/relationships/image" Target="../media/image42.emf"/></Relationships>
</file>

<file path=ppt/slides/_rels/slide88.xml.rels><?xml version="1.0" encoding="UTF-8" standalone="yes"?>
<Relationships xmlns="http://schemas.openxmlformats.org/package/2006/relationships"><Relationship Id="rId2" Type="http://schemas.openxmlformats.org/officeDocument/2006/relationships/image" Target="../media/image45.emf"/><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slideLayout" Target="../slideLayouts/slideLayout1.xml"/><Relationship Id="rId1" Type="http://schemas.openxmlformats.org/officeDocument/2006/relationships/tags" Target="../tags/tag13.xml"/></Relationships>
</file>

<file path=ppt/slides/_rels/slide95.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1.xml"/><Relationship Id="rId1" Type="http://schemas.openxmlformats.org/officeDocument/2006/relationships/tags" Target="../tags/tag14.xml"/><Relationship Id="rId4" Type="http://schemas.openxmlformats.org/officeDocument/2006/relationships/image" Target="../media/image23.png"/></Relationships>
</file>

<file path=ppt/slides/_rels/slide9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normAutofit/>
          </a:bodyPr>
          <a:lstStyle/>
          <a:p>
            <a:r>
              <a:rPr lang="zh-CN" altLang="en-US" dirty="0"/>
              <a:t>计算机硬件基础</a:t>
            </a:r>
            <a:br>
              <a:rPr lang="zh-CN" altLang="en-US" dirty="0"/>
            </a:br>
            <a:r>
              <a:rPr lang="zh-CN" altLang="en-US" dirty="0"/>
              <a:t>（</a:t>
            </a:r>
            <a:r>
              <a:rPr lang="en-US" altLang="zh-CN" dirty="0"/>
              <a:t>2020</a:t>
            </a:r>
            <a:r>
              <a:rPr lang="zh-CN" altLang="en-US" dirty="0"/>
              <a:t>级）</a:t>
            </a:r>
          </a:p>
        </p:txBody>
      </p:sp>
      <p:sp>
        <p:nvSpPr>
          <p:cNvPr id="6" name="Rectangle 5"/>
          <p:cNvSpPr>
            <a:spLocks noGrp="1" noChangeArrowheads="1"/>
          </p:cNvSpPr>
          <p:nvPr>
            <p:ph type="subTitle" idx="4294967295"/>
          </p:nvPr>
        </p:nvSpPr>
        <p:spPr bwMode="auto">
          <a:xfrm>
            <a:off x="3503712" y="3849579"/>
            <a:ext cx="5400600" cy="875565"/>
          </a:xfrm>
          <a:prstGeom prst="rect">
            <a:avLst/>
          </a:prstGeom>
          <a:noFill/>
          <a:ln>
            <a:miter lim="800000"/>
          </a:ln>
        </p:spPr>
        <p:txBody>
          <a:bodyPr vert="horz" wrap="square" lIns="47625" tIns="72900" rIns="47625" bIns="72900" numCol="1" anchor="t" anchorCtr="0" compatLnSpc="1">
            <a:spAutoFit/>
          </a:bodyPr>
          <a:lstStyle/>
          <a:p>
            <a:pPr marL="0" indent="0" algn="ctr">
              <a:lnSpc>
                <a:spcPct val="150000"/>
              </a:lnSpc>
              <a:spcAft>
                <a:spcPts val="0"/>
              </a:spcAft>
              <a:buNone/>
            </a:pPr>
            <a:r>
              <a:rPr lang="zh-CN" altLang="en-US" sz="3600" baseline="30000" dirty="0">
                <a:solidFill>
                  <a:srgbClr val="000066"/>
                </a:solidFill>
                <a:latin typeface="华文楷体" panose="02010600040101010101" pitchFamily="2" charset="-122"/>
                <a:ea typeface="华文楷体" panose="02010600040101010101" pitchFamily="2" charset="-122"/>
                <a:cs typeface="Times New Roman" panose="02020603050405020304" pitchFamily="18" charset="0"/>
              </a:rPr>
              <a:t>牛建伟  王丽华  邓莹莹  李辉勇  李莹</a:t>
            </a:r>
            <a:endParaRPr lang="en-US" altLang="zh-CN" b="0" dirty="0">
              <a:solidFill>
                <a:srgbClr val="000066"/>
              </a:solidFill>
              <a:ea typeface="华文楷体" panose="02010600040101010101" pitchFamily="2" charset="-122"/>
              <a:cs typeface="Times New Roman" panose="02020603050405020304"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idx="4294967295"/>
          </p:nvPr>
        </p:nvSpPr>
        <p:spPr>
          <a:xfrm>
            <a:off x="1176655" y="982980"/>
            <a:ext cx="7848600" cy="858520"/>
          </a:xfrm>
        </p:spPr>
        <p:txBody>
          <a:bodyPr/>
          <a:lstStyle/>
          <a:p>
            <a:r>
              <a:rPr lang="zh-CN" altLang="en-US" dirty="0"/>
              <a:t>时钟周期</a:t>
            </a:r>
            <a:endParaRPr lang="en-US" altLang="zh-CN" dirty="0"/>
          </a:p>
          <a:p>
            <a:pPr lvl="1"/>
            <a:r>
              <a:rPr lang="zh-CN" altLang="en-US" dirty="0"/>
              <a:t>时钟周期取各步骤中最长的时间，</a:t>
            </a:r>
            <a:r>
              <a:rPr lang="en-US" altLang="zh-CN" dirty="0">
                <a:solidFill>
                  <a:schemeClr val="accent1"/>
                </a:solidFill>
              </a:rPr>
              <a:t>200ps</a:t>
            </a:r>
          </a:p>
        </p:txBody>
      </p:sp>
      <p:graphicFrame>
        <p:nvGraphicFramePr>
          <p:cNvPr id="23" name="表格 22"/>
          <p:cNvGraphicFramePr>
            <a:graphicFrameLocks noGrp="1"/>
          </p:cNvGraphicFramePr>
          <p:nvPr/>
        </p:nvGraphicFramePr>
        <p:xfrm>
          <a:off x="1955540" y="2526765"/>
          <a:ext cx="8280400" cy="3638550"/>
        </p:xfrm>
        <a:graphic>
          <a:graphicData uri="http://schemas.openxmlformats.org/drawingml/2006/table">
            <a:tbl>
              <a:tblPr firstRow="1" bandRow="1">
                <a:tableStyleId>{10A1B5D5-9B99-4C35-A422-299274C87663}</a:tableStyleId>
              </a:tblPr>
              <a:tblGrid>
                <a:gridCol w="994410">
                  <a:extLst>
                    <a:ext uri="{9D8B030D-6E8A-4147-A177-3AD203B41FA5}">
                      <a16:colId xmlns:a16="http://schemas.microsoft.com/office/drawing/2014/main" val="20000"/>
                    </a:ext>
                  </a:extLst>
                </a:gridCol>
                <a:gridCol w="1165860">
                  <a:extLst>
                    <a:ext uri="{9D8B030D-6E8A-4147-A177-3AD203B41FA5}">
                      <a16:colId xmlns:a16="http://schemas.microsoft.com/office/drawing/2014/main" val="20001"/>
                    </a:ext>
                  </a:extLst>
                </a:gridCol>
                <a:gridCol w="1080135">
                  <a:extLst>
                    <a:ext uri="{9D8B030D-6E8A-4147-A177-3AD203B41FA5}">
                      <a16:colId xmlns:a16="http://schemas.microsoft.com/office/drawing/2014/main" val="20002"/>
                    </a:ext>
                  </a:extLst>
                </a:gridCol>
                <a:gridCol w="1042670">
                  <a:extLst>
                    <a:ext uri="{9D8B030D-6E8A-4147-A177-3AD203B41FA5}">
                      <a16:colId xmlns:a16="http://schemas.microsoft.com/office/drawing/2014/main" val="20003"/>
                    </a:ext>
                  </a:extLst>
                </a:gridCol>
                <a:gridCol w="1548765">
                  <a:extLst>
                    <a:ext uri="{9D8B030D-6E8A-4147-A177-3AD203B41FA5}">
                      <a16:colId xmlns:a16="http://schemas.microsoft.com/office/drawing/2014/main" val="20004"/>
                    </a:ext>
                  </a:extLst>
                </a:gridCol>
                <a:gridCol w="1512570">
                  <a:extLst>
                    <a:ext uri="{9D8B030D-6E8A-4147-A177-3AD203B41FA5}">
                      <a16:colId xmlns:a16="http://schemas.microsoft.com/office/drawing/2014/main" val="20005"/>
                    </a:ext>
                  </a:extLst>
                </a:gridCol>
                <a:gridCol w="935990">
                  <a:extLst>
                    <a:ext uri="{9D8B030D-6E8A-4147-A177-3AD203B41FA5}">
                      <a16:colId xmlns:a16="http://schemas.microsoft.com/office/drawing/2014/main" val="20006"/>
                    </a:ext>
                  </a:extLst>
                </a:gridCol>
              </a:tblGrid>
              <a:tr h="579120">
                <a:tc>
                  <a:txBody>
                    <a:bodyPr/>
                    <a:lstStyle/>
                    <a:p>
                      <a:pPr algn="ctr"/>
                      <a:r>
                        <a:rPr lang="zh-CN" altLang="en-US" sz="1600" dirty="0"/>
                        <a:t>时钟</a:t>
                      </a:r>
                      <a:endParaRPr lang="en-US" altLang="zh-CN" sz="1600" dirty="0"/>
                    </a:p>
                    <a:p>
                      <a:pPr algn="ctr"/>
                      <a:r>
                        <a:rPr lang="zh-CN" altLang="en-US" sz="1600" dirty="0"/>
                        <a:t>周期</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600" dirty="0"/>
                        <a:t>R</a:t>
                      </a:r>
                      <a:r>
                        <a:rPr lang="zh-CN" altLang="en-US" sz="1600" dirty="0"/>
                        <a:t>型指令</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600" dirty="0" err="1"/>
                        <a:t>Lw</a:t>
                      </a:r>
                      <a:r>
                        <a:rPr lang="zh-CN" altLang="en-US" sz="1600" dirty="0"/>
                        <a:t>指令</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600" dirty="0" err="1"/>
                        <a:t>Sw</a:t>
                      </a:r>
                      <a:r>
                        <a:rPr lang="zh-CN" altLang="en-US" sz="1600" dirty="0"/>
                        <a:t>指令</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600" dirty="0" err="1"/>
                        <a:t>Beq</a:t>
                      </a:r>
                      <a:r>
                        <a:rPr lang="zh-CN" altLang="en-US" sz="1600" dirty="0"/>
                        <a:t>指令</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600" dirty="0"/>
                        <a:t>J</a:t>
                      </a:r>
                      <a:r>
                        <a:rPr lang="zh-CN" altLang="en-US" sz="1600" dirty="0"/>
                        <a:t>指令</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CN" altLang="en-US" sz="1600" b="1" dirty="0">
                          <a:solidFill>
                            <a:schemeClr val="bg1"/>
                          </a:solidFill>
                        </a:rPr>
                        <a:t>周期</a:t>
                      </a:r>
                      <a:endParaRPr lang="en-US" altLang="zh-CN" sz="1600" b="1" dirty="0">
                        <a:solidFill>
                          <a:schemeClr val="bg1"/>
                        </a:solidFill>
                      </a:endParaRPr>
                    </a:p>
                    <a:p>
                      <a:pPr algn="ctr"/>
                      <a:r>
                        <a:rPr lang="zh-CN" altLang="en-US" sz="1600" b="1" dirty="0">
                          <a:solidFill>
                            <a:schemeClr val="bg1"/>
                          </a:solidFill>
                        </a:rPr>
                        <a:t>时间</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504825">
                <a:tc>
                  <a:txBody>
                    <a:bodyPr/>
                    <a:lstStyle/>
                    <a:p>
                      <a:pPr algn="ctr"/>
                      <a:r>
                        <a:rPr lang="en-US" altLang="zh-CN" sz="1400" b="1" dirty="0">
                          <a:solidFill>
                            <a:srgbClr val="C00000"/>
                          </a:solidFill>
                        </a:rPr>
                        <a:t>TC1</a:t>
                      </a:r>
                      <a:endParaRPr lang="zh-CN" altLang="en-US" sz="1400" b="1" dirty="0">
                        <a:solidFill>
                          <a:srgbClr val="C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5">
                  <a:txBody>
                    <a:bodyPr/>
                    <a:lstStyle/>
                    <a:p>
                      <a:pPr algn="ctr">
                        <a:lnSpc>
                          <a:spcPct val="110000"/>
                        </a:lnSpc>
                      </a:pPr>
                      <a:r>
                        <a:rPr lang="en-US" altLang="zh-CN" sz="1400" b="0" dirty="0"/>
                        <a:t> IR </a:t>
                      </a:r>
                      <a:r>
                        <a:rPr lang="en-US" altLang="zh-CN" sz="1400" b="0" dirty="0">
                          <a:sym typeface="Wingdings" panose="05000000000000000000" pitchFamily="2" charset="2"/>
                        </a:rPr>
                        <a:t> M[PC]</a:t>
                      </a:r>
                      <a:r>
                        <a:rPr lang="zh-CN" altLang="en-US" sz="1400" b="0" dirty="0">
                          <a:sym typeface="Wingdings" panose="05000000000000000000" pitchFamily="2" charset="2"/>
                        </a:rPr>
                        <a:t>，</a:t>
                      </a:r>
                      <a:r>
                        <a:rPr lang="en-US" altLang="zh-CN" sz="1400" b="0" dirty="0">
                          <a:sym typeface="Wingdings" panose="05000000000000000000" pitchFamily="2" charset="2"/>
                        </a:rPr>
                        <a:t>PC  PC + 4</a:t>
                      </a:r>
                      <a:endParaRPr lang="zh-CN" altLang="en-US" sz="1400" b="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a:txBody>
                    <a:bodyPr/>
                    <a:lstStyle/>
                    <a:p>
                      <a:pPr algn="ctr">
                        <a:lnSpc>
                          <a:spcPct val="110000"/>
                        </a:lnSpc>
                      </a:pPr>
                      <a:r>
                        <a:rPr lang="en-US" altLang="zh-CN" sz="1400" b="0" i="1" dirty="0">
                          <a:solidFill>
                            <a:srgbClr val="FF0000"/>
                          </a:solidFill>
                        </a:rPr>
                        <a:t>200ps</a:t>
                      </a:r>
                      <a:endParaRPr lang="zh-CN" altLang="en-US" sz="1400" b="0" i="1"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560070">
                <a:tc>
                  <a:txBody>
                    <a:bodyPr/>
                    <a:lstStyle/>
                    <a:p>
                      <a:pPr algn="ctr"/>
                      <a:r>
                        <a:rPr lang="en-US" altLang="zh-CN" sz="1400" b="1" dirty="0">
                          <a:solidFill>
                            <a:srgbClr val="C00000"/>
                          </a:solidFill>
                        </a:rPr>
                        <a:t>TC2</a:t>
                      </a:r>
                      <a:endParaRPr lang="zh-CN" altLang="en-US" sz="1400" b="1" dirty="0">
                        <a:solidFill>
                          <a:srgbClr val="C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5">
                  <a:txBody>
                    <a:bodyPr/>
                    <a:lstStyle/>
                    <a:p>
                      <a:pPr algn="ctr">
                        <a:lnSpc>
                          <a:spcPct val="110000"/>
                        </a:lnSpc>
                      </a:pPr>
                      <a:r>
                        <a:rPr lang="en-US" altLang="zh-CN" sz="1400" b="0" dirty="0"/>
                        <a:t>A </a:t>
                      </a:r>
                      <a:r>
                        <a:rPr lang="en-US" altLang="zh-CN" sz="1400" b="0" dirty="0">
                          <a:sym typeface="Wingdings" panose="05000000000000000000" pitchFamily="2" charset="2"/>
                        </a:rPr>
                        <a:t> R[IR[25:21]]</a:t>
                      </a:r>
                      <a:r>
                        <a:rPr lang="zh-CN" altLang="en-US" sz="1400" b="0" dirty="0">
                          <a:sym typeface="Wingdings" panose="05000000000000000000" pitchFamily="2" charset="2"/>
                        </a:rPr>
                        <a:t>， </a:t>
                      </a:r>
                      <a:r>
                        <a:rPr lang="en-US" altLang="zh-CN" sz="1400" b="0" dirty="0">
                          <a:sym typeface="Wingdings" panose="05000000000000000000" pitchFamily="2" charset="2"/>
                        </a:rPr>
                        <a:t>B  R[IR[20:16]]</a:t>
                      </a:r>
                      <a:endParaRPr lang="zh-CN" altLang="en-US" sz="1400" b="0" dirty="0"/>
                    </a:p>
                    <a:p>
                      <a:pPr algn="ctr">
                        <a:lnSpc>
                          <a:spcPct val="110000"/>
                        </a:lnSpc>
                      </a:pPr>
                      <a:r>
                        <a:rPr lang="en-US" altLang="zh-CN" sz="1400" b="0" dirty="0" err="1"/>
                        <a:t>ALUOut</a:t>
                      </a:r>
                      <a:r>
                        <a:rPr lang="en-US" altLang="zh-CN" sz="1400" b="0" dirty="0"/>
                        <a:t> </a:t>
                      </a:r>
                      <a:r>
                        <a:rPr lang="en-US" altLang="zh-CN" sz="1400" b="0" dirty="0">
                          <a:sym typeface="Wingdings" panose="05000000000000000000" pitchFamily="2" charset="2"/>
                        </a:rPr>
                        <a:t> PC + </a:t>
                      </a:r>
                      <a:r>
                        <a:rPr lang="en-US" altLang="zh-CN" sz="1400" b="0" dirty="0" err="1">
                          <a:sym typeface="Wingdings" panose="05000000000000000000" pitchFamily="2" charset="2"/>
                        </a:rPr>
                        <a:t>Signext</a:t>
                      </a:r>
                      <a:r>
                        <a:rPr lang="en-US" altLang="zh-CN" sz="1400" b="0" dirty="0">
                          <a:sym typeface="Wingdings" panose="05000000000000000000" pitchFamily="2" charset="2"/>
                        </a:rPr>
                        <a:t>[IR[15:0]]&lt;&lt;2</a:t>
                      </a:r>
                      <a:endParaRPr lang="zh-CN" altLang="en-US" sz="1400" b="0" i="1" dirty="0">
                        <a:solidFill>
                          <a:schemeClr val="accent2"/>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a:txBody>
                    <a:bodyPr/>
                    <a:lstStyle/>
                    <a:p>
                      <a:pPr algn="ctr">
                        <a:lnSpc>
                          <a:spcPct val="110000"/>
                        </a:lnSpc>
                      </a:pPr>
                      <a:r>
                        <a:rPr lang="en-US" altLang="zh-CN" sz="1400" b="0" i="1">
                          <a:solidFill>
                            <a:srgbClr val="FF0000"/>
                          </a:solidFill>
                        </a:rPr>
                        <a:t>200ps</a:t>
                      </a:r>
                      <a:endParaRPr lang="zh-CN" altLang="en-US" sz="1400" b="0" i="1"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631190">
                <a:tc>
                  <a:txBody>
                    <a:bodyPr/>
                    <a:lstStyle/>
                    <a:p>
                      <a:pPr algn="ctr"/>
                      <a:r>
                        <a:rPr lang="en-US" altLang="zh-CN" sz="1400" b="1" dirty="0">
                          <a:solidFill>
                            <a:srgbClr val="C00000"/>
                          </a:solidFill>
                        </a:rPr>
                        <a:t>TC3</a:t>
                      </a:r>
                      <a:endParaRPr lang="zh-CN" altLang="en-US" sz="1400" b="1" dirty="0">
                        <a:solidFill>
                          <a:srgbClr val="C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altLang="zh-CN" sz="1400" dirty="0" err="1"/>
                        <a:t>ALUOut</a:t>
                      </a:r>
                      <a:r>
                        <a:rPr lang="en-US" altLang="zh-CN" sz="1400" baseline="0" dirty="0"/>
                        <a:t> </a:t>
                      </a:r>
                    </a:p>
                    <a:p>
                      <a:pPr algn="l"/>
                      <a:r>
                        <a:rPr lang="en-US" altLang="zh-CN" sz="1400" baseline="0" dirty="0">
                          <a:sym typeface="Wingdings" panose="05000000000000000000" pitchFamily="2" charset="2"/>
                        </a:rPr>
                        <a:t>    A op B</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a:lnSpc>
                          <a:spcPct val="100000"/>
                        </a:lnSpc>
                        <a:spcBef>
                          <a:spcPts val="0"/>
                        </a:spcBef>
                        <a:buNone/>
                      </a:pPr>
                      <a:r>
                        <a:rPr lang="en-US" altLang="zh-CN" sz="1400" dirty="0">
                          <a:sym typeface="Wingdings" panose="05000000000000000000" pitchFamily="2" charset="2"/>
                        </a:rPr>
                        <a:t>   </a:t>
                      </a:r>
                      <a:r>
                        <a:rPr lang="en-US" altLang="zh-CN" sz="1400" dirty="0" err="1">
                          <a:sym typeface="Wingdings" panose="05000000000000000000" pitchFamily="2" charset="2"/>
                        </a:rPr>
                        <a:t>ALUOut</a:t>
                      </a:r>
                      <a:r>
                        <a:rPr lang="en-US" altLang="zh-CN" sz="1400" dirty="0">
                          <a:sym typeface="Wingdings" panose="05000000000000000000" pitchFamily="2" charset="2"/>
                        </a:rPr>
                        <a:t>    A + </a:t>
                      </a:r>
                    </a:p>
                    <a:p>
                      <a:pPr>
                        <a:lnSpc>
                          <a:spcPct val="100000"/>
                        </a:lnSpc>
                        <a:spcBef>
                          <a:spcPts val="0"/>
                        </a:spcBef>
                        <a:buNone/>
                      </a:pPr>
                      <a:r>
                        <a:rPr lang="en-US" altLang="zh-CN" sz="1400" dirty="0">
                          <a:sym typeface="Wingdings" panose="05000000000000000000" pitchFamily="2" charset="2"/>
                        </a:rPr>
                        <a:t>           </a:t>
                      </a:r>
                      <a:r>
                        <a:rPr lang="en-US" altLang="zh-CN" sz="1400" dirty="0" err="1">
                          <a:sym typeface="Wingdings" panose="05000000000000000000" pitchFamily="2" charset="2"/>
                        </a:rPr>
                        <a:t>Signext</a:t>
                      </a:r>
                      <a:r>
                        <a:rPr lang="en-US" altLang="zh-CN" sz="1400" dirty="0">
                          <a:sym typeface="Wingdings" panose="05000000000000000000" pitchFamily="2" charset="2"/>
                        </a:rPr>
                        <a:t>(IR[15:0])</a:t>
                      </a:r>
                      <a:endParaRPr lang="zh-CN" altLang="en-US" sz="1400" dirty="0">
                        <a:solidFill>
                          <a:schemeClr val="accent2"/>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p>
                  </a:txBody>
                  <a:tcPr/>
                </a:tc>
                <a:tc>
                  <a:txBody>
                    <a:bodyPr/>
                    <a:lstStyle/>
                    <a:p>
                      <a:pPr algn="l"/>
                      <a:r>
                        <a:rPr lang="en-US" altLang="zh-CN" sz="1400" dirty="0"/>
                        <a:t>If</a:t>
                      </a:r>
                      <a:r>
                        <a:rPr lang="en-US" altLang="zh-CN" sz="1400" baseline="0" dirty="0"/>
                        <a:t> (A-B==0) then</a:t>
                      </a:r>
                    </a:p>
                    <a:p>
                      <a:pPr algn="l"/>
                      <a:r>
                        <a:rPr lang="en-US" altLang="zh-CN" sz="1400" baseline="0" dirty="0"/>
                        <a:t>  PC </a:t>
                      </a:r>
                      <a:r>
                        <a:rPr lang="en-US" altLang="zh-CN" sz="1400" baseline="0" dirty="0">
                          <a:sym typeface="Wingdings" panose="05000000000000000000" pitchFamily="2" charset="2"/>
                        </a:rPr>
                        <a:t> </a:t>
                      </a:r>
                      <a:r>
                        <a:rPr lang="en-US" altLang="zh-CN" sz="1400" baseline="0" dirty="0" err="1">
                          <a:sym typeface="Wingdings" panose="05000000000000000000" pitchFamily="2" charset="2"/>
                        </a:rPr>
                        <a:t>ALUout</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0"/>
                        </a:spcBef>
                        <a:buNone/>
                      </a:pPr>
                      <a:r>
                        <a:rPr lang="en-US" altLang="zh-CN" sz="1400" dirty="0"/>
                        <a:t>PC </a:t>
                      </a:r>
                      <a:r>
                        <a:rPr lang="en-US" altLang="zh-CN" sz="1400" dirty="0">
                          <a:sym typeface="Wingdings" panose="05000000000000000000" pitchFamily="2" charset="2"/>
                        </a:rPr>
                        <a:t> PC[31:28] </a:t>
                      </a:r>
                    </a:p>
                    <a:p>
                      <a:pPr>
                        <a:lnSpc>
                          <a:spcPct val="100000"/>
                        </a:lnSpc>
                        <a:spcBef>
                          <a:spcPts val="0"/>
                        </a:spcBef>
                        <a:buNone/>
                      </a:pPr>
                      <a:r>
                        <a:rPr lang="en-US" altLang="zh-CN" sz="1400" dirty="0">
                          <a:solidFill>
                            <a:srgbClr val="FF0000"/>
                          </a:solidFill>
                          <a:sym typeface="Wingdings" panose="05000000000000000000" pitchFamily="2" charset="2"/>
                        </a:rPr>
                        <a:t>    || </a:t>
                      </a:r>
                      <a:r>
                        <a:rPr lang="en-US" altLang="zh-CN" sz="1400" dirty="0">
                          <a:sym typeface="Wingdings" panose="05000000000000000000" pitchFamily="2" charset="2"/>
                        </a:rPr>
                        <a:t>IR[25:0]&lt;&lt;2</a:t>
                      </a:r>
                      <a:endParaRPr lang="zh-CN" altLang="en-US" sz="1400" b="0" i="1" dirty="0">
                        <a:solidFill>
                          <a:schemeClr val="accent2"/>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0000"/>
                        </a:lnSpc>
                      </a:pPr>
                      <a:r>
                        <a:rPr lang="en-US" altLang="zh-CN" sz="1400" b="0" i="1">
                          <a:solidFill>
                            <a:srgbClr val="FF0000"/>
                          </a:solidFill>
                        </a:rPr>
                        <a:t>200ps</a:t>
                      </a:r>
                      <a:endParaRPr lang="zh-CN" altLang="en-US" sz="1400" b="0" i="1"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631825">
                <a:tc>
                  <a:txBody>
                    <a:bodyPr/>
                    <a:lstStyle/>
                    <a:p>
                      <a:pPr algn="ctr"/>
                      <a:r>
                        <a:rPr lang="en-US" altLang="zh-CN" sz="1400" b="1" dirty="0">
                          <a:solidFill>
                            <a:srgbClr val="C00000"/>
                          </a:solidFill>
                        </a:rPr>
                        <a:t>TC4</a:t>
                      </a:r>
                      <a:endParaRPr lang="zh-CN" altLang="en-US" sz="1400" b="1" dirty="0">
                        <a:solidFill>
                          <a:srgbClr val="C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400" dirty="0"/>
                        <a:t>R[IR[15:11]] </a:t>
                      </a:r>
                      <a:r>
                        <a:rPr lang="en-US" altLang="zh-CN" sz="1400" dirty="0">
                          <a:sym typeface="Wingdings" panose="05000000000000000000" pitchFamily="2" charset="2"/>
                        </a:rPr>
                        <a:t> </a:t>
                      </a:r>
                      <a:r>
                        <a:rPr lang="en-US" altLang="zh-CN" sz="1400" dirty="0" err="1">
                          <a:sym typeface="Wingdings" panose="05000000000000000000" pitchFamily="2" charset="2"/>
                        </a:rPr>
                        <a:t>ALUOut</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altLang="zh-CN" sz="1400" dirty="0">
                          <a:sym typeface="Wingdings" panose="05000000000000000000" pitchFamily="2" charset="2"/>
                        </a:rPr>
                        <a:t>DR   M[</a:t>
                      </a:r>
                      <a:r>
                        <a:rPr lang="en-US" altLang="zh-CN" sz="1400" dirty="0" err="1">
                          <a:sym typeface="Wingdings" panose="05000000000000000000" pitchFamily="2" charset="2"/>
                        </a:rPr>
                        <a:t>ALUOut</a:t>
                      </a:r>
                      <a:r>
                        <a:rPr lang="en-US" altLang="zh-CN" sz="1400" dirty="0">
                          <a:sym typeface="Wingdings" panose="05000000000000000000" pitchFamily="2" charset="2"/>
                        </a:rPr>
                        <a:t>]</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0"/>
                        </a:spcBef>
                        <a:buNone/>
                      </a:pPr>
                      <a:r>
                        <a:rPr lang="en-US" altLang="zh-CN" sz="1400" dirty="0">
                          <a:sym typeface="Wingdings" panose="05000000000000000000" pitchFamily="2" charset="2"/>
                        </a:rPr>
                        <a:t>M[</a:t>
                      </a:r>
                      <a:r>
                        <a:rPr lang="en-US" altLang="zh-CN" sz="1400" dirty="0" err="1">
                          <a:sym typeface="Wingdings" panose="05000000000000000000" pitchFamily="2" charset="2"/>
                        </a:rPr>
                        <a:t>ALUOut</a:t>
                      </a:r>
                      <a:r>
                        <a:rPr lang="en-US" altLang="zh-CN" sz="1400" dirty="0">
                          <a:sym typeface="Wingdings" panose="05000000000000000000" pitchFamily="2" charset="2"/>
                        </a:rPr>
                        <a:t>]</a:t>
                      </a:r>
                    </a:p>
                    <a:p>
                      <a:pPr>
                        <a:lnSpc>
                          <a:spcPct val="100000"/>
                        </a:lnSpc>
                        <a:spcBef>
                          <a:spcPts val="0"/>
                        </a:spcBef>
                        <a:buNone/>
                      </a:pPr>
                      <a:r>
                        <a:rPr lang="en-US" altLang="zh-CN" sz="1400" dirty="0">
                          <a:sym typeface="Wingdings" panose="05000000000000000000" pitchFamily="2" charset="2"/>
                        </a:rPr>
                        <a:t>      B</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0000"/>
                        </a:lnSpc>
                      </a:pPr>
                      <a:r>
                        <a:rPr lang="en-US" altLang="zh-CN" sz="1400" b="0" i="1">
                          <a:solidFill>
                            <a:srgbClr val="FF0000"/>
                          </a:solidFill>
                        </a:rPr>
                        <a:t>200ps</a:t>
                      </a:r>
                      <a:endParaRPr lang="zh-CN" altLang="en-US" sz="1400" b="0" i="1"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731520">
                <a:tc>
                  <a:txBody>
                    <a:bodyPr/>
                    <a:lstStyle/>
                    <a:p>
                      <a:pPr algn="ctr"/>
                      <a:r>
                        <a:rPr lang="en-US" altLang="zh-CN" sz="1400" b="1" dirty="0">
                          <a:solidFill>
                            <a:srgbClr val="C00000"/>
                          </a:solidFill>
                        </a:rPr>
                        <a:t>TC5</a:t>
                      </a:r>
                      <a:endParaRPr lang="zh-CN" altLang="en-US" sz="1400" b="1" dirty="0">
                        <a:solidFill>
                          <a:srgbClr val="C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CN"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00000"/>
                        </a:lnSpc>
                        <a:spcBef>
                          <a:spcPts val="0"/>
                        </a:spcBef>
                        <a:buNone/>
                      </a:pPr>
                      <a:r>
                        <a:rPr lang="en-US" altLang="zh-CN" sz="1400" dirty="0">
                          <a:sym typeface="Wingdings" panose="05000000000000000000" pitchFamily="2" charset="2"/>
                        </a:rPr>
                        <a:t>R[IR[20:16]]</a:t>
                      </a:r>
                    </a:p>
                    <a:p>
                      <a:pPr algn="l">
                        <a:lnSpc>
                          <a:spcPct val="100000"/>
                        </a:lnSpc>
                        <a:spcBef>
                          <a:spcPts val="0"/>
                        </a:spcBef>
                        <a:buNone/>
                      </a:pPr>
                      <a:r>
                        <a:rPr lang="en-US" altLang="zh-CN" sz="1400" dirty="0">
                          <a:sym typeface="Wingdings" panose="05000000000000000000" pitchFamily="2" charset="2"/>
                        </a:rPr>
                        <a:t>     DR</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0000"/>
                        </a:lnSpc>
                      </a:pPr>
                      <a:r>
                        <a:rPr lang="en-US" altLang="zh-CN" sz="1400" b="0" i="1" dirty="0">
                          <a:solidFill>
                            <a:srgbClr val="FF0000"/>
                          </a:solidFill>
                        </a:rPr>
                        <a:t>200ps</a:t>
                      </a:r>
                      <a:endParaRPr lang="zh-CN" altLang="en-US" sz="1400" b="0" i="1"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
        <p:nvSpPr>
          <p:cNvPr id="24" name="文本框 23"/>
          <p:cNvSpPr txBox="1"/>
          <p:nvPr/>
        </p:nvSpPr>
        <p:spPr>
          <a:xfrm>
            <a:off x="4295800" y="2132856"/>
            <a:ext cx="3600400" cy="326390"/>
          </a:xfrm>
          <a:prstGeom prst="rect">
            <a:avLst/>
          </a:prstGeom>
          <a:noFill/>
        </p:spPr>
        <p:txBody>
          <a:bodyPr wrap="square" rtlCol="0">
            <a:spAutoFit/>
          </a:bodyPr>
          <a:lstStyle/>
          <a:p>
            <a:pPr algn="ctr" eaLnBrk="0" fontAlgn="base" hangingPunct="0">
              <a:lnSpc>
                <a:spcPct val="85000"/>
              </a:lnSpc>
              <a:spcBef>
                <a:spcPct val="40000"/>
              </a:spcBef>
              <a:spcAft>
                <a:spcPct val="0"/>
              </a:spcAft>
              <a:buClr>
                <a:srgbClr val="001ADC"/>
              </a:buClr>
              <a:buSzPct val="100000"/>
              <a:buFont typeface="Wingdings" panose="05000000000000000000" pitchFamily="2" charset="2"/>
              <a:buNone/>
            </a:pPr>
            <a:r>
              <a:rPr lang="zh-CN" altLang="en-US" dirty="0">
                <a:solidFill>
                  <a:srgbClr val="000000"/>
                </a:solidFill>
              </a:rPr>
              <a:t>各类指令执行时间</a:t>
            </a:r>
          </a:p>
        </p:txBody>
      </p:sp>
      <p:sp>
        <p:nvSpPr>
          <p:cNvPr id="2" name="Rectangle 2"/>
          <p:cNvSpPr>
            <a:spLocks noGrp="1" noChangeArrowheads="1"/>
          </p:cNvSpPr>
          <p:nvPr/>
        </p:nvSpPr>
        <p:spPr>
          <a:xfrm>
            <a:off x="0" y="212090"/>
            <a:ext cx="7344410" cy="478790"/>
          </a:xfrm>
          <a:prstGeom prst="rect">
            <a:avLst/>
          </a:prstGeom>
          <a:noFill/>
          <a:ln w="12700">
            <a:noFill/>
            <a:miter lim="800000"/>
          </a:ln>
        </p:spPr>
        <p:txBody>
          <a:bodyPr vert="horz" wrap="square" lIns="63500" tIns="25400" rIns="63500" bIns="25400" numCol="1" anchor="t" anchorCtr="0" compatLnSpc="1">
            <a:spAutoFit/>
          </a:bodyPr>
          <a:lstStyle>
            <a:lvl1pPr algn="l" rtl="0" eaLnBrk="0" fontAlgn="base" hangingPunct="0">
              <a:lnSpc>
                <a:spcPct val="87000"/>
              </a:lnSpc>
              <a:spcBef>
                <a:spcPct val="0"/>
              </a:spcBef>
              <a:spcAft>
                <a:spcPct val="0"/>
              </a:spcAft>
              <a:defRPr sz="2400" b="1" i="0">
                <a:solidFill>
                  <a:srgbClr val="FF0000"/>
                </a:solidFill>
                <a:latin typeface="+mj-lt"/>
                <a:ea typeface="+mj-ea"/>
                <a:cs typeface="楷体_GB2312"/>
              </a:defRPr>
            </a:lvl1pPr>
            <a:lvl2pPr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cs typeface="楷体_GB2312"/>
              </a:defRPr>
            </a:lvl2pPr>
            <a:lvl3pPr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cs typeface="楷体_GB2312"/>
              </a:defRPr>
            </a:lvl3pPr>
            <a:lvl4pPr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cs typeface="楷体_GB2312"/>
              </a:defRPr>
            </a:lvl4pPr>
            <a:lvl5pPr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cs typeface="楷体_GB2312"/>
              </a:defRPr>
            </a:lvl5pPr>
            <a:lvl6pPr marL="457200"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defRPr>
            </a:lvl6pPr>
            <a:lvl7pPr marL="914400"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defRPr>
            </a:lvl7pPr>
            <a:lvl8pPr marL="1371600"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defRPr>
            </a:lvl8pPr>
            <a:lvl9pPr marL="1828800"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defRPr>
            </a:lvl9pPr>
          </a:lstStyle>
          <a:p>
            <a:pPr indent="0">
              <a:buNone/>
            </a:pPr>
            <a:r>
              <a:rPr lang="en-US" altLang="zh-CN" sz="3200" dirty="0">
                <a:latin typeface="Times New Roman" panose="02020603050405020304" pitchFamily="18" charset="0"/>
                <a:cs typeface="Times New Roman" panose="02020603050405020304" pitchFamily="18" charset="0"/>
              </a:rPr>
              <a:t>4.3  </a:t>
            </a:r>
            <a:r>
              <a:rPr lang="zh-CN" altLang="en-US" sz="3200" dirty="0">
                <a:latin typeface="Times New Roman" panose="02020603050405020304" pitchFamily="18" charset="0"/>
                <a:cs typeface="Times New Roman" panose="02020603050405020304" pitchFamily="18" charset="0"/>
              </a:rPr>
              <a:t>多周期性能分析</a:t>
            </a:r>
            <a:endParaRPr lang="zh-CN" altLang="en-US" sz="32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barn(inVertical)">
                                      <p:cBhvr>
                                        <p:cTn id="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8114" name="Rectangle 2"/>
          <p:cNvSpPr>
            <a:spLocks noGrp="1" noChangeArrowheads="1"/>
          </p:cNvSpPr>
          <p:nvPr>
            <p:ph type="title" idx="4294967295"/>
          </p:nvPr>
        </p:nvSpPr>
        <p:spPr>
          <a:xfrm>
            <a:off x="60960" y="283210"/>
            <a:ext cx="7010400" cy="371475"/>
          </a:xfrm>
        </p:spPr>
        <p:txBody>
          <a:bodyPr/>
          <a:lstStyle/>
          <a:p>
            <a:r>
              <a:rPr lang="en-US" dirty="0">
                <a:solidFill>
                  <a:schemeClr val="accent1"/>
                </a:solidFill>
              </a:rPr>
              <a:t>3. </a:t>
            </a:r>
            <a:r>
              <a:rPr lang="zh-CN" altLang="en-US" dirty="0">
                <a:solidFill>
                  <a:schemeClr val="accent1"/>
                </a:solidFill>
              </a:rPr>
              <a:t>控制冒险</a:t>
            </a:r>
            <a:r>
              <a:rPr lang="en-US" dirty="0">
                <a:solidFill>
                  <a:schemeClr val="accent1"/>
                </a:solidFill>
              </a:rPr>
              <a:t>: </a:t>
            </a:r>
            <a:r>
              <a:rPr lang="zh-CN" altLang="en-US" dirty="0">
                <a:solidFill>
                  <a:schemeClr val="accent1"/>
                </a:solidFill>
              </a:rPr>
              <a:t>分支</a:t>
            </a:r>
            <a:endParaRPr lang="en-US" dirty="0">
              <a:solidFill>
                <a:schemeClr val="accent1"/>
              </a:solidFill>
            </a:endParaRPr>
          </a:p>
        </p:txBody>
      </p:sp>
      <p:sp>
        <p:nvSpPr>
          <p:cNvPr id="2778115" name="Rectangle 3"/>
          <p:cNvSpPr>
            <a:spLocks noGrp="1" noChangeArrowheads="1"/>
          </p:cNvSpPr>
          <p:nvPr>
            <p:ph idx="4294967295"/>
          </p:nvPr>
        </p:nvSpPr>
        <p:spPr>
          <a:xfrm>
            <a:off x="628650" y="1165860"/>
            <a:ext cx="8229600" cy="2082800"/>
          </a:xfrm>
        </p:spPr>
        <p:txBody>
          <a:bodyPr>
            <a:normAutofit/>
          </a:bodyPr>
          <a:lstStyle/>
          <a:p>
            <a:r>
              <a:rPr lang="en-US" dirty="0"/>
              <a:t>MIPS</a:t>
            </a:r>
            <a:r>
              <a:rPr lang="zh-CN" altLang="en-US" dirty="0"/>
              <a:t>使用延迟分支</a:t>
            </a:r>
            <a:endParaRPr lang="en-US" dirty="0">
              <a:solidFill>
                <a:srgbClr val="FF0000"/>
              </a:solidFill>
            </a:endParaRPr>
          </a:p>
          <a:p>
            <a:pPr lvl="1"/>
            <a:r>
              <a:rPr lang="zh-CN" altLang="en-US" dirty="0"/>
              <a:t>重新排列指令使程序更优。</a:t>
            </a:r>
            <a:endParaRPr lang="en-US" dirty="0"/>
          </a:p>
          <a:p>
            <a:pPr lvl="1"/>
            <a:r>
              <a:rPr lang="zh-CN" altLang="en-US" dirty="0"/>
              <a:t>编译器有</a:t>
            </a:r>
            <a:r>
              <a:rPr lang="en-US" altLang="zh-CN" dirty="0"/>
              <a:t>50%</a:t>
            </a:r>
            <a:r>
              <a:rPr lang="zh-CN" altLang="en-US" dirty="0"/>
              <a:t>的机会将一条指令放入分支延迟槽中。</a:t>
            </a:r>
            <a:endParaRPr lang="en-US" dirty="0"/>
          </a:p>
          <a:p>
            <a:r>
              <a:rPr lang="zh-CN" altLang="en-US" dirty="0"/>
              <a:t>动态预测分支</a:t>
            </a:r>
            <a:endParaRPr lang="en-US" altLang="zh-CN" dirty="0"/>
          </a:p>
        </p:txBody>
      </p:sp>
    </p:spTree>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8114" name="Rectangle 2"/>
          <p:cNvSpPr>
            <a:spLocks noGrp="1" noChangeArrowheads="1"/>
          </p:cNvSpPr>
          <p:nvPr>
            <p:ph type="title" idx="4294967295"/>
          </p:nvPr>
        </p:nvSpPr>
        <p:spPr>
          <a:xfrm>
            <a:off x="0" y="228600"/>
            <a:ext cx="8229600" cy="371475"/>
          </a:xfrm>
        </p:spPr>
        <p:txBody>
          <a:bodyPr/>
          <a:lstStyle/>
          <a:p>
            <a:r>
              <a:rPr lang="en-US" dirty="0">
                <a:solidFill>
                  <a:schemeClr val="accent1"/>
                </a:solidFill>
              </a:rPr>
              <a:t>3. </a:t>
            </a:r>
            <a:r>
              <a:rPr lang="zh-CN" altLang="en-US" dirty="0">
                <a:solidFill>
                  <a:schemeClr val="accent1"/>
                </a:solidFill>
              </a:rPr>
              <a:t>控制冒险</a:t>
            </a:r>
            <a:r>
              <a:rPr lang="en-US" dirty="0">
                <a:solidFill>
                  <a:schemeClr val="accent1"/>
                </a:solidFill>
              </a:rPr>
              <a:t>: </a:t>
            </a:r>
            <a:r>
              <a:rPr lang="zh-CN" altLang="en-US" dirty="0">
                <a:solidFill>
                  <a:schemeClr val="accent1"/>
                </a:solidFill>
              </a:rPr>
              <a:t>分支延迟指令</a:t>
            </a:r>
            <a:endParaRPr lang="en-US" dirty="0">
              <a:solidFill>
                <a:schemeClr val="accent1"/>
              </a:solidFill>
            </a:endParaRPr>
          </a:p>
        </p:txBody>
      </p:sp>
      <p:sp>
        <p:nvSpPr>
          <p:cNvPr id="2778115" name="Rectangle 3"/>
          <p:cNvSpPr>
            <a:spLocks noGrp="1" noChangeArrowheads="1"/>
          </p:cNvSpPr>
          <p:nvPr>
            <p:ph idx="4294967295"/>
          </p:nvPr>
        </p:nvSpPr>
        <p:spPr>
          <a:xfrm>
            <a:off x="71120" y="880745"/>
            <a:ext cx="8229600" cy="1224280"/>
          </a:xfrm>
        </p:spPr>
        <p:txBody>
          <a:bodyPr>
            <a:normAutofit fontScale="92500" lnSpcReduction="20000"/>
          </a:bodyPr>
          <a:lstStyle/>
          <a:p>
            <a:r>
              <a:rPr lang="zh-CN" altLang="en-US" dirty="0"/>
              <a:t>分支延迟曹指令安排</a:t>
            </a:r>
            <a:endParaRPr lang="en-US" altLang="zh-CN" dirty="0"/>
          </a:p>
          <a:p>
            <a:pPr lvl="1"/>
            <a:r>
              <a:rPr lang="en-US" altLang="zh-CN" dirty="0"/>
              <a:t>From before (best choice)</a:t>
            </a:r>
          </a:p>
          <a:p>
            <a:pPr lvl="1"/>
            <a:r>
              <a:rPr lang="en-US" dirty="0"/>
              <a:t>From target</a:t>
            </a:r>
          </a:p>
          <a:p>
            <a:pPr lvl="1"/>
            <a:r>
              <a:rPr lang="en-US" dirty="0"/>
              <a:t>From fall-through</a:t>
            </a:r>
          </a:p>
        </p:txBody>
      </p:sp>
      <p:pic>
        <p:nvPicPr>
          <p:cNvPr id="6" name="图片 5"/>
          <p:cNvPicPr>
            <a:picLocks noChangeAspect="1"/>
          </p:cNvPicPr>
          <p:nvPr/>
        </p:nvPicPr>
        <p:blipFill>
          <a:blip r:embed="rId3"/>
          <a:stretch>
            <a:fillRect/>
          </a:stretch>
        </p:blipFill>
        <p:spPr>
          <a:xfrm>
            <a:off x="3042920" y="1968500"/>
            <a:ext cx="6448425" cy="4752975"/>
          </a:xfrm>
          <a:prstGeom prst="rect">
            <a:avLst/>
          </a:prstGeom>
        </p:spPr>
      </p:pic>
    </p:spTree>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0162" name="Rectangle 2"/>
          <p:cNvSpPr>
            <a:spLocks noGrp="1" noChangeArrowheads="1"/>
          </p:cNvSpPr>
          <p:nvPr>
            <p:ph type="title" idx="4294967295"/>
          </p:nvPr>
        </p:nvSpPr>
        <p:spPr>
          <a:xfrm>
            <a:off x="-24765" y="293370"/>
            <a:ext cx="7010400" cy="372110"/>
          </a:xfrm>
        </p:spPr>
        <p:txBody>
          <a:bodyPr>
            <a:normAutofit/>
          </a:bodyPr>
          <a:lstStyle/>
          <a:p>
            <a:r>
              <a:rPr lang="zh-CN" altLang="en-US" dirty="0">
                <a:solidFill>
                  <a:schemeClr val="accent1"/>
                </a:solidFill>
              </a:rPr>
              <a:t>延迟分支举例</a:t>
            </a:r>
            <a:endParaRPr lang="en-US" dirty="0">
              <a:solidFill>
                <a:schemeClr val="accent1"/>
              </a:solidFill>
            </a:endParaRPr>
          </a:p>
        </p:txBody>
      </p:sp>
      <p:grpSp>
        <p:nvGrpSpPr>
          <p:cNvPr id="2" name="Group 3"/>
          <p:cNvGrpSpPr/>
          <p:nvPr/>
        </p:nvGrpSpPr>
        <p:grpSpPr bwMode="auto">
          <a:xfrm>
            <a:off x="1118808" y="1725612"/>
            <a:ext cx="3594100" cy="3449638"/>
            <a:chOff x="507" y="854"/>
            <a:chExt cx="2264" cy="2173"/>
          </a:xfrm>
        </p:grpSpPr>
        <p:sp>
          <p:nvSpPr>
            <p:cNvPr id="2780164" name="Rectangle 4"/>
            <p:cNvSpPr>
              <a:spLocks noChangeArrowheads="1"/>
            </p:cNvSpPr>
            <p:nvPr/>
          </p:nvSpPr>
          <p:spPr bwMode="auto">
            <a:xfrm>
              <a:off x="507" y="1342"/>
              <a:ext cx="1995" cy="286"/>
            </a:xfrm>
            <a:prstGeom prst="rect">
              <a:avLst/>
            </a:prstGeom>
            <a:noFill/>
            <a:ln w="12700">
              <a:noFill/>
              <a:miter lim="800000"/>
            </a:ln>
            <a:effectLst/>
          </p:spPr>
          <p:txBody>
            <a:bodyPr wrap="none" lIns="90487" tIns="44450" rIns="90487" bIns="44450">
              <a:spAutoFit/>
            </a:bodyPr>
            <a:lstStyle/>
            <a:p>
              <a:pPr indent="0">
                <a:buNone/>
              </a:pPr>
              <a:r>
                <a:rPr lang="en-US" sz="2800" dirty="0">
                  <a:solidFill>
                    <a:schemeClr val="tx1"/>
                  </a:solidFill>
                  <a:latin typeface="Courier New" panose="02070309020205020404"/>
                  <a:cs typeface="Courier New" panose="02070309020205020404"/>
                </a:rPr>
                <a:t>add $1, $2, $3</a:t>
              </a:r>
            </a:p>
          </p:txBody>
        </p:sp>
        <p:sp>
          <p:nvSpPr>
            <p:cNvPr id="2780165" name="Rectangle 5"/>
            <p:cNvSpPr>
              <a:spLocks noChangeArrowheads="1"/>
            </p:cNvSpPr>
            <p:nvPr/>
          </p:nvSpPr>
          <p:spPr bwMode="auto">
            <a:xfrm>
              <a:off x="507" y="1798"/>
              <a:ext cx="1995" cy="286"/>
            </a:xfrm>
            <a:prstGeom prst="rect">
              <a:avLst/>
            </a:prstGeom>
            <a:noFill/>
            <a:ln w="12700">
              <a:noFill/>
              <a:miter lim="800000"/>
            </a:ln>
            <a:effectLst/>
          </p:spPr>
          <p:txBody>
            <a:bodyPr wrap="none" lIns="90487" tIns="44450" rIns="90487" bIns="44450">
              <a:spAutoFit/>
            </a:bodyPr>
            <a:lstStyle/>
            <a:p>
              <a:pPr indent="0">
                <a:buNone/>
              </a:pPr>
              <a:r>
                <a:rPr lang="en-US" sz="2800" dirty="0">
                  <a:solidFill>
                    <a:schemeClr val="tx1"/>
                  </a:solidFill>
                  <a:latin typeface="Courier New" panose="02070309020205020404"/>
                  <a:cs typeface="Courier New" panose="02070309020205020404"/>
                </a:rPr>
                <a:t>sub $4, $5, $6</a:t>
              </a:r>
            </a:p>
          </p:txBody>
        </p:sp>
        <p:sp>
          <p:nvSpPr>
            <p:cNvPr id="2780166" name="Rectangle 6"/>
            <p:cNvSpPr>
              <a:spLocks noChangeArrowheads="1"/>
            </p:cNvSpPr>
            <p:nvPr/>
          </p:nvSpPr>
          <p:spPr bwMode="auto">
            <a:xfrm>
              <a:off x="507" y="2254"/>
              <a:ext cx="2264" cy="286"/>
            </a:xfrm>
            <a:prstGeom prst="rect">
              <a:avLst/>
            </a:prstGeom>
            <a:noFill/>
            <a:ln w="12700">
              <a:noFill/>
              <a:miter lim="800000"/>
            </a:ln>
            <a:effectLst/>
          </p:spPr>
          <p:txBody>
            <a:bodyPr wrap="none" lIns="90487" tIns="44450" rIns="90487" bIns="44450">
              <a:spAutoFit/>
            </a:bodyPr>
            <a:lstStyle/>
            <a:p>
              <a:pPr indent="0">
                <a:buNone/>
              </a:pPr>
              <a:r>
                <a:rPr lang="en-US" sz="2800" dirty="0" err="1">
                  <a:solidFill>
                    <a:schemeClr val="tx1"/>
                  </a:solidFill>
                  <a:latin typeface="Courier New" panose="02070309020205020404"/>
                  <a:cs typeface="Courier New" panose="02070309020205020404"/>
                </a:rPr>
                <a:t>beq</a:t>
              </a:r>
              <a:r>
                <a:rPr lang="en-US" sz="2800" dirty="0">
                  <a:solidFill>
                    <a:schemeClr val="tx1"/>
                  </a:solidFill>
                  <a:latin typeface="Courier New" panose="02070309020205020404"/>
                  <a:cs typeface="Courier New" panose="02070309020205020404"/>
                </a:rPr>
                <a:t> $1, $4</a:t>
              </a:r>
              <a:r>
                <a:rPr lang="en-US" sz="2800">
                  <a:solidFill>
                    <a:schemeClr val="tx1"/>
                  </a:solidFill>
                  <a:latin typeface="Courier New" panose="02070309020205020404"/>
                  <a:cs typeface="Courier New" panose="02070309020205020404"/>
                </a:rPr>
                <a:t>, Exit</a:t>
              </a:r>
              <a:endParaRPr lang="en-US" sz="2800" dirty="0">
                <a:solidFill>
                  <a:schemeClr val="tx1"/>
                </a:solidFill>
                <a:latin typeface="Courier New" panose="02070309020205020404"/>
                <a:cs typeface="Courier New" panose="02070309020205020404"/>
              </a:endParaRPr>
            </a:p>
          </p:txBody>
        </p:sp>
        <p:sp>
          <p:nvSpPr>
            <p:cNvPr id="2780167" name="Rectangle 7"/>
            <p:cNvSpPr>
              <a:spLocks noChangeArrowheads="1"/>
            </p:cNvSpPr>
            <p:nvPr/>
          </p:nvSpPr>
          <p:spPr bwMode="auto">
            <a:xfrm>
              <a:off x="507" y="854"/>
              <a:ext cx="2130" cy="286"/>
            </a:xfrm>
            <a:prstGeom prst="rect">
              <a:avLst/>
            </a:prstGeom>
            <a:noFill/>
            <a:ln w="12700">
              <a:noFill/>
              <a:miter lim="800000"/>
            </a:ln>
            <a:effectLst/>
          </p:spPr>
          <p:txBody>
            <a:bodyPr wrap="none" lIns="90487" tIns="44450" rIns="90487" bIns="44450">
              <a:spAutoFit/>
            </a:bodyPr>
            <a:lstStyle/>
            <a:p>
              <a:pPr indent="0">
                <a:buNone/>
              </a:pPr>
              <a:r>
                <a:rPr lang="en-US" sz="2800" dirty="0">
                  <a:latin typeface="Courier New" panose="02070309020205020404"/>
                  <a:cs typeface="Courier New" panose="02070309020205020404"/>
                </a:rPr>
                <a:t>or  $8, $9, $10</a:t>
              </a:r>
            </a:p>
          </p:txBody>
        </p:sp>
        <p:sp>
          <p:nvSpPr>
            <p:cNvPr id="2780168" name="Rectangle 8"/>
            <p:cNvSpPr>
              <a:spLocks noChangeArrowheads="1"/>
            </p:cNvSpPr>
            <p:nvPr/>
          </p:nvSpPr>
          <p:spPr bwMode="auto">
            <a:xfrm>
              <a:off x="507" y="2741"/>
              <a:ext cx="2264" cy="286"/>
            </a:xfrm>
            <a:prstGeom prst="rect">
              <a:avLst/>
            </a:prstGeom>
            <a:noFill/>
            <a:ln w="12700">
              <a:noFill/>
              <a:miter lim="800000"/>
            </a:ln>
            <a:effectLst/>
          </p:spPr>
          <p:txBody>
            <a:bodyPr wrap="none" lIns="90487" tIns="44450" rIns="90487" bIns="44450">
              <a:spAutoFit/>
            </a:bodyPr>
            <a:lstStyle/>
            <a:p>
              <a:pPr indent="0">
                <a:buNone/>
              </a:pPr>
              <a:r>
                <a:rPr lang="en-US" sz="2800" dirty="0" err="1">
                  <a:solidFill>
                    <a:schemeClr val="tx1"/>
                  </a:solidFill>
                  <a:latin typeface="Courier New" panose="02070309020205020404"/>
                  <a:cs typeface="Courier New" panose="02070309020205020404"/>
                </a:rPr>
                <a:t>xor</a:t>
              </a:r>
              <a:r>
                <a:rPr lang="en-US" sz="2800" dirty="0">
                  <a:solidFill>
                    <a:schemeClr val="tx1"/>
                  </a:solidFill>
                  <a:latin typeface="Courier New" panose="02070309020205020404"/>
                  <a:cs typeface="Courier New" panose="02070309020205020404"/>
                </a:rPr>
                <a:t> $10, $1, $11</a:t>
              </a:r>
            </a:p>
          </p:txBody>
        </p:sp>
      </p:grpSp>
      <p:sp>
        <p:nvSpPr>
          <p:cNvPr id="2780169" name="Text Box 9"/>
          <p:cNvSpPr txBox="1">
            <a:spLocks noChangeArrowheads="1"/>
          </p:cNvSpPr>
          <p:nvPr/>
        </p:nvSpPr>
        <p:spPr bwMode="auto">
          <a:xfrm>
            <a:off x="1647471" y="1287135"/>
            <a:ext cx="1970405" cy="457200"/>
          </a:xfrm>
          <a:prstGeom prst="rect">
            <a:avLst/>
          </a:prstGeom>
          <a:noFill/>
          <a:ln w="28575">
            <a:noFill/>
            <a:miter lim="800000"/>
          </a:ln>
          <a:effectLst/>
        </p:spPr>
        <p:txBody>
          <a:bodyPr wrap="none" anchor="ctr">
            <a:spAutoFit/>
          </a:bodyPr>
          <a:lstStyle/>
          <a:p>
            <a:pPr indent="0" algn="ctr">
              <a:buNone/>
            </a:pPr>
            <a:r>
              <a:rPr lang="zh-CN" altLang="en-US" sz="2800" b="1" dirty="0">
                <a:latin typeface="+mj-lt"/>
              </a:rPr>
              <a:t>非延迟分支</a:t>
            </a:r>
            <a:endParaRPr lang="en-US" sz="2800" b="1" dirty="0">
              <a:latin typeface="+mj-lt"/>
            </a:endParaRPr>
          </a:p>
        </p:txBody>
      </p:sp>
      <p:grpSp>
        <p:nvGrpSpPr>
          <p:cNvPr id="3" name="Group 10"/>
          <p:cNvGrpSpPr/>
          <p:nvPr/>
        </p:nvGrpSpPr>
        <p:grpSpPr bwMode="auto">
          <a:xfrm>
            <a:off x="6996113" y="1725612"/>
            <a:ext cx="3594100" cy="3402013"/>
            <a:chOff x="3107" y="884"/>
            <a:chExt cx="2264" cy="2143"/>
          </a:xfrm>
        </p:grpSpPr>
        <p:sp>
          <p:nvSpPr>
            <p:cNvPr id="2780171" name="Rectangle 11"/>
            <p:cNvSpPr>
              <a:spLocks noChangeArrowheads="1"/>
            </p:cNvSpPr>
            <p:nvPr/>
          </p:nvSpPr>
          <p:spPr bwMode="auto">
            <a:xfrm>
              <a:off x="3107" y="884"/>
              <a:ext cx="1861" cy="286"/>
            </a:xfrm>
            <a:prstGeom prst="rect">
              <a:avLst/>
            </a:prstGeom>
            <a:noFill/>
            <a:ln w="12700">
              <a:noFill/>
              <a:miter lim="800000"/>
            </a:ln>
            <a:effectLst/>
          </p:spPr>
          <p:txBody>
            <a:bodyPr wrap="none" lIns="90487" tIns="44450" rIns="90487" bIns="44450">
              <a:spAutoFit/>
            </a:bodyPr>
            <a:lstStyle/>
            <a:p>
              <a:pPr indent="0">
                <a:buNone/>
              </a:pPr>
              <a:r>
                <a:rPr lang="en-US" sz="2800" dirty="0">
                  <a:solidFill>
                    <a:schemeClr val="tx1"/>
                  </a:solidFill>
                  <a:latin typeface="Courier New" panose="02070309020205020404" pitchFamily="49" charset="0"/>
                </a:rPr>
                <a:t>add $1, $2,$3</a:t>
              </a:r>
            </a:p>
          </p:txBody>
        </p:sp>
        <p:sp>
          <p:nvSpPr>
            <p:cNvPr id="2780172" name="Rectangle 12"/>
            <p:cNvSpPr>
              <a:spLocks noChangeArrowheads="1"/>
            </p:cNvSpPr>
            <p:nvPr/>
          </p:nvSpPr>
          <p:spPr bwMode="auto">
            <a:xfrm>
              <a:off x="3107" y="1340"/>
              <a:ext cx="1995" cy="286"/>
            </a:xfrm>
            <a:prstGeom prst="rect">
              <a:avLst/>
            </a:prstGeom>
            <a:noFill/>
            <a:ln w="12700">
              <a:noFill/>
              <a:miter lim="800000"/>
            </a:ln>
            <a:effectLst/>
          </p:spPr>
          <p:txBody>
            <a:bodyPr wrap="none" lIns="90487" tIns="44450" rIns="90487" bIns="44450">
              <a:spAutoFit/>
            </a:bodyPr>
            <a:lstStyle/>
            <a:p>
              <a:pPr indent="0">
                <a:buNone/>
              </a:pPr>
              <a:r>
                <a:rPr lang="en-US" sz="2800" dirty="0">
                  <a:solidFill>
                    <a:schemeClr val="tx1"/>
                  </a:solidFill>
                  <a:latin typeface="Courier New" panose="02070309020205020404" pitchFamily="49" charset="0"/>
                </a:rPr>
                <a:t>sub $4, $5, $6</a:t>
              </a:r>
            </a:p>
          </p:txBody>
        </p:sp>
        <p:sp>
          <p:nvSpPr>
            <p:cNvPr id="2780173" name="Rectangle 13"/>
            <p:cNvSpPr>
              <a:spLocks noChangeArrowheads="1"/>
            </p:cNvSpPr>
            <p:nvPr/>
          </p:nvSpPr>
          <p:spPr bwMode="auto">
            <a:xfrm>
              <a:off x="3107" y="1796"/>
              <a:ext cx="2264" cy="286"/>
            </a:xfrm>
            <a:prstGeom prst="rect">
              <a:avLst/>
            </a:prstGeom>
            <a:noFill/>
            <a:ln w="12700">
              <a:noFill/>
              <a:miter lim="800000"/>
            </a:ln>
            <a:effectLst/>
          </p:spPr>
          <p:txBody>
            <a:bodyPr wrap="none" lIns="90487" tIns="44450" rIns="90487" bIns="44450">
              <a:spAutoFit/>
            </a:bodyPr>
            <a:lstStyle/>
            <a:p>
              <a:pPr indent="0">
                <a:buNone/>
              </a:pPr>
              <a:r>
                <a:rPr lang="en-US" sz="2800" dirty="0" err="1">
                  <a:solidFill>
                    <a:schemeClr val="tx1"/>
                  </a:solidFill>
                  <a:latin typeface="Courier New" panose="02070309020205020404" pitchFamily="49" charset="0"/>
                </a:rPr>
                <a:t>beq</a:t>
              </a:r>
              <a:r>
                <a:rPr lang="en-US" sz="2800" dirty="0">
                  <a:solidFill>
                    <a:schemeClr val="tx1"/>
                  </a:solidFill>
                  <a:latin typeface="Courier New" panose="02070309020205020404" pitchFamily="49" charset="0"/>
                </a:rPr>
                <a:t> $1, $4</a:t>
              </a:r>
              <a:r>
                <a:rPr lang="en-US" sz="2800">
                  <a:solidFill>
                    <a:schemeClr val="tx1"/>
                  </a:solidFill>
                  <a:latin typeface="Courier New" panose="02070309020205020404" pitchFamily="49" charset="0"/>
                </a:rPr>
                <a:t>, Exit</a:t>
              </a:r>
              <a:endParaRPr lang="en-US" sz="2800" dirty="0">
                <a:solidFill>
                  <a:schemeClr val="tx1"/>
                </a:solidFill>
                <a:latin typeface="Courier New" panose="02070309020205020404" pitchFamily="49" charset="0"/>
              </a:endParaRPr>
            </a:p>
          </p:txBody>
        </p:sp>
        <p:sp>
          <p:nvSpPr>
            <p:cNvPr id="2780174" name="Rectangle 14"/>
            <p:cNvSpPr>
              <a:spLocks noChangeArrowheads="1"/>
            </p:cNvSpPr>
            <p:nvPr/>
          </p:nvSpPr>
          <p:spPr bwMode="auto">
            <a:xfrm>
              <a:off x="3107" y="2254"/>
              <a:ext cx="2130" cy="286"/>
            </a:xfrm>
            <a:prstGeom prst="rect">
              <a:avLst/>
            </a:prstGeom>
            <a:noFill/>
            <a:ln w="12700">
              <a:noFill/>
              <a:miter lim="800000"/>
            </a:ln>
            <a:effectLst/>
          </p:spPr>
          <p:txBody>
            <a:bodyPr wrap="none" lIns="90487" tIns="44450" rIns="90487" bIns="44450">
              <a:spAutoFit/>
            </a:bodyPr>
            <a:lstStyle/>
            <a:p>
              <a:pPr indent="0">
                <a:buNone/>
              </a:pPr>
              <a:r>
                <a:rPr lang="en-US" sz="2800" dirty="0">
                  <a:solidFill>
                    <a:srgbClr val="FF0000"/>
                  </a:solidFill>
                  <a:latin typeface="Courier New" panose="02070309020205020404" pitchFamily="49" charset="0"/>
                </a:rPr>
                <a:t>or  $8, $9, $10</a:t>
              </a:r>
            </a:p>
          </p:txBody>
        </p:sp>
        <p:sp>
          <p:nvSpPr>
            <p:cNvPr id="2780175" name="Rectangle 15"/>
            <p:cNvSpPr>
              <a:spLocks noChangeArrowheads="1"/>
            </p:cNvSpPr>
            <p:nvPr/>
          </p:nvSpPr>
          <p:spPr bwMode="auto">
            <a:xfrm>
              <a:off x="3107" y="2741"/>
              <a:ext cx="2264" cy="286"/>
            </a:xfrm>
            <a:prstGeom prst="rect">
              <a:avLst/>
            </a:prstGeom>
            <a:noFill/>
            <a:ln w="12700">
              <a:noFill/>
              <a:miter lim="800000"/>
            </a:ln>
            <a:effectLst/>
          </p:spPr>
          <p:txBody>
            <a:bodyPr wrap="none" lIns="90487" tIns="44450" rIns="90487" bIns="44450">
              <a:spAutoFit/>
            </a:bodyPr>
            <a:lstStyle/>
            <a:p>
              <a:pPr indent="0">
                <a:buNone/>
              </a:pPr>
              <a:r>
                <a:rPr lang="en-US" sz="2800" dirty="0" err="1">
                  <a:solidFill>
                    <a:schemeClr val="tx1"/>
                  </a:solidFill>
                  <a:latin typeface="Courier New" panose="02070309020205020404" pitchFamily="49" charset="0"/>
                </a:rPr>
                <a:t>xor</a:t>
              </a:r>
              <a:r>
                <a:rPr lang="en-US" sz="2800" dirty="0">
                  <a:solidFill>
                    <a:schemeClr val="tx1"/>
                  </a:solidFill>
                  <a:latin typeface="Courier New" panose="02070309020205020404" pitchFamily="49" charset="0"/>
                </a:rPr>
                <a:t> $10, $1, $11</a:t>
              </a:r>
            </a:p>
          </p:txBody>
        </p:sp>
      </p:grpSp>
      <p:sp>
        <p:nvSpPr>
          <p:cNvPr id="2780176" name="Text Box 16"/>
          <p:cNvSpPr txBox="1">
            <a:spLocks noChangeArrowheads="1"/>
          </p:cNvSpPr>
          <p:nvPr/>
        </p:nvSpPr>
        <p:spPr bwMode="auto">
          <a:xfrm>
            <a:off x="7439788" y="1239510"/>
            <a:ext cx="1612900" cy="457200"/>
          </a:xfrm>
          <a:prstGeom prst="rect">
            <a:avLst/>
          </a:prstGeom>
          <a:noFill/>
          <a:ln w="28575">
            <a:noFill/>
            <a:miter lim="800000"/>
          </a:ln>
          <a:effectLst/>
        </p:spPr>
        <p:txBody>
          <a:bodyPr wrap="none" anchor="ctr">
            <a:spAutoFit/>
          </a:bodyPr>
          <a:lstStyle/>
          <a:p>
            <a:pPr indent="0" algn="ctr">
              <a:buNone/>
            </a:pPr>
            <a:r>
              <a:rPr lang="zh-CN" altLang="en-US" sz="2800" b="1" dirty="0">
                <a:latin typeface="+mj-lt"/>
              </a:rPr>
              <a:t>延迟分支 </a:t>
            </a:r>
            <a:endParaRPr lang="en-US" sz="2800" b="1" dirty="0">
              <a:latin typeface="+mj-lt"/>
            </a:endParaRPr>
          </a:p>
        </p:txBody>
      </p:sp>
      <p:grpSp>
        <p:nvGrpSpPr>
          <p:cNvPr id="20" name="Group 19"/>
          <p:cNvGrpSpPr/>
          <p:nvPr/>
        </p:nvGrpSpPr>
        <p:grpSpPr>
          <a:xfrm>
            <a:off x="4810760" y="1938655"/>
            <a:ext cx="2185670" cy="2198370"/>
            <a:chOff x="4522788" y="1985963"/>
            <a:chExt cx="949325" cy="2151062"/>
          </a:xfrm>
        </p:grpSpPr>
        <p:sp>
          <p:nvSpPr>
            <p:cNvPr id="2780183" name="Line 23"/>
            <p:cNvSpPr>
              <a:spLocks noChangeShapeType="1"/>
            </p:cNvSpPr>
            <p:nvPr/>
          </p:nvSpPr>
          <p:spPr bwMode="auto">
            <a:xfrm>
              <a:off x="4522788" y="1985963"/>
              <a:ext cx="949325" cy="2151062"/>
            </a:xfrm>
            <a:prstGeom prst="line">
              <a:avLst/>
            </a:prstGeom>
            <a:noFill/>
            <a:ln w="28575">
              <a:solidFill>
                <a:schemeClr val="tx1"/>
              </a:solidFill>
              <a:round/>
              <a:tailEnd type="triangle" w="med" len="med"/>
            </a:ln>
            <a:effectLst/>
          </p:spPr>
          <p:txBody>
            <a:bodyPr wrap="none" anchor="ctr"/>
            <a:lstStyle/>
            <a:p>
              <a:endParaRPr lang="en-US"/>
            </a:p>
          </p:txBody>
        </p:sp>
        <p:sp>
          <p:nvSpPr>
            <p:cNvPr id="2780184" name="Line 24"/>
            <p:cNvSpPr>
              <a:spLocks noChangeShapeType="1"/>
            </p:cNvSpPr>
            <p:nvPr/>
          </p:nvSpPr>
          <p:spPr bwMode="auto">
            <a:xfrm flipV="1">
              <a:off x="4522789" y="3436937"/>
              <a:ext cx="949324" cy="700088"/>
            </a:xfrm>
            <a:prstGeom prst="line">
              <a:avLst/>
            </a:prstGeom>
            <a:noFill/>
            <a:ln w="28575">
              <a:solidFill>
                <a:schemeClr val="tx1"/>
              </a:solidFill>
              <a:round/>
              <a:tailEnd type="triangle" w="med" len="med"/>
            </a:ln>
            <a:effectLst/>
          </p:spPr>
          <p:txBody>
            <a:bodyPr wrap="none" anchor="ctr"/>
            <a:lstStyle/>
            <a:p>
              <a:endParaRPr lang="en-US"/>
            </a:p>
          </p:txBody>
        </p:sp>
      </p:grpSp>
      <p:grpSp>
        <p:nvGrpSpPr>
          <p:cNvPr id="19" name="Group 18"/>
          <p:cNvGrpSpPr/>
          <p:nvPr/>
        </p:nvGrpSpPr>
        <p:grpSpPr>
          <a:xfrm>
            <a:off x="0" y="1952942"/>
            <a:ext cx="4471290" cy="4717360"/>
            <a:chOff x="0" y="1952942"/>
            <a:chExt cx="4471290" cy="4717360"/>
          </a:xfrm>
        </p:grpSpPr>
        <p:cxnSp>
          <p:nvCxnSpPr>
            <p:cNvPr id="13" name="Straight Connector 12"/>
            <p:cNvCxnSpPr/>
            <p:nvPr/>
          </p:nvCxnSpPr>
          <p:spPr>
            <a:xfrm>
              <a:off x="301752" y="5418118"/>
              <a:ext cx="0" cy="525071"/>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780178" name="Rectangle 18"/>
            <p:cNvSpPr>
              <a:spLocks noChangeArrowheads="1"/>
            </p:cNvSpPr>
            <p:nvPr/>
          </p:nvSpPr>
          <p:spPr bwMode="auto">
            <a:xfrm>
              <a:off x="267590" y="6040468"/>
              <a:ext cx="4203700" cy="401955"/>
            </a:xfrm>
            <a:prstGeom prst="rect">
              <a:avLst/>
            </a:prstGeom>
            <a:noFill/>
            <a:ln w="12700">
              <a:noFill/>
              <a:miter lim="800000"/>
            </a:ln>
            <a:effectLst/>
          </p:spPr>
          <p:txBody>
            <a:bodyPr wrap="none" lIns="90487" tIns="44450" rIns="90487" bIns="44450">
              <a:spAutoFit/>
            </a:bodyPr>
            <a:lstStyle/>
            <a:p>
              <a:pPr indent="0">
                <a:buNone/>
              </a:pPr>
              <a:r>
                <a:rPr lang="en-US" sz="2400" dirty="0" err="1">
                  <a:solidFill>
                    <a:schemeClr val="tx1"/>
                  </a:solidFill>
                  <a:latin typeface="Courier New" panose="02070309020205020404" pitchFamily="49" charset="0"/>
                </a:rPr>
                <a:t>Exit:</a:t>
              </a:r>
              <a:r>
                <a:rPr lang="en-US" altLang="zh-CN" sz="2400" dirty="0" err="1">
                  <a:solidFill>
                    <a:schemeClr val="tx1"/>
                  </a:solidFill>
                  <a:latin typeface="Courier New" panose="02070309020205020404" pitchFamily="49" charset="0"/>
                </a:rPr>
                <a:t>add</a:t>
              </a:r>
              <a:r>
                <a:rPr lang="en-US" altLang="zh-CN" sz="2400" dirty="0" err="1">
                  <a:latin typeface="Courier New" panose="02070309020205020404" pitchFamily="49" charset="0"/>
                </a:rPr>
                <a:t>u</a:t>
              </a:r>
              <a:r>
                <a:rPr lang="en-US" altLang="zh-CN" sz="2400" dirty="0">
                  <a:latin typeface="Courier New" panose="02070309020205020404" pitchFamily="49" charset="0"/>
                </a:rPr>
                <a:t> $7, ($8), $9</a:t>
              </a:r>
              <a:endParaRPr lang="en-US" sz="2800" dirty="0">
                <a:solidFill>
                  <a:schemeClr val="tx1"/>
                </a:solidFill>
                <a:latin typeface="Courier New" panose="02070309020205020404" pitchFamily="49" charset="0"/>
              </a:endParaRPr>
            </a:p>
          </p:txBody>
        </p:sp>
        <p:cxnSp>
          <p:nvCxnSpPr>
            <p:cNvPr id="10" name="Straight Connector 9"/>
            <p:cNvCxnSpPr>
              <a:stCxn id="2780167" idx="1"/>
              <a:endCxn id="2780166" idx="1"/>
            </p:cNvCxnSpPr>
            <p:nvPr/>
          </p:nvCxnSpPr>
          <p:spPr>
            <a:xfrm>
              <a:off x="1118808" y="1952942"/>
              <a:ext cx="0" cy="222250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1" name="Arc 10"/>
            <p:cNvSpPr/>
            <p:nvPr/>
          </p:nvSpPr>
          <p:spPr>
            <a:xfrm>
              <a:off x="300928" y="4165934"/>
              <a:ext cx="1560923" cy="2504368"/>
            </a:xfrm>
            <a:prstGeom prst="arc">
              <a:avLst>
                <a:gd name="adj1" fmla="val 10735155"/>
                <a:gd name="adj2" fmla="val 16255837"/>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Arc 16"/>
            <p:cNvSpPr/>
            <p:nvPr/>
          </p:nvSpPr>
          <p:spPr>
            <a:xfrm>
              <a:off x="0" y="5943189"/>
              <a:ext cx="616945" cy="446594"/>
            </a:xfrm>
            <a:prstGeom prst="arc">
              <a:avLst/>
            </a:prstGeom>
            <a:ln w="38100">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39" name="Group 38"/>
          <p:cNvGrpSpPr/>
          <p:nvPr/>
        </p:nvGrpSpPr>
        <p:grpSpPr>
          <a:xfrm>
            <a:off x="5913120" y="1938528"/>
            <a:ext cx="1861851" cy="4731965"/>
            <a:chOff x="0" y="1938337"/>
            <a:chExt cx="1861851" cy="4731965"/>
          </a:xfrm>
        </p:grpSpPr>
        <p:cxnSp>
          <p:nvCxnSpPr>
            <p:cNvPr id="40" name="Straight Connector 39"/>
            <p:cNvCxnSpPr/>
            <p:nvPr/>
          </p:nvCxnSpPr>
          <p:spPr>
            <a:xfrm>
              <a:off x="301752" y="5418118"/>
              <a:ext cx="0" cy="52507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1072453" y="1938337"/>
              <a:ext cx="0" cy="2220119"/>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43" name="Arc 42"/>
            <p:cNvSpPr/>
            <p:nvPr/>
          </p:nvSpPr>
          <p:spPr>
            <a:xfrm>
              <a:off x="300928" y="4165934"/>
              <a:ext cx="1560923" cy="2504368"/>
            </a:xfrm>
            <a:prstGeom prst="arc">
              <a:avLst>
                <a:gd name="adj1" fmla="val 10735155"/>
                <a:gd name="adj2" fmla="val 16255837"/>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4" name="Arc 43"/>
            <p:cNvSpPr/>
            <p:nvPr/>
          </p:nvSpPr>
          <p:spPr>
            <a:xfrm>
              <a:off x="0" y="5943189"/>
              <a:ext cx="616945" cy="446594"/>
            </a:xfrm>
            <a:prstGeom prst="arc">
              <a:avLst/>
            </a:prstGeom>
            <a:ln w="38100">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21" name="TextBox 20"/>
          <p:cNvSpPr txBox="1"/>
          <p:nvPr/>
        </p:nvSpPr>
        <p:spPr>
          <a:xfrm>
            <a:off x="7428230" y="5190490"/>
            <a:ext cx="3335020" cy="404495"/>
          </a:xfrm>
          <a:prstGeom prst="rect">
            <a:avLst/>
          </a:prstGeom>
          <a:noFill/>
        </p:spPr>
        <p:txBody>
          <a:bodyPr wrap="square" rtlCol="0">
            <a:spAutoFit/>
          </a:bodyPr>
          <a:lstStyle/>
          <a:p>
            <a:pPr indent="0">
              <a:buNone/>
            </a:pPr>
            <a:r>
              <a:rPr lang="zh-CN" altLang="en-US" sz="2400" dirty="0">
                <a:solidFill>
                  <a:srgbClr val="FF0000"/>
                </a:solidFill>
              </a:rPr>
              <a:t>为什么没有其他指令</a:t>
            </a:r>
            <a:r>
              <a:rPr lang="en-US" sz="2400" dirty="0">
                <a:solidFill>
                  <a:srgbClr val="FF0000"/>
                </a:solidFill>
              </a:rPr>
              <a:t>?</a:t>
            </a:r>
          </a:p>
        </p:txBody>
      </p:sp>
      <p:sp>
        <p:nvSpPr>
          <p:cNvPr id="33" name="Rectangle 18"/>
          <p:cNvSpPr>
            <a:spLocks noChangeArrowheads="1"/>
          </p:cNvSpPr>
          <p:nvPr/>
        </p:nvSpPr>
        <p:spPr bwMode="auto">
          <a:xfrm>
            <a:off x="6178141" y="6021288"/>
            <a:ext cx="4203700" cy="401955"/>
          </a:xfrm>
          <a:prstGeom prst="rect">
            <a:avLst/>
          </a:prstGeom>
          <a:noFill/>
          <a:ln w="12700">
            <a:noFill/>
            <a:miter lim="800000"/>
          </a:ln>
          <a:effectLst/>
        </p:spPr>
        <p:txBody>
          <a:bodyPr wrap="none" lIns="90487" tIns="44450" rIns="90487" bIns="44450">
            <a:spAutoFit/>
          </a:bodyPr>
          <a:lstStyle/>
          <a:p>
            <a:pPr indent="0">
              <a:buNone/>
            </a:pPr>
            <a:r>
              <a:rPr lang="en-US" sz="2400" dirty="0" err="1">
                <a:solidFill>
                  <a:schemeClr val="tx1"/>
                </a:solidFill>
                <a:latin typeface="Courier New" panose="02070309020205020404" pitchFamily="49" charset="0"/>
              </a:rPr>
              <a:t>Exit:</a:t>
            </a:r>
            <a:r>
              <a:rPr lang="en-US" altLang="zh-CN" sz="2400" dirty="0" err="1">
                <a:solidFill>
                  <a:schemeClr val="tx1"/>
                </a:solidFill>
                <a:latin typeface="Courier New" panose="02070309020205020404" pitchFamily="49" charset="0"/>
              </a:rPr>
              <a:t>add</a:t>
            </a:r>
            <a:r>
              <a:rPr lang="en-US" altLang="zh-CN" sz="2400" dirty="0" err="1">
                <a:latin typeface="Courier New" panose="02070309020205020404" pitchFamily="49" charset="0"/>
              </a:rPr>
              <a:t>u</a:t>
            </a:r>
            <a:r>
              <a:rPr lang="en-US" altLang="zh-CN" sz="2400" dirty="0">
                <a:latin typeface="Courier New" panose="02070309020205020404" pitchFamily="49" charset="0"/>
              </a:rPr>
              <a:t> $7, ($8), $9</a:t>
            </a:r>
            <a:endParaRPr lang="en-US" sz="2800" dirty="0">
              <a:solidFill>
                <a:schemeClr val="tx1"/>
              </a:solidFill>
              <a:latin typeface="Courier New" panose="02070309020205020404" pitchFamily="49"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up)">
                                      <p:cBhvr>
                                        <p:cTn id="7" dur="20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2780176"/>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wipe(left)">
                                      <p:cBhvr>
                                        <p:cTn id="16" dur="1000"/>
                                        <p:tgtEl>
                                          <p:spTgt spid="20"/>
                                        </p:tgtEl>
                                      </p:cBhvr>
                                    </p:animEffect>
                                  </p:childTnLst>
                                </p:cTn>
                              </p:par>
                            </p:childTnLst>
                          </p:cTn>
                        </p:par>
                        <p:par>
                          <p:cTn id="17" fill="hold">
                            <p:stCondLst>
                              <p:cond delay="1000"/>
                            </p:stCondLst>
                            <p:childTnLst>
                              <p:par>
                                <p:cTn id="18" presetID="1" presetClass="entr" presetSubtype="0" fill="hold" nodeType="afterEffect">
                                  <p:stCondLst>
                                    <p:cond delay="500"/>
                                  </p:stCondLst>
                                  <p:childTnLst>
                                    <p:set>
                                      <p:cBhvr>
                                        <p:cTn id="19" dur="1" fill="hold">
                                          <p:stCondLst>
                                            <p:cond delay="0"/>
                                          </p:stCondLst>
                                        </p:cTn>
                                        <p:tgtEl>
                                          <p:spTgt spid="3"/>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22" presetClass="entr" presetSubtype="1" fill="hold" nodeType="clickEffect">
                                  <p:stCondLst>
                                    <p:cond delay="0"/>
                                  </p:stCondLst>
                                  <p:childTnLst>
                                    <p:set>
                                      <p:cBhvr>
                                        <p:cTn id="23" dur="1" fill="hold">
                                          <p:stCondLst>
                                            <p:cond delay="0"/>
                                          </p:stCondLst>
                                        </p:cTn>
                                        <p:tgtEl>
                                          <p:spTgt spid="39"/>
                                        </p:tgtEl>
                                        <p:attrNameLst>
                                          <p:attrName>style.visibility</p:attrName>
                                        </p:attrNameLst>
                                      </p:cBhvr>
                                      <p:to>
                                        <p:strVal val="visible"/>
                                      </p:to>
                                    </p:set>
                                    <p:animEffect transition="in" filter="wipe(up)">
                                      <p:cBhvr>
                                        <p:cTn id="24" dur="2000"/>
                                        <p:tgtEl>
                                          <p:spTgt spid="39"/>
                                        </p:tgtEl>
                                      </p:cBhvr>
                                    </p:animEffect>
                                  </p:childTnLst>
                                </p:cTn>
                              </p:par>
                            </p:childTnLst>
                          </p:cTn>
                        </p:par>
                        <p:par>
                          <p:cTn id="25" fill="hold">
                            <p:stCondLst>
                              <p:cond delay="2000"/>
                            </p:stCondLst>
                            <p:childTnLst>
                              <p:par>
                                <p:cTn id="26" presetID="2" presetClass="entr" presetSubtype="4" fill="hold" grpId="0" nodeType="afterEffect">
                                  <p:stCondLst>
                                    <p:cond delay="0"/>
                                  </p:stCondLst>
                                  <p:childTnLst>
                                    <p:set>
                                      <p:cBhvr>
                                        <p:cTn id="27" dur="1" fill="hold">
                                          <p:stCondLst>
                                            <p:cond delay="0"/>
                                          </p:stCondLst>
                                        </p:cTn>
                                        <p:tgtEl>
                                          <p:spTgt spid="33"/>
                                        </p:tgtEl>
                                        <p:attrNameLst>
                                          <p:attrName>style.visibility</p:attrName>
                                        </p:attrNameLst>
                                      </p:cBhvr>
                                      <p:to>
                                        <p:strVal val="visible"/>
                                      </p:to>
                                    </p:set>
                                    <p:anim calcmode="lin" valueType="num">
                                      <p:cBhvr additive="base">
                                        <p:cTn id="28" dur="500" fill="hold"/>
                                        <p:tgtEl>
                                          <p:spTgt spid="33"/>
                                        </p:tgtEl>
                                        <p:attrNameLst>
                                          <p:attrName>ppt_x</p:attrName>
                                        </p:attrNameLst>
                                      </p:cBhvr>
                                      <p:tavLst>
                                        <p:tav tm="0">
                                          <p:val>
                                            <p:strVal val="#ppt_x"/>
                                          </p:val>
                                        </p:tav>
                                        <p:tav tm="100000">
                                          <p:val>
                                            <p:strVal val="#ppt_x"/>
                                          </p:val>
                                        </p:tav>
                                      </p:tavLst>
                                    </p:anim>
                                    <p:anim calcmode="lin" valueType="num">
                                      <p:cBhvr additive="base">
                                        <p:cTn id="29"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80176" grpId="0" bldLvl="0" animBg="1"/>
      <p:bldP spid="21" grpId="0"/>
      <p:bldP spid="33" grpId="0" bldLvl="0" animBg="1"/>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8114" name="Rectangle 2"/>
          <p:cNvSpPr>
            <a:spLocks noGrp="1" noChangeArrowheads="1"/>
          </p:cNvSpPr>
          <p:nvPr>
            <p:ph type="title" idx="4294967295"/>
          </p:nvPr>
        </p:nvSpPr>
        <p:spPr>
          <a:xfrm>
            <a:off x="0" y="314325"/>
            <a:ext cx="7010400" cy="371475"/>
          </a:xfrm>
        </p:spPr>
        <p:txBody>
          <a:bodyPr/>
          <a:lstStyle/>
          <a:p>
            <a:r>
              <a:rPr lang="en-US" dirty="0">
                <a:solidFill>
                  <a:schemeClr val="accent1"/>
                </a:solidFill>
              </a:rPr>
              <a:t>3. </a:t>
            </a:r>
            <a:r>
              <a:rPr lang="zh-CN" altLang="en-US" dirty="0">
                <a:solidFill>
                  <a:schemeClr val="accent1"/>
                </a:solidFill>
              </a:rPr>
              <a:t>控制冒险</a:t>
            </a:r>
            <a:r>
              <a:rPr lang="en-US" dirty="0">
                <a:solidFill>
                  <a:schemeClr val="accent1"/>
                </a:solidFill>
              </a:rPr>
              <a:t>: </a:t>
            </a:r>
            <a:r>
              <a:rPr lang="zh-CN" altLang="en-US" dirty="0">
                <a:solidFill>
                  <a:schemeClr val="accent1"/>
                </a:solidFill>
              </a:rPr>
              <a:t>分支</a:t>
            </a:r>
            <a:endParaRPr lang="en-US" dirty="0">
              <a:solidFill>
                <a:schemeClr val="accent1"/>
              </a:solidFill>
            </a:endParaRPr>
          </a:p>
        </p:txBody>
      </p:sp>
      <p:sp>
        <p:nvSpPr>
          <p:cNvPr id="2778115" name="Rectangle 3"/>
          <p:cNvSpPr>
            <a:spLocks noGrp="1" noChangeArrowheads="1"/>
          </p:cNvSpPr>
          <p:nvPr>
            <p:ph idx="4294967295"/>
          </p:nvPr>
        </p:nvSpPr>
        <p:spPr>
          <a:xfrm>
            <a:off x="486410" y="955040"/>
            <a:ext cx="8229600" cy="1224280"/>
          </a:xfrm>
        </p:spPr>
        <p:txBody>
          <a:bodyPr>
            <a:normAutofit/>
          </a:bodyPr>
          <a:lstStyle/>
          <a:p>
            <a:r>
              <a:rPr lang="zh-CN" altLang="en-US" dirty="0"/>
              <a:t>跳转指令也需要一个延迟槽</a:t>
            </a:r>
            <a:endParaRPr lang="en-US" dirty="0"/>
          </a:p>
          <a:p>
            <a:pPr lvl="1"/>
            <a:r>
              <a:rPr lang="zh-CN" altLang="en-US" dirty="0"/>
              <a:t>为什么仅需一个延迟槽即可</a:t>
            </a:r>
            <a:r>
              <a:rPr lang="en-US" dirty="0"/>
              <a:t>?</a:t>
            </a:r>
          </a:p>
        </p:txBody>
      </p:sp>
      <p:pic>
        <p:nvPicPr>
          <p:cNvPr id="3" name="图片 2"/>
          <p:cNvPicPr>
            <a:picLocks noChangeAspect="1"/>
          </p:cNvPicPr>
          <p:nvPr/>
        </p:nvPicPr>
        <p:blipFill>
          <a:blip r:embed="rId3"/>
          <a:stretch>
            <a:fillRect/>
          </a:stretch>
        </p:blipFill>
        <p:spPr>
          <a:xfrm>
            <a:off x="1202055" y="2179320"/>
            <a:ext cx="9787890" cy="4100195"/>
          </a:xfrm>
          <a:prstGeom prst="rect">
            <a:avLst/>
          </a:prstGeom>
        </p:spPr>
      </p:pic>
    </p:spTree>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313690"/>
            <a:ext cx="7010400" cy="372110"/>
          </a:xfrm>
        </p:spPr>
        <p:txBody>
          <a:bodyPr>
            <a:normAutofit fontScale="90000"/>
          </a:bodyPr>
          <a:lstStyle/>
          <a:p>
            <a:r>
              <a:rPr lang="en-US" sz="2665" dirty="0">
                <a:solidFill>
                  <a:schemeClr val="accent1"/>
                </a:solidFill>
              </a:rPr>
              <a:t>MIPS</a:t>
            </a:r>
            <a:r>
              <a:rPr lang="zh-CN" altLang="en-US" sz="2665" dirty="0">
                <a:solidFill>
                  <a:schemeClr val="accent1"/>
                </a:solidFill>
              </a:rPr>
              <a:t>中的延迟跳转</a:t>
            </a:r>
            <a:endParaRPr lang="en-US" sz="2665" dirty="0">
              <a:solidFill>
                <a:schemeClr val="accent1"/>
              </a:solidFill>
            </a:endParaRPr>
          </a:p>
        </p:txBody>
      </p:sp>
      <p:sp>
        <p:nvSpPr>
          <p:cNvPr id="3" name="Content Placeholder 2"/>
          <p:cNvSpPr>
            <a:spLocks noGrp="1"/>
          </p:cNvSpPr>
          <p:nvPr>
            <p:ph idx="4294967295"/>
          </p:nvPr>
        </p:nvSpPr>
        <p:spPr>
          <a:xfrm>
            <a:off x="863600" y="1379855"/>
            <a:ext cx="10464800" cy="2551430"/>
          </a:xfrm>
        </p:spPr>
        <p:txBody>
          <a:bodyPr/>
          <a:lstStyle/>
          <a:p>
            <a:r>
              <a:rPr lang="en-US" sz="3000" dirty="0">
                <a:latin typeface="Courier New" panose="02070309020205020404" pitchFamily="49" charset="0"/>
                <a:cs typeface="Courier New" panose="02070309020205020404" pitchFamily="49" charset="0"/>
              </a:rPr>
              <a:t>jal</a:t>
            </a:r>
            <a:r>
              <a:rPr lang="en-US" dirty="0"/>
              <a:t>:</a:t>
            </a:r>
            <a:br>
              <a:rPr lang="en-US" dirty="0"/>
            </a:br>
            <a:r>
              <a:rPr lang="en-US" sz="3000" dirty="0">
                <a:latin typeface="Courier New" panose="02070309020205020404" pitchFamily="49" charset="0"/>
                <a:cs typeface="Courier New" panose="02070309020205020404" pitchFamily="49" charset="0"/>
              </a:rPr>
              <a:t>R[31]=PC+8; PC=JumpAddr</a:t>
            </a:r>
          </a:p>
          <a:p>
            <a:pPr lvl="1"/>
            <a:r>
              <a:rPr lang="en-US" sz="2600" dirty="0">
                <a:latin typeface="Courier New" panose="02070309020205020404" pitchFamily="49" charset="0"/>
                <a:cs typeface="Courier New" panose="02070309020205020404" pitchFamily="49" charset="0"/>
              </a:rPr>
              <a:t>PC+8</a:t>
            </a:r>
            <a:r>
              <a:rPr lang="en-US" dirty="0"/>
              <a:t> </a:t>
            </a:r>
            <a:r>
              <a:rPr lang="zh-CN" altLang="en-US" dirty="0"/>
              <a:t>因为延迟跳转槽</a:t>
            </a:r>
            <a:r>
              <a:rPr lang="en-US" dirty="0"/>
              <a:t>!</a:t>
            </a:r>
          </a:p>
          <a:p>
            <a:pPr lvl="1"/>
            <a:r>
              <a:rPr lang="zh-CN" altLang="en-US" sz="2600" dirty="0">
                <a:latin typeface="Courier New" panose="02070309020205020404" pitchFamily="49" charset="0"/>
                <a:cs typeface="Courier New" panose="02070309020205020404" pitchFamily="49" charset="0"/>
              </a:rPr>
              <a:t>位于</a:t>
            </a:r>
            <a:r>
              <a:rPr lang="en-US" sz="2600" dirty="0">
                <a:latin typeface="Courier New" panose="02070309020205020404" pitchFamily="49" charset="0"/>
                <a:cs typeface="Courier New" panose="02070309020205020404" pitchFamily="49" charset="0"/>
              </a:rPr>
              <a:t>PC+4</a:t>
            </a:r>
            <a:r>
              <a:rPr lang="en-US" dirty="0"/>
              <a:t> </a:t>
            </a:r>
            <a:r>
              <a:rPr lang="zh-CN" altLang="en-US" dirty="0"/>
              <a:t>的指令总会在跳转前执行</a:t>
            </a:r>
            <a:r>
              <a:rPr lang="en-US" dirty="0"/>
              <a:t>, </a:t>
            </a:r>
            <a:r>
              <a:rPr lang="zh-CN" altLang="en-US" dirty="0"/>
              <a:t>所以返回位置</a:t>
            </a:r>
            <a:r>
              <a:rPr lang="en-US" dirty="0"/>
              <a:t> </a:t>
            </a:r>
            <a:r>
              <a:rPr lang="en-US" sz="2600" dirty="0">
                <a:latin typeface="Courier New" panose="02070309020205020404" pitchFamily="49" charset="0"/>
                <a:cs typeface="Courier New" panose="02070309020205020404" pitchFamily="49" charset="0"/>
              </a:rPr>
              <a:t>PC+8</a:t>
            </a:r>
          </a:p>
          <a:p>
            <a:pPr lvl="1"/>
            <a:endParaRPr lang="en-US" dirty="0"/>
          </a:p>
        </p:txBody>
      </p:sp>
      <p:sp>
        <p:nvSpPr>
          <p:cNvPr id="4" name="Oval 3"/>
          <p:cNvSpPr/>
          <p:nvPr/>
        </p:nvSpPr>
        <p:spPr>
          <a:xfrm>
            <a:off x="3236335" y="2022085"/>
            <a:ext cx="308472" cy="50677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8" name="TextBox 12"/>
          <p:cNvSpPr txBox="1">
            <a:spLocks noChangeArrowheads="1"/>
          </p:cNvSpPr>
          <p:nvPr/>
        </p:nvSpPr>
        <p:spPr bwMode="auto">
          <a:xfrm>
            <a:off x="-1270" y="251460"/>
            <a:ext cx="9130030" cy="404495"/>
          </a:xfrm>
          <a:prstGeom prst="rect">
            <a:avLst/>
          </a:prstGeom>
          <a:noFill/>
          <a:ln w="9525">
            <a:noFill/>
            <a:miter lim="800000"/>
          </a:ln>
        </p:spPr>
        <p:txBody>
          <a:bodyPr wrap="square">
            <a:spAutoFit/>
          </a:bodyPr>
          <a:lstStyle/>
          <a:p>
            <a:pPr indent="0">
              <a:buNone/>
            </a:pPr>
            <a:r>
              <a:rPr lang="zh-CN" altLang="en-US" sz="2400" b="1" dirty="0">
                <a:solidFill>
                  <a:srgbClr val="000000"/>
                </a:solidFill>
              </a:rPr>
              <a:t>问题</a:t>
            </a:r>
            <a:r>
              <a:rPr lang="en-US" sz="2400" b="1" dirty="0">
                <a:solidFill>
                  <a:srgbClr val="000000"/>
                </a:solidFill>
              </a:rPr>
              <a:t>:</a:t>
            </a:r>
            <a:r>
              <a:rPr lang="en-US" sz="2400" dirty="0">
                <a:solidFill>
                  <a:srgbClr val="000000"/>
                </a:solidFill>
              </a:rPr>
              <a:t>  </a:t>
            </a:r>
            <a:r>
              <a:rPr lang="zh-CN" altLang="en-US" sz="2400" dirty="0">
                <a:solidFill>
                  <a:srgbClr val="000000"/>
                </a:solidFill>
              </a:rPr>
              <a:t>为下列每组指令中</a:t>
            </a:r>
            <a:r>
              <a:rPr lang="zh-CN" altLang="en-US" sz="2400" dirty="0">
                <a:cs typeface="Courier New" panose="02070309020205020404" pitchFamily="49" charset="0"/>
              </a:rPr>
              <a:t>选择一个较合适的描述。</a:t>
            </a:r>
            <a:endParaRPr lang="zh-CN" altLang="en-US" sz="2400" dirty="0">
              <a:ea typeface="Courier New" panose="02070309020205020404" pitchFamily="49" charset="0"/>
              <a:cs typeface="Courier New" panose="02070309020205020404" pitchFamily="49" charset="0"/>
            </a:endParaRPr>
          </a:p>
        </p:txBody>
      </p:sp>
      <p:grpSp>
        <p:nvGrpSpPr>
          <p:cNvPr id="4" name="Group 10"/>
          <p:cNvGrpSpPr/>
          <p:nvPr/>
        </p:nvGrpSpPr>
        <p:grpSpPr bwMode="auto">
          <a:xfrm>
            <a:off x="998220" y="4388346"/>
            <a:ext cx="5127171" cy="457200"/>
            <a:chOff x="960651" y="1743729"/>
            <a:chExt cx="5127011" cy="342906"/>
          </a:xfrm>
        </p:grpSpPr>
        <p:sp>
          <p:nvSpPr>
            <p:cNvPr id="53259" name="TextBox 2"/>
            <p:cNvSpPr txBox="1">
              <a:spLocks noChangeArrowheads="1"/>
            </p:cNvSpPr>
            <p:nvPr/>
          </p:nvSpPr>
          <p:spPr bwMode="auto">
            <a:xfrm>
              <a:off x="1515805" y="1743729"/>
              <a:ext cx="4571857" cy="342906"/>
            </a:xfrm>
            <a:prstGeom prst="rect">
              <a:avLst/>
            </a:prstGeom>
            <a:noFill/>
            <a:ln w="9525">
              <a:noFill/>
              <a:miter lim="800000"/>
            </a:ln>
          </p:spPr>
          <p:txBody>
            <a:bodyPr wrap="square">
              <a:spAutoFit/>
            </a:bodyPr>
            <a:lstStyle/>
            <a:p>
              <a:pPr indent="0">
                <a:buNone/>
              </a:pPr>
              <a:r>
                <a:rPr lang="en-US" sz="2800" b="1" dirty="0">
                  <a:solidFill>
                    <a:srgbClr val="FF8000"/>
                  </a:solidFill>
                </a:rPr>
                <a:t>No stalls as </a:t>
              </a:r>
              <a:r>
                <a:rPr lang="en-US" altLang="zh-CN" sz="2800" b="1" dirty="0">
                  <a:solidFill>
                    <a:srgbClr val="FF8000"/>
                  </a:solidFill>
                </a:rPr>
                <a:t>it</a:t>
              </a:r>
              <a:r>
                <a:rPr lang="en-US" sz="2800" b="1" dirty="0">
                  <a:solidFill>
                    <a:srgbClr val="FF8000"/>
                  </a:solidFill>
                </a:rPr>
                <a:t> is</a:t>
              </a:r>
              <a:endParaRPr lang="en-US" sz="2800" b="1" dirty="0">
                <a:solidFill>
                  <a:srgbClr val="FF8000"/>
                </a:solidFill>
                <a:latin typeface="Symbol" panose="05050102010706020507" pitchFamily="1" charset="2"/>
              </a:endParaRPr>
            </a:p>
          </p:txBody>
        </p:sp>
        <p:sp>
          <p:nvSpPr>
            <p:cNvPr id="53260" name="Rectangle 6"/>
            <p:cNvSpPr>
              <a:spLocks noChangeArrowheads="1"/>
            </p:cNvSpPr>
            <p:nvPr/>
          </p:nvSpPr>
          <p:spPr bwMode="auto">
            <a:xfrm>
              <a:off x="960651" y="1809750"/>
              <a:ext cx="412737" cy="244797"/>
            </a:xfrm>
            <a:prstGeom prst="rect">
              <a:avLst/>
            </a:prstGeom>
            <a:noFill/>
            <a:ln w="9525">
              <a:noFill/>
              <a:miter lim="800000"/>
            </a:ln>
          </p:spPr>
          <p:txBody>
            <a:bodyPr wrap="none">
              <a:spAutoFit/>
            </a:bodyPr>
            <a:lstStyle/>
            <a:p>
              <a:pPr indent="0">
                <a:buNone/>
              </a:pPr>
              <a:r>
                <a:rPr lang="en-US" dirty="0">
                  <a:latin typeface="MS Gothic" panose="020B0609070205080204" pitchFamily="1" charset="-128"/>
                  <a:ea typeface="MS Gothic" panose="020B0609070205080204" pitchFamily="1" charset="-128"/>
                  <a:cs typeface="MS Gothic" panose="020B0609070205080204" pitchFamily="1" charset="-128"/>
                </a:rPr>
                <a:t>☐</a:t>
              </a:r>
              <a:endParaRPr lang="en-US" dirty="0"/>
            </a:p>
          </p:txBody>
        </p:sp>
      </p:grpSp>
      <p:grpSp>
        <p:nvGrpSpPr>
          <p:cNvPr id="5" name="Group 2"/>
          <p:cNvGrpSpPr/>
          <p:nvPr/>
        </p:nvGrpSpPr>
        <p:grpSpPr>
          <a:xfrm>
            <a:off x="998220" y="4860066"/>
            <a:ext cx="5127171" cy="457200"/>
            <a:chOff x="960438" y="3240088"/>
            <a:chExt cx="5127171" cy="457200"/>
          </a:xfrm>
        </p:grpSpPr>
        <p:sp>
          <p:nvSpPr>
            <p:cNvPr id="53250" name="TextBox 3"/>
            <p:cNvSpPr txBox="1">
              <a:spLocks noChangeArrowheads="1"/>
            </p:cNvSpPr>
            <p:nvPr/>
          </p:nvSpPr>
          <p:spPr bwMode="auto">
            <a:xfrm>
              <a:off x="1515609" y="3240088"/>
              <a:ext cx="4572000" cy="457200"/>
            </a:xfrm>
            <a:prstGeom prst="rect">
              <a:avLst/>
            </a:prstGeom>
            <a:noFill/>
            <a:ln w="9525">
              <a:noFill/>
              <a:miter lim="800000"/>
            </a:ln>
          </p:spPr>
          <p:txBody>
            <a:bodyPr>
              <a:spAutoFit/>
            </a:bodyPr>
            <a:lstStyle/>
            <a:p>
              <a:pPr indent="0">
                <a:buNone/>
              </a:pPr>
              <a:r>
                <a:rPr lang="en-US" sz="2800" b="1" dirty="0">
                  <a:solidFill>
                    <a:srgbClr val="408000"/>
                  </a:solidFill>
                </a:rPr>
                <a:t>No </a:t>
              </a:r>
              <a:r>
                <a:rPr lang="en-US" sz="2800" b="1">
                  <a:solidFill>
                    <a:srgbClr val="408000"/>
                  </a:solidFill>
                </a:rPr>
                <a:t>stalls with forwarding</a:t>
              </a:r>
              <a:endParaRPr lang="en-US" sz="2800" b="1" dirty="0">
                <a:solidFill>
                  <a:srgbClr val="408000"/>
                </a:solidFill>
                <a:latin typeface="Symbol" panose="05050102010706020507" pitchFamily="1" charset="2"/>
              </a:endParaRPr>
            </a:p>
          </p:txBody>
        </p:sp>
        <p:sp>
          <p:nvSpPr>
            <p:cNvPr id="53254" name="Rectangle 7"/>
            <p:cNvSpPr>
              <a:spLocks noChangeArrowheads="1"/>
            </p:cNvSpPr>
            <p:nvPr/>
          </p:nvSpPr>
          <p:spPr bwMode="auto">
            <a:xfrm>
              <a:off x="960438" y="3343275"/>
              <a:ext cx="412750" cy="326390"/>
            </a:xfrm>
            <a:prstGeom prst="rect">
              <a:avLst/>
            </a:prstGeom>
            <a:noFill/>
            <a:ln w="9525">
              <a:noFill/>
              <a:miter lim="800000"/>
            </a:ln>
          </p:spPr>
          <p:txBody>
            <a:bodyPr wrap="none">
              <a:spAutoFit/>
            </a:bodyPr>
            <a:lstStyle/>
            <a:p>
              <a:pPr indent="0">
                <a:buNone/>
              </a:pPr>
              <a:r>
                <a:rPr lang="en-US" dirty="0">
                  <a:latin typeface="MS Gothic" panose="020B0609070205080204" pitchFamily="1" charset="-128"/>
                  <a:ea typeface="MS Gothic" panose="020B0609070205080204" pitchFamily="1" charset="-128"/>
                  <a:cs typeface="MS Gothic" panose="020B0609070205080204" pitchFamily="1" charset="-128"/>
                </a:rPr>
                <a:t>☐</a:t>
              </a:r>
              <a:endParaRPr lang="en-US" dirty="0"/>
            </a:p>
          </p:txBody>
        </p:sp>
      </p:grpSp>
      <p:grpSp>
        <p:nvGrpSpPr>
          <p:cNvPr id="6" name="Group 3"/>
          <p:cNvGrpSpPr/>
          <p:nvPr/>
        </p:nvGrpSpPr>
        <p:grpSpPr>
          <a:xfrm>
            <a:off x="998220" y="5317564"/>
            <a:ext cx="5127171" cy="457200"/>
            <a:chOff x="960438" y="4191953"/>
            <a:chExt cx="5127171" cy="457200"/>
          </a:xfrm>
        </p:grpSpPr>
        <p:sp>
          <p:nvSpPr>
            <p:cNvPr id="53251" name="TextBox 4"/>
            <p:cNvSpPr txBox="1">
              <a:spLocks noChangeArrowheads="1"/>
            </p:cNvSpPr>
            <p:nvPr/>
          </p:nvSpPr>
          <p:spPr bwMode="auto">
            <a:xfrm>
              <a:off x="1515609" y="4191953"/>
              <a:ext cx="4572000" cy="457200"/>
            </a:xfrm>
            <a:prstGeom prst="rect">
              <a:avLst/>
            </a:prstGeom>
            <a:noFill/>
            <a:ln w="9525">
              <a:noFill/>
              <a:miter lim="800000"/>
            </a:ln>
          </p:spPr>
          <p:txBody>
            <a:bodyPr>
              <a:spAutoFit/>
            </a:bodyPr>
            <a:lstStyle/>
            <a:p>
              <a:pPr indent="0">
                <a:buNone/>
              </a:pPr>
              <a:r>
                <a:rPr lang="en-US" sz="2800" b="1" dirty="0">
                  <a:solidFill>
                    <a:srgbClr val="FF66A0"/>
                  </a:solidFill>
                </a:rPr>
                <a:t>Must stall</a:t>
              </a:r>
              <a:endParaRPr lang="en-US" sz="2800" b="1" dirty="0">
                <a:solidFill>
                  <a:srgbClr val="FF66A0"/>
                </a:solidFill>
                <a:latin typeface="Symbol" panose="05050102010706020507" pitchFamily="1" charset="2"/>
              </a:endParaRPr>
            </a:p>
          </p:txBody>
        </p:sp>
        <p:sp>
          <p:nvSpPr>
            <p:cNvPr id="53255" name="Rectangle 8"/>
            <p:cNvSpPr>
              <a:spLocks noChangeArrowheads="1"/>
            </p:cNvSpPr>
            <p:nvPr/>
          </p:nvSpPr>
          <p:spPr bwMode="auto">
            <a:xfrm>
              <a:off x="960438" y="4257675"/>
              <a:ext cx="412750" cy="326390"/>
            </a:xfrm>
            <a:prstGeom prst="rect">
              <a:avLst/>
            </a:prstGeom>
            <a:noFill/>
            <a:ln w="9525">
              <a:noFill/>
              <a:miter lim="800000"/>
            </a:ln>
          </p:spPr>
          <p:txBody>
            <a:bodyPr wrap="none">
              <a:spAutoFit/>
            </a:bodyPr>
            <a:lstStyle/>
            <a:p>
              <a:pPr indent="0">
                <a:buNone/>
              </a:pPr>
              <a:r>
                <a:rPr lang="en-US" dirty="0">
                  <a:latin typeface="MS Gothic" panose="020B0609070205080204" pitchFamily="1" charset="-128"/>
                  <a:ea typeface="MS Gothic" panose="020B0609070205080204" pitchFamily="1" charset="-128"/>
                  <a:cs typeface="MS Gothic" panose="020B0609070205080204" pitchFamily="1" charset="-128"/>
                </a:rPr>
                <a:t>☐</a:t>
              </a:r>
              <a:endParaRPr lang="en-US" dirty="0"/>
            </a:p>
          </p:txBody>
        </p:sp>
      </p:grpSp>
      <p:graphicFrame>
        <p:nvGraphicFramePr>
          <p:cNvPr id="21" name="Table 20"/>
          <p:cNvGraphicFramePr>
            <a:graphicFrameLocks noGrp="1"/>
          </p:cNvGraphicFramePr>
          <p:nvPr/>
        </p:nvGraphicFramePr>
        <p:xfrm>
          <a:off x="540752" y="1571650"/>
          <a:ext cx="8044815" cy="1981200"/>
        </p:xfrm>
        <a:graphic>
          <a:graphicData uri="http://schemas.openxmlformats.org/drawingml/2006/table">
            <a:tbl>
              <a:tblPr firstRow="1" bandRow="1">
                <a:tableStyleId>{2D5ABB26-0587-4C30-8999-92F81FD0307C}</a:tableStyleId>
              </a:tblPr>
              <a:tblGrid>
                <a:gridCol w="2681605">
                  <a:extLst>
                    <a:ext uri="{9D8B030D-6E8A-4147-A177-3AD203B41FA5}">
                      <a16:colId xmlns:a16="http://schemas.microsoft.com/office/drawing/2014/main" val="20000"/>
                    </a:ext>
                  </a:extLst>
                </a:gridCol>
                <a:gridCol w="2681605">
                  <a:extLst>
                    <a:ext uri="{9D8B030D-6E8A-4147-A177-3AD203B41FA5}">
                      <a16:colId xmlns:a16="http://schemas.microsoft.com/office/drawing/2014/main" val="20001"/>
                    </a:ext>
                  </a:extLst>
                </a:gridCol>
                <a:gridCol w="2681605">
                  <a:extLst>
                    <a:ext uri="{9D8B030D-6E8A-4147-A177-3AD203B41FA5}">
                      <a16:colId xmlns:a16="http://schemas.microsoft.com/office/drawing/2014/main" val="20002"/>
                    </a:ext>
                  </a:extLst>
                </a:gridCol>
              </a:tblGrid>
              <a:tr h="1981200">
                <a:tc>
                  <a:txBody>
                    <a:bodyPr/>
                    <a:lstStyle/>
                    <a:p>
                      <a:pPr algn="l">
                        <a:tabLst>
                          <a:tab pos="626745" algn="l"/>
                        </a:tabLst>
                      </a:pPr>
                      <a:r>
                        <a:rPr lang="en-US" sz="2800" baseline="0" dirty="0">
                          <a:latin typeface="+mn-lt"/>
                        </a:rPr>
                        <a:t>1:</a:t>
                      </a:r>
                    </a:p>
                    <a:p>
                      <a:pPr algn="l">
                        <a:tabLst>
                          <a:tab pos="626745" algn="l"/>
                        </a:tabLst>
                      </a:pPr>
                      <a:r>
                        <a:rPr lang="en-US" sz="2000" baseline="0" dirty="0">
                          <a:latin typeface="Courier New" panose="02070309020205020404"/>
                          <a:cs typeface="Courier New" panose="02070309020205020404"/>
                        </a:rPr>
                        <a:t> </a:t>
                      </a:r>
                      <a:r>
                        <a:rPr lang="en-US" sz="2000" baseline="0" dirty="0" err="1">
                          <a:latin typeface="Courier New" panose="02070309020205020404"/>
                          <a:cs typeface="Courier New" panose="02070309020205020404"/>
                        </a:rPr>
                        <a:t>lw</a:t>
                      </a:r>
                      <a:r>
                        <a:rPr lang="en-US" sz="2000" kern="1200" dirty="0">
                          <a:solidFill>
                            <a:schemeClr val="tx1"/>
                          </a:solidFill>
                          <a:latin typeface="Courier New" panose="02070309020205020404"/>
                          <a:ea typeface="+mn-ea"/>
                          <a:cs typeface="Courier New" panose="02070309020205020404"/>
                        </a:rPr>
                        <a:t>	</a:t>
                      </a:r>
                      <a:r>
                        <a:rPr lang="en-US" sz="2000" baseline="0" dirty="0">
                          <a:solidFill>
                            <a:srgbClr val="FF0000"/>
                          </a:solidFill>
                          <a:latin typeface="Courier New" panose="02070309020205020404"/>
                          <a:cs typeface="Courier New" panose="02070309020205020404"/>
                        </a:rPr>
                        <a:t>$t0</a:t>
                      </a:r>
                      <a:r>
                        <a:rPr lang="en-US" sz="2000" baseline="0" dirty="0">
                          <a:latin typeface="Courier New" panose="02070309020205020404"/>
                          <a:cs typeface="Courier New" panose="02070309020205020404"/>
                        </a:rPr>
                        <a:t>,0($t0)</a:t>
                      </a:r>
                    </a:p>
                    <a:p>
                      <a:pPr algn="l">
                        <a:tabLst>
                          <a:tab pos="626745" algn="l"/>
                        </a:tabLst>
                      </a:pPr>
                      <a:r>
                        <a:rPr lang="en-US" sz="2000" baseline="0" dirty="0">
                          <a:latin typeface="Courier New" panose="02070309020205020404"/>
                          <a:cs typeface="Courier New" panose="02070309020205020404"/>
                        </a:rPr>
                        <a:t> add $t1,</a:t>
                      </a:r>
                      <a:r>
                        <a:rPr lang="en-US" sz="2000" baseline="0" dirty="0">
                          <a:solidFill>
                            <a:srgbClr val="FF0000"/>
                          </a:solidFill>
                          <a:latin typeface="Courier New" panose="02070309020205020404"/>
                          <a:cs typeface="Courier New" panose="02070309020205020404"/>
                        </a:rPr>
                        <a:t>$t0</a:t>
                      </a:r>
                      <a:r>
                        <a:rPr lang="en-US" sz="2000" baseline="0" dirty="0">
                          <a:solidFill>
                            <a:schemeClr val="tx1"/>
                          </a:solidFill>
                          <a:latin typeface="Courier New" panose="02070309020205020404"/>
                          <a:cs typeface="Courier New" panose="02070309020205020404"/>
                        </a:rPr>
                        <a:t>,</a:t>
                      </a:r>
                      <a:r>
                        <a:rPr lang="en-US" sz="2000" baseline="0" dirty="0">
                          <a:solidFill>
                            <a:srgbClr val="FF0000"/>
                          </a:solidFill>
                          <a:latin typeface="Courier New" panose="02070309020205020404"/>
                          <a:cs typeface="Courier New" panose="02070309020205020404"/>
                        </a:rPr>
                        <a:t>$t0</a:t>
                      </a:r>
                      <a:endParaRPr lang="en-US" sz="2000" dirty="0">
                        <a:solidFill>
                          <a:srgbClr val="FF0000"/>
                        </a:solidFill>
                        <a:latin typeface="Courier New" panose="02070309020205020404"/>
                        <a:cs typeface="Courier New" panose="02070309020205020404"/>
                      </a:endParaRPr>
                    </a:p>
                  </a:txBody>
                  <a:tcPr/>
                </a:tc>
                <a:tc>
                  <a:txBody>
                    <a:bodyPr/>
                    <a:lstStyle/>
                    <a:p>
                      <a:r>
                        <a:rPr lang="en-US" sz="2800" kern="1200" baseline="0" dirty="0">
                          <a:solidFill>
                            <a:schemeClr val="tx1"/>
                          </a:solidFill>
                          <a:latin typeface="+mn-lt"/>
                          <a:ea typeface="+mn-ea"/>
                          <a:cs typeface="+mn-cs"/>
                        </a:rPr>
                        <a:t>2:</a:t>
                      </a:r>
                    </a:p>
                    <a:p>
                      <a:r>
                        <a:rPr lang="en-US" sz="2000" kern="1200" baseline="0" dirty="0">
                          <a:solidFill>
                            <a:schemeClr val="tx1"/>
                          </a:solidFill>
                          <a:latin typeface="Courier New" panose="02070309020205020404"/>
                          <a:ea typeface="+mn-ea"/>
                          <a:cs typeface="Courier New" panose="02070309020205020404"/>
                        </a:rPr>
                        <a:t> add </a:t>
                      </a:r>
                      <a:r>
                        <a:rPr lang="en-US" sz="2000" kern="1200" baseline="0" dirty="0">
                          <a:solidFill>
                            <a:srgbClr val="FF0000"/>
                          </a:solidFill>
                          <a:latin typeface="Courier New" panose="02070309020205020404"/>
                          <a:ea typeface="+mn-ea"/>
                          <a:cs typeface="Courier New" panose="02070309020205020404"/>
                        </a:rPr>
                        <a:t>$t1</a:t>
                      </a:r>
                      <a:r>
                        <a:rPr lang="en-US" sz="2000" kern="1200" baseline="0" dirty="0">
                          <a:solidFill>
                            <a:schemeClr val="tx1"/>
                          </a:solidFill>
                          <a:latin typeface="Courier New" panose="02070309020205020404"/>
                          <a:ea typeface="+mn-ea"/>
                          <a:cs typeface="Courier New" panose="02070309020205020404"/>
                        </a:rPr>
                        <a:t>,$t0,$t0</a:t>
                      </a:r>
                    </a:p>
                    <a:p>
                      <a:r>
                        <a:rPr lang="en-US" sz="2000" kern="1200" baseline="0" dirty="0">
                          <a:solidFill>
                            <a:schemeClr val="tx1"/>
                          </a:solidFill>
                          <a:latin typeface="Courier New" panose="02070309020205020404"/>
                          <a:ea typeface="+mn-ea"/>
                          <a:cs typeface="Courier New" panose="02070309020205020404"/>
                        </a:rPr>
                        <a:t> </a:t>
                      </a:r>
                      <a:r>
                        <a:rPr lang="en-US" sz="2000" kern="1200" baseline="0" dirty="0" err="1">
                          <a:solidFill>
                            <a:schemeClr val="tx1"/>
                          </a:solidFill>
                          <a:latin typeface="Courier New" panose="02070309020205020404"/>
                          <a:ea typeface="+mn-ea"/>
                          <a:cs typeface="Courier New" panose="02070309020205020404"/>
                        </a:rPr>
                        <a:t>addi</a:t>
                      </a:r>
                      <a:r>
                        <a:rPr lang="en-US" sz="2000" kern="1200" baseline="0" dirty="0">
                          <a:solidFill>
                            <a:schemeClr val="tx1"/>
                          </a:solidFill>
                          <a:latin typeface="Courier New" panose="02070309020205020404"/>
                          <a:ea typeface="+mn-ea"/>
                          <a:cs typeface="Courier New" panose="02070309020205020404"/>
                        </a:rPr>
                        <a:t> $t2,$t0,5</a:t>
                      </a:r>
                    </a:p>
                    <a:p>
                      <a:r>
                        <a:rPr lang="en-US" sz="2000" kern="1200" baseline="0" dirty="0">
                          <a:solidFill>
                            <a:schemeClr val="tx1"/>
                          </a:solidFill>
                          <a:latin typeface="Courier New" panose="02070309020205020404"/>
                          <a:ea typeface="+mn-ea"/>
                          <a:cs typeface="Courier New" panose="02070309020205020404"/>
                        </a:rPr>
                        <a:t> </a:t>
                      </a:r>
                      <a:r>
                        <a:rPr lang="en-US" sz="2000" kern="1200" baseline="0" dirty="0" err="1">
                          <a:solidFill>
                            <a:schemeClr val="tx1"/>
                          </a:solidFill>
                          <a:latin typeface="Courier New" panose="02070309020205020404"/>
                          <a:ea typeface="+mn-ea"/>
                          <a:cs typeface="Courier New" panose="02070309020205020404"/>
                        </a:rPr>
                        <a:t>addi</a:t>
                      </a:r>
                      <a:r>
                        <a:rPr lang="en-US" sz="2000" kern="1200" baseline="0" dirty="0">
                          <a:solidFill>
                            <a:schemeClr val="tx1"/>
                          </a:solidFill>
                          <a:latin typeface="Courier New" panose="02070309020205020404"/>
                          <a:ea typeface="+mn-ea"/>
                          <a:cs typeface="Courier New" panose="02070309020205020404"/>
                        </a:rPr>
                        <a:t> $t4,</a:t>
                      </a:r>
                      <a:r>
                        <a:rPr lang="en-US" sz="2000" kern="1200" baseline="0" dirty="0">
                          <a:solidFill>
                            <a:srgbClr val="FF0000"/>
                          </a:solidFill>
                          <a:latin typeface="Courier New" panose="02070309020205020404"/>
                          <a:ea typeface="+mn-ea"/>
                          <a:cs typeface="Courier New" panose="02070309020205020404"/>
                        </a:rPr>
                        <a:t>$t1</a:t>
                      </a:r>
                      <a:r>
                        <a:rPr lang="en-US" sz="2000" kern="1200" baseline="0" dirty="0">
                          <a:solidFill>
                            <a:schemeClr val="tx1"/>
                          </a:solidFill>
                          <a:latin typeface="Courier New" panose="02070309020205020404"/>
                          <a:ea typeface="+mn-ea"/>
                          <a:cs typeface="Courier New" panose="02070309020205020404"/>
                        </a:rPr>
                        <a:t>,5</a:t>
                      </a:r>
                      <a:endParaRPr lang="en-US" sz="2000" dirty="0">
                        <a:solidFill>
                          <a:srgbClr val="000000"/>
                        </a:solidFill>
                        <a:latin typeface="Courier New" panose="02070309020205020404"/>
                        <a:cs typeface="Courier New" panose="02070309020205020404"/>
                      </a:endParaRPr>
                    </a:p>
                  </a:txBody>
                  <a:tcPr/>
                </a:tc>
                <a:tc>
                  <a:txBody>
                    <a:bodyPr/>
                    <a:lstStyle/>
                    <a:p>
                      <a:pPr>
                        <a:tabLst>
                          <a:tab pos="337820" algn="l"/>
                        </a:tabLst>
                      </a:pPr>
                      <a:r>
                        <a:rPr lang="en-US" sz="2400" kern="1200" baseline="0" dirty="0">
                          <a:solidFill>
                            <a:schemeClr val="tx1"/>
                          </a:solidFill>
                          <a:latin typeface="+mn-lt"/>
                          <a:ea typeface="+mn-ea"/>
                          <a:cs typeface="+mn-cs"/>
                        </a:rPr>
                        <a:t>3: </a:t>
                      </a:r>
                      <a:r>
                        <a:rPr lang="en-US" sz="1600" kern="1200" dirty="0">
                          <a:solidFill>
                            <a:schemeClr val="tx1"/>
                          </a:solidFill>
                          <a:latin typeface="+mn-lt"/>
                          <a:ea typeface="+mn-ea"/>
                          <a:cs typeface="Courier New" panose="02070309020205020404"/>
                        </a:rPr>
                        <a:t>	</a:t>
                      </a:r>
                    </a:p>
                    <a:p>
                      <a:pPr>
                        <a:tabLst>
                          <a:tab pos="337820" algn="l"/>
                        </a:tabLst>
                      </a:pPr>
                      <a:r>
                        <a:rPr lang="en-US" sz="2000" kern="1200" baseline="0" dirty="0">
                          <a:solidFill>
                            <a:schemeClr val="tx1"/>
                          </a:solidFill>
                          <a:latin typeface="Courier New" panose="02070309020205020404"/>
                          <a:ea typeface="+mn-ea"/>
                          <a:cs typeface="Courier New" panose="02070309020205020404"/>
                        </a:rPr>
                        <a:t> </a:t>
                      </a:r>
                      <a:r>
                        <a:rPr lang="en-US" sz="2000" kern="1200" baseline="0" dirty="0" err="1">
                          <a:solidFill>
                            <a:schemeClr val="tx1"/>
                          </a:solidFill>
                          <a:latin typeface="Courier New" panose="02070309020205020404"/>
                          <a:ea typeface="+mn-ea"/>
                          <a:cs typeface="Courier New" panose="02070309020205020404"/>
                        </a:rPr>
                        <a:t>addi</a:t>
                      </a:r>
                      <a:r>
                        <a:rPr lang="en-US" sz="2000" kern="1200" baseline="0" dirty="0">
                          <a:solidFill>
                            <a:schemeClr val="tx1"/>
                          </a:solidFill>
                          <a:latin typeface="Courier New" panose="02070309020205020404"/>
                          <a:ea typeface="+mn-ea"/>
                          <a:cs typeface="Courier New" panose="02070309020205020404"/>
                        </a:rPr>
                        <a:t> </a:t>
                      </a:r>
                      <a:r>
                        <a:rPr lang="en-US" sz="2000" kern="1200" baseline="0" dirty="0">
                          <a:solidFill>
                            <a:srgbClr val="FF0000"/>
                          </a:solidFill>
                          <a:latin typeface="Courier New" panose="02070309020205020404"/>
                          <a:ea typeface="+mn-ea"/>
                          <a:cs typeface="Courier New" panose="02070309020205020404"/>
                        </a:rPr>
                        <a:t>$t1</a:t>
                      </a:r>
                      <a:r>
                        <a:rPr lang="en-US" sz="2000" kern="1200" baseline="0" dirty="0">
                          <a:solidFill>
                            <a:schemeClr val="tx1"/>
                          </a:solidFill>
                          <a:latin typeface="Courier New" panose="02070309020205020404"/>
                          <a:ea typeface="+mn-ea"/>
                          <a:cs typeface="Courier New" panose="02070309020205020404"/>
                        </a:rPr>
                        <a:t>,$t0,1</a:t>
                      </a:r>
                    </a:p>
                    <a:p>
                      <a:pPr>
                        <a:tabLst>
                          <a:tab pos="337820" algn="l"/>
                        </a:tabLst>
                      </a:pPr>
                      <a:r>
                        <a:rPr lang="en-US" sz="2000" kern="1200" baseline="0" dirty="0">
                          <a:solidFill>
                            <a:schemeClr val="tx1"/>
                          </a:solidFill>
                          <a:latin typeface="Courier New" panose="02070309020205020404"/>
                          <a:ea typeface="+mn-ea"/>
                          <a:cs typeface="Courier New" panose="02070309020205020404"/>
                        </a:rPr>
                        <a:t> </a:t>
                      </a:r>
                      <a:r>
                        <a:rPr lang="en-US" sz="2000" kern="1200" baseline="0" dirty="0" err="1">
                          <a:solidFill>
                            <a:schemeClr val="tx1"/>
                          </a:solidFill>
                          <a:latin typeface="Courier New" panose="02070309020205020404"/>
                          <a:ea typeface="+mn-ea"/>
                          <a:cs typeface="Courier New" panose="02070309020205020404"/>
                        </a:rPr>
                        <a:t>addi</a:t>
                      </a:r>
                      <a:r>
                        <a:rPr lang="en-US" sz="2000" kern="1200" baseline="0" dirty="0">
                          <a:solidFill>
                            <a:schemeClr val="tx1"/>
                          </a:solidFill>
                          <a:latin typeface="Courier New" panose="02070309020205020404"/>
                          <a:ea typeface="+mn-ea"/>
                          <a:cs typeface="Courier New" panose="02070309020205020404"/>
                        </a:rPr>
                        <a:t> $t2,$t0,2</a:t>
                      </a:r>
                    </a:p>
                    <a:p>
                      <a:pPr>
                        <a:tabLst>
                          <a:tab pos="337820" algn="l"/>
                        </a:tabLst>
                      </a:pPr>
                      <a:r>
                        <a:rPr lang="en-US" sz="2000" kern="1200" baseline="0" dirty="0">
                          <a:solidFill>
                            <a:schemeClr val="tx1"/>
                          </a:solidFill>
                          <a:latin typeface="Courier New" panose="02070309020205020404"/>
                          <a:ea typeface="+mn-ea"/>
                          <a:cs typeface="Courier New" panose="02070309020205020404"/>
                        </a:rPr>
                        <a:t> </a:t>
                      </a:r>
                      <a:r>
                        <a:rPr lang="en-US" sz="2000" kern="1200" baseline="0" dirty="0" err="1">
                          <a:solidFill>
                            <a:schemeClr val="tx1"/>
                          </a:solidFill>
                          <a:latin typeface="Courier New" panose="02070309020205020404"/>
                          <a:ea typeface="+mn-ea"/>
                          <a:cs typeface="Courier New" panose="02070309020205020404"/>
                        </a:rPr>
                        <a:t>addi</a:t>
                      </a:r>
                      <a:r>
                        <a:rPr lang="en-US" sz="2000" kern="1200" baseline="0" dirty="0">
                          <a:solidFill>
                            <a:schemeClr val="tx1"/>
                          </a:solidFill>
                          <a:latin typeface="Courier New" panose="02070309020205020404"/>
                          <a:ea typeface="+mn-ea"/>
                          <a:cs typeface="Courier New" panose="02070309020205020404"/>
                        </a:rPr>
                        <a:t> $t3,$t0,2</a:t>
                      </a:r>
                    </a:p>
                    <a:p>
                      <a:pPr>
                        <a:tabLst>
                          <a:tab pos="337820" algn="l"/>
                        </a:tabLst>
                      </a:pPr>
                      <a:r>
                        <a:rPr lang="en-US" sz="2000" kern="1200" baseline="0" dirty="0">
                          <a:solidFill>
                            <a:schemeClr val="tx1"/>
                          </a:solidFill>
                          <a:latin typeface="Courier New" panose="02070309020205020404"/>
                          <a:ea typeface="+mn-ea"/>
                          <a:cs typeface="Courier New" panose="02070309020205020404"/>
                        </a:rPr>
                        <a:t> </a:t>
                      </a:r>
                      <a:r>
                        <a:rPr lang="en-US" sz="2000" kern="1200" baseline="0" dirty="0" err="1">
                          <a:solidFill>
                            <a:schemeClr val="tx1"/>
                          </a:solidFill>
                          <a:latin typeface="Courier New" panose="02070309020205020404"/>
                          <a:ea typeface="+mn-ea"/>
                          <a:cs typeface="Courier New" panose="02070309020205020404"/>
                        </a:rPr>
                        <a:t>addi</a:t>
                      </a:r>
                      <a:r>
                        <a:rPr lang="en-US" sz="2000" kern="1200" baseline="0" dirty="0">
                          <a:solidFill>
                            <a:schemeClr val="tx1"/>
                          </a:solidFill>
                          <a:latin typeface="Courier New" panose="02070309020205020404"/>
                          <a:ea typeface="+mn-ea"/>
                          <a:cs typeface="Courier New" panose="02070309020205020404"/>
                        </a:rPr>
                        <a:t> $t3,$t0,4</a:t>
                      </a:r>
                    </a:p>
                    <a:p>
                      <a:pPr>
                        <a:tabLst>
                          <a:tab pos="337820" algn="l"/>
                        </a:tabLst>
                      </a:pPr>
                      <a:r>
                        <a:rPr lang="en-US" sz="2000" kern="1200" baseline="0" dirty="0">
                          <a:solidFill>
                            <a:schemeClr val="tx1"/>
                          </a:solidFill>
                          <a:latin typeface="Courier New" panose="02070309020205020404"/>
                          <a:ea typeface="+mn-ea"/>
                          <a:cs typeface="Courier New" panose="02070309020205020404"/>
                        </a:rPr>
                        <a:t> </a:t>
                      </a:r>
                      <a:r>
                        <a:rPr lang="en-US" sz="2000" kern="1200" baseline="0" dirty="0" err="1">
                          <a:solidFill>
                            <a:schemeClr val="tx1"/>
                          </a:solidFill>
                          <a:latin typeface="Courier New" panose="02070309020205020404"/>
                          <a:ea typeface="+mn-ea"/>
                          <a:cs typeface="Courier New" panose="02070309020205020404"/>
                        </a:rPr>
                        <a:t>addi</a:t>
                      </a:r>
                      <a:r>
                        <a:rPr lang="en-US" sz="2000" kern="1200" baseline="0" dirty="0">
                          <a:solidFill>
                            <a:schemeClr val="tx1"/>
                          </a:solidFill>
                          <a:latin typeface="Courier New" panose="02070309020205020404"/>
                          <a:ea typeface="+mn-ea"/>
                          <a:cs typeface="Courier New" panose="02070309020205020404"/>
                        </a:rPr>
                        <a:t> $t5,</a:t>
                      </a:r>
                      <a:r>
                        <a:rPr lang="en-US" sz="2000" kern="1200" baseline="0" dirty="0">
                          <a:solidFill>
                            <a:srgbClr val="FF0000"/>
                          </a:solidFill>
                          <a:latin typeface="Courier New" panose="02070309020205020404"/>
                          <a:ea typeface="+mn-ea"/>
                          <a:cs typeface="Courier New" panose="02070309020205020404"/>
                        </a:rPr>
                        <a:t>$t1</a:t>
                      </a:r>
                      <a:r>
                        <a:rPr lang="en-US" sz="2000" kern="1200" baseline="0" dirty="0">
                          <a:solidFill>
                            <a:schemeClr val="tx1"/>
                          </a:solidFill>
                          <a:latin typeface="Courier New" panose="02070309020205020404"/>
                          <a:ea typeface="+mn-ea"/>
                          <a:cs typeface="Courier New" panose="02070309020205020404"/>
                        </a:rPr>
                        <a:t>,5</a:t>
                      </a:r>
                      <a:endParaRPr lang="en-US" sz="2000" dirty="0">
                        <a:solidFill>
                          <a:srgbClr val="000000"/>
                        </a:solidFill>
                        <a:latin typeface="Courier New" panose="02070309020205020404"/>
                        <a:cs typeface="Courier New" panose="02070309020205020404"/>
                      </a:endParaRPr>
                    </a:p>
                  </a:txBody>
                  <a:tcPr/>
                </a:tc>
                <a:extLst>
                  <a:ext uri="{0D108BD9-81ED-4DB2-BD59-A6C34878D82A}">
                    <a16:rowId xmlns:a16="http://schemas.microsoft.com/office/drawing/2014/main" val="10000"/>
                  </a:ext>
                </a:extLst>
              </a:tr>
            </a:tbl>
          </a:graphicData>
        </a:graphic>
      </p:graphicFrame>
      <p:graphicFrame>
        <p:nvGraphicFramePr>
          <p:cNvPr id="14" name="Table 20"/>
          <p:cNvGraphicFramePr>
            <a:graphicFrameLocks noGrp="1"/>
          </p:cNvGraphicFramePr>
          <p:nvPr/>
        </p:nvGraphicFramePr>
        <p:xfrm>
          <a:off x="3377873" y="1571600"/>
          <a:ext cx="8044815" cy="1676400"/>
        </p:xfrm>
        <a:graphic>
          <a:graphicData uri="http://schemas.openxmlformats.org/drawingml/2006/table">
            <a:tbl>
              <a:tblPr firstRow="1" bandRow="1">
                <a:tableStyleId>{2D5ABB26-0587-4C30-8999-92F81FD0307C}</a:tableStyleId>
              </a:tblPr>
              <a:tblGrid>
                <a:gridCol w="2681605">
                  <a:extLst>
                    <a:ext uri="{9D8B030D-6E8A-4147-A177-3AD203B41FA5}">
                      <a16:colId xmlns:a16="http://schemas.microsoft.com/office/drawing/2014/main" val="20000"/>
                    </a:ext>
                  </a:extLst>
                </a:gridCol>
                <a:gridCol w="2681605">
                  <a:extLst>
                    <a:ext uri="{9D8B030D-6E8A-4147-A177-3AD203B41FA5}">
                      <a16:colId xmlns:a16="http://schemas.microsoft.com/office/drawing/2014/main" val="20001"/>
                    </a:ext>
                  </a:extLst>
                </a:gridCol>
                <a:gridCol w="2681605">
                  <a:extLst>
                    <a:ext uri="{9D8B030D-6E8A-4147-A177-3AD203B41FA5}">
                      <a16:colId xmlns:a16="http://schemas.microsoft.com/office/drawing/2014/main" val="20002"/>
                    </a:ext>
                  </a:extLst>
                </a:gridCol>
              </a:tblGrid>
              <a:tr h="440009">
                <a:tc>
                  <a:txBody>
                    <a:bodyPr/>
                    <a:lstStyle/>
                    <a:p>
                      <a:pPr algn="l">
                        <a:tabLst>
                          <a:tab pos="626745" algn="l"/>
                        </a:tabLst>
                      </a:pPr>
                      <a:endParaRPr lang="en-US" sz="2000" dirty="0">
                        <a:solidFill>
                          <a:srgbClr val="000000"/>
                        </a:solidFill>
                        <a:latin typeface="Courier New" panose="02070309020205020404"/>
                        <a:cs typeface="Courier New" panose="02070309020205020404"/>
                      </a:endParaRPr>
                    </a:p>
                  </a:txBody>
                  <a:tcPr/>
                </a:tc>
                <a:tc>
                  <a:txBody>
                    <a:bodyPr/>
                    <a:lstStyle/>
                    <a:p>
                      <a:endParaRPr lang="en-US" sz="2000" dirty="0">
                        <a:solidFill>
                          <a:srgbClr val="000000"/>
                        </a:solidFill>
                        <a:latin typeface="Courier New" panose="02070309020205020404"/>
                        <a:cs typeface="Courier New" panose="02070309020205020404"/>
                      </a:endParaRPr>
                    </a:p>
                  </a:txBody>
                  <a:tcPr/>
                </a:tc>
                <a:tc>
                  <a:txBody>
                    <a:bodyPr/>
                    <a:lstStyle/>
                    <a:p>
                      <a:pPr>
                        <a:tabLst>
                          <a:tab pos="337820" algn="l"/>
                        </a:tabLst>
                      </a:pPr>
                      <a:r>
                        <a:rPr lang="en-US" sz="2400" kern="1200" baseline="0" dirty="0">
                          <a:solidFill>
                            <a:schemeClr val="tx1"/>
                          </a:solidFill>
                          <a:latin typeface="+mn-lt"/>
                          <a:ea typeface="+mn-ea"/>
                          <a:cs typeface="+mn-cs"/>
                        </a:rPr>
                        <a:t>4: </a:t>
                      </a:r>
                      <a:r>
                        <a:rPr lang="en-US" sz="1600" kern="1200" dirty="0">
                          <a:solidFill>
                            <a:schemeClr val="tx1"/>
                          </a:solidFill>
                          <a:latin typeface="+mn-lt"/>
                          <a:ea typeface="+mn-ea"/>
                          <a:cs typeface="Courier New" panose="02070309020205020404"/>
                        </a:rPr>
                        <a:t>	</a:t>
                      </a:r>
                    </a:p>
                    <a:p>
                      <a:pPr>
                        <a:tabLst>
                          <a:tab pos="337820" algn="l"/>
                        </a:tabLst>
                      </a:pPr>
                      <a:r>
                        <a:rPr lang="en-US" sz="2000" kern="1200" baseline="0" dirty="0">
                          <a:solidFill>
                            <a:schemeClr val="tx1"/>
                          </a:solidFill>
                          <a:latin typeface="Courier New" panose="02070309020205020404"/>
                          <a:ea typeface="+mn-ea"/>
                          <a:cs typeface="Courier New" panose="02070309020205020404"/>
                        </a:rPr>
                        <a:t> </a:t>
                      </a:r>
                      <a:r>
                        <a:rPr lang="en-US" sz="2000" kern="1200" baseline="0" dirty="0" err="1">
                          <a:solidFill>
                            <a:schemeClr val="tx1"/>
                          </a:solidFill>
                          <a:latin typeface="Courier New" panose="02070309020205020404"/>
                          <a:ea typeface="+mn-ea"/>
                          <a:cs typeface="Courier New" panose="02070309020205020404"/>
                        </a:rPr>
                        <a:t>addi</a:t>
                      </a:r>
                      <a:r>
                        <a:rPr lang="en-US" sz="2000" kern="1200" baseline="0" dirty="0">
                          <a:solidFill>
                            <a:schemeClr val="tx1"/>
                          </a:solidFill>
                          <a:latin typeface="Courier New" panose="02070309020205020404"/>
                          <a:ea typeface="+mn-ea"/>
                          <a:cs typeface="Courier New" panose="02070309020205020404"/>
                        </a:rPr>
                        <a:t> </a:t>
                      </a:r>
                      <a:r>
                        <a:rPr lang="en-US" sz="2000" kern="1200" baseline="0" dirty="0">
                          <a:solidFill>
                            <a:srgbClr val="FF0000"/>
                          </a:solidFill>
                          <a:latin typeface="Courier New" panose="02070309020205020404"/>
                          <a:ea typeface="+mn-ea"/>
                          <a:cs typeface="Courier New" panose="02070309020205020404"/>
                        </a:rPr>
                        <a:t>$t1</a:t>
                      </a:r>
                      <a:r>
                        <a:rPr lang="en-US" sz="2000" kern="1200" baseline="0" dirty="0">
                          <a:solidFill>
                            <a:schemeClr val="tx1"/>
                          </a:solidFill>
                          <a:latin typeface="Courier New" panose="02070309020205020404"/>
                          <a:ea typeface="+mn-ea"/>
                          <a:cs typeface="Courier New" panose="02070309020205020404"/>
                        </a:rPr>
                        <a:t>,$t0,1</a:t>
                      </a:r>
                    </a:p>
                    <a:p>
                      <a:pPr>
                        <a:tabLst>
                          <a:tab pos="337820" algn="l"/>
                        </a:tabLst>
                      </a:pPr>
                      <a:r>
                        <a:rPr lang="en-US" sz="2000" kern="1200" baseline="0" dirty="0">
                          <a:solidFill>
                            <a:schemeClr val="tx1"/>
                          </a:solidFill>
                          <a:latin typeface="Courier New" panose="02070309020205020404"/>
                          <a:ea typeface="+mn-ea"/>
                          <a:cs typeface="Courier New" panose="02070309020205020404"/>
                        </a:rPr>
                        <a:t> </a:t>
                      </a:r>
                      <a:r>
                        <a:rPr lang="en-US" sz="2000" kern="1200" baseline="0" dirty="0" err="1">
                          <a:solidFill>
                            <a:schemeClr val="tx1"/>
                          </a:solidFill>
                          <a:latin typeface="Courier New" panose="02070309020205020404"/>
                          <a:ea typeface="+mn-ea"/>
                          <a:cs typeface="Courier New" panose="02070309020205020404"/>
                        </a:rPr>
                        <a:t>addi</a:t>
                      </a:r>
                      <a:r>
                        <a:rPr lang="en-US" sz="2000" kern="1200" baseline="0" dirty="0">
                          <a:solidFill>
                            <a:schemeClr val="tx1"/>
                          </a:solidFill>
                          <a:latin typeface="Courier New" panose="02070309020205020404"/>
                          <a:ea typeface="+mn-ea"/>
                          <a:cs typeface="Courier New" panose="02070309020205020404"/>
                        </a:rPr>
                        <a:t> $t2,$t0,2</a:t>
                      </a:r>
                    </a:p>
                    <a:p>
                      <a:pPr>
                        <a:tabLst>
                          <a:tab pos="337820" algn="l"/>
                        </a:tabLst>
                      </a:pPr>
                      <a:r>
                        <a:rPr lang="en-US" sz="2000" kern="1200" baseline="0" dirty="0">
                          <a:solidFill>
                            <a:schemeClr val="tx1"/>
                          </a:solidFill>
                          <a:latin typeface="Courier New" panose="02070309020205020404"/>
                          <a:ea typeface="+mn-ea"/>
                          <a:cs typeface="Courier New" panose="02070309020205020404"/>
                        </a:rPr>
                        <a:t> </a:t>
                      </a:r>
                      <a:r>
                        <a:rPr lang="en-US" sz="2000" kern="1200" baseline="0" dirty="0" err="1">
                          <a:solidFill>
                            <a:schemeClr val="tx1"/>
                          </a:solidFill>
                          <a:latin typeface="Courier New" panose="02070309020205020404"/>
                          <a:ea typeface="+mn-ea"/>
                          <a:cs typeface="Courier New" panose="02070309020205020404"/>
                        </a:rPr>
                        <a:t>addi</a:t>
                      </a:r>
                      <a:r>
                        <a:rPr lang="en-US" sz="2000" kern="1200" baseline="0" dirty="0">
                          <a:solidFill>
                            <a:schemeClr val="tx1"/>
                          </a:solidFill>
                          <a:latin typeface="Courier New" panose="02070309020205020404"/>
                          <a:ea typeface="+mn-ea"/>
                          <a:cs typeface="Courier New" panose="02070309020205020404"/>
                        </a:rPr>
                        <a:t> $t3,$t0,2</a:t>
                      </a:r>
                    </a:p>
                    <a:p>
                      <a:pPr>
                        <a:tabLst>
                          <a:tab pos="337820" algn="l"/>
                        </a:tabLst>
                      </a:pPr>
                      <a:r>
                        <a:rPr lang="en-US" sz="2000" kern="1200" baseline="0" dirty="0">
                          <a:solidFill>
                            <a:schemeClr val="tx1"/>
                          </a:solidFill>
                          <a:latin typeface="Courier New" panose="02070309020205020404"/>
                          <a:ea typeface="+mn-ea"/>
                          <a:cs typeface="Courier New" panose="02070309020205020404"/>
                        </a:rPr>
                        <a:t> </a:t>
                      </a:r>
                      <a:r>
                        <a:rPr lang="en-US" sz="2000" kern="1200" baseline="0" dirty="0" err="1">
                          <a:solidFill>
                            <a:schemeClr val="tx1"/>
                          </a:solidFill>
                          <a:latin typeface="Courier New" panose="02070309020205020404"/>
                          <a:ea typeface="+mn-ea"/>
                          <a:cs typeface="Courier New" panose="02070309020205020404"/>
                        </a:rPr>
                        <a:t>addi</a:t>
                      </a:r>
                      <a:r>
                        <a:rPr lang="en-US" sz="2000" kern="1200" baseline="0" dirty="0">
                          <a:solidFill>
                            <a:schemeClr val="tx1"/>
                          </a:solidFill>
                          <a:latin typeface="Courier New" panose="02070309020205020404"/>
                          <a:ea typeface="+mn-ea"/>
                          <a:cs typeface="Courier New" panose="02070309020205020404"/>
                        </a:rPr>
                        <a:t> $t5,</a:t>
                      </a:r>
                      <a:r>
                        <a:rPr lang="en-US" sz="2000" kern="1200" baseline="0" dirty="0">
                          <a:solidFill>
                            <a:srgbClr val="FF0000"/>
                          </a:solidFill>
                          <a:latin typeface="Courier New" panose="02070309020205020404"/>
                          <a:ea typeface="+mn-ea"/>
                          <a:cs typeface="Courier New" panose="02070309020205020404"/>
                        </a:rPr>
                        <a:t>$t1</a:t>
                      </a:r>
                      <a:r>
                        <a:rPr lang="en-US" sz="2000" kern="1200" baseline="0" dirty="0">
                          <a:solidFill>
                            <a:schemeClr val="tx1"/>
                          </a:solidFill>
                          <a:latin typeface="Courier New" panose="02070309020205020404"/>
                          <a:ea typeface="+mn-ea"/>
                          <a:cs typeface="Courier New" panose="02070309020205020404"/>
                        </a:rPr>
                        <a:t>,5</a:t>
                      </a:r>
                      <a:endParaRPr lang="en-US" sz="2000" dirty="0">
                        <a:solidFill>
                          <a:srgbClr val="000000"/>
                        </a:solidFill>
                        <a:latin typeface="Courier New" panose="02070309020205020404"/>
                        <a:cs typeface="Courier New" panose="02070309020205020404"/>
                      </a:endParaRPr>
                    </a:p>
                  </a:txBody>
                  <a:tcPr/>
                </a:tc>
                <a:extLst>
                  <a:ext uri="{0D108BD9-81ED-4DB2-BD59-A6C34878D82A}">
                    <a16:rowId xmlns:a16="http://schemas.microsoft.com/office/drawing/2014/main" val="10000"/>
                  </a:ext>
                </a:extLst>
              </a:tr>
            </a:tbl>
          </a:graphicData>
        </a:graphic>
      </p:graphicFrame>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1730" name="Rectangle 2"/>
          <p:cNvSpPr>
            <a:spLocks noGrp="1" noChangeArrowheads="1"/>
          </p:cNvSpPr>
          <p:nvPr>
            <p:ph type="title" idx="4294967295"/>
          </p:nvPr>
        </p:nvSpPr>
        <p:spPr>
          <a:xfrm>
            <a:off x="237728" y="283210"/>
            <a:ext cx="7010400" cy="371475"/>
          </a:xfrm>
        </p:spPr>
        <p:txBody>
          <a:bodyPr/>
          <a:lstStyle/>
          <a:p>
            <a:r>
              <a:rPr lang="en-US" dirty="0">
                <a:solidFill>
                  <a:schemeClr val="accent1"/>
                </a:solidFill>
              </a:rPr>
              <a:t>#1</a:t>
            </a:r>
          </a:p>
        </p:txBody>
      </p:sp>
      <p:grpSp>
        <p:nvGrpSpPr>
          <p:cNvPr id="2" name="Group 4"/>
          <p:cNvGrpSpPr/>
          <p:nvPr/>
        </p:nvGrpSpPr>
        <p:grpSpPr bwMode="auto">
          <a:xfrm>
            <a:off x="1519238" y="1179513"/>
            <a:ext cx="8335963" cy="5056188"/>
            <a:chOff x="-123" y="551"/>
            <a:chExt cx="5251" cy="3185"/>
          </a:xfrm>
        </p:grpSpPr>
        <p:grpSp>
          <p:nvGrpSpPr>
            <p:cNvPr id="3" name="Group 5"/>
            <p:cNvGrpSpPr/>
            <p:nvPr/>
          </p:nvGrpSpPr>
          <p:grpSpPr bwMode="auto">
            <a:xfrm>
              <a:off x="2624" y="1200"/>
              <a:ext cx="340" cy="289"/>
              <a:chOff x="2624" y="1200"/>
              <a:chExt cx="340" cy="289"/>
            </a:xfrm>
          </p:grpSpPr>
          <p:sp>
            <p:nvSpPr>
              <p:cNvPr id="2761734" name="Freeform 6"/>
              <p:cNvSpPr/>
              <p:nvPr/>
            </p:nvSpPr>
            <p:spPr bwMode="auto">
              <a:xfrm>
                <a:off x="2624" y="1200"/>
                <a:ext cx="170" cy="289"/>
              </a:xfrm>
              <a:custGeom>
                <a:avLst/>
                <a:gdLst/>
                <a:ahLst/>
                <a:cxnLst>
                  <a:cxn ang="0">
                    <a:pos x="169" y="0"/>
                  </a:cxn>
                  <a:cxn ang="0">
                    <a:pos x="0" y="0"/>
                  </a:cxn>
                  <a:cxn ang="0">
                    <a:pos x="0" y="288"/>
                  </a:cxn>
                  <a:cxn ang="0">
                    <a:pos x="169" y="288"/>
                  </a:cxn>
                </a:cxnLst>
                <a:rect l="0" t="0" r="r" b="b"/>
                <a:pathLst>
                  <a:path w="170" h="289">
                    <a:moveTo>
                      <a:pt x="169" y="0"/>
                    </a:moveTo>
                    <a:lnTo>
                      <a:pt x="0" y="0"/>
                    </a:lnTo>
                    <a:lnTo>
                      <a:pt x="0" y="288"/>
                    </a:lnTo>
                    <a:lnTo>
                      <a:pt x="169" y="288"/>
                    </a:lnTo>
                  </a:path>
                </a:pathLst>
              </a:custGeom>
              <a:noFill/>
              <a:ln w="25400" cap="rnd" cmpd="sng">
                <a:solidFill>
                  <a:schemeClr val="tx1"/>
                </a:solidFill>
                <a:prstDash val="solid"/>
                <a:round/>
                <a:headEnd type="none" w="med" len="med"/>
                <a:tailEnd type="none" w="med" len="med"/>
              </a:ln>
              <a:effectLst/>
            </p:spPr>
            <p:txBody>
              <a:bodyPr/>
              <a:lstStyle/>
              <a:p>
                <a:endParaRPr lang="en-US"/>
              </a:p>
            </p:txBody>
          </p:sp>
          <p:sp>
            <p:nvSpPr>
              <p:cNvPr id="2761735" name="Freeform 7"/>
              <p:cNvSpPr/>
              <p:nvPr/>
            </p:nvSpPr>
            <p:spPr bwMode="auto">
              <a:xfrm>
                <a:off x="2793" y="1200"/>
                <a:ext cx="171" cy="289"/>
              </a:xfrm>
              <a:custGeom>
                <a:avLst/>
                <a:gdLst/>
                <a:ahLst/>
                <a:cxnLst>
                  <a:cxn ang="0">
                    <a:pos x="0" y="0"/>
                  </a:cxn>
                  <a:cxn ang="0">
                    <a:pos x="170" y="0"/>
                  </a:cxn>
                  <a:cxn ang="0">
                    <a:pos x="170" y="288"/>
                  </a:cxn>
                  <a:cxn ang="0">
                    <a:pos x="0" y="288"/>
                  </a:cxn>
                </a:cxnLst>
                <a:rect l="0" t="0" r="r" b="b"/>
                <a:pathLst>
                  <a:path w="171" h="289">
                    <a:moveTo>
                      <a:pt x="0" y="0"/>
                    </a:moveTo>
                    <a:lnTo>
                      <a:pt x="170" y="0"/>
                    </a:lnTo>
                    <a:lnTo>
                      <a:pt x="170" y="288"/>
                    </a:lnTo>
                    <a:lnTo>
                      <a:pt x="0" y="288"/>
                    </a:lnTo>
                  </a:path>
                </a:pathLst>
              </a:custGeom>
              <a:noFill/>
              <a:ln w="25400" cap="rnd" cmpd="sng">
                <a:solidFill>
                  <a:schemeClr val="tx1"/>
                </a:solidFill>
                <a:prstDash val="solid"/>
                <a:round/>
                <a:headEnd type="none" w="med" len="med"/>
                <a:tailEnd type="none" w="med" len="med"/>
              </a:ln>
              <a:effectLst/>
            </p:spPr>
            <p:txBody>
              <a:bodyPr/>
              <a:lstStyle/>
              <a:p>
                <a:endParaRPr lang="en-US"/>
              </a:p>
            </p:txBody>
          </p:sp>
        </p:grpSp>
        <p:grpSp>
          <p:nvGrpSpPr>
            <p:cNvPr id="4" name="Group 8"/>
            <p:cNvGrpSpPr/>
            <p:nvPr/>
          </p:nvGrpSpPr>
          <p:grpSpPr bwMode="auto">
            <a:xfrm>
              <a:off x="2624" y="2592"/>
              <a:ext cx="340" cy="289"/>
              <a:chOff x="2624" y="2592"/>
              <a:chExt cx="340" cy="289"/>
            </a:xfrm>
          </p:grpSpPr>
          <p:sp>
            <p:nvSpPr>
              <p:cNvPr id="2761737" name="Freeform 9"/>
              <p:cNvSpPr/>
              <p:nvPr/>
            </p:nvSpPr>
            <p:spPr bwMode="auto">
              <a:xfrm>
                <a:off x="2624" y="2592"/>
                <a:ext cx="170" cy="289"/>
              </a:xfrm>
              <a:custGeom>
                <a:avLst/>
                <a:gdLst/>
                <a:ahLst/>
                <a:cxnLst>
                  <a:cxn ang="0">
                    <a:pos x="169" y="0"/>
                  </a:cxn>
                  <a:cxn ang="0">
                    <a:pos x="0" y="0"/>
                  </a:cxn>
                  <a:cxn ang="0">
                    <a:pos x="0" y="288"/>
                  </a:cxn>
                  <a:cxn ang="0">
                    <a:pos x="169" y="288"/>
                  </a:cxn>
                </a:cxnLst>
                <a:rect l="0" t="0" r="r" b="b"/>
                <a:pathLst>
                  <a:path w="170" h="289">
                    <a:moveTo>
                      <a:pt x="169" y="0"/>
                    </a:moveTo>
                    <a:lnTo>
                      <a:pt x="0" y="0"/>
                    </a:lnTo>
                    <a:lnTo>
                      <a:pt x="0" y="288"/>
                    </a:lnTo>
                    <a:lnTo>
                      <a:pt x="169" y="288"/>
                    </a:lnTo>
                  </a:path>
                </a:pathLst>
              </a:custGeom>
              <a:noFill/>
              <a:ln w="25400" cap="rnd" cmpd="sng">
                <a:solidFill>
                  <a:schemeClr val="tx1"/>
                </a:solidFill>
                <a:prstDash val="solid"/>
                <a:round/>
                <a:headEnd type="none" w="med" len="med"/>
                <a:tailEnd type="none" w="med" len="med"/>
              </a:ln>
              <a:effectLst/>
            </p:spPr>
            <p:txBody>
              <a:bodyPr/>
              <a:lstStyle/>
              <a:p>
                <a:endParaRPr lang="en-US"/>
              </a:p>
            </p:txBody>
          </p:sp>
          <p:sp>
            <p:nvSpPr>
              <p:cNvPr id="2761738" name="Freeform 10"/>
              <p:cNvSpPr/>
              <p:nvPr/>
            </p:nvSpPr>
            <p:spPr bwMode="auto">
              <a:xfrm>
                <a:off x="2793" y="2592"/>
                <a:ext cx="171" cy="289"/>
              </a:xfrm>
              <a:custGeom>
                <a:avLst/>
                <a:gdLst/>
                <a:ahLst/>
                <a:cxnLst>
                  <a:cxn ang="0">
                    <a:pos x="0" y="0"/>
                  </a:cxn>
                  <a:cxn ang="0">
                    <a:pos x="170" y="0"/>
                  </a:cxn>
                  <a:cxn ang="0">
                    <a:pos x="170" y="288"/>
                  </a:cxn>
                  <a:cxn ang="0">
                    <a:pos x="0" y="288"/>
                  </a:cxn>
                </a:cxnLst>
                <a:rect l="0" t="0" r="r" b="b"/>
                <a:pathLst>
                  <a:path w="171" h="289">
                    <a:moveTo>
                      <a:pt x="0" y="0"/>
                    </a:moveTo>
                    <a:lnTo>
                      <a:pt x="170" y="0"/>
                    </a:lnTo>
                    <a:lnTo>
                      <a:pt x="170" y="288"/>
                    </a:lnTo>
                    <a:lnTo>
                      <a:pt x="0" y="288"/>
                    </a:lnTo>
                  </a:path>
                </a:pathLst>
              </a:custGeom>
              <a:noFill/>
              <a:ln w="25400" cap="rnd" cmpd="sng">
                <a:solidFill>
                  <a:schemeClr val="tx1"/>
                </a:solidFill>
                <a:prstDash val="solid"/>
                <a:round/>
                <a:headEnd type="none" w="med" len="med"/>
                <a:tailEnd type="none" w="med" len="med"/>
              </a:ln>
              <a:effectLst/>
            </p:spPr>
            <p:txBody>
              <a:bodyPr/>
              <a:lstStyle/>
              <a:p>
                <a:endParaRPr lang="en-US"/>
              </a:p>
            </p:txBody>
          </p:sp>
        </p:grpSp>
        <p:sp>
          <p:nvSpPr>
            <p:cNvPr id="2761739" name="Rectangle 11"/>
            <p:cNvSpPr>
              <a:spLocks noChangeArrowheads="1"/>
            </p:cNvSpPr>
            <p:nvPr/>
          </p:nvSpPr>
          <p:spPr bwMode="auto">
            <a:xfrm>
              <a:off x="2605" y="2594"/>
              <a:ext cx="292" cy="188"/>
            </a:xfrm>
            <a:prstGeom prst="rect">
              <a:avLst/>
            </a:prstGeom>
            <a:noFill/>
            <a:ln w="12700">
              <a:noFill/>
              <a:miter lim="800000"/>
            </a:ln>
            <a:effectLst/>
          </p:spPr>
          <p:txBody>
            <a:bodyPr wrap="none" lIns="90487" tIns="44450" rIns="90487" bIns="44450">
              <a:spAutoFit/>
            </a:bodyPr>
            <a:lstStyle/>
            <a:p>
              <a:pPr indent="0">
                <a:buNone/>
              </a:pPr>
              <a:r>
                <a:rPr lang="en-US" sz="1600" b="1">
                  <a:solidFill>
                    <a:schemeClr val="tx1"/>
                  </a:solidFill>
                  <a:latin typeface="Times" pitchFamily="-65" charset="0"/>
                </a:rPr>
                <a:t>  I$</a:t>
              </a:r>
              <a:endParaRPr lang="en-US" sz="1600" b="1" dirty="0">
                <a:solidFill>
                  <a:schemeClr val="tx1"/>
                </a:solidFill>
                <a:latin typeface="Times" pitchFamily="-65" charset="0"/>
              </a:endParaRPr>
            </a:p>
          </p:txBody>
        </p:sp>
        <p:sp>
          <p:nvSpPr>
            <p:cNvPr id="2761740" name="Line 12"/>
            <p:cNvSpPr>
              <a:spLocks noChangeShapeType="1"/>
            </p:cNvSpPr>
            <p:nvPr/>
          </p:nvSpPr>
          <p:spPr bwMode="auto">
            <a:xfrm>
              <a:off x="584" y="1224"/>
              <a:ext cx="0" cy="2032"/>
            </a:xfrm>
            <a:prstGeom prst="line">
              <a:avLst/>
            </a:prstGeom>
            <a:noFill/>
            <a:ln w="38100">
              <a:solidFill>
                <a:schemeClr val="tx1"/>
              </a:solidFill>
              <a:round/>
              <a:tailEnd type="triangle" w="med" len="med"/>
            </a:ln>
            <a:effectLst/>
          </p:spPr>
          <p:txBody>
            <a:bodyPr wrap="none" anchor="ctr"/>
            <a:lstStyle/>
            <a:p>
              <a:endParaRPr lang="en-US"/>
            </a:p>
          </p:txBody>
        </p:sp>
        <p:sp>
          <p:nvSpPr>
            <p:cNvPr id="2761741" name="Line 13"/>
            <p:cNvSpPr>
              <a:spLocks noChangeShapeType="1"/>
            </p:cNvSpPr>
            <p:nvPr/>
          </p:nvSpPr>
          <p:spPr bwMode="auto">
            <a:xfrm>
              <a:off x="984" y="840"/>
              <a:ext cx="3976" cy="0"/>
            </a:xfrm>
            <a:prstGeom prst="line">
              <a:avLst/>
            </a:prstGeom>
            <a:noFill/>
            <a:ln w="38100">
              <a:solidFill>
                <a:schemeClr val="tx1"/>
              </a:solidFill>
              <a:round/>
              <a:tailEnd type="triangle" w="med" len="med"/>
            </a:ln>
            <a:effectLst/>
          </p:spPr>
          <p:txBody>
            <a:bodyPr wrap="none" anchor="ctr"/>
            <a:lstStyle/>
            <a:p>
              <a:endParaRPr lang="en-US"/>
            </a:p>
          </p:txBody>
        </p:sp>
        <p:sp>
          <p:nvSpPr>
            <p:cNvPr id="2761742" name="Rectangle 14"/>
            <p:cNvSpPr>
              <a:spLocks noChangeArrowheads="1"/>
            </p:cNvSpPr>
            <p:nvPr/>
          </p:nvSpPr>
          <p:spPr bwMode="auto">
            <a:xfrm>
              <a:off x="579" y="1302"/>
              <a:ext cx="350" cy="286"/>
            </a:xfrm>
            <a:prstGeom prst="rect">
              <a:avLst/>
            </a:prstGeom>
            <a:noFill/>
            <a:ln w="12700">
              <a:noFill/>
              <a:miter lim="800000"/>
            </a:ln>
            <a:effectLst/>
          </p:spPr>
          <p:txBody>
            <a:bodyPr wrap="none" lIns="90487" tIns="44450" rIns="90487" bIns="44450">
              <a:spAutoFit/>
            </a:bodyPr>
            <a:lstStyle/>
            <a:p>
              <a:pPr indent="0">
                <a:buNone/>
              </a:pPr>
              <a:r>
                <a:rPr lang="en-US" sz="2800" b="1" dirty="0" err="1">
                  <a:solidFill>
                    <a:schemeClr val="tx1"/>
                  </a:solidFill>
                  <a:latin typeface="Arial" panose="020B0604020202020204" pitchFamily="34" charset="0"/>
                  <a:cs typeface="Arial" panose="020B0604020202020204" pitchFamily="34" charset="0"/>
                </a:rPr>
                <a:t>lw</a:t>
              </a:r>
              <a:endParaRPr lang="en-US" sz="2800" b="1" dirty="0">
                <a:solidFill>
                  <a:schemeClr val="tx1"/>
                </a:solidFill>
                <a:latin typeface="Arial" panose="020B0604020202020204" pitchFamily="34" charset="0"/>
                <a:cs typeface="Arial" panose="020B0604020202020204" pitchFamily="34" charset="0"/>
              </a:endParaRPr>
            </a:p>
          </p:txBody>
        </p:sp>
        <p:sp>
          <p:nvSpPr>
            <p:cNvPr id="2761743" name="Rectangle 15"/>
            <p:cNvSpPr>
              <a:spLocks noChangeArrowheads="1"/>
            </p:cNvSpPr>
            <p:nvPr/>
          </p:nvSpPr>
          <p:spPr bwMode="auto">
            <a:xfrm>
              <a:off x="563" y="1718"/>
              <a:ext cx="512" cy="286"/>
            </a:xfrm>
            <a:prstGeom prst="rect">
              <a:avLst/>
            </a:prstGeom>
            <a:noFill/>
            <a:ln w="12700">
              <a:noFill/>
              <a:miter lim="800000"/>
            </a:ln>
            <a:effectLst/>
          </p:spPr>
          <p:txBody>
            <a:bodyPr wrap="none" lIns="90487" tIns="44450" rIns="90487" bIns="44450">
              <a:spAutoFit/>
            </a:bodyPr>
            <a:lstStyle/>
            <a:p>
              <a:pPr indent="0">
                <a:buNone/>
              </a:pPr>
              <a:r>
                <a:rPr lang="en-US" sz="2800" b="1" dirty="0">
                  <a:latin typeface="Arial" panose="020B0604020202020204" pitchFamily="34" charset="0"/>
                  <a:cs typeface="Arial" panose="020B0604020202020204" pitchFamily="34" charset="0"/>
                </a:rPr>
                <a:t>add</a:t>
              </a:r>
              <a:endParaRPr lang="en-US" sz="2800" b="1" dirty="0">
                <a:solidFill>
                  <a:schemeClr val="tx1"/>
                </a:solidFill>
                <a:latin typeface="Arial" panose="020B0604020202020204" pitchFamily="34" charset="0"/>
                <a:cs typeface="Arial" panose="020B0604020202020204" pitchFamily="34" charset="0"/>
              </a:endParaRPr>
            </a:p>
          </p:txBody>
        </p:sp>
        <p:sp>
          <p:nvSpPr>
            <p:cNvPr id="2761744" name="Rectangle 16"/>
            <p:cNvSpPr>
              <a:spLocks noChangeArrowheads="1"/>
            </p:cNvSpPr>
            <p:nvPr/>
          </p:nvSpPr>
          <p:spPr bwMode="auto">
            <a:xfrm>
              <a:off x="555" y="2182"/>
              <a:ext cx="599" cy="286"/>
            </a:xfrm>
            <a:prstGeom prst="rect">
              <a:avLst/>
            </a:prstGeom>
            <a:noFill/>
            <a:ln w="12700">
              <a:noFill/>
              <a:miter lim="800000"/>
            </a:ln>
            <a:effectLst/>
          </p:spPr>
          <p:txBody>
            <a:bodyPr wrap="none" lIns="90487" tIns="44450" rIns="90487" bIns="44450">
              <a:spAutoFit/>
            </a:bodyPr>
            <a:lstStyle/>
            <a:p>
              <a:pPr indent="0">
                <a:buNone/>
              </a:pPr>
              <a:r>
                <a:rPr lang="en-US" sz="2800" b="1">
                  <a:latin typeface="Arial" panose="020B0604020202020204" pitchFamily="34" charset="0"/>
                  <a:cs typeface="Arial" panose="020B0604020202020204" pitchFamily="34" charset="0"/>
                </a:rPr>
                <a:t>instr</a:t>
              </a:r>
              <a:endParaRPr lang="en-US" sz="2800" b="1" dirty="0">
                <a:solidFill>
                  <a:schemeClr val="tx1"/>
                </a:solidFill>
                <a:latin typeface="Arial" panose="020B0604020202020204" pitchFamily="34" charset="0"/>
                <a:cs typeface="Arial" panose="020B0604020202020204" pitchFamily="34" charset="0"/>
              </a:endParaRPr>
            </a:p>
          </p:txBody>
        </p:sp>
        <p:sp>
          <p:nvSpPr>
            <p:cNvPr id="2761745" name="Rectangle 17"/>
            <p:cNvSpPr>
              <a:spLocks noChangeArrowheads="1"/>
            </p:cNvSpPr>
            <p:nvPr/>
          </p:nvSpPr>
          <p:spPr bwMode="auto">
            <a:xfrm>
              <a:off x="598" y="2612"/>
              <a:ext cx="599" cy="286"/>
            </a:xfrm>
            <a:prstGeom prst="rect">
              <a:avLst/>
            </a:prstGeom>
            <a:noFill/>
            <a:ln w="12700">
              <a:noFill/>
              <a:miter lim="800000"/>
            </a:ln>
            <a:effectLst/>
          </p:spPr>
          <p:txBody>
            <a:bodyPr wrap="none" lIns="90487" tIns="44450" rIns="90487" bIns="44450">
              <a:spAutoFit/>
            </a:bodyPr>
            <a:lstStyle/>
            <a:p>
              <a:pPr indent="0">
                <a:buNone/>
              </a:pPr>
              <a:r>
                <a:rPr lang="en-US" sz="2800" b="1">
                  <a:latin typeface="Arial" panose="020B0604020202020204" pitchFamily="34" charset="0"/>
                  <a:cs typeface="Arial" panose="020B0604020202020204" pitchFamily="34" charset="0"/>
                </a:rPr>
                <a:t>instr</a:t>
              </a:r>
              <a:endParaRPr lang="en-US" sz="2800" b="1" dirty="0">
                <a:solidFill>
                  <a:schemeClr val="tx1"/>
                </a:solidFill>
                <a:latin typeface="Arial" panose="020B0604020202020204" pitchFamily="34" charset="0"/>
                <a:cs typeface="Arial" panose="020B0604020202020204" pitchFamily="34" charset="0"/>
              </a:endParaRPr>
            </a:p>
          </p:txBody>
        </p:sp>
        <p:sp>
          <p:nvSpPr>
            <p:cNvPr id="2761746" name="Rectangle 18"/>
            <p:cNvSpPr>
              <a:spLocks noChangeArrowheads="1"/>
            </p:cNvSpPr>
            <p:nvPr/>
          </p:nvSpPr>
          <p:spPr bwMode="auto">
            <a:xfrm>
              <a:off x="587" y="3067"/>
              <a:ext cx="599" cy="286"/>
            </a:xfrm>
            <a:prstGeom prst="rect">
              <a:avLst/>
            </a:prstGeom>
            <a:noFill/>
            <a:ln w="12700">
              <a:noFill/>
              <a:miter lim="800000"/>
            </a:ln>
            <a:effectLst/>
          </p:spPr>
          <p:txBody>
            <a:bodyPr wrap="none" lIns="90487" tIns="44450" rIns="90487" bIns="44450">
              <a:spAutoFit/>
            </a:bodyPr>
            <a:lstStyle/>
            <a:p>
              <a:pPr indent="0">
                <a:buNone/>
              </a:pPr>
              <a:r>
                <a:rPr lang="en-US" sz="2800" b="1">
                  <a:latin typeface="Arial" panose="020B0604020202020204" pitchFamily="34" charset="0"/>
                  <a:cs typeface="Arial" panose="020B0604020202020204" pitchFamily="34" charset="0"/>
                </a:rPr>
                <a:t>instr</a:t>
              </a:r>
              <a:endParaRPr lang="en-US" sz="2800" b="1" dirty="0">
                <a:solidFill>
                  <a:schemeClr val="tx1"/>
                </a:solidFill>
                <a:latin typeface="Arial" panose="020B0604020202020204" pitchFamily="34" charset="0"/>
                <a:cs typeface="Arial" panose="020B0604020202020204" pitchFamily="34" charset="0"/>
              </a:endParaRPr>
            </a:p>
          </p:txBody>
        </p:sp>
        <p:sp>
          <p:nvSpPr>
            <p:cNvPr id="2761747" name="Line 19"/>
            <p:cNvSpPr>
              <a:spLocks noChangeShapeType="1"/>
            </p:cNvSpPr>
            <p:nvPr/>
          </p:nvSpPr>
          <p:spPr bwMode="auto">
            <a:xfrm>
              <a:off x="1728" y="920"/>
              <a:ext cx="0" cy="2816"/>
            </a:xfrm>
            <a:prstGeom prst="line">
              <a:avLst/>
            </a:prstGeom>
            <a:noFill/>
            <a:ln w="25400">
              <a:solidFill>
                <a:schemeClr val="tx1"/>
              </a:solidFill>
              <a:prstDash val="sysDot"/>
              <a:round/>
            </a:ln>
            <a:effectLst/>
          </p:spPr>
          <p:txBody>
            <a:bodyPr wrap="none" anchor="ctr"/>
            <a:lstStyle/>
            <a:p>
              <a:endParaRPr lang="en-US"/>
            </a:p>
          </p:txBody>
        </p:sp>
        <p:sp>
          <p:nvSpPr>
            <p:cNvPr id="2761748" name="Line 20"/>
            <p:cNvSpPr>
              <a:spLocks noChangeShapeType="1"/>
            </p:cNvSpPr>
            <p:nvPr/>
          </p:nvSpPr>
          <p:spPr bwMode="auto">
            <a:xfrm>
              <a:off x="2160" y="920"/>
              <a:ext cx="0" cy="2816"/>
            </a:xfrm>
            <a:prstGeom prst="line">
              <a:avLst/>
            </a:prstGeom>
            <a:noFill/>
            <a:ln w="25400">
              <a:solidFill>
                <a:schemeClr val="tx1"/>
              </a:solidFill>
              <a:prstDash val="sysDot"/>
              <a:round/>
            </a:ln>
            <a:effectLst/>
          </p:spPr>
          <p:txBody>
            <a:bodyPr wrap="none" anchor="ctr"/>
            <a:lstStyle/>
            <a:p>
              <a:endParaRPr lang="en-US"/>
            </a:p>
          </p:txBody>
        </p:sp>
        <p:sp>
          <p:nvSpPr>
            <p:cNvPr id="2761749" name="Line 21"/>
            <p:cNvSpPr>
              <a:spLocks noChangeShapeType="1"/>
            </p:cNvSpPr>
            <p:nvPr/>
          </p:nvSpPr>
          <p:spPr bwMode="auto">
            <a:xfrm>
              <a:off x="2592" y="920"/>
              <a:ext cx="0" cy="2816"/>
            </a:xfrm>
            <a:prstGeom prst="line">
              <a:avLst/>
            </a:prstGeom>
            <a:noFill/>
            <a:ln w="25400">
              <a:solidFill>
                <a:schemeClr val="tx1"/>
              </a:solidFill>
              <a:prstDash val="sysDot"/>
              <a:round/>
            </a:ln>
            <a:effectLst/>
          </p:spPr>
          <p:txBody>
            <a:bodyPr wrap="none" anchor="ctr"/>
            <a:lstStyle/>
            <a:p>
              <a:endParaRPr lang="en-US"/>
            </a:p>
          </p:txBody>
        </p:sp>
        <p:sp>
          <p:nvSpPr>
            <p:cNvPr id="2761750" name="Line 22"/>
            <p:cNvSpPr>
              <a:spLocks noChangeShapeType="1"/>
            </p:cNvSpPr>
            <p:nvPr/>
          </p:nvSpPr>
          <p:spPr bwMode="auto">
            <a:xfrm>
              <a:off x="3024" y="920"/>
              <a:ext cx="0" cy="2816"/>
            </a:xfrm>
            <a:prstGeom prst="line">
              <a:avLst/>
            </a:prstGeom>
            <a:noFill/>
            <a:ln w="25400">
              <a:solidFill>
                <a:schemeClr val="tx1"/>
              </a:solidFill>
              <a:prstDash val="sysDot"/>
              <a:round/>
            </a:ln>
            <a:effectLst/>
          </p:spPr>
          <p:txBody>
            <a:bodyPr wrap="none" anchor="ctr"/>
            <a:lstStyle/>
            <a:p>
              <a:endParaRPr lang="en-US"/>
            </a:p>
          </p:txBody>
        </p:sp>
        <p:sp>
          <p:nvSpPr>
            <p:cNvPr id="2761751" name="Line 23"/>
            <p:cNvSpPr>
              <a:spLocks noChangeShapeType="1"/>
            </p:cNvSpPr>
            <p:nvPr/>
          </p:nvSpPr>
          <p:spPr bwMode="auto">
            <a:xfrm>
              <a:off x="3456" y="920"/>
              <a:ext cx="0" cy="2816"/>
            </a:xfrm>
            <a:prstGeom prst="line">
              <a:avLst/>
            </a:prstGeom>
            <a:noFill/>
            <a:ln w="25400">
              <a:solidFill>
                <a:schemeClr val="tx1"/>
              </a:solidFill>
              <a:prstDash val="sysDot"/>
              <a:round/>
            </a:ln>
            <a:effectLst/>
          </p:spPr>
          <p:txBody>
            <a:bodyPr wrap="none" anchor="ctr"/>
            <a:lstStyle/>
            <a:p>
              <a:endParaRPr lang="en-US"/>
            </a:p>
          </p:txBody>
        </p:sp>
        <p:sp>
          <p:nvSpPr>
            <p:cNvPr id="2761752" name="Line 24"/>
            <p:cNvSpPr>
              <a:spLocks noChangeShapeType="1"/>
            </p:cNvSpPr>
            <p:nvPr/>
          </p:nvSpPr>
          <p:spPr bwMode="auto">
            <a:xfrm>
              <a:off x="3888" y="920"/>
              <a:ext cx="0" cy="2816"/>
            </a:xfrm>
            <a:prstGeom prst="line">
              <a:avLst/>
            </a:prstGeom>
            <a:noFill/>
            <a:ln w="25400">
              <a:solidFill>
                <a:schemeClr val="tx1"/>
              </a:solidFill>
              <a:prstDash val="sysDot"/>
              <a:round/>
            </a:ln>
            <a:effectLst/>
          </p:spPr>
          <p:txBody>
            <a:bodyPr wrap="none" anchor="ctr"/>
            <a:lstStyle/>
            <a:p>
              <a:endParaRPr lang="en-US"/>
            </a:p>
          </p:txBody>
        </p:sp>
        <p:sp>
          <p:nvSpPr>
            <p:cNvPr id="2761753" name="Line 25"/>
            <p:cNvSpPr>
              <a:spLocks noChangeShapeType="1"/>
            </p:cNvSpPr>
            <p:nvPr/>
          </p:nvSpPr>
          <p:spPr bwMode="auto">
            <a:xfrm>
              <a:off x="4320" y="920"/>
              <a:ext cx="0" cy="2816"/>
            </a:xfrm>
            <a:prstGeom prst="line">
              <a:avLst/>
            </a:prstGeom>
            <a:noFill/>
            <a:ln w="25400">
              <a:solidFill>
                <a:schemeClr val="tx1"/>
              </a:solidFill>
              <a:prstDash val="sysDot"/>
              <a:round/>
            </a:ln>
            <a:effectLst/>
          </p:spPr>
          <p:txBody>
            <a:bodyPr wrap="none" anchor="ctr"/>
            <a:lstStyle/>
            <a:p>
              <a:endParaRPr lang="en-US"/>
            </a:p>
          </p:txBody>
        </p:sp>
        <p:sp>
          <p:nvSpPr>
            <p:cNvPr id="2761754" name="Line 26"/>
            <p:cNvSpPr>
              <a:spLocks noChangeShapeType="1"/>
            </p:cNvSpPr>
            <p:nvPr/>
          </p:nvSpPr>
          <p:spPr bwMode="auto">
            <a:xfrm>
              <a:off x="4752" y="920"/>
              <a:ext cx="0" cy="2816"/>
            </a:xfrm>
            <a:prstGeom prst="line">
              <a:avLst/>
            </a:prstGeom>
            <a:noFill/>
            <a:ln w="25400">
              <a:solidFill>
                <a:schemeClr val="tx1"/>
              </a:solidFill>
              <a:prstDash val="sysDot"/>
              <a:round/>
            </a:ln>
            <a:effectLst/>
          </p:spPr>
          <p:txBody>
            <a:bodyPr wrap="none" anchor="ctr"/>
            <a:lstStyle/>
            <a:p>
              <a:endParaRPr lang="en-US"/>
            </a:p>
          </p:txBody>
        </p:sp>
        <p:grpSp>
          <p:nvGrpSpPr>
            <p:cNvPr id="5" name="Group 27"/>
            <p:cNvGrpSpPr/>
            <p:nvPr/>
          </p:nvGrpSpPr>
          <p:grpSpPr bwMode="auto">
            <a:xfrm>
              <a:off x="2268" y="1152"/>
              <a:ext cx="214" cy="481"/>
              <a:chOff x="2268" y="1152"/>
              <a:chExt cx="214" cy="481"/>
            </a:xfrm>
          </p:grpSpPr>
          <p:sp>
            <p:nvSpPr>
              <p:cNvPr id="2761756" name="Freeform 28"/>
              <p:cNvSpPr/>
              <p:nvPr/>
            </p:nvSpPr>
            <p:spPr bwMode="auto">
              <a:xfrm>
                <a:off x="2269" y="1152"/>
                <a:ext cx="213" cy="481"/>
              </a:xfrm>
              <a:custGeom>
                <a:avLst/>
                <a:gdLst/>
                <a:ahLst/>
                <a:cxnLst>
                  <a:cxn ang="0">
                    <a:pos x="0" y="320"/>
                  </a:cxn>
                  <a:cxn ang="0">
                    <a:pos x="71" y="240"/>
                  </a:cxn>
                  <a:cxn ang="0">
                    <a:pos x="0" y="160"/>
                  </a:cxn>
                  <a:cxn ang="0">
                    <a:pos x="0" y="0"/>
                  </a:cxn>
                  <a:cxn ang="0">
                    <a:pos x="212" y="160"/>
                  </a:cxn>
                  <a:cxn ang="0">
                    <a:pos x="212" y="320"/>
                  </a:cxn>
                  <a:cxn ang="0">
                    <a:pos x="0" y="480"/>
                  </a:cxn>
                  <a:cxn ang="0">
                    <a:pos x="0" y="320"/>
                  </a:cxn>
                </a:cxnLst>
                <a:rect l="0" t="0" r="r" b="b"/>
                <a:pathLst>
                  <a:path w="213" h="481">
                    <a:moveTo>
                      <a:pt x="0" y="320"/>
                    </a:moveTo>
                    <a:lnTo>
                      <a:pt x="71" y="240"/>
                    </a:lnTo>
                    <a:lnTo>
                      <a:pt x="0" y="160"/>
                    </a:lnTo>
                    <a:lnTo>
                      <a:pt x="0" y="0"/>
                    </a:lnTo>
                    <a:lnTo>
                      <a:pt x="212" y="160"/>
                    </a:lnTo>
                    <a:lnTo>
                      <a:pt x="212" y="320"/>
                    </a:lnTo>
                    <a:lnTo>
                      <a:pt x="0" y="480"/>
                    </a:lnTo>
                    <a:lnTo>
                      <a:pt x="0" y="320"/>
                    </a:lnTo>
                  </a:path>
                </a:pathLst>
              </a:custGeom>
              <a:noFill/>
              <a:ln w="25400" cap="rnd" cmpd="sng">
                <a:solidFill>
                  <a:schemeClr val="tx1"/>
                </a:solidFill>
                <a:prstDash val="solid"/>
                <a:round/>
                <a:headEnd type="none" w="med" len="med"/>
                <a:tailEnd type="none" w="med" len="med"/>
              </a:ln>
              <a:effectLst/>
            </p:spPr>
            <p:txBody>
              <a:bodyPr/>
              <a:lstStyle/>
              <a:p>
                <a:endParaRPr lang="en-US"/>
              </a:p>
            </p:txBody>
          </p:sp>
          <p:sp>
            <p:nvSpPr>
              <p:cNvPr id="2761757" name="Rectangle 29"/>
              <p:cNvSpPr>
                <a:spLocks noChangeArrowheads="1"/>
              </p:cNvSpPr>
              <p:nvPr/>
            </p:nvSpPr>
            <p:spPr bwMode="auto">
              <a:xfrm rot="5400000">
                <a:off x="2170" y="1274"/>
                <a:ext cx="384" cy="188"/>
              </a:xfrm>
              <a:prstGeom prst="rect">
                <a:avLst/>
              </a:prstGeom>
              <a:noFill/>
              <a:ln w="12700">
                <a:noFill/>
                <a:miter lim="800000"/>
              </a:ln>
              <a:effectLst/>
            </p:spPr>
            <p:txBody>
              <a:bodyPr wrap="none" lIns="90487" tIns="44450" rIns="90487" bIns="44450">
                <a:spAutoFit/>
              </a:bodyPr>
              <a:lstStyle/>
              <a:p>
                <a:pPr indent="0">
                  <a:buNone/>
                </a:pPr>
                <a:r>
                  <a:rPr lang="en-US" sz="1600" b="1">
                    <a:solidFill>
                      <a:schemeClr val="tx1"/>
                    </a:solidFill>
                    <a:latin typeface="Times" pitchFamily="-65" charset="0"/>
                  </a:rPr>
                  <a:t>ALU</a:t>
                </a:r>
              </a:p>
            </p:txBody>
          </p:sp>
        </p:grpSp>
        <p:grpSp>
          <p:nvGrpSpPr>
            <p:cNvPr id="6" name="Group 30"/>
            <p:cNvGrpSpPr/>
            <p:nvPr/>
          </p:nvGrpSpPr>
          <p:grpSpPr bwMode="auto">
            <a:xfrm>
              <a:off x="1324" y="1248"/>
              <a:ext cx="359" cy="289"/>
              <a:chOff x="1324" y="1248"/>
              <a:chExt cx="359" cy="289"/>
            </a:xfrm>
          </p:grpSpPr>
          <p:sp>
            <p:nvSpPr>
              <p:cNvPr id="2761759" name="Rectangle 31"/>
              <p:cNvSpPr>
                <a:spLocks noChangeArrowheads="1"/>
              </p:cNvSpPr>
              <p:nvPr/>
            </p:nvSpPr>
            <p:spPr bwMode="auto">
              <a:xfrm>
                <a:off x="1324" y="1250"/>
                <a:ext cx="292" cy="188"/>
              </a:xfrm>
              <a:prstGeom prst="rect">
                <a:avLst/>
              </a:prstGeom>
              <a:noFill/>
              <a:ln w="12700">
                <a:noFill/>
                <a:miter lim="800000"/>
              </a:ln>
              <a:effectLst/>
            </p:spPr>
            <p:txBody>
              <a:bodyPr wrap="none" lIns="90487" tIns="44450" rIns="90487" bIns="44450">
                <a:spAutoFit/>
              </a:bodyPr>
              <a:lstStyle/>
              <a:p>
                <a:pPr indent="0">
                  <a:buNone/>
                </a:pPr>
                <a:r>
                  <a:rPr lang="en-US" sz="1600" b="1">
                    <a:solidFill>
                      <a:schemeClr val="tx1"/>
                    </a:solidFill>
                    <a:latin typeface="Times" pitchFamily="-65" charset="0"/>
                  </a:rPr>
                  <a:t>  I$</a:t>
                </a:r>
                <a:endParaRPr lang="en-US" sz="1600" b="1" dirty="0">
                  <a:solidFill>
                    <a:schemeClr val="tx1"/>
                  </a:solidFill>
                  <a:latin typeface="Times" pitchFamily="-65" charset="0"/>
                </a:endParaRPr>
              </a:p>
            </p:txBody>
          </p:sp>
          <p:grpSp>
            <p:nvGrpSpPr>
              <p:cNvPr id="7" name="Group 32"/>
              <p:cNvGrpSpPr/>
              <p:nvPr/>
            </p:nvGrpSpPr>
            <p:grpSpPr bwMode="auto">
              <a:xfrm>
                <a:off x="1343" y="1248"/>
                <a:ext cx="340" cy="289"/>
                <a:chOff x="1343" y="1248"/>
                <a:chExt cx="340" cy="289"/>
              </a:xfrm>
            </p:grpSpPr>
            <p:sp>
              <p:nvSpPr>
                <p:cNvPr id="2761761" name="Freeform 33"/>
                <p:cNvSpPr/>
                <p:nvPr/>
              </p:nvSpPr>
              <p:spPr bwMode="auto">
                <a:xfrm>
                  <a:off x="1343" y="1248"/>
                  <a:ext cx="170" cy="289"/>
                </a:xfrm>
                <a:custGeom>
                  <a:avLst/>
                  <a:gdLst/>
                  <a:ahLst/>
                  <a:cxnLst>
                    <a:cxn ang="0">
                      <a:pos x="169" y="0"/>
                    </a:cxn>
                    <a:cxn ang="0">
                      <a:pos x="0" y="0"/>
                    </a:cxn>
                    <a:cxn ang="0">
                      <a:pos x="0" y="288"/>
                    </a:cxn>
                    <a:cxn ang="0">
                      <a:pos x="169" y="288"/>
                    </a:cxn>
                  </a:cxnLst>
                  <a:rect l="0" t="0" r="r" b="b"/>
                  <a:pathLst>
                    <a:path w="170" h="289">
                      <a:moveTo>
                        <a:pt x="169" y="0"/>
                      </a:moveTo>
                      <a:lnTo>
                        <a:pt x="0" y="0"/>
                      </a:lnTo>
                      <a:lnTo>
                        <a:pt x="0" y="288"/>
                      </a:lnTo>
                      <a:lnTo>
                        <a:pt x="169" y="288"/>
                      </a:lnTo>
                    </a:path>
                  </a:pathLst>
                </a:custGeom>
                <a:noFill/>
                <a:ln w="25400" cap="rnd" cmpd="sng">
                  <a:solidFill>
                    <a:schemeClr val="tx1"/>
                  </a:solidFill>
                  <a:prstDash val="solid"/>
                  <a:round/>
                  <a:headEnd type="none" w="med" len="med"/>
                  <a:tailEnd type="none" w="med" len="med"/>
                </a:ln>
                <a:effectLst/>
              </p:spPr>
              <p:txBody>
                <a:bodyPr/>
                <a:lstStyle/>
                <a:p>
                  <a:endParaRPr lang="en-US"/>
                </a:p>
              </p:txBody>
            </p:sp>
            <p:sp>
              <p:nvSpPr>
                <p:cNvPr id="2761762" name="Freeform 34"/>
                <p:cNvSpPr/>
                <p:nvPr/>
              </p:nvSpPr>
              <p:spPr bwMode="auto">
                <a:xfrm>
                  <a:off x="1512" y="1248"/>
                  <a:ext cx="171" cy="289"/>
                </a:xfrm>
                <a:custGeom>
                  <a:avLst/>
                  <a:gdLst/>
                  <a:ahLst/>
                  <a:cxnLst>
                    <a:cxn ang="0">
                      <a:pos x="0" y="0"/>
                    </a:cxn>
                    <a:cxn ang="0">
                      <a:pos x="170" y="0"/>
                    </a:cxn>
                    <a:cxn ang="0">
                      <a:pos x="170" y="288"/>
                    </a:cxn>
                    <a:cxn ang="0">
                      <a:pos x="0" y="288"/>
                    </a:cxn>
                  </a:cxnLst>
                  <a:rect l="0" t="0" r="r" b="b"/>
                  <a:pathLst>
                    <a:path w="171" h="289">
                      <a:moveTo>
                        <a:pt x="0" y="0"/>
                      </a:moveTo>
                      <a:lnTo>
                        <a:pt x="170" y="0"/>
                      </a:lnTo>
                      <a:lnTo>
                        <a:pt x="170" y="288"/>
                      </a:lnTo>
                      <a:lnTo>
                        <a:pt x="0" y="288"/>
                      </a:lnTo>
                    </a:path>
                  </a:pathLst>
                </a:custGeom>
                <a:noFill/>
                <a:ln w="25400" cap="rnd" cmpd="sng">
                  <a:solidFill>
                    <a:schemeClr val="tx1"/>
                  </a:solidFill>
                  <a:prstDash val="solid"/>
                  <a:round/>
                  <a:headEnd type="none" w="med" len="med"/>
                  <a:tailEnd type="none" w="med" len="med"/>
                </a:ln>
                <a:effectLst/>
              </p:spPr>
              <p:txBody>
                <a:bodyPr/>
                <a:lstStyle/>
                <a:p>
                  <a:endParaRPr lang="en-US"/>
                </a:p>
              </p:txBody>
            </p:sp>
          </p:grpSp>
        </p:grpSp>
        <p:sp>
          <p:nvSpPr>
            <p:cNvPr id="2761763" name="Rectangle 35"/>
            <p:cNvSpPr>
              <a:spLocks noChangeArrowheads="1"/>
            </p:cNvSpPr>
            <p:nvPr/>
          </p:nvSpPr>
          <p:spPr bwMode="auto">
            <a:xfrm>
              <a:off x="1784" y="1255"/>
              <a:ext cx="327" cy="188"/>
            </a:xfrm>
            <a:prstGeom prst="rect">
              <a:avLst/>
            </a:prstGeom>
            <a:noFill/>
            <a:ln w="12700">
              <a:noFill/>
              <a:miter lim="800000"/>
            </a:ln>
            <a:effectLst/>
          </p:spPr>
          <p:txBody>
            <a:bodyPr wrap="none" lIns="90487" tIns="44450" rIns="90487" bIns="44450">
              <a:spAutoFit/>
            </a:bodyPr>
            <a:lstStyle/>
            <a:p>
              <a:pPr indent="0">
                <a:buNone/>
              </a:pPr>
              <a:r>
                <a:rPr lang="en-US" sz="1600" b="1">
                  <a:solidFill>
                    <a:schemeClr val="tx1"/>
                  </a:solidFill>
                  <a:latin typeface="Times" pitchFamily="-65" charset="0"/>
                </a:rPr>
                <a:t>Reg</a:t>
              </a:r>
            </a:p>
          </p:txBody>
        </p:sp>
        <p:grpSp>
          <p:nvGrpSpPr>
            <p:cNvPr id="8" name="Group 36"/>
            <p:cNvGrpSpPr/>
            <p:nvPr/>
          </p:nvGrpSpPr>
          <p:grpSpPr bwMode="auto">
            <a:xfrm>
              <a:off x="1803" y="1248"/>
              <a:ext cx="296" cy="289"/>
              <a:chOff x="1803" y="1248"/>
              <a:chExt cx="296" cy="289"/>
            </a:xfrm>
          </p:grpSpPr>
          <p:sp>
            <p:nvSpPr>
              <p:cNvPr id="2761765" name="Freeform 37"/>
              <p:cNvSpPr/>
              <p:nvPr/>
            </p:nvSpPr>
            <p:spPr bwMode="auto">
              <a:xfrm>
                <a:off x="1803" y="1248"/>
                <a:ext cx="149" cy="289"/>
              </a:xfrm>
              <a:custGeom>
                <a:avLst/>
                <a:gdLst/>
                <a:ahLst/>
                <a:cxnLst>
                  <a:cxn ang="0">
                    <a:pos x="148" y="0"/>
                  </a:cxn>
                  <a:cxn ang="0">
                    <a:pos x="0" y="0"/>
                  </a:cxn>
                  <a:cxn ang="0">
                    <a:pos x="0" y="288"/>
                  </a:cxn>
                  <a:cxn ang="0">
                    <a:pos x="148" y="288"/>
                  </a:cxn>
                </a:cxnLst>
                <a:rect l="0" t="0" r="r" b="b"/>
                <a:pathLst>
                  <a:path w="149" h="289">
                    <a:moveTo>
                      <a:pt x="148" y="0"/>
                    </a:moveTo>
                    <a:lnTo>
                      <a:pt x="0" y="0"/>
                    </a:lnTo>
                    <a:lnTo>
                      <a:pt x="0" y="288"/>
                    </a:lnTo>
                    <a:lnTo>
                      <a:pt x="148" y="288"/>
                    </a:lnTo>
                  </a:path>
                </a:pathLst>
              </a:custGeom>
              <a:noFill/>
              <a:ln w="25400" cap="rnd" cmpd="sng">
                <a:solidFill>
                  <a:schemeClr val="tx1"/>
                </a:solidFill>
                <a:prstDash val="solid"/>
                <a:round/>
                <a:headEnd type="none" w="med" len="med"/>
                <a:tailEnd type="none" w="med" len="med"/>
              </a:ln>
              <a:effectLst/>
            </p:spPr>
            <p:txBody>
              <a:bodyPr/>
              <a:lstStyle/>
              <a:p>
                <a:endParaRPr lang="en-US"/>
              </a:p>
            </p:txBody>
          </p:sp>
          <p:sp>
            <p:nvSpPr>
              <p:cNvPr id="2761766" name="Freeform 38"/>
              <p:cNvSpPr/>
              <p:nvPr/>
            </p:nvSpPr>
            <p:spPr bwMode="auto">
              <a:xfrm>
                <a:off x="1951" y="1248"/>
                <a:ext cx="148" cy="289"/>
              </a:xfrm>
              <a:custGeom>
                <a:avLst/>
                <a:gdLst/>
                <a:ahLst/>
                <a:cxnLst>
                  <a:cxn ang="0">
                    <a:pos x="0" y="0"/>
                  </a:cxn>
                  <a:cxn ang="0">
                    <a:pos x="147" y="0"/>
                  </a:cxn>
                  <a:cxn ang="0">
                    <a:pos x="147" y="288"/>
                  </a:cxn>
                  <a:cxn ang="0">
                    <a:pos x="0" y="288"/>
                  </a:cxn>
                </a:cxnLst>
                <a:rect l="0" t="0" r="r" b="b"/>
                <a:pathLst>
                  <a:path w="148" h="289">
                    <a:moveTo>
                      <a:pt x="0" y="0"/>
                    </a:moveTo>
                    <a:lnTo>
                      <a:pt x="147" y="0"/>
                    </a:lnTo>
                    <a:lnTo>
                      <a:pt x="147" y="288"/>
                    </a:lnTo>
                    <a:lnTo>
                      <a:pt x="0" y="288"/>
                    </a:lnTo>
                  </a:path>
                </a:pathLst>
              </a:custGeom>
              <a:noFill/>
              <a:ln w="25400" cap="rnd" cmpd="sng">
                <a:solidFill>
                  <a:schemeClr val="tx1"/>
                </a:solidFill>
                <a:prstDash val="solid"/>
                <a:round/>
                <a:headEnd type="none" w="med" len="med"/>
                <a:tailEnd type="none" w="med" len="med"/>
              </a:ln>
              <a:effectLst/>
            </p:spPr>
            <p:txBody>
              <a:bodyPr/>
              <a:lstStyle/>
              <a:p>
                <a:endParaRPr lang="en-US"/>
              </a:p>
            </p:txBody>
          </p:sp>
        </p:grpSp>
        <p:sp>
          <p:nvSpPr>
            <p:cNvPr id="2761767" name="Line 39"/>
            <p:cNvSpPr>
              <a:spLocks noChangeShapeType="1"/>
            </p:cNvSpPr>
            <p:nvPr/>
          </p:nvSpPr>
          <p:spPr bwMode="auto">
            <a:xfrm>
              <a:off x="1688" y="1392"/>
              <a:ext cx="96" cy="0"/>
            </a:xfrm>
            <a:prstGeom prst="line">
              <a:avLst/>
            </a:prstGeom>
            <a:noFill/>
            <a:ln w="25400">
              <a:solidFill>
                <a:schemeClr val="tx1"/>
              </a:solidFill>
              <a:round/>
            </a:ln>
            <a:effectLst/>
          </p:spPr>
          <p:txBody>
            <a:bodyPr wrap="none" anchor="ctr"/>
            <a:lstStyle/>
            <a:p>
              <a:endParaRPr lang="en-US"/>
            </a:p>
          </p:txBody>
        </p:sp>
        <p:sp>
          <p:nvSpPr>
            <p:cNvPr id="2761768" name="Freeform 40"/>
            <p:cNvSpPr/>
            <p:nvPr/>
          </p:nvSpPr>
          <p:spPr bwMode="auto">
            <a:xfrm>
              <a:off x="1750" y="1296"/>
              <a:ext cx="48" cy="97"/>
            </a:xfrm>
            <a:custGeom>
              <a:avLst/>
              <a:gdLst/>
              <a:ahLst/>
              <a:cxnLst>
                <a:cxn ang="0">
                  <a:pos x="0" y="96"/>
                </a:cxn>
                <a:cxn ang="0">
                  <a:pos x="0" y="0"/>
                </a:cxn>
                <a:cxn ang="0">
                  <a:pos x="47" y="0"/>
                </a:cxn>
                <a:cxn ang="0">
                  <a:pos x="47" y="0"/>
                </a:cxn>
              </a:cxnLst>
              <a:rect l="0" t="0" r="r" b="b"/>
              <a:pathLst>
                <a:path w="48" h="97">
                  <a:moveTo>
                    <a:pt x="0" y="96"/>
                  </a:moveTo>
                  <a:lnTo>
                    <a:pt x="0" y="0"/>
                  </a:lnTo>
                  <a:lnTo>
                    <a:pt x="47" y="0"/>
                  </a:lnTo>
                  <a:lnTo>
                    <a:pt x="47" y="0"/>
                  </a:lnTo>
                </a:path>
              </a:pathLst>
            </a:custGeom>
            <a:noFill/>
            <a:ln w="25400" cap="rnd" cmpd="sng">
              <a:solidFill>
                <a:schemeClr val="tx1"/>
              </a:solidFill>
              <a:prstDash val="solid"/>
              <a:round/>
              <a:headEnd type="none" w="med" len="med"/>
              <a:tailEnd type="none" w="med" len="med"/>
            </a:ln>
            <a:effectLst/>
          </p:spPr>
          <p:txBody>
            <a:bodyPr/>
            <a:lstStyle/>
            <a:p>
              <a:endParaRPr lang="en-US"/>
            </a:p>
          </p:txBody>
        </p:sp>
        <p:sp>
          <p:nvSpPr>
            <p:cNvPr id="2761769" name="Line 41"/>
            <p:cNvSpPr>
              <a:spLocks noChangeShapeType="1"/>
            </p:cNvSpPr>
            <p:nvPr/>
          </p:nvSpPr>
          <p:spPr bwMode="auto">
            <a:xfrm>
              <a:off x="2104" y="1296"/>
              <a:ext cx="157" cy="0"/>
            </a:xfrm>
            <a:prstGeom prst="line">
              <a:avLst/>
            </a:prstGeom>
            <a:noFill/>
            <a:ln w="25400">
              <a:solidFill>
                <a:schemeClr val="tx1"/>
              </a:solidFill>
              <a:round/>
            </a:ln>
            <a:effectLst/>
          </p:spPr>
          <p:txBody>
            <a:bodyPr wrap="none" anchor="ctr"/>
            <a:lstStyle/>
            <a:p>
              <a:endParaRPr lang="en-US"/>
            </a:p>
          </p:txBody>
        </p:sp>
        <p:sp>
          <p:nvSpPr>
            <p:cNvPr id="2761770" name="Rectangle 42"/>
            <p:cNvSpPr>
              <a:spLocks noChangeArrowheads="1"/>
            </p:cNvSpPr>
            <p:nvPr/>
          </p:nvSpPr>
          <p:spPr bwMode="auto">
            <a:xfrm>
              <a:off x="2601" y="1250"/>
              <a:ext cx="334" cy="188"/>
            </a:xfrm>
            <a:prstGeom prst="rect">
              <a:avLst/>
            </a:prstGeom>
            <a:noFill/>
            <a:ln w="12700">
              <a:noFill/>
              <a:miter lim="800000"/>
            </a:ln>
            <a:effectLst/>
          </p:spPr>
          <p:txBody>
            <a:bodyPr wrap="none" lIns="90487" tIns="44450" rIns="90487" bIns="44450">
              <a:spAutoFit/>
            </a:bodyPr>
            <a:lstStyle/>
            <a:p>
              <a:pPr indent="0">
                <a:buNone/>
              </a:pPr>
              <a:r>
                <a:rPr lang="en-US" sz="1600" b="1">
                  <a:solidFill>
                    <a:schemeClr val="tx1"/>
                  </a:solidFill>
                  <a:latin typeface="Times" pitchFamily="-65" charset="0"/>
                </a:rPr>
                <a:t>  D$</a:t>
              </a:r>
            </a:p>
          </p:txBody>
        </p:sp>
        <p:sp>
          <p:nvSpPr>
            <p:cNvPr id="2761771" name="Rectangle 43"/>
            <p:cNvSpPr>
              <a:spLocks noChangeArrowheads="1"/>
            </p:cNvSpPr>
            <p:nvPr/>
          </p:nvSpPr>
          <p:spPr bwMode="auto">
            <a:xfrm>
              <a:off x="3093" y="1250"/>
              <a:ext cx="327" cy="188"/>
            </a:xfrm>
            <a:prstGeom prst="rect">
              <a:avLst/>
            </a:prstGeom>
            <a:noFill/>
            <a:ln w="12700">
              <a:noFill/>
              <a:miter lim="800000"/>
            </a:ln>
            <a:effectLst/>
          </p:spPr>
          <p:txBody>
            <a:bodyPr wrap="none" lIns="90487" tIns="44450" rIns="90487" bIns="44450">
              <a:spAutoFit/>
            </a:bodyPr>
            <a:lstStyle/>
            <a:p>
              <a:pPr indent="0">
                <a:buNone/>
              </a:pPr>
              <a:r>
                <a:rPr lang="en-US" sz="1600" b="1">
                  <a:solidFill>
                    <a:schemeClr val="tx1"/>
                  </a:solidFill>
                  <a:latin typeface="Times" pitchFamily="-65" charset="0"/>
                </a:rPr>
                <a:t>Reg</a:t>
              </a:r>
            </a:p>
          </p:txBody>
        </p:sp>
        <p:grpSp>
          <p:nvGrpSpPr>
            <p:cNvPr id="9" name="Group 44"/>
            <p:cNvGrpSpPr/>
            <p:nvPr/>
          </p:nvGrpSpPr>
          <p:grpSpPr bwMode="auto">
            <a:xfrm>
              <a:off x="3120" y="1248"/>
              <a:ext cx="284" cy="289"/>
              <a:chOff x="3120" y="1248"/>
              <a:chExt cx="284" cy="289"/>
            </a:xfrm>
          </p:grpSpPr>
          <p:sp>
            <p:nvSpPr>
              <p:cNvPr id="2761773" name="Freeform 45"/>
              <p:cNvSpPr/>
              <p:nvPr/>
            </p:nvSpPr>
            <p:spPr bwMode="auto">
              <a:xfrm>
                <a:off x="3120" y="1248"/>
                <a:ext cx="142" cy="289"/>
              </a:xfrm>
              <a:custGeom>
                <a:avLst/>
                <a:gdLst/>
                <a:ahLst/>
                <a:cxnLst>
                  <a:cxn ang="0">
                    <a:pos x="141" y="0"/>
                  </a:cxn>
                  <a:cxn ang="0">
                    <a:pos x="0" y="0"/>
                  </a:cxn>
                  <a:cxn ang="0">
                    <a:pos x="0" y="288"/>
                  </a:cxn>
                  <a:cxn ang="0">
                    <a:pos x="141" y="288"/>
                  </a:cxn>
                </a:cxnLst>
                <a:rect l="0" t="0" r="r" b="b"/>
                <a:pathLst>
                  <a:path w="142" h="289">
                    <a:moveTo>
                      <a:pt x="141" y="0"/>
                    </a:moveTo>
                    <a:lnTo>
                      <a:pt x="0" y="0"/>
                    </a:lnTo>
                    <a:lnTo>
                      <a:pt x="0" y="288"/>
                    </a:lnTo>
                    <a:lnTo>
                      <a:pt x="141" y="288"/>
                    </a:lnTo>
                  </a:path>
                </a:pathLst>
              </a:custGeom>
              <a:noFill/>
              <a:ln w="25400" cap="rnd" cmpd="sng">
                <a:solidFill>
                  <a:schemeClr val="tx1"/>
                </a:solidFill>
                <a:prstDash val="solid"/>
                <a:round/>
                <a:headEnd type="none" w="med" len="med"/>
                <a:tailEnd type="none" w="med" len="med"/>
              </a:ln>
              <a:effectLst/>
            </p:spPr>
            <p:txBody>
              <a:bodyPr/>
              <a:lstStyle/>
              <a:p>
                <a:endParaRPr lang="en-US"/>
              </a:p>
            </p:txBody>
          </p:sp>
          <p:sp>
            <p:nvSpPr>
              <p:cNvPr id="2761774" name="Freeform 46"/>
              <p:cNvSpPr/>
              <p:nvPr/>
            </p:nvSpPr>
            <p:spPr bwMode="auto">
              <a:xfrm>
                <a:off x="3261" y="1248"/>
                <a:ext cx="143" cy="289"/>
              </a:xfrm>
              <a:custGeom>
                <a:avLst/>
                <a:gdLst/>
                <a:ahLst/>
                <a:cxnLst>
                  <a:cxn ang="0">
                    <a:pos x="0" y="0"/>
                  </a:cxn>
                  <a:cxn ang="0">
                    <a:pos x="142" y="0"/>
                  </a:cxn>
                  <a:cxn ang="0">
                    <a:pos x="142" y="288"/>
                  </a:cxn>
                  <a:cxn ang="0">
                    <a:pos x="0" y="288"/>
                  </a:cxn>
                </a:cxnLst>
                <a:rect l="0" t="0" r="r" b="b"/>
                <a:pathLst>
                  <a:path w="143" h="289">
                    <a:moveTo>
                      <a:pt x="0" y="0"/>
                    </a:moveTo>
                    <a:lnTo>
                      <a:pt x="142" y="0"/>
                    </a:lnTo>
                    <a:lnTo>
                      <a:pt x="142" y="288"/>
                    </a:lnTo>
                    <a:lnTo>
                      <a:pt x="0" y="288"/>
                    </a:lnTo>
                  </a:path>
                </a:pathLst>
              </a:custGeom>
              <a:noFill/>
              <a:ln w="25400" cap="rnd" cmpd="sng">
                <a:solidFill>
                  <a:schemeClr val="tx1"/>
                </a:solidFill>
                <a:prstDash val="solid"/>
                <a:round/>
                <a:headEnd type="none" w="med" len="med"/>
                <a:tailEnd type="none" w="med" len="med"/>
              </a:ln>
              <a:effectLst/>
            </p:spPr>
            <p:txBody>
              <a:bodyPr/>
              <a:lstStyle/>
              <a:p>
                <a:endParaRPr lang="en-US"/>
              </a:p>
            </p:txBody>
          </p:sp>
        </p:grpSp>
        <p:sp>
          <p:nvSpPr>
            <p:cNvPr id="2761775" name="Line 47"/>
            <p:cNvSpPr>
              <a:spLocks noChangeShapeType="1"/>
            </p:cNvSpPr>
            <p:nvPr/>
          </p:nvSpPr>
          <p:spPr bwMode="auto">
            <a:xfrm>
              <a:off x="2973" y="1392"/>
              <a:ext cx="139" cy="0"/>
            </a:xfrm>
            <a:prstGeom prst="line">
              <a:avLst/>
            </a:prstGeom>
            <a:noFill/>
            <a:ln w="25400">
              <a:solidFill>
                <a:schemeClr val="tx1"/>
              </a:solidFill>
              <a:round/>
            </a:ln>
            <a:effectLst/>
          </p:spPr>
          <p:txBody>
            <a:bodyPr wrap="none" anchor="ctr"/>
            <a:lstStyle/>
            <a:p>
              <a:endParaRPr lang="en-US"/>
            </a:p>
          </p:txBody>
        </p:sp>
        <p:sp>
          <p:nvSpPr>
            <p:cNvPr id="2761776" name="Line 48"/>
            <p:cNvSpPr>
              <a:spLocks noChangeShapeType="1"/>
            </p:cNvSpPr>
            <p:nvPr/>
          </p:nvSpPr>
          <p:spPr bwMode="auto">
            <a:xfrm>
              <a:off x="2489" y="1392"/>
              <a:ext cx="155" cy="0"/>
            </a:xfrm>
            <a:prstGeom prst="line">
              <a:avLst/>
            </a:prstGeom>
            <a:noFill/>
            <a:ln w="25400">
              <a:solidFill>
                <a:schemeClr val="tx1"/>
              </a:solidFill>
              <a:round/>
            </a:ln>
            <a:effectLst/>
          </p:spPr>
          <p:txBody>
            <a:bodyPr wrap="none" anchor="ctr"/>
            <a:lstStyle/>
            <a:p>
              <a:endParaRPr lang="en-US"/>
            </a:p>
          </p:txBody>
        </p:sp>
        <p:sp>
          <p:nvSpPr>
            <p:cNvPr id="2761777" name="Freeform 49"/>
            <p:cNvSpPr/>
            <p:nvPr/>
          </p:nvSpPr>
          <p:spPr bwMode="auto">
            <a:xfrm>
              <a:off x="2610" y="1392"/>
              <a:ext cx="431" cy="193"/>
            </a:xfrm>
            <a:custGeom>
              <a:avLst/>
              <a:gdLst/>
              <a:ahLst/>
              <a:cxnLst>
                <a:cxn ang="0">
                  <a:pos x="0" y="0"/>
                </a:cxn>
                <a:cxn ang="0">
                  <a:pos x="0" y="192"/>
                </a:cxn>
                <a:cxn ang="0">
                  <a:pos x="391" y="192"/>
                </a:cxn>
                <a:cxn ang="0">
                  <a:pos x="391" y="64"/>
                </a:cxn>
                <a:cxn ang="0">
                  <a:pos x="430" y="0"/>
                </a:cxn>
              </a:cxnLst>
              <a:rect l="0" t="0" r="r" b="b"/>
              <a:pathLst>
                <a:path w="431" h="193">
                  <a:moveTo>
                    <a:pt x="0" y="0"/>
                  </a:moveTo>
                  <a:lnTo>
                    <a:pt x="0" y="192"/>
                  </a:lnTo>
                  <a:lnTo>
                    <a:pt x="391" y="192"/>
                  </a:lnTo>
                  <a:lnTo>
                    <a:pt x="391" y="64"/>
                  </a:lnTo>
                  <a:lnTo>
                    <a:pt x="430" y="0"/>
                  </a:lnTo>
                </a:path>
              </a:pathLst>
            </a:custGeom>
            <a:noFill/>
            <a:ln w="25400" cap="rnd" cmpd="sng">
              <a:solidFill>
                <a:schemeClr val="tx1"/>
              </a:solidFill>
              <a:prstDash val="solid"/>
              <a:round/>
              <a:headEnd type="none" w="med" len="med"/>
              <a:tailEnd type="none" w="med" len="med"/>
            </a:ln>
            <a:effectLst/>
          </p:spPr>
          <p:txBody>
            <a:bodyPr/>
            <a:lstStyle/>
            <a:p>
              <a:endParaRPr lang="en-US"/>
            </a:p>
          </p:txBody>
        </p:sp>
        <p:sp>
          <p:nvSpPr>
            <p:cNvPr id="2761778" name="Line 50"/>
            <p:cNvSpPr>
              <a:spLocks noChangeShapeType="1"/>
            </p:cNvSpPr>
            <p:nvPr/>
          </p:nvSpPr>
          <p:spPr bwMode="auto">
            <a:xfrm>
              <a:off x="2104" y="1488"/>
              <a:ext cx="157" cy="0"/>
            </a:xfrm>
            <a:prstGeom prst="line">
              <a:avLst/>
            </a:prstGeom>
            <a:noFill/>
            <a:ln w="25400">
              <a:solidFill>
                <a:schemeClr val="tx1"/>
              </a:solidFill>
              <a:round/>
            </a:ln>
            <a:effectLst/>
          </p:spPr>
          <p:txBody>
            <a:bodyPr wrap="none" anchor="ctr"/>
            <a:lstStyle/>
            <a:p>
              <a:endParaRPr lang="en-US"/>
            </a:p>
          </p:txBody>
        </p:sp>
        <p:sp>
          <p:nvSpPr>
            <p:cNvPr id="2761779" name="Freeform 51"/>
            <p:cNvSpPr/>
            <p:nvPr/>
          </p:nvSpPr>
          <p:spPr bwMode="auto">
            <a:xfrm>
              <a:off x="2197" y="1387"/>
              <a:ext cx="337" cy="278"/>
            </a:xfrm>
            <a:custGeom>
              <a:avLst/>
              <a:gdLst/>
              <a:ahLst/>
              <a:cxnLst>
                <a:cxn ang="0">
                  <a:pos x="0" y="101"/>
                </a:cxn>
                <a:cxn ang="0">
                  <a:pos x="0" y="277"/>
                </a:cxn>
                <a:cxn ang="0">
                  <a:pos x="294" y="277"/>
                </a:cxn>
                <a:cxn ang="0">
                  <a:pos x="294" y="90"/>
                </a:cxn>
                <a:cxn ang="0">
                  <a:pos x="336" y="0"/>
                </a:cxn>
              </a:cxnLst>
              <a:rect l="0" t="0" r="r" b="b"/>
              <a:pathLst>
                <a:path w="337" h="278">
                  <a:moveTo>
                    <a:pt x="0" y="101"/>
                  </a:moveTo>
                  <a:lnTo>
                    <a:pt x="0" y="277"/>
                  </a:lnTo>
                  <a:lnTo>
                    <a:pt x="294" y="277"/>
                  </a:lnTo>
                  <a:lnTo>
                    <a:pt x="294" y="90"/>
                  </a:lnTo>
                  <a:lnTo>
                    <a:pt x="336" y="0"/>
                  </a:lnTo>
                </a:path>
              </a:pathLst>
            </a:custGeom>
            <a:noFill/>
            <a:ln w="25400" cap="rnd" cmpd="sng">
              <a:solidFill>
                <a:schemeClr val="tx1"/>
              </a:solidFill>
              <a:prstDash val="solid"/>
              <a:round/>
              <a:headEnd type="none" w="med" len="med"/>
              <a:tailEnd type="none" w="med" len="med"/>
            </a:ln>
            <a:effectLst/>
          </p:spPr>
          <p:txBody>
            <a:bodyPr/>
            <a:lstStyle/>
            <a:p>
              <a:endParaRPr lang="en-US"/>
            </a:p>
          </p:txBody>
        </p:sp>
        <p:grpSp>
          <p:nvGrpSpPr>
            <p:cNvPr id="10" name="Group 52"/>
            <p:cNvGrpSpPr/>
            <p:nvPr/>
          </p:nvGrpSpPr>
          <p:grpSpPr bwMode="auto">
            <a:xfrm>
              <a:off x="1751" y="1600"/>
              <a:ext cx="2096" cy="513"/>
              <a:chOff x="1751" y="1600"/>
              <a:chExt cx="2096" cy="513"/>
            </a:xfrm>
          </p:grpSpPr>
          <p:grpSp>
            <p:nvGrpSpPr>
              <p:cNvPr id="11" name="Group 53"/>
              <p:cNvGrpSpPr/>
              <p:nvPr/>
            </p:nvGrpSpPr>
            <p:grpSpPr bwMode="auto">
              <a:xfrm>
                <a:off x="2695" y="1600"/>
                <a:ext cx="214" cy="481"/>
                <a:chOff x="2695" y="1600"/>
                <a:chExt cx="214" cy="481"/>
              </a:xfrm>
            </p:grpSpPr>
            <p:sp>
              <p:nvSpPr>
                <p:cNvPr id="2761782" name="Freeform 54"/>
                <p:cNvSpPr/>
                <p:nvPr/>
              </p:nvSpPr>
              <p:spPr bwMode="auto">
                <a:xfrm>
                  <a:off x="2696" y="1600"/>
                  <a:ext cx="213" cy="481"/>
                </a:xfrm>
                <a:custGeom>
                  <a:avLst/>
                  <a:gdLst/>
                  <a:ahLst/>
                  <a:cxnLst>
                    <a:cxn ang="0">
                      <a:pos x="0" y="320"/>
                    </a:cxn>
                    <a:cxn ang="0">
                      <a:pos x="71" y="240"/>
                    </a:cxn>
                    <a:cxn ang="0">
                      <a:pos x="0" y="160"/>
                    </a:cxn>
                    <a:cxn ang="0">
                      <a:pos x="0" y="0"/>
                    </a:cxn>
                    <a:cxn ang="0">
                      <a:pos x="212" y="160"/>
                    </a:cxn>
                    <a:cxn ang="0">
                      <a:pos x="212" y="320"/>
                    </a:cxn>
                    <a:cxn ang="0">
                      <a:pos x="0" y="480"/>
                    </a:cxn>
                    <a:cxn ang="0">
                      <a:pos x="0" y="320"/>
                    </a:cxn>
                  </a:cxnLst>
                  <a:rect l="0" t="0" r="r" b="b"/>
                  <a:pathLst>
                    <a:path w="213" h="481">
                      <a:moveTo>
                        <a:pt x="0" y="320"/>
                      </a:moveTo>
                      <a:lnTo>
                        <a:pt x="71" y="240"/>
                      </a:lnTo>
                      <a:lnTo>
                        <a:pt x="0" y="160"/>
                      </a:lnTo>
                      <a:lnTo>
                        <a:pt x="0" y="0"/>
                      </a:lnTo>
                      <a:lnTo>
                        <a:pt x="212" y="160"/>
                      </a:lnTo>
                      <a:lnTo>
                        <a:pt x="212" y="320"/>
                      </a:lnTo>
                      <a:lnTo>
                        <a:pt x="0" y="480"/>
                      </a:lnTo>
                      <a:lnTo>
                        <a:pt x="0" y="320"/>
                      </a:lnTo>
                    </a:path>
                  </a:pathLst>
                </a:custGeom>
                <a:noFill/>
                <a:ln w="25400" cap="rnd" cmpd="sng">
                  <a:solidFill>
                    <a:schemeClr val="tx1"/>
                  </a:solidFill>
                  <a:prstDash val="solid"/>
                  <a:round/>
                  <a:headEnd type="none" w="med" len="med"/>
                  <a:tailEnd type="none" w="med" len="med"/>
                </a:ln>
                <a:effectLst/>
              </p:spPr>
              <p:txBody>
                <a:bodyPr/>
                <a:lstStyle/>
                <a:p>
                  <a:endParaRPr lang="en-US"/>
                </a:p>
              </p:txBody>
            </p:sp>
            <p:sp>
              <p:nvSpPr>
                <p:cNvPr id="2761783" name="Rectangle 55"/>
                <p:cNvSpPr>
                  <a:spLocks noChangeArrowheads="1"/>
                </p:cNvSpPr>
                <p:nvPr/>
              </p:nvSpPr>
              <p:spPr bwMode="auto">
                <a:xfrm rot="5400000">
                  <a:off x="2597" y="1722"/>
                  <a:ext cx="384" cy="188"/>
                </a:xfrm>
                <a:prstGeom prst="rect">
                  <a:avLst/>
                </a:prstGeom>
                <a:noFill/>
                <a:ln w="12700">
                  <a:noFill/>
                  <a:miter lim="800000"/>
                </a:ln>
                <a:effectLst/>
              </p:spPr>
              <p:txBody>
                <a:bodyPr wrap="none" lIns="90487" tIns="44450" rIns="90487" bIns="44450">
                  <a:spAutoFit/>
                </a:bodyPr>
                <a:lstStyle/>
                <a:p>
                  <a:pPr indent="0">
                    <a:buNone/>
                  </a:pPr>
                  <a:r>
                    <a:rPr lang="en-US" sz="1600" b="1">
                      <a:solidFill>
                        <a:schemeClr val="tx1"/>
                      </a:solidFill>
                      <a:latin typeface="Times" pitchFamily="-65" charset="0"/>
                    </a:rPr>
                    <a:t>ALU</a:t>
                  </a:r>
                </a:p>
              </p:txBody>
            </p:sp>
          </p:grpSp>
          <p:grpSp>
            <p:nvGrpSpPr>
              <p:cNvPr id="12" name="Group 56"/>
              <p:cNvGrpSpPr/>
              <p:nvPr/>
            </p:nvGrpSpPr>
            <p:grpSpPr bwMode="auto">
              <a:xfrm>
                <a:off x="1751" y="1696"/>
                <a:ext cx="359" cy="289"/>
                <a:chOff x="1751" y="1696"/>
                <a:chExt cx="359" cy="289"/>
              </a:xfrm>
            </p:grpSpPr>
            <p:sp>
              <p:nvSpPr>
                <p:cNvPr id="2761785" name="Rectangle 57"/>
                <p:cNvSpPr>
                  <a:spLocks noChangeArrowheads="1"/>
                </p:cNvSpPr>
                <p:nvPr/>
              </p:nvSpPr>
              <p:spPr bwMode="auto">
                <a:xfrm>
                  <a:off x="1751" y="1698"/>
                  <a:ext cx="292" cy="188"/>
                </a:xfrm>
                <a:prstGeom prst="rect">
                  <a:avLst/>
                </a:prstGeom>
                <a:noFill/>
                <a:ln w="12700">
                  <a:noFill/>
                  <a:miter lim="800000"/>
                </a:ln>
                <a:effectLst/>
              </p:spPr>
              <p:txBody>
                <a:bodyPr wrap="none" lIns="90487" tIns="44450" rIns="90487" bIns="44450">
                  <a:spAutoFit/>
                </a:bodyPr>
                <a:lstStyle/>
                <a:p>
                  <a:pPr indent="0">
                    <a:buNone/>
                  </a:pPr>
                  <a:r>
                    <a:rPr lang="en-US" sz="1600" b="1">
                      <a:solidFill>
                        <a:schemeClr val="tx1"/>
                      </a:solidFill>
                      <a:latin typeface="Times" pitchFamily="-65" charset="0"/>
                    </a:rPr>
                    <a:t>  I$</a:t>
                  </a:r>
                  <a:endParaRPr lang="en-US" sz="1600" b="1" dirty="0">
                    <a:solidFill>
                      <a:schemeClr val="tx1"/>
                    </a:solidFill>
                    <a:latin typeface="Times" pitchFamily="-65" charset="0"/>
                  </a:endParaRPr>
                </a:p>
              </p:txBody>
            </p:sp>
            <p:grpSp>
              <p:nvGrpSpPr>
                <p:cNvPr id="13" name="Group 58"/>
                <p:cNvGrpSpPr/>
                <p:nvPr/>
              </p:nvGrpSpPr>
              <p:grpSpPr bwMode="auto">
                <a:xfrm>
                  <a:off x="1770" y="1696"/>
                  <a:ext cx="340" cy="289"/>
                  <a:chOff x="1770" y="1696"/>
                  <a:chExt cx="340" cy="289"/>
                </a:xfrm>
              </p:grpSpPr>
              <p:sp>
                <p:nvSpPr>
                  <p:cNvPr id="2761787" name="Freeform 59"/>
                  <p:cNvSpPr/>
                  <p:nvPr/>
                </p:nvSpPr>
                <p:spPr bwMode="auto">
                  <a:xfrm>
                    <a:off x="1770" y="1696"/>
                    <a:ext cx="170" cy="289"/>
                  </a:xfrm>
                  <a:custGeom>
                    <a:avLst/>
                    <a:gdLst/>
                    <a:ahLst/>
                    <a:cxnLst>
                      <a:cxn ang="0">
                        <a:pos x="169" y="0"/>
                      </a:cxn>
                      <a:cxn ang="0">
                        <a:pos x="0" y="0"/>
                      </a:cxn>
                      <a:cxn ang="0">
                        <a:pos x="0" y="288"/>
                      </a:cxn>
                      <a:cxn ang="0">
                        <a:pos x="169" y="288"/>
                      </a:cxn>
                    </a:cxnLst>
                    <a:rect l="0" t="0" r="r" b="b"/>
                    <a:pathLst>
                      <a:path w="170" h="289">
                        <a:moveTo>
                          <a:pt x="169" y="0"/>
                        </a:moveTo>
                        <a:lnTo>
                          <a:pt x="0" y="0"/>
                        </a:lnTo>
                        <a:lnTo>
                          <a:pt x="0" y="288"/>
                        </a:lnTo>
                        <a:lnTo>
                          <a:pt x="169" y="288"/>
                        </a:lnTo>
                      </a:path>
                    </a:pathLst>
                  </a:custGeom>
                  <a:noFill/>
                  <a:ln w="25400" cap="rnd" cmpd="sng">
                    <a:solidFill>
                      <a:schemeClr val="tx1"/>
                    </a:solidFill>
                    <a:prstDash val="solid"/>
                    <a:round/>
                    <a:headEnd type="none" w="med" len="med"/>
                    <a:tailEnd type="none" w="med" len="med"/>
                  </a:ln>
                  <a:effectLst/>
                </p:spPr>
                <p:txBody>
                  <a:bodyPr/>
                  <a:lstStyle/>
                  <a:p>
                    <a:endParaRPr lang="en-US"/>
                  </a:p>
                </p:txBody>
              </p:sp>
              <p:sp>
                <p:nvSpPr>
                  <p:cNvPr id="2761788" name="Freeform 60"/>
                  <p:cNvSpPr/>
                  <p:nvPr/>
                </p:nvSpPr>
                <p:spPr bwMode="auto">
                  <a:xfrm>
                    <a:off x="1939" y="1696"/>
                    <a:ext cx="171" cy="289"/>
                  </a:xfrm>
                  <a:custGeom>
                    <a:avLst/>
                    <a:gdLst/>
                    <a:ahLst/>
                    <a:cxnLst>
                      <a:cxn ang="0">
                        <a:pos x="0" y="0"/>
                      </a:cxn>
                      <a:cxn ang="0">
                        <a:pos x="170" y="0"/>
                      </a:cxn>
                      <a:cxn ang="0">
                        <a:pos x="170" y="288"/>
                      </a:cxn>
                      <a:cxn ang="0">
                        <a:pos x="0" y="288"/>
                      </a:cxn>
                    </a:cxnLst>
                    <a:rect l="0" t="0" r="r" b="b"/>
                    <a:pathLst>
                      <a:path w="171" h="289">
                        <a:moveTo>
                          <a:pt x="0" y="0"/>
                        </a:moveTo>
                        <a:lnTo>
                          <a:pt x="170" y="0"/>
                        </a:lnTo>
                        <a:lnTo>
                          <a:pt x="170" y="288"/>
                        </a:lnTo>
                        <a:lnTo>
                          <a:pt x="0" y="288"/>
                        </a:lnTo>
                      </a:path>
                    </a:pathLst>
                  </a:custGeom>
                  <a:noFill/>
                  <a:ln w="25400" cap="rnd" cmpd="sng">
                    <a:solidFill>
                      <a:schemeClr val="tx1"/>
                    </a:solidFill>
                    <a:prstDash val="solid"/>
                    <a:round/>
                    <a:headEnd type="none" w="med" len="med"/>
                    <a:tailEnd type="none" w="med" len="med"/>
                  </a:ln>
                  <a:effectLst/>
                </p:spPr>
                <p:txBody>
                  <a:bodyPr/>
                  <a:lstStyle/>
                  <a:p>
                    <a:endParaRPr lang="en-US"/>
                  </a:p>
                </p:txBody>
              </p:sp>
            </p:grpSp>
          </p:grpSp>
          <p:sp>
            <p:nvSpPr>
              <p:cNvPr id="2761789" name="Rectangle 61"/>
              <p:cNvSpPr>
                <a:spLocks noChangeArrowheads="1"/>
              </p:cNvSpPr>
              <p:nvPr/>
            </p:nvSpPr>
            <p:spPr bwMode="auto">
              <a:xfrm>
                <a:off x="2211" y="1703"/>
                <a:ext cx="327" cy="188"/>
              </a:xfrm>
              <a:prstGeom prst="rect">
                <a:avLst/>
              </a:prstGeom>
              <a:noFill/>
              <a:ln w="12700">
                <a:noFill/>
                <a:miter lim="800000"/>
              </a:ln>
              <a:effectLst/>
            </p:spPr>
            <p:txBody>
              <a:bodyPr wrap="none" lIns="90487" tIns="44450" rIns="90487" bIns="44450">
                <a:spAutoFit/>
              </a:bodyPr>
              <a:lstStyle/>
              <a:p>
                <a:pPr indent="0">
                  <a:buNone/>
                </a:pPr>
                <a:r>
                  <a:rPr lang="en-US" sz="1600" b="1">
                    <a:solidFill>
                      <a:schemeClr val="tx1"/>
                    </a:solidFill>
                    <a:latin typeface="Times" pitchFamily="-65" charset="0"/>
                  </a:rPr>
                  <a:t>Reg</a:t>
                </a:r>
              </a:p>
            </p:txBody>
          </p:sp>
          <p:grpSp>
            <p:nvGrpSpPr>
              <p:cNvPr id="14" name="Group 62"/>
              <p:cNvGrpSpPr/>
              <p:nvPr/>
            </p:nvGrpSpPr>
            <p:grpSpPr bwMode="auto">
              <a:xfrm>
                <a:off x="2230" y="1696"/>
                <a:ext cx="296" cy="289"/>
                <a:chOff x="2230" y="1696"/>
                <a:chExt cx="296" cy="289"/>
              </a:xfrm>
            </p:grpSpPr>
            <p:sp>
              <p:nvSpPr>
                <p:cNvPr id="2761791" name="Freeform 63"/>
                <p:cNvSpPr/>
                <p:nvPr/>
              </p:nvSpPr>
              <p:spPr bwMode="auto">
                <a:xfrm>
                  <a:off x="2230" y="1696"/>
                  <a:ext cx="149" cy="289"/>
                </a:xfrm>
                <a:custGeom>
                  <a:avLst/>
                  <a:gdLst/>
                  <a:ahLst/>
                  <a:cxnLst>
                    <a:cxn ang="0">
                      <a:pos x="148" y="0"/>
                    </a:cxn>
                    <a:cxn ang="0">
                      <a:pos x="0" y="0"/>
                    </a:cxn>
                    <a:cxn ang="0">
                      <a:pos x="0" y="288"/>
                    </a:cxn>
                    <a:cxn ang="0">
                      <a:pos x="148" y="288"/>
                    </a:cxn>
                  </a:cxnLst>
                  <a:rect l="0" t="0" r="r" b="b"/>
                  <a:pathLst>
                    <a:path w="149" h="289">
                      <a:moveTo>
                        <a:pt x="148" y="0"/>
                      </a:moveTo>
                      <a:lnTo>
                        <a:pt x="0" y="0"/>
                      </a:lnTo>
                      <a:lnTo>
                        <a:pt x="0" y="288"/>
                      </a:lnTo>
                      <a:lnTo>
                        <a:pt x="148" y="288"/>
                      </a:lnTo>
                    </a:path>
                  </a:pathLst>
                </a:custGeom>
                <a:noFill/>
                <a:ln w="25400" cap="rnd" cmpd="sng">
                  <a:solidFill>
                    <a:schemeClr val="tx1"/>
                  </a:solidFill>
                  <a:prstDash val="solid"/>
                  <a:round/>
                  <a:headEnd type="none" w="med" len="med"/>
                  <a:tailEnd type="none" w="med" len="med"/>
                </a:ln>
                <a:effectLst/>
              </p:spPr>
              <p:txBody>
                <a:bodyPr/>
                <a:lstStyle/>
                <a:p>
                  <a:endParaRPr lang="en-US"/>
                </a:p>
              </p:txBody>
            </p:sp>
            <p:sp>
              <p:nvSpPr>
                <p:cNvPr id="2761792" name="Freeform 64"/>
                <p:cNvSpPr/>
                <p:nvPr/>
              </p:nvSpPr>
              <p:spPr bwMode="auto">
                <a:xfrm>
                  <a:off x="2378" y="1696"/>
                  <a:ext cx="148" cy="289"/>
                </a:xfrm>
                <a:custGeom>
                  <a:avLst/>
                  <a:gdLst/>
                  <a:ahLst/>
                  <a:cxnLst>
                    <a:cxn ang="0">
                      <a:pos x="0" y="0"/>
                    </a:cxn>
                    <a:cxn ang="0">
                      <a:pos x="147" y="0"/>
                    </a:cxn>
                    <a:cxn ang="0">
                      <a:pos x="147" y="288"/>
                    </a:cxn>
                    <a:cxn ang="0">
                      <a:pos x="0" y="288"/>
                    </a:cxn>
                  </a:cxnLst>
                  <a:rect l="0" t="0" r="r" b="b"/>
                  <a:pathLst>
                    <a:path w="148" h="289">
                      <a:moveTo>
                        <a:pt x="0" y="0"/>
                      </a:moveTo>
                      <a:lnTo>
                        <a:pt x="147" y="0"/>
                      </a:lnTo>
                      <a:lnTo>
                        <a:pt x="147" y="288"/>
                      </a:lnTo>
                      <a:lnTo>
                        <a:pt x="0" y="288"/>
                      </a:lnTo>
                    </a:path>
                  </a:pathLst>
                </a:custGeom>
                <a:noFill/>
                <a:ln w="25400" cap="rnd" cmpd="sng">
                  <a:solidFill>
                    <a:schemeClr val="tx1"/>
                  </a:solidFill>
                  <a:prstDash val="solid"/>
                  <a:round/>
                  <a:headEnd type="none" w="med" len="med"/>
                  <a:tailEnd type="none" w="med" len="med"/>
                </a:ln>
                <a:effectLst/>
              </p:spPr>
              <p:txBody>
                <a:bodyPr/>
                <a:lstStyle/>
                <a:p>
                  <a:endParaRPr lang="en-US"/>
                </a:p>
              </p:txBody>
            </p:sp>
          </p:grpSp>
          <p:sp>
            <p:nvSpPr>
              <p:cNvPr id="2761793" name="Line 65"/>
              <p:cNvSpPr>
                <a:spLocks noChangeShapeType="1"/>
              </p:cNvSpPr>
              <p:nvPr/>
            </p:nvSpPr>
            <p:spPr bwMode="auto">
              <a:xfrm>
                <a:off x="2115" y="1840"/>
                <a:ext cx="96" cy="0"/>
              </a:xfrm>
              <a:prstGeom prst="line">
                <a:avLst/>
              </a:prstGeom>
              <a:noFill/>
              <a:ln w="25400">
                <a:solidFill>
                  <a:schemeClr val="tx1"/>
                </a:solidFill>
                <a:round/>
              </a:ln>
              <a:effectLst/>
            </p:spPr>
            <p:txBody>
              <a:bodyPr wrap="none" anchor="ctr"/>
              <a:lstStyle/>
              <a:p>
                <a:endParaRPr lang="en-US"/>
              </a:p>
            </p:txBody>
          </p:sp>
          <p:sp>
            <p:nvSpPr>
              <p:cNvPr id="2761794" name="Freeform 66"/>
              <p:cNvSpPr/>
              <p:nvPr/>
            </p:nvSpPr>
            <p:spPr bwMode="auto">
              <a:xfrm>
                <a:off x="2177" y="1744"/>
                <a:ext cx="48" cy="97"/>
              </a:xfrm>
              <a:custGeom>
                <a:avLst/>
                <a:gdLst/>
                <a:ahLst/>
                <a:cxnLst>
                  <a:cxn ang="0">
                    <a:pos x="0" y="96"/>
                  </a:cxn>
                  <a:cxn ang="0">
                    <a:pos x="0" y="0"/>
                  </a:cxn>
                  <a:cxn ang="0">
                    <a:pos x="47" y="0"/>
                  </a:cxn>
                  <a:cxn ang="0">
                    <a:pos x="47" y="0"/>
                  </a:cxn>
                </a:cxnLst>
                <a:rect l="0" t="0" r="r" b="b"/>
                <a:pathLst>
                  <a:path w="48" h="97">
                    <a:moveTo>
                      <a:pt x="0" y="96"/>
                    </a:moveTo>
                    <a:lnTo>
                      <a:pt x="0" y="0"/>
                    </a:lnTo>
                    <a:lnTo>
                      <a:pt x="47" y="0"/>
                    </a:lnTo>
                    <a:lnTo>
                      <a:pt x="47" y="0"/>
                    </a:lnTo>
                  </a:path>
                </a:pathLst>
              </a:custGeom>
              <a:noFill/>
              <a:ln w="25400" cap="rnd" cmpd="sng">
                <a:solidFill>
                  <a:schemeClr val="tx1"/>
                </a:solidFill>
                <a:prstDash val="solid"/>
                <a:round/>
                <a:headEnd type="none" w="med" len="med"/>
                <a:tailEnd type="none" w="med" len="med"/>
              </a:ln>
              <a:effectLst/>
            </p:spPr>
            <p:txBody>
              <a:bodyPr/>
              <a:lstStyle/>
              <a:p>
                <a:endParaRPr lang="en-US"/>
              </a:p>
            </p:txBody>
          </p:sp>
          <p:sp>
            <p:nvSpPr>
              <p:cNvPr id="2761795" name="Line 67"/>
              <p:cNvSpPr>
                <a:spLocks noChangeShapeType="1"/>
              </p:cNvSpPr>
              <p:nvPr/>
            </p:nvSpPr>
            <p:spPr bwMode="auto">
              <a:xfrm>
                <a:off x="2531" y="1744"/>
                <a:ext cx="157" cy="0"/>
              </a:xfrm>
              <a:prstGeom prst="line">
                <a:avLst/>
              </a:prstGeom>
              <a:noFill/>
              <a:ln w="25400">
                <a:solidFill>
                  <a:schemeClr val="tx1"/>
                </a:solidFill>
                <a:round/>
              </a:ln>
              <a:effectLst/>
            </p:spPr>
            <p:txBody>
              <a:bodyPr wrap="none" anchor="ctr"/>
              <a:lstStyle/>
              <a:p>
                <a:endParaRPr lang="en-US"/>
              </a:p>
            </p:txBody>
          </p:sp>
          <p:sp>
            <p:nvSpPr>
              <p:cNvPr id="2761796" name="Rectangle 68"/>
              <p:cNvSpPr>
                <a:spLocks noChangeArrowheads="1"/>
              </p:cNvSpPr>
              <p:nvPr/>
            </p:nvSpPr>
            <p:spPr bwMode="auto">
              <a:xfrm>
                <a:off x="3028" y="1698"/>
                <a:ext cx="334" cy="188"/>
              </a:xfrm>
              <a:prstGeom prst="rect">
                <a:avLst/>
              </a:prstGeom>
              <a:noFill/>
              <a:ln w="12700">
                <a:noFill/>
                <a:miter lim="800000"/>
              </a:ln>
              <a:effectLst/>
            </p:spPr>
            <p:txBody>
              <a:bodyPr wrap="none" lIns="90487" tIns="44450" rIns="90487" bIns="44450">
                <a:spAutoFit/>
              </a:bodyPr>
              <a:lstStyle/>
              <a:p>
                <a:pPr indent="0">
                  <a:buNone/>
                </a:pPr>
                <a:r>
                  <a:rPr lang="en-US" sz="1600" b="1">
                    <a:solidFill>
                      <a:schemeClr val="tx1"/>
                    </a:solidFill>
                    <a:latin typeface="Times" pitchFamily="-65" charset="0"/>
                  </a:rPr>
                  <a:t>  D$</a:t>
                </a:r>
              </a:p>
            </p:txBody>
          </p:sp>
          <p:grpSp>
            <p:nvGrpSpPr>
              <p:cNvPr id="15" name="Group 69"/>
              <p:cNvGrpSpPr/>
              <p:nvPr/>
            </p:nvGrpSpPr>
            <p:grpSpPr bwMode="auto">
              <a:xfrm>
                <a:off x="3079" y="1696"/>
                <a:ext cx="325" cy="289"/>
                <a:chOff x="3079" y="1696"/>
                <a:chExt cx="325" cy="289"/>
              </a:xfrm>
            </p:grpSpPr>
            <p:sp>
              <p:nvSpPr>
                <p:cNvPr id="2761798" name="Freeform 70"/>
                <p:cNvSpPr/>
                <p:nvPr/>
              </p:nvSpPr>
              <p:spPr bwMode="auto">
                <a:xfrm>
                  <a:off x="3079" y="1696"/>
                  <a:ext cx="162" cy="289"/>
                </a:xfrm>
                <a:custGeom>
                  <a:avLst/>
                  <a:gdLst/>
                  <a:ahLst/>
                  <a:cxnLst>
                    <a:cxn ang="0">
                      <a:pos x="161" y="0"/>
                    </a:cxn>
                    <a:cxn ang="0">
                      <a:pos x="0" y="0"/>
                    </a:cxn>
                    <a:cxn ang="0">
                      <a:pos x="0" y="288"/>
                    </a:cxn>
                    <a:cxn ang="0">
                      <a:pos x="161" y="288"/>
                    </a:cxn>
                  </a:cxnLst>
                  <a:rect l="0" t="0" r="r" b="b"/>
                  <a:pathLst>
                    <a:path w="162" h="289">
                      <a:moveTo>
                        <a:pt x="161" y="0"/>
                      </a:moveTo>
                      <a:lnTo>
                        <a:pt x="0" y="0"/>
                      </a:lnTo>
                      <a:lnTo>
                        <a:pt x="0" y="288"/>
                      </a:lnTo>
                      <a:lnTo>
                        <a:pt x="161" y="288"/>
                      </a:lnTo>
                    </a:path>
                  </a:pathLst>
                </a:custGeom>
                <a:noFill/>
                <a:ln w="25400" cap="rnd" cmpd="sng">
                  <a:solidFill>
                    <a:schemeClr val="tx1"/>
                  </a:solidFill>
                  <a:prstDash val="solid"/>
                  <a:round/>
                  <a:headEnd type="none" w="med" len="med"/>
                  <a:tailEnd type="none" w="med" len="med"/>
                </a:ln>
                <a:effectLst/>
              </p:spPr>
              <p:txBody>
                <a:bodyPr/>
                <a:lstStyle/>
                <a:p>
                  <a:endParaRPr lang="en-US"/>
                </a:p>
              </p:txBody>
            </p:sp>
            <p:sp>
              <p:nvSpPr>
                <p:cNvPr id="2761799" name="Freeform 71"/>
                <p:cNvSpPr/>
                <p:nvPr/>
              </p:nvSpPr>
              <p:spPr bwMode="auto">
                <a:xfrm>
                  <a:off x="3240" y="1696"/>
                  <a:ext cx="164" cy="289"/>
                </a:xfrm>
                <a:custGeom>
                  <a:avLst/>
                  <a:gdLst/>
                  <a:ahLst/>
                  <a:cxnLst>
                    <a:cxn ang="0">
                      <a:pos x="0" y="0"/>
                    </a:cxn>
                    <a:cxn ang="0">
                      <a:pos x="163" y="0"/>
                    </a:cxn>
                    <a:cxn ang="0">
                      <a:pos x="163" y="288"/>
                    </a:cxn>
                    <a:cxn ang="0">
                      <a:pos x="0" y="288"/>
                    </a:cxn>
                  </a:cxnLst>
                  <a:rect l="0" t="0" r="r" b="b"/>
                  <a:pathLst>
                    <a:path w="164" h="289">
                      <a:moveTo>
                        <a:pt x="0" y="0"/>
                      </a:moveTo>
                      <a:lnTo>
                        <a:pt x="163" y="0"/>
                      </a:lnTo>
                      <a:lnTo>
                        <a:pt x="163" y="288"/>
                      </a:lnTo>
                      <a:lnTo>
                        <a:pt x="0" y="288"/>
                      </a:lnTo>
                    </a:path>
                  </a:pathLst>
                </a:custGeom>
                <a:noFill/>
                <a:ln w="25400" cap="rnd" cmpd="sng">
                  <a:solidFill>
                    <a:schemeClr val="tx1"/>
                  </a:solidFill>
                  <a:prstDash val="solid"/>
                  <a:round/>
                  <a:headEnd type="none" w="med" len="med"/>
                  <a:tailEnd type="none" w="med" len="med"/>
                </a:ln>
                <a:effectLst/>
              </p:spPr>
              <p:txBody>
                <a:bodyPr/>
                <a:lstStyle/>
                <a:p>
                  <a:endParaRPr lang="en-US"/>
                </a:p>
              </p:txBody>
            </p:sp>
          </p:grpSp>
          <p:sp>
            <p:nvSpPr>
              <p:cNvPr id="2761800" name="Rectangle 72"/>
              <p:cNvSpPr>
                <a:spLocks noChangeArrowheads="1"/>
              </p:cNvSpPr>
              <p:nvPr/>
            </p:nvSpPr>
            <p:spPr bwMode="auto">
              <a:xfrm>
                <a:off x="3520" y="1698"/>
                <a:ext cx="327" cy="188"/>
              </a:xfrm>
              <a:prstGeom prst="rect">
                <a:avLst/>
              </a:prstGeom>
              <a:noFill/>
              <a:ln w="12700">
                <a:noFill/>
                <a:miter lim="800000"/>
              </a:ln>
              <a:effectLst/>
            </p:spPr>
            <p:txBody>
              <a:bodyPr wrap="none" lIns="90487" tIns="44450" rIns="90487" bIns="44450">
                <a:spAutoFit/>
              </a:bodyPr>
              <a:lstStyle/>
              <a:p>
                <a:pPr indent="0">
                  <a:buNone/>
                </a:pPr>
                <a:r>
                  <a:rPr lang="en-US" sz="1600" b="1">
                    <a:solidFill>
                      <a:schemeClr val="tx1"/>
                    </a:solidFill>
                    <a:latin typeface="Times" pitchFamily="-65" charset="0"/>
                  </a:rPr>
                  <a:t>Reg</a:t>
                </a:r>
              </a:p>
            </p:txBody>
          </p:sp>
          <p:grpSp>
            <p:nvGrpSpPr>
              <p:cNvPr id="16" name="Group 73"/>
              <p:cNvGrpSpPr/>
              <p:nvPr/>
            </p:nvGrpSpPr>
            <p:grpSpPr bwMode="auto">
              <a:xfrm>
                <a:off x="3547" y="1696"/>
                <a:ext cx="284" cy="289"/>
                <a:chOff x="3547" y="1696"/>
                <a:chExt cx="284" cy="289"/>
              </a:xfrm>
            </p:grpSpPr>
            <p:sp>
              <p:nvSpPr>
                <p:cNvPr id="2761802" name="Freeform 74"/>
                <p:cNvSpPr/>
                <p:nvPr/>
              </p:nvSpPr>
              <p:spPr bwMode="auto">
                <a:xfrm>
                  <a:off x="3547" y="1696"/>
                  <a:ext cx="142" cy="289"/>
                </a:xfrm>
                <a:custGeom>
                  <a:avLst/>
                  <a:gdLst/>
                  <a:ahLst/>
                  <a:cxnLst>
                    <a:cxn ang="0">
                      <a:pos x="141" y="0"/>
                    </a:cxn>
                    <a:cxn ang="0">
                      <a:pos x="0" y="0"/>
                    </a:cxn>
                    <a:cxn ang="0">
                      <a:pos x="0" y="288"/>
                    </a:cxn>
                    <a:cxn ang="0">
                      <a:pos x="141" y="288"/>
                    </a:cxn>
                  </a:cxnLst>
                  <a:rect l="0" t="0" r="r" b="b"/>
                  <a:pathLst>
                    <a:path w="142" h="289">
                      <a:moveTo>
                        <a:pt x="141" y="0"/>
                      </a:moveTo>
                      <a:lnTo>
                        <a:pt x="0" y="0"/>
                      </a:lnTo>
                      <a:lnTo>
                        <a:pt x="0" y="288"/>
                      </a:lnTo>
                      <a:lnTo>
                        <a:pt x="141" y="288"/>
                      </a:lnTo>
                    </a:path>
                  </a:pathLst>
                </a:custGeom>
                <a:noFill/>
                <a:ln w="25400" cap="rnd" cmpd="sng">
                  <a:solidFill>
                    <a:schemeClr val="tx1"/>
                  </a:solidFill>
                  <a:prstDash val="solid"/>
                  <a:round/>
                  <a:headEnd type="none" w="med" len="med"/>
                  <a:tailEnd type="none" w="med" len="med"/>
                </a:ln>
                <a:effectLst/>
              </p:spPr>
              <p:txBody>
                <a:bodyPr/>
                <a:lstStyle/>
                <a:p>
                  <a:endParaRPr lang="en-US"/>
                </a:p>
              </p:txBody>
            </p:sp>
            <p:sp>
              <p:nvSpPr>
                <p:cNvPr id="2761803" name="Freeform 75"/>
                <p:cNvSpPr/>
                <p:nvPr/>
              </p:nvSpPr>
              <p:spPr bwMode="auto">
                <a:xfrm>
                  <a:off x="3688" y="1696"/>
                  <a:ext cx="143" cy="289"/>
                </a:xfrm>
                <a:custGeom>
                  <a:avLst/>
                  <a:gdLst/>
                  <a:ahLst/>
                  <a:cxnLst>
                    <a:cxn ang="0">
                      <a:pos x="0" y="0"/>
                    </a:cxn>
                    <a:cxn ang="0">
                      <a:pos x="142" y="0"/>
                    </a:cxn>
                    <a:cxn ang="0">
                      <a:pos x="142" y="288"/>
                    </a:cxn>
                    <a:cxn ang="0">
                      <a:pos x="0" y="288"/>
                    </a:cxn>
                  </a:cxnLst>
                  <a:rect l="0" t="0" r="r" b="b"/>
                  <a:pathLst>
                    <a:path w="143" h="289">
                      <a:moveTo>
                        <a:pt x="0" y="0"/>
                      </a:moveTo>
                      <a:lnTo>
                        <a:pt x="142" y="0"/>
                      </a:lnTo>
                      <a:lnTo>
                        <a:pt x="142" y="288"/>
                      </a:lnTo>
                      <a:lnTo>
                        <a:pt x="0" y="288"/>
                      </a:lnTo>
                    </a:path>
                  </a:pathLst>
                </a:custGeom>
                <a:noFill/>
                <a:ln w="25400" cap="rnd" cmpd="sng">
                  <a:solidFill>
                    <a:schemeClr val="tx1"/>
                  </a:solidFill>
                  <a:prstDash val="solid"/>
                  <a:round/>
                  <a:headEnd type="none" w="med" len="med"/>
                  <a:tailEnd type="none" w="med" len="med"/>
                </a:ln>
                <a:effectLst/>
              </p:spPr>
              <p:txBody>
                <a:bodyPr/>
                <a:lstStyle/>
                <a:p>
                  <a:endParaRPr lang="en-US"/>
                </a:p>
              </p:txBody>
            </p:sp>
          </p:grpSp>
          <p:sp>
            <p:nvSpPr>
              <p:cNvPr id="2761804" name="Line 76"/>
              <p:cNvSpPr>
                <a:spLocks noChangeShapeType="1"/>
              </p:cNvSpPr>
              <p:nvPr/>
            </p:nvSpPr>
            <p:spPr bwMode="auto">
              <a:xfrm>
                <a:off x="3400" y="1840"/>
                <a:ext cx="139" cy="0"/>
              </a:xfrm>
              <a:prstGeom prst="line">
                <a:avLst/>
              </a:prstGeom>
              <a:noFill/>
              <a:ln w="25400">
                <a:solidFill>
                  <a:schemeClr val="tx1"/>
                </a:solidFill>
                <a:round/>
              </a:ln>
              <a:effectLst/>
            </p:spPr>
            <p:txBody>
              <a:bodyPr wrap="none" anchor="ctr"/>
              <a:lstStyle/>
              <a:p>
                <a:endParaRPr lang="en-US"/>
              </a:p>
            </p:txBody>
          </p:sp>
          <p:sp>
            <p:nvSpPr>
              <p:cNvPr id="2761805" name="Line 77"/>
              <p:cNvSpPr>
                <a:spLocks noChangeShapeType="1"/>
              </p:cNvSpPr>
              <p:nvPr/>
            </p:nvSpPr>
            <p:spPr bwMode="auto">
              <a:xfrm>
                <a:off x="2916" y="1840"/>
                <a:ext cx="155" cy="0"/>
              </a:xfrm>
              <a:prstGeom prst="line">
                <a:avLst/>
              </a:prstGeom>
              <a:noFill/>
              <a:ln w="25400">
                <a:solidFill>
                  <a:schemeClr val="tx1"/>
                </a:solidFill>
                <a:round/>
              </a:ln>
              <a:effectLst/>
            </p:spPr>
            <p:txBody>
              <a:bodyPr wrap="none" anchor="ctr"/>
              <a:lstStyle/>
              <a:p>
                <a:endParaRPr lang="en-US"/>
              </a:p>
            </p:txBody>
          </p:sp>
          <p:sp>
            <p:nvSpPr>
              <p:cNvPr id="2761806" name="Freeform 78"/>
              <p:cNvSpPr/>
              <p:nvPr/>
            </p:nvSpPr>
            <p:spPr bwMode="auto">
              <a:xfrm>
                <a:off x="3037" y="1840"/>
                <a:ext cx="431" cy="193"/>
              </a:xfrm>
              <a:custGeom>
                <a:avLst/>
                <a:gdLst/>
                <a:ahLst/>
                <a:cxnLst>
                  <a:cxn ang="0">
                    <a:pos x="0" y="0"/>
                  </a:cxn>
                  <a:cxn ang="0">
                    <a:pos x="0" y="192"/>
                  </a:cxn>
                  <a:cxn ang="0">
                    <a:pos x="391" y="192"/>
                  </a:cxn>
                  <a:cxn ang="0">
                    <a:pos x="391" y="64"/>
                  </a:cxn>
                  <a:cxn ang="0">
                    <a:pos x="430" y="0"/>
                  </a:cxn>
                </a:cxnLst>
                <a:rect l="0" t="0" r="r" b="b"/>
                <a:pathLst>
                  <a:path w="431" h="193">
                    <a:moveTo>
                      <a:pt x="0" y="0"/>
                    </a:moveTo>
                    <a:lnTo>
                      <a:pt x="0" y="192"/>
                    </a:lnTo>
                    <a:lnTo>
                      <a:pt x="391" y="192"/>
                    </a:lnTo>
                    <a:lnTo>
                      <a:pt x="391" y="64"/>
                    </a:lnTo>
                    <a:lnTo>
                      <a:pt x="430" y="0"/>
                    </a:lnTo>
                  </a:path>
                </a:pathLst>
              </a:custGeom>
              <a:noFill/>
              <a:ln w="25400" cap="rnd" cmpd="sng">
                <a:solidFill>
                  <a:schemeClr val="tx1"/>
                </a:solidFill>
                <a:prstDash val="solid"/>
                <a:round/>
                <a:headEnd type="none" w="med" len="med"/>
                <a:tailEnd type="none" w="med" len="med"/>
              </a:ln>
              <a:effectLst/>
            </p:spPr>
            <p:txBody>
              <a:bodyPr/>
              <a:lstStyle/>
              <a:p>
                <a:endParaRPr lang="en-US"/>
              </a:p>
            </p:txBody>
          </p:sp>
          <p:sp>
            <p:nvSpPr>
              <p:cNvPr id="2761807" name="Line 79"/>
              <p:cNvSpPr>
                <a:spLocks noChangeShapeType="1"/>
              </p:cNvSpPr>
              <p:nvPr/>
            </p:nvSpPr>
            <p:spPr bwMode="auto">
              <a:xfrm>
                <a:off x="2531" y="1936"/>
                <a:ext cx="157" cy="0"/>
              </a:xfrm>
              <a:prstGeom prst="line">
                <a:avLst/>
              </a:prstGeom>
              <a:noFill/>
              <a:ln w="25400">
                <a:solidFill>
                  <a:schemeClr val="tx1"/>
                </a:solidFill>
                <a:round/>
              </a:ln>
              <a:effectLst/>
            </p:spPr>
            <p:txBody>
              <a:bodyPr wrap="none" anchor="ctr"/>
              <a:lstStyle/>
              <a:p>
                <a:endParaRPr lang="en-US"/>
              </a:p>
            </p:txBody>
          </p:sp>
          <p:sp>
            <p:nvSpPr>
              <p:cNvPr id="2761808" name="Freeform 80"/>
              <p:cNvSpPr/>
              <p:nvPr/>
            </p:nvSpPr>
            <p:spPr bwMode="auto">
              <a:xfrm>
                <a:off x="2624" y="1835"/>
                <a:ext cx="337" cy="278"/>
              </a:xfrm>
              <a:custGeom>
                <a:avLst/>
                <a:gdLst/>
                <a:ahLst/>
                <a:cxnLst>
                  <a:cxn ang="0">
                    <a:pos x="0" y="101"/>
                  </a:cxn>
                  <a:cxn ang="0">
                    <a:pos x="0" y="277"/>
                  </a:cxn>
                  <a:cxn ang="0">
                    <a:pos x="294" y="277"/>
                  </a:cxn>
                  <a:cxn ang="0">
                    <a:pos x="294" y="90"/>
                  </a:cxn>
                  <a:cxn ang="0">
                    <a:pos x="336" y="0"/>
                  </a:cxn>
                </a:cxnLst>
                <a:rect l="0" t="0" r="r" b="b"/>
                <a:pathLst>
                  <a:path w="337" h="278">
                    <a:moveTo>
                      <a:pt x="0" y="101"/>
                    </a:moveTo>
                    <a:lnTo>
                      <a:pt x="0" y="277"/>
                    </a:lnTo>
                    <a:lnTo>
                      <a:pt x="294" y="277"/>
                    </a:lnTo>
                    <a:lnTo>
                      <a:pt x="294" y="90"/>
                    </a:lnTo>
                    <a:lnTo>
                      <a:pt x="336" y="0"/>
                    </a:lnTo>
                  </a:path>
                </a:pathLst>
              </a:custGeom>
              <a:noFill/>
              <a:ln w="25400" cap="rnd" cmpd="sng">
                <a:solidFill>
                  <a:schemeClr val="tx1"/>
                </a:solidFill>
                <a:prstDash val="solid"/>
                <a:round/>
                <a:headEnd type="none" w="med" len="med"/>
                <a:tailEnd type="none" w="med" len="med"/>
              </a:ln>
              <a:effectLst/>
            </p:spPr>
            <p:txBody>
              <a:bodyPr/>
              <a:lstStyle/>
              <a:p>
                <a:endParaRPr lang="en-US"/>
              </a:p>
            </p:txBody>
          </p:sp>
        </p:grpSp>
        <p:grpSp>
          <p:nvGrpSpPr>
            <p:cNvPr id="17" name="Group 81"/>
            <p:cNvGrpSpPr/>
            <p:nvPr/>
          </p:nvGrpSpPr>
          <p:grpSpPr bwMode="auto">
            <a:xfrm>
              <a:off x="2178" y="2048"/>
              <a:ext cx="2096" cy="513"/>
              <a:chOff x="2178" y="2048"/>
              <a:chExt cx="2096" cy="513"/>
            </a:xfrm>
          </p:grpSpPr>
          <p:grpSp>
            <p:nvGrpSpPr>
              <p:cNvPr id="18" name="Group 82"/>
              <p:cNvGrpSpPr/>
              <p:nvPr/>
            </p:nvGrpSpPr>
            <p:grpSpPr bwMode="auto">
              <a:xfrm>
                <a:off x="3122" y="2048"/>
                <a:ext cx="214" cy="481"/>
                <a:chOff x="3122" y="2048"/>
                <a:chExt cx="214" cy="481"/>
              </a:xfrm>
            </p:grpSpPr>
            <p:sp>
              <p:nvSpPr>
                <p:cNvPr id="2761811" name="Freeform 83"/>
                <p:cNvSpPr/>
                <p:nvPr/>
              </p:nvSpPr>
              <p:spPr bwMode="auto">
                <a:xfrm>
                  <a:off x="3123" y="2048"/>
                  <a:ext cx="213" cy="481"/>
                </a:xfrm>
                <a:custGeom>
                  <a:avLst/>
                  <a:gdLst/>
                  <a:ahLst/>
                  <a:cxnLst>
                    <a:cxn ang="0">
                      <a:pos x="0" y="320"/>
                    </a:cxn>
                    <a:cxn ang="0">
                      <a:pos x="71" y="240"/>
                    </a:cxn>
                    <a:cxn ang="0">
                      <a:pos x="0" y="160"/>
                    </a:cxn>
                    <a:cxn ang="0">
                      <a:pos x="0" y="0"/>
                    </a:cxn>
                    <a:cxn ang="0">
                      <a:pos x="212" y="160"/>
                    </a:cxn>
                    <a:cxn ang="0">
                      <a:pos x="212" y="320"/>
                    </a:cxn>
                    <a:cxn ang="0">
                      <a:pos x="0" y="480"/>
                    </a:cxn>
                    <a:cxn ang="0">
                      <a:pos x="0" y="320"/>
                    </a:cxn>
                  </a:cxnLst>
                  <a:rect l="0" t="0" r="r" b="b"/>
                  <a:pathLst>
                    <a:path w="213" h="481">
                      <a:moveTo>
                        <a:pt x="0" y="320"/>
                      </a:moveTo>
                      <a:lnTo>
                        <a:pt x="71" y="240"/>
                      </a:lnTo>
                      <a:lnTo>
                        <a:pt x="0" y="160"/>
                      </a:lnTo>
                      <a:lnTo>
                        <a:pt x="0" y="0"/>
                      </a:lnTo>
                      <a:lnTo>
                        <a:pt x="212" y="160"/>
                      </a:lnTo>
                      <a:lnTo>
                        <a:pt x="212" y="320"/>
                      </a:lnTo>
                      <a:lnTo>
                        <a:pt x="0" y="480"/>
                      </a:lnTo>
                      <a:lnTo>
                        <a:pt x="0" y="320"/>
                      </a:lnTo>
                    </a:path>
                  </a:pathLst>
                </a:custGeom>
                <a:noFill/>
                <a:ln w="25400" cap="rnd" cmpd="sng">
                  <a:solidFill>
                    <a:schemeClr val="tx1"/>
                  </a:solidFill>
                  <a:prstDash val="solid"/>
                  <a:round/>
                  <a:headEnd type="none" w="med" len="med"/>
                  <a:tailEnd type="none" w="med" len="med"/>
                </a:ln>
                <a:effectLst/>
              </p:spPr>
              <p:txBody>
                <a:bodyPr/>
                <a:lstStyle/>
                <a:p>
                  <a:endParaRPr lang="en-US"/>
                </a:p>
              </p:txBody>
            </p:sp>
            <p:sp>
              <p:nvSpPr>
                <p:cNvPr id="2761812" name="Rectangle 84"/>
                <p:cNvSpPr>
                  <a:spLocks noChangeArrowheads="1"/>
                </p:cNvSpPr>
                <p:nvPr/>
              </p:nvSpPr>
              <p:spPr bwMode="auto">
                <a:xfrm rot="5400000">
                  <a:off x="3024" y="2170"/>
                  <a:ext cx="384" cy="188"/>
                </a:xfrm>
                <a:prstGeom prst="rect">
                  <a:avLst/>
                </a:prstGeom>
                <a:noFill/>
                <a:ln w="12700">
                  <a:noFill/>
                  <a:miter lim="800000"/>
                </a:ln>
                <a:effectLst/>
              </p:spPr>
              <p:txBody>
                <a:bodyPr wrap="none" lIns="90487" tIns="44450" rIns="90487" bIns="44450">
                  <a:spAutoFit/>
                </a:bodyPr>
                <a:lstStyle/>
                <a:p>
                  <a:pPr indent="0">
                    <a:buNone/>
                  </a:pPr>
                  <a:r>
                    <a:rPr lang="en-US" sz="1600" b="1">
                      <a:solidFill>
                        <a:schemeClr val="tx1"/>
                      </a:solidFill>
                      <a:latin typeface="Times" pitchFamily="-65" charset="0"/>
                    </a:rPr>
                    <a:t>ALU</a:t>
                  </a:r>
                </a:p>
              </p:txBody>
            </p:sp>
          </p:grpSp>
          <p:grpSp>
            <p:nvGrpSpPr>
              <p:cNvPr id="19" name="Group 85"/>
              <p:cNvGrpSpPr/>
              <p:nvPr/>
            </p:nvGrpSpPr>
            <p:grpSpPr bwMode="auto">
              <a:xfrm>
                <a:off x="2178" y="2144"/>
                <a:ext cx="359" cy="289"/>
                <a:chOff x="2178" y="2144"/>
                <a:chExt cx="359" cy="289"/>
              </a:xfrm>
            </p:grpSpPr>
            <p:sp>
              <p:nvSpPr>
                <p:cNvPr id="2761814" name="Rectangle 86"/>
                <p:cNvSpPr>
                  <a:spLocks noChangeArrowheads="1"/>
                </p:cNvSpPr>
                <p:nvPr/>
              </p:nvSpPr>
              <p:spPr bwMode="auto">
                <a:xfrm>
                  <a:off x="2178" y="2146"/>
                  <a:ext cx="292" cy="188"/>
                </a:xfrm>
                <a:prstGeom prst="rect">
                  <a:avLst/>
                </a:prstGeom>
                <a:noFill/>
                <a:ln w="12700">
                  <a:noFill/>
                  <a:miter lim="800000"/>
                </a:ln>
                <a:effectLst/>
              </p:spPr>
              <p:txBody>
                <a:bodyPr wrap="none" lIns="90487" tIns="44450" rIns="90487" bIns="44450">
                  <a:spAutoFit/>
                </a:bodyPr>
                <a:lstStyle/>
                <a:p>
                  <a:pPr indent="0">
                    <a:buNone/>
                  </a:pPr>
                  <a:r>
                    <a:rPr lang="en-US" sz="1600" b="1">
                      <a:solidFill>
                        <a:schemeClr val="tx1"/>
                      </a:solidFill>
                      <a:latin typeface="Times" pitchFamily="-65" charset="0"/>
                    </a:rPr>
                    <a:t>  I$</a:t>
                  </a:r>
                  <a:endParaRPr lang="en-US" sz="1600" b="1" dirty="0">
                    <a:solidFill>
                      <a:schemeClr val="tx1"/>
                    </a:solidFill>
                    <a:latin typeface="Times" pitchFamily="-65" charset="0"/>
                  </a:endParaRPr>
                </a:p>
              </p:txBody>
            </p:sp>
            <p:grpSp>
              <p:nvGrpSpPr>
                <p:cNvPr id="20" name="Group 87"/>
                <p:cNvGrpSpPr/>
                <p:nvPr/>
              </p:nvGrpSpPr>
              <p:grpSpPr bwMode="auto">
                <a:xfrm>
                  <a:off x="2197" y="2144"/>
                  <a:ext cx="340" cy="289"/>
                  <a:chOff x="2197" y="2144"/>
                  <a:chExt cx="340" cy="289"/>
                </a:xfrm>
              </p:grpSpPr>
              <p:sp>
                <p:nvSpPr>
                  <p:cNvPr id="2761816" name="Freeform 88"/>
                  <p:cNvSpPr/>
                  <p:nvPr/>
                </p:nvSpPr>
                <p:spPr bwMode="auto">
                  <a:xfrm>
                    <a:off x="2197" y="2144"/>
                    <a:ext cx="170" cy="289"/>
                  </a:xfrm>
                  <a:custGeom>
                    <a:avLst/>
                    <a:gdLst/>
                    <a:ahLst/>
                    <a:cxnLst>
                      <a:cxn ang="0">
                        <a:pos x="169" y="0"/>
                      </a:cxn>
                      <a:cxn ang="0">
                        <a:pos x="0" y="0"/>
                      </a:cxn>
                      <a:cxn ang="0">
                        <a:pos x="0" y="288"/>
                      </a:cxn>
                      <a:cxn ang="0">
                        <a:pos x="169" y="288"/>
                      </a:cxn>
                    </a:cxnLst>
                    <a:rect l="0" t="0" r="r" b="b"/>
                    <a:pathLst>
                      <a:path w="170" h="289">
                        <a:moveTo>
                          <a:pt x="169" y="0"/>
                        </a:moveTo>
                        <a:lnTo>
                          <a:pt x="0" y="0"/>
                        </a:lnTo>
                        <a:lnTo>
                          <a:pt x="0" y="288"/>
                        </a:lnTo>
                        <a:lnTo>
                          <a:pt x="169" y="288"/>
                        </a:lnTo>
                      </a:path>
                    </a:pathLst>
                  </a:custGeom>
                  <a:noFill/>
                  <a:ln w="25400" cap="rnd" cmpd="sng">
                    <a:solidFill>
                      <a:schemeClr val="tx1"/>
                    </a:solidFill>
                    <a:prstDash val="solid"/>
                    <a:round/>
                    <a:headEnd type="none" w="med" len="med"/>
                    <a:tailEnd type="none" w="med" len="med"/>
                  </a:ln>
                  <a:effectLst/>
                </p:spPr>
                <p:txBody>
                  <a:bodyPr/>
                  <a:lstStyle/>
                  <a:p>
                    <a:endParaRPr lang="en-US"/>
                  </a:p>
                </p:txBody>
              </p:sp>
              <p:sp>
                <p:nvSpPr>
                  <p:cNvPr id="2761817" name="Freeform 89"/>
                  <p:cNvSpPr/>
                  <p:nvPr/>
                </p:nvSpPr>
                <p:spPr bwMode="auto">
                  <a:xfrm>
                    <a:off x="2366" y="2144"/>
                    <a:ext cx="171" cy="289"/>
                  </a:xfrm>
                  <a:custGeom>
                    <a:avLst/>
                    <a:gdLst/>
                    <a:ahLst/>
                    <a:cxnLst>
                      <a:cxn ang="0">
                        <a:pos x="0" y="0"/>
                      </a:cxn>
                      <a:cxn ang="0">
                        <a:pos x="170" y="0"/>
                      </a:cxn>
                      <a:cxn ang="0">
                        <a:pos x="170" y="288"/>
                      </a:cxn>
                      <a:cxn ang="0">
                        <a:pos x="0" y="288"/>
                      </a:cxn>
                    </a:cxnLst>
                    <a:rect l="0" t="0" r="r" b="b"/>
                    <a:pathLst>
                      <a:path w="171" h="289">
                        <a:moveTo>
                          <a:pt x="0" y="0"/>
                        </a:moveTo>
                        <a:lnTo>
                          <a:pt x="170" y="0"/>
                        </a:lnTo>
                        <a:lnTo>
                          <a:pt x="170" y="288"/>
                        </a:lnTo>
                        <a:lnTo>
                          <a:pt x="0" y="288"/>
                        </a:lnTo>
                      </a:path>
                    </a:pathLst>
                  </a:custGeom>
                  <a:noFill/>
                  <a:ln w="25400" cap="rnd" cmpd="sng">
                    <a:solidFill>
                      <a:schemeClr val="tx1"/>
                    </a:solidFill>
                    <a:prstDash val="solid"/>
                    <a:round/>
                    <a:headEnd type="none" w="med" len="med"/>
                    <a:tailEnd type="none" w="med" len="med"/>
                  </a:ln>
                  <a:effectLst/>
                </p:spPr>
                <p:txBody>
                  <a:bodyPr/>
                  <a:lstStyle/>
                  <a:p>
                    <a:endParaRPr lang="en-US"/>
                  </a:p>
                </p:txBody>
              </p:sp>
            </p:grpSp>
          </p:grpSp>
          <p:sp>
            <p:nvSpPr>
              <p:cNvPr id="2761818" name="Rectangle 90"/>
              <p:cNvSpPr>
                <a:spLocks noChangeArrowheads="1"/>
              </p:cNvSpPr>
              <p:nvPr/>
            </p:nvSpPr>
            <p:spPr bwMode="auto">
              <a:xfrm>
                <a:off x="2638" y="2151"/>
                <a:ext cx="327" cy="188"/>
              </a:xfrm>
              <a:prstGeom prst="rect">
                <a:avLst/>
              </a:prstGeom>
              <a:noFill/>
              <a:ln w="12700">
                <a:noFill/>
                <a:miter lim="800000"/>
              </a:ln>
              <a:effectLst/>
            </p:spPr>
            <p:txBody>
              <a:bodyPr wrap="none" lIns="90487" tIns="44450" rIns="90487" bIns="44450">
                <a:spAutoFit/>
              </a:bodyPr>
              <a:lstStyle/>
              <a:p>
                <a:pPr indent="0">
                  <a:buNone/>
                </a:pPr>
                <a:r>
                  <a:rPr lang="en-US" sz="1600" b="1">
                    <a:solidFill>
                      <a:schemeClr val="tx1"/>
                    </a:solidFill>
                    <a:latin typeface="Times" pitchFamily="-65" charset="0"/>
                  </a:rPr>
                  <a:t>Reg</a:t>
                </a:r>
              </a:p>
            </p:txBody>
          </p:sp>
          <p:grpSp>
            <p:nvGrpSpPr>
              <p:cNvPr id="21" name="Group 91"/>
              <p:cNvGrpSpPr/>
              <p:nvPr/>
            </p:nvGrpSpPr>
            <p:grpSpPr bwMode="auto">
              <a:xfrm>
                <a:off x="2657" y="2144"/>
                <a:ext cx="296" cy="289"/>
                <a:chOff x="2657" y="2144"/>
                <a:chExt cx="296" cy="289"/>
              </a:xfrm>
            </p:grpSpPr>
            <p:sp>
              <p:nvSpPr>
                <p:cNvPr id="2761820" name="Freeform 92"/>
                <p:cNvSpPr/>
                <p:nvPr/>
              </p:nvSpPr>
              <p:spPr bwMode="auto">
                <a:xfrm>
                  <a:off x="2657" y="2144"/>
                  <a:ext cx="149" cy="289"/>
                </a:xfrm>
                <a:custGeom>
                  <a:avLst/>
                  <a:gdLst/>
                  <a:ahLst/>
                  <a:cxnLst>
                    <a:cxn ang="0">
                      <a:pos x="148" y="0"/>
                    </a:cxn>
                    <a:cxn ang="0">
                      <a:pos x="0" y="0"/>
                    </a:cxn>
                    <a:cxn ang="0">
                      <a:pos x="0" y="288"/>
                    </a:cxn>
                    <a:cxn ang="0">
                      <a:pos x="148" y="288"/>
                    </a:cxn>
                  </a:cxnLst>
                  <a:rect l="0" t="0" r="r" b="b"/>
                  <a:pathLst>
                    <a:path w="149" h="289">
                      <a:moveTo>
                        <a:pt x="148" y="0"/>
                      </a:moveTo>
                      <a:lnTo>
                        <a:pt x="0" y="0"/>
                      </a:lnTo>
                      <a:lnTo>
                        <a:pt x="0" y="288"/>
                      </a:lnTo>
                      <a:lnTo>
                        <a:pt x="148" y="288"/>
                      </a:lnTo>
                    </a:path>
                  </a:pathLst>
                </a:custGeom>
                <a:noFill/>
                <a:ln w="25400" cap="rnd" cmpd="sng">
                  <a:solidFill>
                    <a:schemeClr val="tx1"/>
                  </a:solidFill>
                  <a:prstDash val="solid"/>
                  <a:round/>
                  <a:headEnd type="none" w="med" len="med"/>
                  <a:tailEnd type="none" w="med" len="med"/>
                </a:ln>
                <a:effectLst/>
              </p:spPr>
              <p:txBody>
                <a:bodyPr/>
                <a:lstStyle/>
                <a:p>
                  <a:endParaRPr lang="en-US"/>
                </a:p>
              </p:txBody>
            </p:sp>
            <p:sp>
              <p:nvSpPr>
                <p:cNvPr id="2761821" name="Freeform 93"/>
                <p:cNvSpPr/>
                <p:nvPr/>
              </p:nvSpPr>
              <p:spPr bwMode="auto">
                <a:xfrm>
                  <a:off x="2805" y="2144"/>
                  <a:ext cx="148" cy="289"/>
                </a:xfrm>
                <a:custGeom>
                  <a:avLst/>
                  <a:gdLst/>
                  <a:ahLst/>
                  <a:cxnLst>
                    <a:cxn ang="0">
                      <a:pos x="0" y="0"/>
                    </a:cxn>
                    <a:cxn ang="0">
                      <a:pos x="147" y="0"/>
                    </a:cxn>
                    <a:cxn ang="0">
                      <a:pos x="147" y="288"/>
                    </a:cxn>
                    <a:cxn ang="0">
                      <a:pos x="0" y="288"/>
                    </a:cxn>
                  </a:cxnLst>
                  <a:rect l="0" t="0" r="r" b="b"/>
                  <a:pathLst>
                    <a:path w="148" h="289">
                      <a:moveTo>
                        <a:pt x="0" y="0"/>
                      </a:moveTo>
                      <a:lnTo>
                        <a:pt x="147" y="0"/>
                      </a:lnTo>
                      <a:lnTo>
                        <a:pt x="147" y="288"/>
                      </a:lnTo>
                      <a:lnTo>
                        <a:pt x="0" y="288"/>
                      </a:lnTo>
                    </a:path>
                  </a:pathLst>
                </a:custGeom>
                <a:noFill/>
                <a:ln w="25400" cap="rnd" cmpd="sng">
                  <a:solidFill>
                    <a:schemeClr val="tx1"/>
                  </a:solidFill>
                  <a:prstDash val="solid"/>
                  <a:round/>
                  <a:headEnd type="none" w="med" len="med"/>
                  <a:tailEnd type="none" w="med" len="med"/>
                </a:ln>
                <a:effectLst/>
              </p:spPr>
              <p:txBody>
                <a:bodyPr/>
                <a:lstStyle/>
                <a:p>
                  <a:endParaRPr lang="en-US"/>
                </a:p>
              </p:txBody>
            </p:sp>
          </p:grpSp>
          <p:sp>
            <p:nvSpPr>
              <p:cNvPr id="2761822" name="Line 94"/>
              <p:cNvSpPr>
                <a:spLocks noChangeShapeType="1"/>
              </p:cNvSpPr>
              <p:nvPr/>
            </p:nvSpPr>
            <p:spPr bwMode="auto">
              <a:xfrm>
                <a:off x="2542" y="2288"/>
                <a:ext cx="96" cy="0"/>
              </a:xfrm>
              <a:prstGeom prst="line">
                <a:avLst/>
              </a:prstGeom>
              <a:noFill/>
              <a:ln w="25400">
                <a:solidFill>
                  <a:schemeClr val="tx1"/>
                </a:solidFill>
                <a:round/>
              </a:ln>
              <a:effectLst/>
            </p:spPr>
            <p:txBody>
              <a:bodyPr wrap="none" anchor="ctr"/>
              <a:lstStyle/>
              <a:p>
                <a:endParaRPr lang="en-US"/>
              </a:p>
            </p:txBody>
          </p:sp>
          <p:sp>
            <p:nvSpPr>
              <p:cNvPr id="2761823" name="Freeform 95"/>
              <p:cNvSpPr/>
              <p:nvPr/>
            </p:nvSpPr>
            <p:spPr bwMode="auto">
              <a:xfrm>
                <a:off x="2604" y="2192"/>
                <a:ext cx="48" cy="97"/>
              </a:xfrm>
              <a:custGeom>
                <a:avLst/>
                <a:gdLst/>
                <a:ahLst/>
                <a:cxnLst>
                  <a:cxn ang="0">
                    <a:pos x="0" y="96"/>
                  </a:cxn>
                  <a:cxn ang="0">
                    <a:pos x="0" y="0"/>
                  </a:cxn>
                  <a:cxn ang="0">
                    <a:pos x="47" y="0"/>
                  </a:cxn>
                  <a:cxn ang="0">
                    <a:pos x="47" y="0"/>
                  </a:cxn>
                </a:cxnLst>
                <a:rect l="0" t="0" r="r" b="b"/>
                <a:pathLst>
                  <a:path w="48" h="97">
                    <a:moveTo>
                      <a:pt x="0" y="96"/>
                    </a:moveTo>
                    <a:lnTo>
                      <a:pt x="0" y="0"/>
                    </a:lnTo>
                    <a:lnTo>
                      <a:pt x="47" y="0"/>
                    </a:lnTo>
                    <a:lnTo>
                      <a:pt x="47" y="0"/>
                    </a:lnTo>
                  </a:path>
                </a:pathLst>
              </a:custGeom>
              <a:noFill/>
              <a:ln w="25400" cap="rnd" cmpd="sng">
                <a:solidFill>
                  <a:schemeClr val="tx1"/>
                </a:solidFill>
                <a:prstDash val="solid"/>
                <a:round/>
                <a:headEnd type="none" w="med" len="med"/>
                <a:tailEnd type="none" w="med" len="med"/>
              </a:ln>
              <a:effectLst/>
            </p:spPr>
            <p:txBody>
              <a:bodyPr/>
              <a:lstStyle/>
              <a:p>
                <a:endParaRPr lang="en-US"/>
              </a:p>
            </p:txBody>
          </p:sp>
          <p:sp>
            <p:nvSpPr>
              <p:cNvPr id="2761824" name="Line 96"/>
              <p:cNvSpPr>
                <a:spLocks noChangeShapeType="1"/>
              </p:cNvSpPr>
              <p:nvPr/>
            </p:nvSpPr>
            <p:spPr bwMode="auto">
              <a:xfrm>
                <a:off x="2958" y="2192"/>
                <a:ext cx="157" cy="0"/>
              </a:xfrm>
              <a:prstGeom prst="line">
                <a:avLst/>
              </a:prstGeom>
              <a:noFill/>
              <a:ln w="25400">
                <a:solidFill>
                  <a:schemeClr val="tx1"/>
                </a:solidFill>
                <a:round/>
              </a:ln>
              <a:effectLst/>
            </p:spPr>
            <p:txBody>
              <a:bodyPr wrap="none" anchor="ctr"/>
              <a:lstStyle/>
              <a:p>
                <a:endParaRPr lang="en-US"/>
              </a:p>
            </p:txBody>
          </p:sp>
          <p:sp>
            <p:nvSpPr>
              <p:cNvPr id="2761825" name="Rectangle 97"/>
              <p:cNvSpPr>
                <a:spLocks noChangeArrowheads="1"/>
              </p:cNvSpPr>
              <p:nvPr/>
            </p:nvSpPr>
            <p:spPr bwMode="auto">
              <a:xfrm>
                <a:off x="3455" y="2146"/>
                <a:ext cx="334" cy="188"/>
              </a:xfrm>
              <a:prstGeom prst="rect">
                <a:avLst/>
              </a:prstGeom>
              <a:noFill/>
              <a:ln w="12700">
                <a:noFill/>
                <a:miter lim="800000"/>
              </a:ln>
              <a:effectLst/>
            </p:spPr>
            <p:txBody>
              <a:bodyPr wrap="none" lIns="90487" tIns="44450" rIns="90487" bIns="44450">
                <a:spAutoFit/>
              </a:bodyPr>
              <a:lstStyle/>
              <a:p>
                <a:pPr indent="0">
                  <a:buNone/>
                </a:pPr>
                <a:r>
                  <a:rPr lang="en-US" sz="1600" b="1">
                    <a:solidFill>
                      <a:schemeClr val="tx1"/>
                    </a:solidFill>
                    <a:latin typeface="Times" pitchFamily="-65" charset="0"/>
                  </a:rPr>
                  <a:t>  D$</a:t>
                </a:r>
              </a:p>
            </p:txBody>
          </p:sp>
          <p:grpSp>
            <p:nvGrpSpPr>
              <p:cNvPr id="22" name="Group 98"/>
              <p:cNvGrpSpPr/>
              <p:nvPr/>
            </p:nvGrpSpPr>
            <p:grpSpPr bwMode="auto">
              <a:xfrm>
                <a:off x="3506" y="2144"/>
                <a:ext cx="325" cy="289"/>
                <a:chOff x="3506" y="2144"/>
                <a:chExt cx="325" cy="289"/>
              </a:xfrm>
            </p:grpSpPr>
            <p:sp>
              <p:nvSpPr>
                <p:cNvPr id="2761827" name="Freeform 99"/>
                <p:cNvSpPr/>
                <p:nvPr/>
              </p:nvSpPr>
              <p:spPr bwMode="auto">
                <a:xfrm>
                  <a:off x="3506" y="2144"/>
                  <a:ext cx="162" cy="289"/>
                </a:xfrm>
                <a:custGeom>
                  <a:avLst/>
                  <a:gdLst/>
                  <a:ahLst/>
                  <a:cxnLst>
                    <a:cxn ang="0">
                      <a:pos x="161" y="0"/>
                    </a:cxn>
                    <a:cxn ang="0">
                      <a:pos x="0" y="0"/>
                    </a:cxn>
                    <a:cxn ang="0">
                      <a:pos x="0" y="288"/>
                    </a:cxn>
                    <a:cxn ang="0">
                      <a:pos x="161" y="288"/>
                    </a:cxn>
                  </a:cxnLst>
                  <a:rect l="0" t="0" r="r" b="b"/>
                  <a:pathLst>
                    <a:path w="162" h="289">
                      <a:moveTo>
                        <a:pt x="161" y="0"/>
                      </a:moveTo>
                      <a:lnTo>
                        <a:pt x="0" y="0"/>
                      </a:lnTo>
                      <a:lnTo>
                        <a:pt x="0" y="288"/>
                      </a:lnTo>
                      <a:lnTo>
                        <a:pt x="161" y="288"/>
                      </a:lnTo>
                    </a:path>
                  </a:pathLst>
                </a:custGeom>
                <a:noFill/>
                <a:ln w="25400" cap="rnd" cmpd="sng">
                  <a:solidFill>
                    <a:schemeClr val="tx1"/>
                  </a:solidFill>
                  <a:prstDash val="solid"/>
                  <a:round/>
                  <a:headEnd type="none" w="med" len="med"/>
                  <a:tailEnd type="none" w="med" len="med"/>
                </a:ln>
                <a:effectLst/>
              </p:spPr>
              <p:txBody>
                <a:bodyPr/>
                <a:lstStyle/>
                <a:p>
                  <a:endParaRPr lang="en-US"/>
                </a:p>
              </p:txBody>
            </p:sp>
            <p:sp>
              <p:nvSpPr>
                <p:cNvPr id="2761828" name="Freeform 100"/>
                <p:cNvSpPr/>
                <p:nvPr/>
              </p:nvSpPr>
              <p:spPr bwMode="auto">
                <a:xfrm>
                  <a:off x="3667" y="2144"/>
                  <a:ext cx="164" cy="289"/>
                </a:xfrm>
                <a:custGeom>
                  <a:avLst/>
                  <a:gdLst/>
                  <a:ahLst/>
                  <a:cxnLst>
                    <a:cxn ang="0">
                      <a:pos x="0" y="0"/>
                    </a:cxn>
                    <a:cxn ang="0">
                      <a:pos x="163" y="0"/>
                    </a:cxn>
                    <a:cxn ang="0">
                      <a:pos x="163" y="288"/>
                    </a:cxn>
                    <a:cxn ang="0">
                      <a:pos x="0" y="288"/>
                    </a:cxn>
                  </a:cxnLst>
                  <a:rect l="0" t="0" r="r" b="b"/>
                  <a:pathLst>
                    <a:path w="164" h="289">
                      <a:moveTo>
                        <a:pt x="0" y="0"/>
                      </a:moveTo>
                      <a:lnTo>
                        <a:pt x="163" y="0"/>
                      </a:lnTo>
                      <a:lnTo>
                        <a:pt x="163" y="288"/>
                      </a:lnTo>
                      <a:lnTo>
                        <a:pt x="0" y="288"/>
                      </a:lnTo>
                    </a:path>
                  </a:pathLst>
                </a:custGeom>
                <a:noFill/>
                <a:ln w="25400" cap="rnd" cmpd="sng">
                  <a:solidFill>
                    <a:schemeClr val="tx1"/>
                  </a:solidFill>
                  <a:prstDash val="solid"/>
                  <a:round/>
                  <a:headEnd type="none" w="med" len="med"/>
                  <a:tailEnd type="none" w="med" len="med"/>
                </a:ln>
                <a:effectLst/>
              </p:spPr>
              <p:txBody>
                <a:bodyPr/>
                <a:lstStyle/>
                <a:p>
                  <a:endParaRPr lang="en-US"/>
                </a:p>
              </p:txBody>
            </p:sp>
          </p:grpSp>
          <p:sp>
            <p:nvSpPr>
              <p:cNvPr id="2761829" name="Rectangle 101"/>
              <p:cNvSpPr>
                <a:spLocks noChangeArrowheads="1"/>
              </p:cNvSpPr>
              <p:nvPr/>
            </p:nvSpPr>
            <p:spPr bwMode="auto">
              <a:xfrm>
                <a:off x="3947" y="2146"/>
                <a:ext cx="327" cy="188"/>
              </a:xfrm>
              <a:prstGeom prst="rect">
                <a:avLst/>
              </a:prstGeom>
              <a:noFill/>
              <a:ln w="12700">
                <a:noFill/>
                <a:miter lim="800000"/>
              </a:ln>
              <a:effectLst/>
            </p:spPr>
            <p:txBody>
              <a:bodyPr wrap="none" lIns="90487" tIns="44450" rIns="90487" bIns="44450">
                <a:spAutoFit/>
              </a:bodyPr>
              <a:lstStyle/>
              <a:p>
                <a:pPr indent="0">
                  <a:buNone/>
                </a:pPr>
                <a:r>
                  <a:rPr lang="en-US" sz="1600" b="1">
                    <a:solidFill>
                      <a:schemeClr val="tx1"/>
                    </a:solidFill>
                    <a:latin typeface="Times" pitchFamily="-65" charset="0"/>
                  </a:rPr>
                  <a:t>Reg</a:t>
                </a:r>
              </a:p>
            </p:txBody>
          </p:sp>
          <p:grpSp>
            <p:nvGrpSpPr>
              <p:cNvPr id="23" name="Group 102"/>
              <p:cNvGrpSpPr/>
              <p:nvPr/>
            </p:nvGrpSpPr>
            <p:grpSpPr bwMode="auto">
              <a:xfrm>
                <a:off x="3974" y="2144"/>
                <a:ext cx="284" cy="289"/>
                <a:chOff x="3974" y="2144"/>
                <a:chExt cx="284" cy="289"/>
              </a:xfrm>
            </p:grpSpPr>
            <p:sp>
              <p:nvSpPr>
                <p:cNvPr id="2761831" name="Freeform 103"/>
                <p:cNvSpPr/>
                <p:nvPr/>
              </p:nvSpPr>
              <p:spPr bwMode="auto">
                <a:xfrm>
                  <a:off x="3974" y="2144"/>
                  <a:ext cx="142" cy="289"/>
                </a:xfrm>
                <a:custGeom>
                  <a:avLst/>
                  <a:gdLst/>
                  <a:ahLst/>
                  <a:cxnLst>
                    <a:cxn ang="0">
                      <a:pos x="141" y="0"/>
                    </a:cxn>
                    <a:cxn ang="0">
                      <a:pos x="0" y="0"/>
                    </a:cxn>
                    <a:cxn ang="0">
                      <a:pos x="0" y="288"/>
                    </a:cxn>
                    <a:cxn ang="0">
                      <a:pos x="141" y="288"/>
                    </a:cxn>
                  </a:cxnLst>
                  <a:rect l="0" t="0" r="r" b="b"/>
                  <a:pathLst>
                    <a:path w="142" h="289">
                      <a:moveTo>
                        <a:pt x="141" y="0"/>
                      </a:moveTo>
                      <a:lnTo>
                        <a:pt x="0" y="0"/>
                      </a:lnTo>
                      <a:lnTo>
                        <a:pt x="0" y="288"/>
                      </a:lnTo>
                      <a:lnTo>
                        <a:pt x="141" y="288"/>
                      </a:lnTo>
                    </a:path>
                  </a:pathLst>
                </a:custGeom>
                <a:noFill/>
                <a:ln w="25400" cap="rnd" cmpd="sng">
                  <a:solidFill>
                    <a:schemeClr val="tx1"/>
                  </a:solidFill>
                  <a:prstDash val="solid"/>
                  <a:round/>
                  <a:headEnd type="none" w="med" len="med"/>
                  <a:tailEnd type="none" w="med" len="med"/>
                </a:ln>
                <a:effectLst/>
              </p:spPr>
              <p:txBody>
                <a:bodyPr/>
                <a:lstStyle/>
                <a:p>
                  <a:endParaRPr lang="en-US"/>
                </a:p>
              </p:txBody>
            </p:sp>
            <p:sp>
              <p:nvSpPr>
                <p:cNvPr id="2761832" name="Freeform 104"/>
                <p:cNvSpPr/>
                <p:nvPr/>
              </p:nvSpPr>
              <p:spPr bwMode="auto">
                <a:xfrm>
                  <a:off x="4115" y="2144"/>
                  <a:ext cx="143" cy="289"/>
                </a:xfrm>
                <a:custGeom>
                  <a:avLst/>
                  <a:gdLst/>
                  <a:ahLst/>
                  <a:cxnLst>
                    <a:cxn ang="0">
                      <a:pos x="0" y="0"/>
                    </a:cxn>
                    <a:cxn ang="0">
                      <a:pos x="142" y="0"/>
                    </a:cxn>
                    <a:cxn ang="0">
                      <a:pos x="142" y="288"/>
                    </a:cxn>
                    <a:cxn ang="0">
                      <a:pos x="0" y="288"/>
                    </a:cxn>
                  </a:cxnLst>
                  <a:rect l="0" t="0" r="r" b="b"/>
                  <a:pathLst>
                    <a:path w="143" h="289">
                      <a:moveTo>
                        <a:pt x="0" y="0"/>
                      </a:moveTo>
                      <a:lnTo>
                        <a:pt x="142" y="0"/>
                      </a:lnTo>
                      <a:lnTo>
                        <a:pt x="142" y="288"/>
                      </a:lnTo>
                      <a:lnTo>
                        <a:pt x="0" y="288"/>
                      </a:lnTo>
                    </a:path>
                  </a:pathLst>
                </a:custGeom>
                <a:noFill/>
                <a:ln w="25400" cap="rnd" cmpd="sng">
                  <a:solidFill>
                    <a:schemeClr val="tx1"/>
                  </a:solidFill>
                  <a:prstDash val="solid"/>
                  <a:round/>
                  <a:headEnd type="none" w="med" len="med"/>
                  <a:tailEnd type="none" w="med" len="med"/>
                </a:ln>
                <a:effectLst/>
              </p:spPr>
              <p:txBody>
                <a:bodyPr/>
                <a:lstStyle/>
                <a:p>
                  <a:endParaRPr lang="en-US"/>
                </a:p>
              </p:txBody>
            </p:sp>
          </p:grpSp>
          <p:sp>
            <p:nvSpPr>
              <p:cNvPr id="2761833" name="Line 105"/>
              <p:cNvSpPr>
                <a:spLocks noChangeShapeType="1"/>
              </p:cNvSpPr>
              <p:nvPr/>
            </p:nvSpPr>
            <p:spPr bwMode="auto">
              <a:xfrm>
                <a:off x="3827" y="2288"/>
                <a:ext cx="139" cy="0"/>
              </a:xfrm>
              <a:prstGeom prst="line">
                <a:avLst/>
              </a:prstGeom>
              <a:noFill/>
              <a:ln w="25400">
                <a:solidFill>
                  <a:schemeClr val="tx1"/>
                </a:solidFill>
                <a:round/>
              </a:ln>
              <a:effectLst/>
            </p:spPr>
            <p:txBody>
              <a:bodyPr wrap="none" anchor="ctr"/>
              <a:lstStyle/>
              <a:p>
                <a:endParaRPr lang="en-US"/>
              </a:p>
            </p:txBody>
          </p:sp>
          <p:sp>
            <p:nvSpPr>
              <p:cNvPr id="2761834" name="Line 106"/>
              <p:cNvSpPr>
                <a:spLocks noChangeShapeType="1"/>
              </p:cNvSpPr>
              <p:nvPr/>
            </p:nvSpPr>
            <p:spPr bwMode="auto">
              <a:xfrm>
                <a:off x="3343" y="2288"/>
                <a:ext cx="155" cy="0"/>
              </a:xfrm>
              <a:prstGeom prst="line">
                <a:avLst/>
              </a:prstGeom>
              <a:noFill/>
              <a:ln w="25400">
                <a:solidFill>
                  <a:schemeClr val="tx1"/>
                </a:solidFill>
                <a:round/>
              </a:ln>
              <a:effectLst/>
            </p:spPr>
            <p:txBody>
              <a:bodyPr wrap="none" anchor="ctr"/>
              <a:lstStyle/>
              <a:p>
                <a:endParaRPr lang="en-US"/>
              </a:p>
            </p:txBody>
          </p:sp>
          <p:sp>
            <p:nvSpPr>
              <p:cNvPr id="2761835" name="Freeform 107"/>
              <p:cNvSpPr/>
              <p:nvPr/>
            </p:nvSpPr>
            <p:spPr bwMode="auto">
              <a:xfrm>
                <a:off x="3464" y="2288"/>
                <a:ext cx="431" cy="193"/>
              </a:xfrm>
              <a:custGeom>
                <a:avLst/>
                <a:gdLst/>
                <a:ahLst/>
                <a:cxnLst>
                  <a:cxn ang="0">
                    <a:pos x="0" y="0"/>
                  </a:cxn>
                  <a:cxn ang="0">
                    <a:pos x="0" y="192"/>
                  </a:cxn>
                  <a:cxn ang="0">
                    <a:pos x="391" y="192"/>
                  </a:cxn>
                  <a:cxn ang="0">
                    <a:pos x="391" y="64"/>
                  </a:cxn>
                  <a:cxn ang="0">
                    <a:pos x="430" y="0"/>
                  </a:cxn>
                </a:cxnLst>
                <a:rect l="0" t="0" r="r" b="b"/>
                <a:pathLst>
                  <a:path w="431" h="193">
                    <a:moveTo>
                      <a:pt x="0" y="0"/>
                    </a:moveTo>
                    <a:lnTo>
                      <a:pt x="0" y="192"/>
                    </a:lnTo>
                    <a:lnTo>
                      <a:pt x="391" y="192"/>
                    </a:lnTo>
                    <a:lnTo>
                      <a:pt x="391" y="64"/>
                    </a:lnTo>
                    <a:lnTo>
                      <a:pt x="430" y="0"/>
                    </a:lnTo>
                  </a:path>
                </a:pathLst>
              </a:custGeom>
              <a:noFill/>
              <a:ln w="25400" cap="rnd" cmpd="sng">
                <a:solidFill>
                  <a:schemeClr val="tx1"/>
                </a:solidFill>
                <a:prstDash val="solid"/>
                <a:round/>
                <a:headEnd type="none" w="med" len="med"/>
                <a:tailEnd type="none" w="med" len="med"/>
              </a:ln>
              <a:effectLst/>
            </p:spPr>
            <p:txBody>
              <a:bodyPr/>
              <a:lstStyle/>
              <a:p>
                <a:endParaRPr lang="en-US"/>
              </a:p>
            </p:txBody>
          </p:sp>
          <p:sp>
            <p:nvSpPr>
              <p:cNvPr id="2761836" name="Line 108"/>
              <p:cNvSpPr>
                <a:spLocks noChangeShapeType="1"/>
              </p:cNvSpPr>
              <p:nvPr/>
            </p:nvSpPr>
            <p:spPr bwMode="auto">
              <a:xfrm>
                <a:off x="2958" y="2384"/>
                <a:ext cx="157" cy="0"/>
              </a:xfrm>
              <a:prstGeom prst="line">
                <a:avLst/>
              </a:prstGeom>
              <a:noFill/>
              <a:ln w="25400">
                <a:solidFill>
                  <a:schemeClr val="tx1"/>
                </a:solidFill>
                <a:round/>
              </a:ln>
              <a:effectLst/>
            </p:spPr>
            <p:txBody>
              <a:bodyPr wrap="none" anchor="ctr"/>
              <a:lstStyle/>
              <a:p>
                <a:endParaRPr lang="en-US"/>
              </a:p>
            </p:txBody>
          </p:sp>
          <p:sp>
            <p:nvSpPr>
              <p:cNvPr id="2761837" name="Freeform 109"/>
              <p:cNvSpPr/>
              <p:nvPr/>
            </p:nvSpPr>
            <p:spPr bwMode="auto">
              <a:xfrm>
                <a:off x="3051" y="2283"/>
                <a:ext cx="337" cy="278"/>
              </a:xfrm>
              <a:custGeom>
                <a:avLst/>
                <a:gdLst/>
                <a:ahLst/>
                <a:cxnLst>
                  <a:cxn ang="0">
                    <a:pos x="0" y="101"/>
                  </a:cxn>
                  <a:cxn ang="0">
                    <a:pos x="0" y="277"/>
                  </a:cxn>
                  <a:cxn ang="0">
                    <a:pos x="294" y="277"/>
                  </a:cxn>
                  <a:cxn ang="0">
                    <a:pos x="294" y="90"/>
                  </a:cxn>
                  <a:cxn ang="0">
                    <a:pos x="336" y="0"/>
                  </a:cxn>
                </a:cxnLst>
                <a:rect l="0" t="0" r="r" b="b"/>
                <a:pathLst>
                  <a:path w="337" h="278">
                    <a:moveTo>
                      <a:pt x="0" y="101"/>
                    </a:moveTo>
                    <a:lnTo>
                      <a:pt x="0" y="277"/>
                    </a:lnTo>
                    <a:lnTo>
                      <a:pt x="294" y="277"/>
                    </a:lnTo>
                    <a:lnTo>
                      <a:pt x="294" y="90"/>
                    </a:lnTo>
                    <a:lnTo>
                      <a:pt x="336" y="0"/>
                    </a:lnTo>
                  </a:path>
                </a:pathLst>
              </a:custGeom>
              <a:noFill/>
              <a:ln w="25400" cap="rnd" cmpd="sng">
                <a:solidFill>
                  <a:schemeClr val="tx1"/>
                </a:solidFill>
                <a:prstDash val="solid"/>
                <a:round/>
                <a:headEnd type="none" w="med" len="med"/>
                <a:tailEnd type="none" w="med" len="med"/>
              </a:ln>
              <a:effectLst/>
            </p:spPr>
            <p:txBody>
              <a:bodyPr/>
              <a:lstStyle/>
              <a:p>
                <a:endParaRPr lang="en-US"/>
              </a:p>
            </p:txBody>
          </p:sp>
        </p:grpSp>
        <p:grpSp>
          <p:nvGrpSpPr>
            <p:cNvPr id="24" name="Group 110"/>
            <p:cNvGrpSpPr/>
            <p:nvPr/>
          </p:nvGrpSpPr>
          <p:grpSpPr bwMode="auto">
            <a:xfrm>
              <a:off x="3549" y="2496"/>
              <a:ext cx="214" cy="481"/>
              <a:chOff x="3549" y="2496"/>
              <a:chExt cx="214" cy="481"/>
            </a:xfrm>
          </p:grpSpPr>
          <p:sp>
            <p:nvSpPr>
              <p:cNvPr id="2761839" name="Freeform 111"/>
              <p:cNvSpPr/>
              <p:nvPr/>
            </p:nvSpPr>
            <p:spPr bwMode="auto">
              <a:xfrm>
                <a:off x="3550" y="2496"/>
                <a:ext cx="213" cy="481"/>
              </a:xfrm>
              <a:custGeom>
                <a:avLst/>
                <a:gdLst/>
                <a:ahLst/>
                <a:cxnLst>
                  <a:cxn ang="0">
                    <a:pos x="0" y="320"/>
                  </a:cxn>
                  <a:cxn ang="0">
                    <a:pos x="71" y="240"/>
                  </a:cxn>
                  <a:cxn ang="0">
                    <a:pos x="0" y="160"/>
                  </a:cxn>
                  <a:cxn ang="0">
                    <a:pos x="0" y="0"/>
                  </a:cxn>
                  <a:cxn ang="0">
                    <a:pos x="212" y="160"/>
                  </a:cxn>
                  <a:cxn ang="0">
                    <a:pos x="212" y="320"/>
                  </a:cxn>
                  <a:cxn ang="0">
                    <a:pos x="0" y="480"/>
                  </a:cxn>
                  <a:cxn ang="0">
                    <a:pos x="0" y="320"/>
                  </a:cxn>
                </a:cxnLst>
                <a:rect l="0" t="0" r="r" b="b"/>
                <a:pathLst>
                  <a:path w="213" h="481">
                    <a:moveTo>
                      <a:pt x="0" y="320"/>
                    </a:moveTo>
                    <a:lnTo>
                      <a:pt x="71" y="240"/>
                    </a:lnTo>
                    <a:lnTo>
                      <a:pt x="0" y="160"/>
                    </a:lnTo>
                    <a:lnTo>
                      <a:pt x="0" y="0"/>
                    </a:lnTo>
                    <a:lnTo>
                      <a:pt x="212" y="160"/>
                    </a:lnTo>
                    <a:lnTo>
                      <a:pt x="212" y="320"/>
                    </a:lnTo>
                    <a:lnTo>
                      <a:pt x="0" y="480"/>
                    </a:lnTo>
                    <a:lnTo>
                      <a:pt x="0" y="320"/>
                    </a:lnTo>
                  </a:path>
                </a:pathLst>
              </a:custGeom>
              <a:noFill/>
              <a:ln w="25400" cap="rnd" cmpd="sng">
                <a:solidFill>
                  <a:schemeClr val="tx1"/>
                </a:solidFill>
                <a:prstDash val="solid"/>
                <a:round/>
                <a:headEnd type="none" w="med" len="med"/>
                <a:tailEnd type="none" w="med" len="med"/>
              </a:ln>
              <a:effectLst/>
            </p:spPr>
            <p:txBody>
              <a:bodyPr/>
              <a:lstStyle/>
              <a:p>
                <a:endParaRPr lang="en-US"/>
              </a:p>
            </p:txBody>
          </p:sp>
          <p:sp>
            <p:nvSpPr>
              <p:cNvPr id="2761840" name="Rectangle 112"/>
              <p:cNvSpPr>
                <a:spLocks noChangeArrowheads="1"/>
              </p:cNvSpPr>
              <p:nvPr/>
            </p:nvSpPr>
            <p:spPr bwMode="auto">
              <a:xfrm rot="5400000">
                <a:off x="3451" y="2618"/>
                <a:ext cx="384" cy="188"/>
              </a:xfrm>
              <a:prstGeom prst="rect">
                <a:avLst/>
              </a:prstGeom>
              <a:noFill/>
              <a:ln w="12700">
                <a:noFill/>
                <a:miter lim="800000"/>
              </a:ln>
              <a:effectLst/>
            </p:spPr>
            <p:txBody>
              <a:bodyPr wrap="none" lIns="90487" tIns="44450" rIns="90487" bIns="44450">
                <a:spAutoFit/>
              </a:bodyPr>
              <a:lstStyle/>
              <a:p>
                <a:pPr indent="0">
                  <a:buNone/>
                </a:pPr>
                <a:r>
                  <a:rPr lang="en-US" sz="1600" b="1">
                    <a:solidFill>
                      <a:schemeClr val="tx1"/>
                    </a:solidFill>
                    <a:latin typeface="Times" pitchFamily="-65" charset="0"/>
                  </a:rPr>
                  <a:t>ALU</a:t>
                </a:r>
              </a:p>
            </p:txBody>
          </p:sp>
        </p:grpSp>
        <p:sp>
          <p:nvSpPr>
            <p:cNvPr id="2761841" name="Rectangle 113"/>
            <p:cNvSpPr>
              <a:spLocks noChangeArrowheads="1"/>
            </p:cNvSpPr>
            <p:nvPr/>
          </p:nvSpPr>
          <p:spPr bwMode="auto">
            <a:xfrm>
              <a:off x="3065" y="2599"/>
              <a:ext cx="327" cy="188"/>
            </a:xfrm>
            <a:prstGeom prst="rect">
              <a:avLst/>
            </a:prstGeom>
            <a:noFill/>
            <a:ln w="12700">
              <a:noFill/>
              <a:miter lim="800000"/>
            </a:ln>
            <a:effectLst/>
          </p:spPr>
          <p:txBody>
            <a:bodyPr wrap="none" lIns="90487" tIns="44450" rIns="90487" bIns="44450">
              <a:spAutoFit/>
            </a:bodyPr>
            <a:lstStyle/>
            <a:p>
              <a:pPr indent="0">
                <a:buNone/>
              </a:pPr>
              <a:r>
                <a:rPr lang="en-US" sz="1600" b="1">
                  <a:solidFill>
                    <a:schemeClr val="tx1"/>
                  </a:solidFill>
                  <a:latin typeface="Times" pitchFamily="-65" charset="0"/>
                </a:rPr>
                <a:t>Reg</a:t>
              </a:r>
            </a:p>
          </p:txBody>
        </p:sp>
        <p:grpSp>
          <p:nvGrpSpPr>
            <p:cNvPr id="25" name="Group 114"/>
            <p:cNvGrpSpPr/>
            <p:nvPr/>
          </p:nvGrpSpPr>
          <p:grpSpPr bwMode="auto">
            <a:xfrm>
              <a:off x="3084" y="2592"/>
              <a:ext cx="296" cy="289"/>
              <a:chOff x="3084" y="2592"/>
              <a:chExt cx="296" cy="289"/>
            </a:xfrm>
          </p:grpSpPr>
          <p:sp>
            <p:nvSpPr>
              <p:cNvPr id="2761843" name="Freeform 115"/>
              <p:cNvSpPr/>
              <p:nvPr/>
            </p:nvSpPr>
            <p:spPr bwMode="auto">
              <a:xfrm>
                <a:off x="3084" y="2592"/>
                <a:ext cx="149" cy="289"/>
              </a:xfrm>
              <a:custGeom>
                <a:avLst/>
                <a:gdLst/>
                <a:ahLst/>
                <a:cxnLst>
                  <a:cxn ang="0">
                    <a:pos x="148" y="0"/>
                  </a:cxn>
                  <a:cxn ang="0">
                    <a:pos x="0" y="0"/>
                  </a:cxn>
                  <a:cxn ang="0">
                    <a:pos x="0" y="288"/>
                  </a:cxn>
                  <a:cxn ang="0">
                    <a:pos x="148" y="288"/>
                  </a:cxn>
                </a:cxnLst>
                <a:rect l="0" t="0" r="r" b="b"/>
                <a:pathLst>
                  <a:path w="149" h="289">
                    <a:moveTo>
                      <a:pt x="148" y="0"/>
                    </a:moveTo>
                    <a:lnTo>
                      <a:pt x="0" y="0"/>
                    </a:lnTo>
                    <a:lnTo>
                      <a:pt x="0" y="288"/>
                    </a:lnTo>
                    <a:lnTo>
                      <a:pt x="148" y="288"/>
                    </a:lnTo>
                  </a:path>
                </a:pathLst>
              </a:custGeom>
              <a:noFill/>
              <a:ln w="25400" cap="rnd" cmpd="sng">
                <a:solidFill>
                  <a:schemeClr val="tx1"/>
                </a:solidFill>
                <a:prstDash val="solid"/>
                <a:round/>
                <a:headEnd type="none" w="med" len="med"/>
                <a:tailEnd type="none" w="med" len="med"/>
              </a:ln>
              <a:effectLst/>
            </p:spPr>
            <p:txBody>
              <a:bodyPr/>
              <a:lstStyle/>
              <a:p>
                <a:endParaRPr lang="en-US"/>
              </a:p>
            </p:txBody>
          </p:sp>
          <p:sp>
            <p:nvSpPr>
              <p:cNvPr id="2761844" name="Freeform 116"/>
              <p:cNvSpPr/>
              <p:nvPr/>
            </p:nvSpPr>
            <p:spPr bwMode="auto">
              <a:xfrm>
                <a:off x="3232" y="2592"/>
                <a:ext cx="148" cy="289"/>
              </a:xfrm>
              <a:custGeom>
                <a:avLst/>
                <a:gdLst/>
                <a:ahLst/>
                <a:cxnLst>
                  <a:cxn ang="0">
                    <a:pos x="0" y="0"/>
                  </a:cxn>
                  <a:cxn ang="0">
                    <a:pos x="147" y="0"/>
                  </a:cxn>
                  <a:cxn ang="0">
                    <a:pos x="147" y="288"/>
                  </a:cxn>
                  <a:cxn ang="0">
                    <a:pos x="0" y="288"/>
                  </a:cxn>
                </a:cxnLst>
                <a:rect l="0" t="0" r="r" b="b"/>
                <a:pathLst>
                  <a:path w="148" h="289">
                    <a:moveTo>
                      <a:pt x="0" y="0"/>
                    </a:moveTo>
                    <a:lnTo>
                      <a:pt x="147" y="0"/>
                    </a:lnTo>
                    <a:lnTo>
                      <a:pt x="147" y="288"/>
                    </a:lnTo>
                    <a:lnTo>
                      <a:pt x="0" y="288"/>
                    </a:lnTo>
                  </a:path>
                </a:pathLst>
              </a:custGeom>
              <a:noFill/>
              <a:ln w="25400" cap="rnd" cmpd="sng">
                <a:solidFill>
                  <a:schemeClr val="tx1"/>
                </a:solidFill>
                <a:prstDash val="solid"/>
                <a:round/>
                <a:headEnd type="none" w="med" len="med"/>
                <a:tailEnd type="none" w="med" len="med"/>
              </a:ln>
              <a:effectLst/>
            </p:spPr>
            <p:txBody>
              <a:bodyPr/>
              <a:lstStyle/>
              <a:p>
                <a:endParaRPr lang="en-US"/>
              </a:p>
            </p:txBody>
          </p:sp>
        </p:grpSp>
        <p:sp>
          <p:nvSpPr>
            <p:cNvPr id="2761845" name="Line 117"/>
            <p:cNvSpPr>
              <a:spLocks noChangeShapeType="1"/>
            </p:cNvSpPr>
            <p:nvPr/>
          </p:nvSpPr>
          <p:spPr bwMode="auto">
            <a:xfrm>
              <a:off x="2969" y="2736"/>
              <a:ext cx="96" cy="0"/>
            </a:xfrm>
            <a:prstGeom prst="line">
              <a:avLst/>
            </a:prstGeom>
            <a:noFill/>
            <a:ln w="25400">
              <a:solidFill>
                <a:schemeClr val="tx1"/>
              </a:solidFill>
              <a:round/>
            </a:ln>
            <a:effectLst/>
          </p:spPr>
          <p:txBody>
            <a:bodyPr wrap="none" anchor="ctr"/>
            <a:lstStyle/>
            <a:p>
              <a:endParaRPr lang="en-US"/>
            </a:p>
          </p:txBody>
        </p:sp>
        <p:sp>
          <p:nvSpPr>
            <p:cNvPr id="2761846" name="Freeform 118"/>
            <p:cNvSpPr/>
            <p:nvPr/>
          </p:nvSpPr>
          <p:spPr bwMode="auto">
            <a:xfrm>
              <a:off x="3031" y="2640"/>
              <a:ext cx="48" cy="97"/>
            </a:xfrm>
            <a:custGeom>
              <a:avLst/>
              <a:gdLst/>
              <a:ahLst/>
              <a:cxnLst>
                <a:cxn ang="0">
                  <a:pos x="0" y="96"/>
                </a:cxn>
                <a:cxn ang="0">
                  <a:pos x="0" y="0"/>
                </a:cxn>
                <a:cxn ang="0">
                  <a:pos x="47" y="0"/>
                </a:cxn>
                <a:cxn ang="0">
                  <a:pos x="47" y="0"/>
                </a:cxn>
              </a:cxnLst>
              <a:rect l="0" t="0" r="r" b="b"/>
              <a:pathLst>
                <a:path w="48" h="97">
                  <a:moveTo>
                    <a:pt x="0" y="96"/>
                  </a:moveTo>
                  <a:lnTo>
                    <a:pt x="0" y="0"/>
                  </a:lnTo>
                  <a:lnTo>
                    <a:pt x="47" y="0"/>
                  </a:lnTo>
                  <a:lnTo>
                    <a:pt x="47" y="0"/>
                  </a:lnTo>
                </a:path>
              </a:pathLst>
            </a:custGeom>
            <a:noFill/>
            <a:ln w="25400" cap="rnd" cmpd="sng">
              <a:solidFill>
                <a:schemeClr val="tx1"/>
              </a:solidFill>
              <a:prstDash val="solid"/>
              <a:round/>
              <a:headEnd type="none" w="med" len="med"/>
              <a:tailEnd type="none" w="med" len="med"/>
            </a:ln>
            <a:effectLst/>
          </p:spPr>
          <p:txBody>
            <a:bodyPr/>
            <a:lstStyle/>
            <a:p>
              <a:endParaRPr lang="en-US"/>
            </a:p>
          </p:txBody>
        </p:sp>
        <p:sp>
          <p:nvSpPr>
            <p:cNvPr id="2761847" name="Line 119"/>
            <p:cNvSpPr>
              <a:spLocks noChangeShapeType="1"/>
            </p:cNvSpPr>
            <p:nvPr/>
          </p:nvSpPr>
          <p:spPr bwMode="auto">
            <a:xfrm>
              <a:off x="3385" y="2640"/>
              <a:ext cx="157" cy="0"/>
            </a:xfrm>
            <a:prstGeom prst="line">
              <a:avLst/>
            </a:prstGeom>
            <a:noFill/>
            <a:ln w="25400">
              <a:solidFill>
                <a:schemeClr val="tx1"/>
              </a:solidFill>
              <a:round/>
            </a:ln>
            <a:effectLst/>
          </p:spPr>
          <p:txBody>
            <a:bodyPr wrap="none" anchor="ctr"/>
            <a:lstStyle/>
            <a:p>
              <a:endParaRPr lang="en-US"/>
            </a:p>
          </p:txBody>
        </p:sp>
        <p:sp>
          <p:nvSpPr>
            <p:cNvPr id="2761848" name="Rectangle 120"/>
            <p:cNvSpPr>
              <a:spLocks noChangeArrowheads="1"/>
            </p:cNvSpPr>
            <p:nvPr/>
          </p:nvSpPr>
          <p:spPr bwMode="auto">
            <a:xfrm>
              <a:off x="3882" y="2594"/>
              <a:ext cx="334" cy="188"/>
            </a:xfrm>
            <a:prstGeom prst="rect">
              <a:avLst/>
            </a:prstGeom>
            <a:noFill/>
            <a:ln w="12700">
              <a:noFill/>
              <a:miter lim="800000"/>
            </a:ln>
            <a:effectLst/>
          </p:spPr>
          <p:txBody>
            <a:bodyPr wrap="none" lIns="90487" tIns="44450" rIns="90487" bIns="44450">
              <a:spAutoFit/>
            </a:bodyPr>
            <a:lstStyle/>
            <a:p>
              <a:pPr indent="0">
                <a:buNone/>
              </a:pPr>
              <a:r>
                <a:rPr lang="en-US" sz="1600" b="1">
                  <a:solidFill>
                    <a:schemeClr val="tx1"/>
                  </a:solidFill>
                  <a:latin typeface="Times" pitchFamily="-65" charset="0"/>
                </a:rPr>
                <a:t>  D$</a:t>
              </a:r>
            </a:p>
          </p:txBody>
        </p:sp>
        <p:grpSp>
          <p:nvGrpSpPr>
            <p:cNvPr id="26" name="Group 121"/>
            <p:cNvGrpSpPr/>
            <p:nvPr/>
          </p:nvGrpSpPr>
          <p:grpSpPr bwMode="auto">
            <a:xfrm>
              <a:off x="3933" y="2592"/>
              <a:ext cx="325" cy="289"/>
              <a:chOff x="3933" y="2592"/>
              <a:chExt cx="325" cy="289"/>
            </a:xfrm>
          </p:grpSpPr>
          <p:sp>
            <p:nvSpPr>
              <p:cNvPr id="2761850" name="Freeform 122"/>
              <p:cNvSpPr/>
              <p:nvPr/>
            </p:nvSpPr>
            <p:spPr bwMode="auto">
              <a:xfrm>
                <a:off x="3933" y="2592"/>
                <a:ext cx="162" cy="289"/>
              </a:xfrm>
              <a:custGeom>
                <a:avLst/>
                <a:gdLst/>
                <a:ahLst/>
                <a:cxnLst>
                  <a:cxn ang="0">
                    <a:pos x="161" y="0"/>
                  </a:cxn>
                  <a:cxn ang="0">
                    <a:pos x="0" y="0"/>
                  </a:cxn>
                  <a:cxn ang="0">
                    <a:pos x="0" y="288"/>
                  </a:cxn>
                  <a:cxn ang="0">
                    <a:pos x="161" y="288"/>
                  </a:cxn>
                </a:cxnLst>
                <a:rect l="0" t="0" r="r" b="b"/>
                <a:pathLst>
                  <a:path w="162" h="289">
                    <a:moveTo>
                      <a:pt x="161" y="0"/>
                    </a:moveTo>
                    <a:lnTo>
                      <a:pt x="0" y="0"/>
                    </a:lnTo>
                    <a:lnTo>
                      <a:pt x="0" y="288"/>
                    </a:lnTo>
                    <a:lnTo>
                      <a:pt x="161" y="288"/>
                    </a:lnTo>
                  </a:path>
                </a:pathLst>
              </a:custGeom>
              <a:noFill/>
              <a:ln w="25400" cap="rnd" cmpd="sng">
                <a:solidFill>
                  <a:schemeClr val="tx1"/>
                </a:solidFill>
                <a:prstDash val="solid"/>
                <a:round/>
                <a:headEnd type="none" w="med" len="med"/>
                <a:tailEnd type="none" w="med" len="med"/>
              </a:ln>
              <a:effectLst/>
            </p:spPr>
            <p:txBody>
              <a:bodyPr/>
              <a:lstStyle/>
              <a:p>
                <a:endParaRPr lang="en-US"/>
              </a:p>
            </p:txBody>
          </p:sp>
          <p:sp>
            <p:nvSpPr>
              <p:cNvPr id="2761851" name="Freeform 123"/>
              <p:cNvSpPr/>
              <p:nvPr/>
            </p:nvSpPr>
            <p:spPr bwMode="auto">
              <a:xfrm>
                <a:off x="4094" y="2592"/>
                <a:ext cx="164" cy="289"/>
              </a:xfrm>
              <a:custGeom>
                <a:avLst/>
                <a:gdLst/>
                <a:ahLst/>
                <a:cxnLst>
                  <a:cxn ang="0">
                    <a:pos x="0" y="0"/>
                  </a:cxn>
                  <a:cxn ang="0">
                    <a:pos x="163" y="0"/>
                  </a:cxn>
                  <a:cxn ang="0">
                    <a:pos x="163" y="288"/>
                  </a:cxn>
                  <a:cxn ang="0">
                    <a:pos x="0" y="288"/>
                  </a:cxn>
                </a:cxnLst>
                <a:rect l="0" t="0" r="r" b="b"/>
                <a:pathLst>
                  <a:path w="164" h="289">
                    <a:moveTo>
                      <a:pt x="0" y="0"/>
                    </a:moveTo>
                    <a:lnTo>
                      <a:pt x="163" y="0"/>
                    </a:lnTo>
                    <a:lnTo>
                      <a:pt x="163" y="288"/>
                    </a:lnTo>
                    <a:lnTo>
                      <a:pt x="0" y="288"/>
                    </a:lnTo>
                  </a:path>
                </a:pathLst>
              </a:custGeom>
              <a:noFill/>
              <a:ln w="25400" cap="rnd" cmpd="sng">
                <a:solidFill>
                  <a:schemeClr val="tx1"/>
                </a:solidFill>
                <a:prstDash val="solid"/>
                <a:round/>
                <a:headEnd type="none" w="med" len="med"/>
                <a:tailEnd type="none" w="med" len="med"/>
              </a:ln>
              <a:effectLst/>
            </p:spPr>
            <p:txBody>
              <a:bodyPr/>
              <a:lstStyle/>
              <a:p>
                <a:endParaRPr lang="en-US"/>
              </a:p>
            </p:txBody>
          </p:sp>
        </p:grpSp>
        <p:sp>
          <p:nvSpPr>
            <p:cNvPr id="2761852" name="Rectangle 124"/>
            <p:cNvSpPr>
              <a:spLocks noChangeArrowheads="1"/>
            </p:cNvSpPr>
            <p:nvPr/>
          </p:nvSpPr>
          <p:spPr bwMode="auto">
            <a:xfrm>
              <a:off x="4374" y="2594"/>
              <a:ext cx="327" cy="188"/>
            </a:xfrm>
            <a:prstGeom prst="rect">
              <a:avLst/>
            </a:prstGeom>
            <a:noFill/>
            <a:ln w="12700">
              <a:noFill/>
              <a:miter lim="800000"/>
            </a:ln>
            <a:effectLst/>
          </p:spPr>
          <p:txBody>
            <a:bodyPr wrap="none" lIns="90487" tIns="44450" rIns="90487" bIns="44450">
              <a:spAutoFit/>
            </a:bodyPr>
            <a:lstStyle/>
            <a:p>
              <a:pPr indent="0">
                <a:buNone/>
              </a:pPr>
              <a:r>
                <a:rPr lang="en-US" sz="1600" b="1">
                  <a:solidFill>
                    <a:schemeClr val="tx1"/>
                  </a:solidFill>
                  <a:latin typeface="Times" pitchFamily="-65" charset="0"/>
                </a:rPr>
                <a:t>Reg</a:t>
              </a:r>
            </a:p>
          </p:txBody>
        </p:sp>
        <p:grpSp>
          <p:nvGrpSpPr>
            <p:cNvPr id="27" name="Group 125"/>
            <p:cNvGrpSpPr/>
            <p:nvPr/>
          </p:nvGrpSpPr>
          <p:grpSpPr bwMode="auto">
            <a:xfrm>
              <a:off x="4401" y="2592"/>
              <a:ext cx="284" cy="289"/>
              <a:chOff x="4401" y="2592"/>
              <a:chExt cx="284" cy="289"/>
            </a:xfrm>
          </p:grpSpPr>
          <p:sp>
            <p:nvSpPr>
              <p:cNvPr id="2761854" name="Freeform 126"/>
              <p:cNvSpPr/>
              <p:nvPr/>
            </p:nvSpPr>
            <p:spPr bwMode="auto">
              <a:xfrm>
                <a:off x="4401" y="2592"/>
                <a:ext cx="142" cy="289"/>
              </a:xfrm>
              <a:custGeom>
                <a:avLst/>
                <a:gdLst/>
                <a:ahLst/>
                <a:cxnLst>
                  <a:cxn ang="0">
                    <a:pos x="141" y="0"/>
                  </a:cxn>
                  <a:cxn ang="0">
                    <a:pos x="0" y="0"/>
                  </a:cxn>
                  <a:cxn ang="0">
                    <a:pos x="0" y="288"/>
                  </a:cxn>
                  <a:cxn ang="0">
                    <a:pos x="141" y="288"/>
                  </a:cxn>
                </a:cxnLst>
                <a:rect l="0" t="0" r="r" b="b"/>
                <a:pathLst>
                  <a:path w="142" h="289">
                    <a:moveTo>
                      <a:pt x="141" y="0"/>
                    </a:moveTo>
                    <a:lnTo>
                      <a:pt x="0" y="0"/>
                    </a:lnTo>
                    <a:lnTo>
                      <a:pt x="0" y="288"/>
                    </a:lnTo>
                    <a:lnTo>
                      <a:pt x="141" y="288"/>
                    </a:lnTo>
                  </a:path>
                </a:pathLst>
              </a:custGeom>
              <a:noFill/>
              <a:ln w="25400" cap="rnd" cmpd="sng">
                <a:solidFill>
                  <a:schemeClr val="tx1"/>
                </a:solidFill>
                <a:prstDash val="solid"/>
                <a:round/>
                <a:headEnd type="none" w="med" len="med"/>
                <a:tailEnd type="none" w="med" len="med"/>
              </a:ln>
              <a:effectLst/>
            </p:spPr>
            <p:txBody>
              <a:bodyPr/>
              <a:lstStyle/>
              <a:p>
                <a:endParaRPr lang="en-US"/>
              </a:p>
            </p:txBody>
          </p:sp>
          <p:sp>
            <p:nvSpPr>
              <p:cNvPr id="2761855" name="Freeform 127"/>
              <p:cNvSpPr/>
              <p:nvPr/>
            </p:nvSpPr>
            <p:spPr bwMode="auto">
              <a:xfrm>
                <a:off x="4542" y="2592"/>
                <a:ext cx="143" cy="289"/>
              </a:xfrm>
              <a:custGeom>
                <a:avLst/>
                <a:gdLst/>
                <a:ahLst/>
                <a:cxnLst>
                  <a:cxn ang="0">
                    <a:pos x="0" y="0"/>
                  </a:cxn>
                  <a:cxn ang="0">
                    <a:pos x="142" y="0"/>
                  </a:cxn>
                  <a:cxn ang="0">
                    <a:pos x="142" y="288"/>
                  </a:cxn>
                  <a:cxn ang="0">
                    <a:pos x="0" y="288"/>
                  </a:cxn>
                </a:cxnLst>
                <a:rect l="0" t="0" r="r" b="b"/>
                <a:pathLst>
                  <a:path w="143" h="289">
                    <a:moveTo>
                      <a:pt x="0" y="0"/>
                    </a:moveTo>
                    <a:lnTo>
                      <a:pt x="142" y="0"/>
                    </a:lnTo>
                    <a:lnTo>
                      <a:pt x="142" y="288"/>
                    </a:lnTo>
                    <a:lnTo>
                      <a:pt x="0" y="288"/>
                    </a:lnTo>
                  </a:path>
                </a:pathLst>
              </a:custGeom>
              <a:noFill/>
              <a:ln w="25400" cap="rnd" cmpd="sng">
                <a:solidFill>
                  <a:schemeClr val="tx1"/>
                </a:solidFill>
                <a:prstDash val="solid"/>
                <a:round/>
                <a:headEnd type="none" w="med" len="med"/>
                <a:tailEnd type="none" w="med" len="med"/>
              </a:ln>
              <a:effectLst/>
            </p:spPr>
            <p:txBody>
              <a:bodyPr/>
              <a:lstStyle/>
              <a:p>
                <a:endParaRPr lang="en-US"/>
              </a:p>
            </p:txBody>
          </p:sp>
        </p:grpSp>
        <p:sp>
          <p:nvSpPr>
            <p:cNvPr id="2761856" name="Line 128"/>
            <p:cNvSpPr>
              <a:spLocks noChangeShapeType="1"/>
            </p:cNvSpPr>
            <p:nvPr/>
          </p:nvSpPr>
          <p:spPr bwMode="auto">
            <a:xfrm>
              <a:off x="4254" y="2736"/>
              <a:ext cx="139" cy="0"/>
            </a:xfrm>
            <a:prstGeom prst="line">
              <a:avLst/>
            </a:prstGeom>
            <a:noFill/>
            <a:ln w="25400">
              <a:solidFill>
                <a:schemeClr val="tx1"/>
              </a:solidFill>
              <a:round/>
            </a:ln>
            <a:effectLst/>
          </p:spPr>
          <p:txBody>
            <a:bodyPr wrap="none" anchor="ctr"/>
            <a:lstStyle/>
            <a:p>
              <a:endParaRPr lang="en-US"/>
            </a:p>
          </p:txBody>
        </p:sp>
        <p:sp>
          <p:nvSpPr>
            <p:cNvPr id="2761857" name="Line 129"/>
            <p:cNvSpPr>
              <a:spLocks noChangeShapeType="1"/>
            </p:cNvSpPr>
            <p:nvPr/>
          </p:nvSpPr>
          <p:spPr bwMode="auto">
            <a:xfrm>
              <a:off x="3770" y="2736"/>
              <a:ext cx="155" cy="0"/>
            </a:xfrm>
            <a:prstGeom prst="line">
              <a:avLst/>
            </a:prstGeom>
            <a:noFill/>
            <a:ln w="25400">
              <a:solidFill>
                <a:schemeClr val="tx1"/>
              </a:solidFill>
              <a:round/>
            </a:ln>
            <a:effectLst/>
          </p:spPr>
          <p:txBody>
            <a:bodyPr wrap="none" anchor="ctr"/>
            <a:lstStyle/>
            <a:p>
              <a:endParaRPr lang="en-US"/>
            </a:p>
          </p:txBody>
        </p:sp>
        <p:sp>
          <p:nvSpPr>
            <p:cNvPr id="2761858" name="Freeform 130"/>
            <p:cNvSpPr/>
            <p:nvPr/>
          </p:nvSpPr>
          <p:spPr bwMode="auto">
            <a:xfrm>
              <a:off x="3891" y="2736"/>
              <a:ext cx="431" cy="193"/>
            </a:xfrm>
            <a:custGeom>
              <a:avLst/>
              <a:gdLst/>
              <a:ahLst/>
              <a:cxnLst>
                <a:cxn ang="0">
                  <a:pos x="0" y="0"/>
                </a:cxn>
                <a:cxn ang="0">
                  <a:pos x="0" y="192"/>
                </a:cxn>
                <a:cxn ang="0">
                  <a:pos x="391" y="192"/>
                </a:cxn>
                <a:cxn ang="0">
                  <a:pos x="391" y="64"/>
                </a:cxn>
                <a:cxn ang="0">
                  <a:pos x="430" y="0"/>
                </a:cxn>
              </a:cxnLst>
              <a:rect l="0" t="0" r="r" b="b"/>
              <a:pathLst>
                <a:path w="431" h="193">
                  <a:moveTo>
                    <a:pt x="0" y="0"/>
                  </a:moveTo>
                  <a:lnTo>
                    <a:pt x="0" y="192"/>
                  </a:lnTo>
                  <a:lnTo>
                    <a:pt x="391" y="192"/>
                  </a:lnTo>
                  <a:lnTo>
                    <a:pt x="391" y="64"/>
                  </a:lnTo>
                  <a:lnTo>
                    <a:pt x="430" y="0"/>
                  </a:lnTo>
                </a:path>
              </a:pathLst>
            </a:custGeom>
            <a:noFill/>
            <a:ln w="25400" cap="rnd" cmpd="sng">
              <a:solidFill>
                <a:schemeClr val="tx1"/>
              </a:solidFill>
              <a:prstDash val="solid"/>
              <a:round/>
              <a:headEnd type="none" w="med" len="med"/>
              <a:tailEnd type="none" w="med" len="med"/>
            </a:ln>
            <a:effectLst/>
          </p:spPr>
          <p:txBody>
            <a:bodyPr/>
            <a:lstStyle/>
            <a:p>
              <a:endParaRPr lang="en-US"/>
            </a:p>
          </p:txBody>
        </p:sp>
        <p:sp>
          <p:nvSpPr>
            <p:cNvPr id="2761859" name="Line 131"/>
            <p:cNvSpPr>
              <a:spLocks noChangeShapeType="1"/>
            </p:cNvSpPr>
            <p:nvPr/>
          </p:nvSpPr>
          <p:spPr bwMode="auto">
            <a:xfrm>
              <a:off x="3385" y="2832"/>
              <a:ext cx="157" cy="0"/>
            </a:xfrm>
            <a:prstGeom prst="line">
              <a:avLst/>
            </a:prstGeom>
            <a:noFill/>
            <a:ln w="25400">
              <a:solidFill>
                <a:schemeClr val="tx1"/>
              </a:solidFill>
              <a:round/>
            </a:ln>
            <a:effectLst/>
          </p:spPr>
          <p:txBody>
            <a:bodyPr wrap="none" anchor="ctr"/>
            <a:lstStyle/>
            <a:p>
              <a:endParaRPr lang="en-US"/>
            </a:p>
          </p:txBody>
        </p:sp>
        <p:sp>
          <p:nvSpPr>
            <p:cNvPr id="2761860" name="Freeform 132"/>
            <p:cNvSpPr/>
            <p:nvPr/>
          </p:nvSpPr>
          <p:spPr bwMode="auto">
            <a:xfrm>
              <a:off x="3478" y="2731"/>
              <a:ext cx="337" cy="278"/>
            </a:xfrm>
            <a:custGeom>
              <a:avLst/>
              <a:gdLst/>
              <a:ahLst/>
              <a:cxnLst>
                <a:cxn ang="0">
                  <a:pos x="0" y="101"/>
                </a:cxn>
                <a:cxn ang="0">
                  <a:pos x="0" y="277"/>
                </a:cxn>
                <a:cxn ang="0">
                  <a:pos x="294" y="277"/>
                </a:cxn>
                <a:cxn ang="0">
                  <a:pos x="294" y="90"/>
                </a:cxn>
                <a:cxn ang="0">
                  <a:pos x="336" y="0"/>
                </a:cxn>
              </a:cxnLst>
              <a:rect l="0" t="0" r="r" b="b"/>
              <a:pathLst>
                <a:path w="337" h="278">
                  <a:moveTo>
                    <a:pt x="0" y="101"/>
                  </a:moveTo>
                  <a:lnTo>
                    <a:pt x="0" y="277"/>
                  </a:lnTo>
                  <a:lnTo>
                    <a:pt x="294" y="277"/>
                  </a:lnTo>
                  <a:lnTo>
                    <a:pt x="294" y="90"/>
                  </a:lnTo>
                  <a:lnTo>
                    <a:pt x="336" y="0"/>
                  </a:lnTo>
                </a:path>
              </a:pathLst>
            </a:custGeom>
            <a:noFill/>
            <a:ln w="25400" cap="rnd" cmpd="sng">
              <a:solidFill>
                <a:schemeClr val="tx1"/>
              </a:solidFill>
              <a:prstDash val="solid"/>
              <a:round/>
              <a:headEnd type="none" w="med" len="med"/>
              <a:tailEnd type="none" w="med" len="med"/>
            </a:ln>
            <a:effectLst/>
          </p:spPr>
          <p:txBody>
            <a:bodyPr/>
            <a:lstStyle/>
            <a:p>
              <a:endParaRPr lang="en-US"/>
            </a:p>
          </p:txBody>
        </p:sp>
        <p:grpSp>
          <p:nvGrpSpPr>
            <p:cNvPr id="28" name="Group 133"/>
            <p:cNvGrpSpPr/>
            <p:nvPr/>
          </p:nvGrpSpPr>
          <p:grpSpPr bwMode="auto">
            <a:xfrm>
              <a:off x="3032" y="2944"/>
              <a:ext cx="2096" cy="513"/>
              <a:chOff x="3032" y="2944"/>
              <a:chExt cx="2096" cy="513"/>
            </a:xfrm>
          </p:grpSpPr>
          <p:grpSp>
            <p:nvGrpSpPr>
              <p:cNvPr id="29" name="Group 134"/>
              <p:cNvGrpSpPr/>
              <p:nvPr/>
            </p:nvGrpSpPr>
            <p:grpSpPr bwMode="auto">
              <a:xfrm>
                <a:off x="3976" y="2944"/>
                <a:ext cx="214" cy="481"/>
                <a:chOff x="3976" y="2944"/>
                <a:chExt cx="214" cy="481"/>
              </a:xfrm>
            </p:grpSpPr>
            <p:sp>
              <p:nvSpPr>
                <p:cNvPr id="2761863" name="Freeform 135"/>
                <p:cNvSpPr/>
                <p:nvPr/>
              </p:nvSpPr>
              <p:spPr bwMode="auto">
                <a:xfrm>
                  <a:off x="3977" y="2944"/>
                  <a:ext cx="213" cy="481"/>
                </a:xfrm>
                <a:custGeom>
                  <a:avLst/>
                  <a:gdLst/>
                  <a:ahLst/>
                  <a:cxnLst>
                    <a:cxn ang="0">
                      <a:pos x="0" y="320"/>
                    </a:cxn>
                    <a:cxn ang="0">
                      <a:pos x="71" y="240"/>
                    </a:cxn>
                    <a:cxn ang="0">
                      <a:pos x="0" y="160"/>
                    </a:cxn>
                    <a:cxn ang="0">
                      <a:pos x="0" y="0"/>
                    </a:cxn>
                    <a:cxn ang="0">
                      <a:pos x="212" y="160"/>
                    </a:cxn>
                    <a:cxn ang="0">
                      <a:pos x="212" y="320"/>
                    </a:cxn>
                    <a:cxn ang="0">
                      <a:pos x="0" y="480"/>
                    </a:cxn>
                    <a:cxn ang="0">
                      <a:pos x="0" y="320"/>
                    </a:cxn>
                  </a:cxnLst>
                  <a:rect l="0" t="0" r="r" b="b"/>
                  <a:pathLst>
                    <a:path w="213" h="481">
                      <a:moveTo>
                        <a:pt x="0" y="320"/>
                      </a:moveTo>
                      <a:lnTo>
                        <a:pt x="71" y="240"/>
                      </a:lnTo>
                      <a:lnTo>
                        <a:pt x="0" y="160"/>
                      </a:lnTo>
                      <a:lnTo>
                        <a:pt x="0" y="0"/>
                      </a:lnTo>
                      <a:lnTo>
                        <a:pt x="212" y="160"/>
                      </a:lnTo>
                      <a:lnTo>
                        <a:pt x="212" y="320"/>
                      </a:lnTo>
                      <a:lnTo>
                        <a:pt x="0" y="480"/>
                      </a:lnTo>
                      <a:lnTo>
                        <a:pt x="0" y="320"/>
                      </a:lnTo>
                    </a:path>
                  </a:pathLst>
                </a:custGeom>
                <a:noFill/>
                <a:ln w="25400" cap="rnd" cmpd="sng">
                  <a:solidFill>
                    <a:schemeClr val="tx1"/>
                  </a:solidFill>
                  <a:prstDash val="solid"/>
                  <a:round/>
                  <a:headEnd type="none" w="med" len="med"/>
                  <a:tailEnd type="none" w="med" len="med"/>
                </a:ln>
                <a:effectLst/>
              </p:spPr>
              <p:txBody>
                <a:bodyPr/>
                <a:lstStyle/>
                <a:p>
                  <a:endParaRPr lang="en-US"/>
                </a:p>
              </p:txBody>
            </p:sp>
            <p:sp>
              <p:nvSpPr>
                <p:cNvPr id="2761864" name="Rectangle 136"/>
                <p:cNvSpPr>
                  <a:spLocks noChangeArrowheads="1"/>
                </p:cNvSpPr>
                <p:nvPr/>
              </p:nvSpPr>
              <p:spPr bwMode="auto">
                <a:xfrm rot="5400000">
                  <a:off x="3878" y="3066"/>
                  <a:ext cx="384" cy="188"/>
                </a:xfrm>
                <a:prstGeom prst="rect">
                  <a:avLst/>
                </a:prstGeom>
                <a:noFill/>
                <a:ln w="12700">
                  <a:noFill/>
                  <a:miter lim="800000"/>
                </a:ln>
                <a:effectLst/>
              </p:spPr>
              <p:txBody>
                <a:bodyPr wrap="none" lIns="90487" tIns="44450" rIns="90487" bIns="44450">
                  <a:spAutoFit/>
                </a:bodyPr>
                <a:lstStyle/>
                <a:p>
                  <a:pPr indent="0">
                    <a:buNone/>
                  </a:pPr>
                  <a:r>
                    <a:rPr lang="en-US" sz="1600" b="1">
                      <a:solidFill>
                        <a:schemeClr val="tx1"/>
                      </a:solidFill>
                      <a:latin typeface="Times" pitchFamily="-65" charset="0"/>
                    </a:rPr>
                    <a:t>ALU</a:t>
                  </a:r>
                </a:p>
              </p:txBody>
            </p:sp>
          </p:grpSp>
          <p:grpSp>
            <p:nvGrpSpPr>
              <p:cNvPr id="30" name="Group 137"/>
              <p:cNvGrpSpPr/>
              <p:nvPr/>
            </p:nvGrpSpPr>
            <p:grpSpPr bwMode="auto">
              <a:xfrm>
                <a:off x="3032" y="3040"/>
                <a:ext cx="359" cy="289"/>
                <a:chOff x="3032" y="3040"/>
                <a:chExt cx="359" cy="289"/>
              </a:xfrm>
            </p:grpSpPr>
            <p:sp>
              <p:nvSpPr>
                <p:cNvPr id="2761866" name="Rectangle 138"/>
                <p:cNvSpPr>
                  <a:spLocks noChangeArrowheads="1"/>
                </p:cNvSpPr>
                <p:nvPr/>
              </p:nvSpPr>
              <p:spPr bwMode="auto">
                <a:xfrm>
                  <a:off x="3032" y="3042"/>
                  <a:ext cx="292" cy="188"/>
                </a:xfrm>
                <a:prstGeom prst="rect">
                  <a:avLst/>
                </a:prstGeom>
                <a:noFill/>
                <a:ln w="12700">
                  <a:noFill/>
                  <a:miter lim="800000"/>
                </a:ln>
                <a:effectLst/>
              </p:spPr>
              <p:txBody>
                <a:bodyPr wrap="none" lIns="90487" tIns="44450" rIns="90487" bIns="44450">
                  <a:spAutoFit/>
                </a:bodyPr>
                <a:lstStyle/>
                <a:p>
                  <a:pPr indent="0">
                    <a:buNone/>
                  </a:pPr>
                  <a:r>
                    <a:rPr lang="en-US" sz="1600" b="1">
                      <a:solidFill>
                        <a:schemeClr val="tx1"/>
                      </a:solidFill>
                      <a:latin typeface="Times" pitchFamily="-65" charset="0"/>
                    </a:rPr>
                    <a:t>  I$</a:t>
                  </a:r>
                  <a:endParaRPr lang="en-US" sz="1600" b="1" dirty="0">
                    <a:solidFill>
                      <a:schemeClr val="tx1"/>
                    </a:solidFill>
                    <a:latin typeface="Times" pitchFamily="-65" charset="0"/>
                  </a:endParaRPr>
                </a:p>
              </p:txBody>
            </p:sp>
            <p:grpSp>
              <p:nvGrpSpPr>
                <p:cNvPr id="31" name="Group 139"/>
                <p:cNvGrpSpPr/>
                <p:nvPr/>
              </p:nvGrpSpPr>
              <p:grpSpPr bwMode="auto">
                <a:xfrm>
                  <a:off x="3051" y="3040"/>
                  <a:ext cx="340" cy="289"/>
                  <a:chOff x="3051" y="3040"/>
                  <a:chExt cx="340" cy="289"/>
                </a:xfrm>
              </p:grpSpPr>
              <p:sp>
                <p:nvSpPr>
                  <p:cNvPr id="2761868" name="Freeform 140"/>
                  <p:cNvSpPr/>
                  <p:nvPr/>
                </p:nvSpPr>
                <p:spPr bwMode="auto">
                  <a:xfrm>
                    <a:off x="3051" y="3040"/>
                    <a:ext cx="170" cy="289"/>
                  </a:xfrm>
                  <a:custGeom>
                    <a:avLst/>
                    <a:gdLst/>
                    <a:ahLst/>
                    <a:cxnLst>
                      <a:cxn ang="0">
                        <a:pos x="169" y="0"/>
                      </a:cxn>
                      <a:cxn ang="0">
                        <a:pos x="0" y="0"/>
                      </a:cxn>
                      <a:cxn ang="0">
                        <a:pos x="0" y="288"/>
                      </a:cxn>
                      <a:cxn ang="0">
                        <a:pos x="169" y="288"/>
                      </a:cxn>
                    </a:cxnLst>
                    <a:rect l="0" t="0" r="r" b="b"/>
                    <a:pathLst>
                      <a:path w="170" h="289">
                        <a:moveTo>
                          <a:pt x="169" y="0"/>
                        </a:moveTo>
                        <a:lnTo>
                          <a:pt x="0" y="0"/>
                        </a:lnTo>
                        <a:lnTo>
                          <a:pt x="0" y="288"/>
                        </a:lnTo>
                        <a:lnTo>
                          <a:pt x="169" y="288"/>
                        </a:lnTo>
                      </a:path>
                    </a:pathLst>
                  </a:custGeom>
                  <a:noFill/>
                  <a:ln w="25400" cap="rnd" cmpd="sng">
                    <a:solidFill>
                      <a:schemeClr val="tx1"/>
                    </a:solidFill>
                    <a:prstDash val="solid"/>
                    <a:round/>
                    <a:headEnd type="none" w="med" len="med"/>
                    <a:tailEnd type="none" w="med" len="med"/>
                  </a:ln>
                  <a:effectLst/>
                </p:spPr>
                <p:txBody>
                  <a:bodyPr/>
                  <a:lstStyle/>
                  <a:p>
                    <a:endParaRPr lang="en-US"/>
                  </a:p>
                </p:txBody>
              </p:sp>
              <p:sp>
                <p:nvSpPr>
                  <p:cNvPr id="2761869" name="Freeform 141"/>
                  <p:cNvSpPr/>
                  <p:nvPr/>
                </p:nvSpPr>
                <p:spPr bwMode="auto">
                  <a:xfrm>
                    <a:off x="3220" y="3040"/>
                    <a:ext cx="171" cy="289"/>
                  </a:xfrm>
                  <a:custGeom>
                    <a:avLst/>
                    <a:gdLst/>
                    <a:ahLst/>
                    <a:cxnLst>
                      <a:cxn ang="0">
                        <a:pos x="0" y="0"/>
                      </a:cxn>
                      <a:cxn ang="0">
                        <a:pos x="170" y="0"/>
                      </a:cxn>
                      <a:cxn ang="0">
                        <a:pos x="170" y="288"/>
                      </a:cxn>
                      <a:cxn ang="0">
                        <a:pos x="0" y="288"/>
                      </a:cxn>
                    </a:cxnLst>
                    <a:rect l="0" t="0" r="r" b="b"/>
                    <a:pathLst>
                      <a:path w="171" h="289">
                        <a:moveTo>
                          <a:pt x="0" y="0"/>
                        </a:moveTo>
                        <a:lnTo>
                          <a:pt x="170" y="0"/>
                        </a:lnTo>
                        <a:lnTo>
                          <a:pt x="170" y="288"/>
                        </a:lnTo>
                        <a:lnTo>
                          <a:pt x="0" y="288"/>
                        </a:lnTo>
                      </a:path>
                    </a:pathLst>
                  </a:custGeom>
                  <a:noFill/>
                  <a:ln w="25400" cap="rnd" cmpd="sng">
                    <a:solidFill>
                      <a:schemeClr val="tx1"/>
                    </a:solidFill>
                    <a:prstDash val="solid"/>
                    <a:round/>
                    <a:headEnd type="none" w="med" len="med"/>
                    <a:tailEnd type="none" w="med" len="med"/>
                  </a:ln>
                  <a:effectLst/>
                </p:spPr>
                <p:txBody>
                  <a:bodyPr/>
                  <a:lstStyle/>
                  <a:p>
                    <a:endParaRPr lang="en-US"/>
                  </a:p>
                </p:txBody>
              </p:sp>
            </p:grpSp>
          </p:grpSp>
          <p:sp>
            <p:nvSpPr>
              <p:cNvPr id="2761870" name="Rectangle 142"/>
              <p:cNvSpPr>
                <a:spLocks noChangeArrowheads="1"/>
              </p:cNvSpPr>
              <p:nvPr/>
            </p:nvSpPr>
            <p:spPr bwMode="auto">
              <a:xfrm>
                <a:off x="3492" y="3047"/>
                <a:ext cx="327" cy="188"/>
              </a:xfrm>
              <a:prstGeom prst="rect">
                <a:avLst/>
              </a:prstGeom>
              <a:noFill/>
              <a:ln w="12700">
                <a:noFill/>
                <a:miter lim="800000"/>
              </a:ln>
              <a:effectLst/>
            </p:spPr>
            <p:txBody>
              <a:bodyPr wrap="none" lIns="90487" tIns="44450" rIns="90487" bIns="44450">
                <a:spAutoFit/>
              </a:bodyPr>
              <a:lstStyle/>
              <a:p>
                <a:pPr indent="0">
                  <a:buNone/>
                </a:pPr>
                <a:r>
                  <a:rPr lang="en-US" sz="1600" b="1">
                    <a:solidFill>
                      <a:schemeClr val="tx1"/>
                    </a:solidFill>
                    <a:latin typeface="Times" pitchFamily="-65" charset="0"/>
                  </a:rPr>
                  <a:t>Reg</a:t>
                </a:r>
              </a:p>
            </p:txBody>
          </p:sp>
          <p:grpSp>
            <p:nvGrpSpPr>
              <p:cNvPr id="2761728" name="Group 143"/>
              <p:cNvGrpSpPr/>
              <p:nvPr/>
            </p:nvGrpSpPr>
            <p:grpSpPr bwMode="auto">
              <a:xfrm>
                <a:off x="3511" y="3040"/>
                <a:ext cx="296" cy="289"/>
                <a:chOff x="3511" y="3040"/>
                <a:chExt cx="296" cy="289"/>
              </a:xfrm>
            </p:grpSpPr>
            <p:sp>
              <p:nvSpPr>
                <p:cNvPr id="2761872" name="Freeform 144"/>
                <p:cNvSpPr/>
                <p:nvPr/>
              </p:nvSpPr>
              <p:spPr bwMode="auto">
                <a:xfrm>
                  <a:off x="3511" y="3040"/>
                  <a:ext cx="149" cy="289"/>
                </a:xfrm>
                <a:custGeom>
                  <a:avLst/>
                  <a:gdLst/>
                  <a:ahLst/>
                  <a:cxnLst>
                    <a:cxn ang="0">
                      <a:pos x="148" y="0"/>
                    </a:cxn>
                    <a:cxn ang="0">
                      <a:pos x="0" y="0"/>
                    </a:cxn>
                    <a:cxn ang="0">
                      <a:pos x="0" y="288"/>
                    </a:cxn>
                    <a:cxn ang="0">
                      <a:pos x="148" y="288"/>
                    </a:cxn>
                  </a:cxnLst>
                  <a:rect l="0" t="0" r="r" b="b"/>
                  <a:pathLst>
                    <a:path w="149" h="289">
                      <a:moveTo>
                        <a:pt x="148" y="0"/>
                      </a:moveTo>
                      <a:lnTo>
                        <a:pt x="0" y="0"/>
                      </a:lnTo>
                      <a:lnTo>
                        <a:pt x="0" y="288"/>
                      </a:lnTo>
                      <a:lnTo>
                        <a:pt x="148" y="288"/>
                      </a:lnTo>
                    </a:path>
                  </a:pathLst>
                </a:custGeom>
                <a:noFill/>
                <a:ln w="25400" cap="rnd" cmpd="sng">
                  <a:solidFill>
                    <a:schemeClr val="tx1"/>
                  </a:solidFill>
                  <a:prstDash val="solid"/>
                  <a:round/>
                  <a:headEnd type="none" w="med" len="med"/>
                  <a:tailEnd type="none" w="med" len="med"/>
                </a:ln>
                <a:effectLst/>
              </p:spPr>
              <p:txBody>
                <a:bodyPr/>
                <a:lstStyle/>
                <a:p>
                  <a:endParaRPr lang="en-US"/>
                </a:p>
              </p:txBody>
            </p:sp>
            <p:sp>
              <p:nvSpPr>
                <p:cNvPr id="2761873" name="Freeform 145"/>
                <p:cNvSpPr/>
                <p:nvPr/>
              </p:nvSpPr>
              <p:spPr bwMode="auto">
                <a:xfrm>
                  <a:off x="3659" y="3040"/>
                  <a:ext cx="148" cy="289"/>
                </a:xfrm>
                <a:custGeom>
                  <a:avLst/>
                  <a:gdLst/>
                  <a:ahLst/>
                  <a:cxnLst>
                    <a:cxn ang="0">
                      <a:pos x="0" y="0"/>
                    </a:cxn>
                    <a:cxn ang="0">
                      <a:pos x="147" y="0"/>
                    </a:cxn>
                    <a:cxn ang="0">
                      <a:pos x="147" y="288"/>
                    </a:cxn>
                    <a:cxn ang="0">
                      <a:pos x="0" y="288"/>
                    </a:cxn>
                  </a:cxnLst>
                  <a:rect l="0" t="0" r="r" b="b"/>
                  <a:pathLst>
                    <a:path w="148" h="289">
                      <a:moveTo>
                        <a:pt x="0" y="0"/>
                      </a:moveTo>
                      <a:lnTo>
                        <a:pt x="147" y="0"/>
                      </a:lnTo>
                      <a:lnTo>
                        <a:pt x="147" y="288"/>
                      </a:lnTo>
                      <a:lnTo>
                        <a:pt x="0" y="288"/>
                      </a:lnTo>
                    </a:path>
                  </a:pathLst>
                </a:custGeom>
                <a:noFill/>
                <a:ln w="25400" cap="rnd" cmpd="sng">
                  <a:solidFill>
                    <a:schemeClr val="tx1"/>
                  </a:solidFill>
                  <a:prstDash val="solid"/>
                  <a:round/>
                  <a:headEnd type="none" w="med" len="med"/>
                  <a:tailEnd type="none" w="med" len="med"/>
                </a:ln>
                <a:effectLst/>
              </p:spPr>
              <p:txBody>
                <a:bodyPr/>
                <a:lstStyle/>
                <a:p>
                  <a:endParaRPr lang="en-US"/>
                </a:p>
              </p:txBody>
            </p:sp>
          </p:grpSp>
          <p:sp>
            <p:nvSpPr>
              <p:cNvPr id="2761874" name="Line 146"/>
              <p:cNvSpPr>
                <a:spLocks noChangeShapeType="1"/>
              </p:cNvSpPr>
              <p:nvPr/>
            </p:nvSpPr>
            <p:spPr bwMode="auto">
              <a:xfrm>
                <a:off x="3396" y="3184"/>
                <a:ext cx="96" cy="0"/>
              </a:xfrm>
              <a:prstGeom prst="line">
                <a:avLst/>
              </a:prstGeom>
              <a:noFill/>
              <a:ln w="25400">
                <a:solidFill>
                  <a:schemeClr val="tx1"/>
                </a:solidFill>
                <a:round/>
              </a:ln>
              <a:effectLst/>
            </p:spPr>
            <p:txBody>
              <a:bodyPr wrap="none" anchor="ctr"/>
              <a:lstStyle/>
              <a:p>
                <a:endParaRPr lang="en-US"/>
              </a:p>
            </p:txBody>
          </p:sp>
          <p:sp>
            <p:nvSpPr>
              <p:cNvPr id="2761875" name="Freeform 147"/>
              <p:cNvSpPr/>
              <p:nvPr/>
            </p:nvSpPr>
            <p:spPr bwMode="auto">
              <a:xfrm>
                <a:off x="3458" y="3088"/>
                <a:ext cx="48" cy="97"/>
              </a:xfrm>
              <a:custGeom>
                <a:avLst/>
                <a:gdLst/>
                <a:ahLst/>
                <a:cxnLst>
                  <a:cxn ang="0">
                    <a:pos x="0" y="96"/>
                  </a:cxn>
                  <a:cxn ang="0">
                    <a:pos x="0" y="0"/>
                  </a:cxn>
                  <a:cxn ang="0">
                    <a:pos x="47" y="0"/>
                  </a:cxn>
                  <a:cxn ang="0">
                    <a:pos x="47" y="0"/>
                  </a:cxn>
                </a:cxnLst>
                <a:rect l="0" t="0" r="r" b="b"/>
                <a:pathLst>
                  <a:path w="48" h="97">
                    <a:moveTo>
                      <a:pt x="0" y="96"/>
                    </a:moveTo>
                    <a:lnTo>
                      <a:pt x="0" y="0"/>
                    </a:lnTo>
                    <a:lnTo>
                      <a:pt x="47" y="0"/>
                    </a:lnTo>
                    <a:lnTo>
                      <a:pt x="47" y="0"/>
                    </a:lnTo>
                  </a:path>
                </a:pathLst>
              </a:custGeom>
              <a:noFill/>
              <a:ln w="25400" cap="rnd" cmpd="sng">
                <a:solidFill>
                  <a:schemeClr val="tx1"/>
                </a:solidFill>
                <a:prstDash val="solid"/>
                <a:round/>
                <a:headEnd type="none" w="med" len="med"/>
                <a:tailEnd type="none" w="med" len="med"/>
              </a:ln>
              <a:effectLst/>
            </p:spPr>
            <p:txBody>
              <a:bodyPr/>
              <a:lstStyle/>
              <a:p>
                <a:endParaRPr lang="en-US"/>
              </a:p>
            </p:txBody>
          </p:sp>
          <p:sp>
            <p:nvSpPr>
              <p:cNvPr id="2761876" name="Line 148"/>
              <p:cNvSpPr>
                <a:spLocks noChangeShapeType="1"/>
              </p:cNvSpPr>
              <p:nvPr/>
            </p:nvSpPr>
            <p:spPr bwMode="auto">
              <a:xfrm>
                <a:off x="3812" y="3088"/>
                <a:ext cx="157" cy="0"/>
              </a:xfrm>
              <a:prstGeom prst="line">
                <a:avLst/>
              </a:prstGeom>
              <a:noFill/>
              <a:ln w="25400">
                <a:solidFill>
                  <a:schemeClr val="tx1"/>
                </a:solidFill>
                <a:round/>
              </a:ln>
              <a:effectLst/>
            </p:spPr>
            <p:txBody>
              <a:bodyPr wrap="none" anchor="ctr"/>
              <a:lstStyle/>
              <a:p>
                <a:endParaRPr lang="en-US"/>
              </a:p>
            </p:txBody>
          </p:sp>
          <p:sp>
            <p:nvSpPr>
              <p:cNvPr id="2761877" name="Rectangle 149"/>
              <p:cNvSpPr>
                <a:spLocks noChangeArrowheads="1"/>
              </p:cNvSpPr>
              <p:nvPr/>
            </p:nvSpPr>
            <p:spPr bwMode="auto">
              <a:xfrm>
                <a:off x="4309" y="3042"/>
                <a:ext cx="334" cy="188"/>
              </a:xfrm>
              <a:prstGeom prst="rect">
                <a:avLst/>
              </a:prstGeom>
              <a:noFill/>
              <a:ln w="12700">
                <a:noFill/>
                <a:miter lim="800000"/>
              </a:ln>
              <a:effectLst/>
            </p:spPr>
            <p:txBody>
              <a:bodyPr wrap="none" lIns="90487" tIns="44450" rIns="90487" bIns="44450">
                <a:spAutoFit/>
              </a:bodyPr>
              <a:lstStyle/>
              <a:p>
                <a:pPr indent="0">
                  <a:buNone/>
                </a:pPr>
                <a:r>
                  <a:rPr lang="en-US" sz="1600" b="1">
                    <a:solidFill>
                      <a:schemeClr val="tx1"/>
                    </a:solidFill>
                    <a:latin typeface="Times" pitchFamily="-65" charset="0"/>
                  </a:rPr>
                  <a:t>  D$</a:t>
                </a:r>
              </a:p>
            </p:txBody>
          </p:sp>
          <p:grpSp>
            <p:nvGrpSpPr>
              <p:cNvPr id="2761729" name="Group 150"/>
              <p:cNvGrpSpPr/>
              <p:nvPr/>
            </p:nvGrpSpPr>
            <p:grpSpPr bwMode="auto">
              <a:xfrm>
                <a:off x="4360" y="3040"/>
                <a:ext cx="325" cy="289"/>
                <a:chOff x="4360" y="3040"/>
                <a:chExt cx="325" cy="289"/>
              </a:xfrm>
            </p:grpSpPr>
            <p:sp>
              <p:nvSpPr>
                <p:cNvPr id="2761879" name="Freeform 151"/>
                <p:cNvSpPr/>
                <p:nvPr/>
              </p:nvSpPr>
              <p:spPr bwMode="auto">
                <a:xfrm>
                  <a:off x="4360" y="3040"/>
                  <a:ext cx="162" cy="289"/>
                </a:xfrm>
                <a:custGeom>
                  <a:avLst/>
                  <a:gdLst/>
                  <a:ahLst/>
                  <a:cxnLst>
                    <a:cxn ang="0">
                      <a:pos x="161" y="0"/>
                    </a:cxn>
                    <a:cxn ang="0">
                      <a:pos x="0" y="0"/>
                    </a:cxn>
                    <a:cxn ang="0">
                      <a:pos x="0" y="288"/>
                    </a:cxn>
                    <a:cxn ang="0">
                      <a:pos x="161" y="288"/>
                    </a:cxn>
                  </a:cxnLst>
                  <a:rect l="0" t="0" r="r" b="b"/>
                  <a:pathLst>
                    <a:path w="162" h="289">
                      <a:moveTo>
                        <a:pt x="161" y="0"/>
                      </a:moveTo>
                      <a:lnTo>
                        <a:pt x="0" y="0"/>
                      </a:lnTo>
                      <a:lnTo>
                        <a:pt x="0" y="288"/>
                      </a:lnTo>
                      <a:lnTo>
                        <a:pt x="161" y="288"/>
                      </a:lnTo>
                    </a:path>
                  </a:pathLst>
                </a:custGeom>
                <a:noFill/>
                <a:ln w="25400" cap="rnd" cmpd="sng">
                  <a:solidFill>
                    <a:schemeClr val="tx1"/>
                  </a:solidFill>
                  <a:prstDash val="solid"/>
                  <a:round/>
                  <a:headEnd type="none" w="med" len="med"/>
                  <a:tailEnd type="none" w="med" len="med"/>
                </a:ln>
                <a:effectLst/>
              </p:spPr>
              <p:txBody>
                <a:bodyPr/>
                <a:lstStyle/>
                <a:p>
                  <a:endParaRPr lang="en-US"/>
                </a:p>
              </p:txBody>
            </p:sp>
            <p:sp>
              <p:nvSpPr>
                <p:cNvPr id="2761880" name="Freeform 152"/>
                <p:cNvSpPr/>
                <p:nvPr/>
              </p:nvSpPr>
              <p:spPr bwMode="auto">
                <a:xfrm>
                  <a:off x="4521" y="3040"/>
                  <a:ext cx="164" cy="289"/>
                </a:xfrm>
                <a:custGeom>
                  <a:avLst/>
                  <a:gdLst/>
                  <a:ahLst/>
                  <a:cxnLst>
                    <a:cxn ang="0">
                      <a:pos x="0" y="0"/>
                    </a:cxn>
                    <a:cxn ang="0">
                      <a:pos x="163" y="0"/>
                    </a:cxn>
                    <a:cxn ang="0">
                      <a:pos x="163" y="288"/>
                    </a:cxn>
                    <a:cxn ang="0">
                      <a:pos x="0" y="288"/>
                    </a:cxn>
                  </a:cxnLst>
                  <a:rect l="0" t="0" r="r" b="b"/>
                  <a:pathLst>
                    <a:path w="164" h="289">
                      <a:moveTo>
                        <a:pt x="0" y="0"/>
                      </a:moveTo>
                      <a:lnTo>
                        <a:pt x="163" y="0"/>
                      </a:lnTo>
                      <a:lnTo>
                        <a:pt x="163" y="288"/>
                      </a:lnTo>
                      <a:lnTo>
                        <a:pt x="0" y="288"/>
                      </a:lnTo>
                    </a:path>
                  </a:pathLst>
                </a:custGeom>
                <a:noFill/>
                <a:ln w="25400" cap="rnd" cmpd="sng">
                  <a:solidFill>
                    <a:schemeClr val="tx1"/>
                  </a:solidFill>
                  <a:prstDash val="solid"/>
                  <a:round/>
                  <a:headEnd type="none" w="med" len="med"/>
                  <a:tailEnd type="none" w="med" len="med"/>
                </a:ln>
                <a:effectLst/>
              </p:spPr>
              <p:txBody>
                <a:bodyPr/>
                <a:lstStyle/>
                <a:p>
                  <a:endParaRPr lang="en-US"/>
                </a:p>
              </p:txBody>
            </p:sp>
          </p:grpSp>
          <p:sp>
            <p:nvSpPr>
              <p:cNvPr id="2761881" name="Rectangle 153"/>
              <p:cNvSpPr>
                <a:spLocks noChangeArrowheads="1"/>
              </p:cNvSpPr>
              <p:nvPr/>
            </p:nvSpPr>
            <p:spPr bwMode="auto">
              <a:xfrm>
                <a:off x="4801" y="3042"/>
                <a:ext cx="327" cy="188"/>
              </a:xfrm>
              <a:prstGeom prst="rect">
                <a:avLst/>
              </a:prstGeom>
              <a:noFill/>
              <a:ln w="12700">
                <a:noFill/>
                <a:miter lim="800000"/>
              </a:ln>
              <a:effectLst/>
            </p:spPr>
            <p:txBody>
              <a:bodyPr wrap="none" lIns="90487" tIns="44450" rIns="90487" bIns="44450">
                <a:spAutoFit/>
              </a:bodyPr>
              <a:lstStyle/>
              <a:p>
                <a:pPr indent="0">
                  <a:buNone/>
                </a:pPr>
                <a:r>
                  <a:rPr lang="en-US" sz="1600" b="1">
                    <a:solidFill>
                      <a:schemeClr val="tx1"/>
                    </a:solidFill>
                    <a:latin typeface="Times" pitchFamily="-65" charset="0"/>
                  </a:rPr>
                  <a:t>Reg</a:t>
                </a:r>
              </a:p>
            </p:txBody>
          </p:sp>
          <p:grpSp>
            <p:nvGrpSpPr>
              <p:cNvPr id="2761731" name="Group 154"/>
              <p:cNvGrpSpPr/>
              <p:nvPr/>
            </p:nvGrpSpPr>
            <p:grpSpPr bwMode="auto">
              <a:xfrm>
                <a:off x="4828" y="3040"/>
                <a:ext cx="284" cy="289"/>
                <a:chOff x="4828" y="3040"/>
                <a:chExt cx="284" cy="289"/>
              </a:xfrm>
            </p:grpSpPr>
            <p:sp>
              <p:nvSpPr>
                <p:cNvPr id="2761883" name="Freeform 155"/>
                <p:cNvSpPr/>
                <p:nvPr/>
              </p:nvSpPr>
              <p:spPr bwMode="auto">
                <a:xfrm>
                  <a:off x="4828" y="3040"/>
                  <a:ext cx="142" cy="289"/>
                </a:xfrm>
                <a:custGeom>
                  <a:avLst/>
                  <a:gdLst/>
                  <a:ahLst/>
                  <a:cxnLst>
                    <a:cxn ang="0">
                      <a:pos x="141" y="0"/>
                    </a:cxn>
                    <a:cxn ang="0">
                      <a:pos x="0" y="0"/>
                    </a:cxn>
                    <a:cxn ang="0">
                      <a:pos x="0" y="288"/>
                    </a:cxn>
                    <a:cxn ang="0">
                      <a:pos x="141" y="288"/>
                    </a:cxn>
                  </a:cxnLst>
                  <a:rect l="0" t="0" r="r" b="b"/>
                  <a:pathLst>
                    <a:path w="142" h="289">
                      <a:moveTo>
                        <a:pt x="141" y="0"/>
                      </a:moveTo>
                      <a:lnTo>
                        <a:pt x="0" y="0"/>
                      </a:lnTo>
                      <a:lnTo>
                        <a:pt x="0" y="288"/>
                      </a:lnTo>
                      <a:lnTo>
                        <a:pt x="141" y="288"/>
                      </a:lnTo>
                    </a:path>
                  </a:pathLst>
                </a:custGeom>
                <a:noFill/>
                <a:ln w="25400" cap="rnd" cmpd="sng">
                  <a:solidFill>
                    <a:schemeClr val="tx1"/>
                  </a:solidFill>
                  <a:prstDash val="solid"/>
                  <a:round/>
                  <a:headEnd type="none" w="med" len="med"/>
                  <a:tailEnd type="none" w="med" len="med"/>
                </a:ln>
                <a:effectLst/>
              </p:spPr>
              <p:txBody>
                <a:bodyPr/>
                <a:lstStyle/>
                <a:p>
                  <a:endParaRPr lang="en-US"/>
                </a:p>
              </p:txBody>
            </p:sp>
            <p:sp>
              <p:nvSpPr>
                <p:cNvPr id="2761884" name="Freeform 156"/>
                <p:cNvSpPr/>
                <p:nvPr/>
              </p:nvSpPr>
              <p:spPr bwMode="auto">
                <a:xfrm>
                  <a:off x="4969" y="3040"/>
                  <a:ext cx="143" cy="289"/>
                </a:xfrm>
                <a:custGeom>
                  <a:avLst/>
                  <a:gdLst/>
                  <a:ahLst/>
                  <a:cxnLst>
                    <a:cxn ang="0">
                      <a:pos x="0" y="0"/>
                    </a:cxn>
                    <a:cxn ang="0">
                      <a:pos x="142" y="0"/>
                    </a:cxn>
                    <a:cxn ang="0">
                      <a:pos x="142" y="288"/>
                    </a:cxn>
                    <a:cxn ang="0">
                      <a:pos x="0" y="288"/>
                    </a:cxn>
                  </a:cxnLst>
                  <a:rect l="0" t="0" r="r" b="b"/>
                  <a:pathLst>
                    <a:path w="143" h="289">
                      <a:moveTo>
                        <a:pt x="0" y="0"/>
                      </a:moveTo>
                      <a:lnTo>
                        <a:pt x="142" y="0"/>
                      </a:lnTo>
                      <a:lnTo>
                        <a:pt x="142" y="288"/>
                      </a:lnTo>
                      <a:lnTo>
                        <a:pt x="0" y="288"/>
                      </a:lnTo>
                    </a:path>
                  </a:pathLst>
                </a:custGeom>
                <a:noFill/>
                <a:ln w="25400" cap="rnd" cmpd="sng">
                  <a:solidFill>
                    <a:schemeClr val="tx1"/>
                  </a:solidFill>
                  <a:prstDash val="solid"/>
                  <a:round/>
                  <a:headEnd type="none" w="med" len="med"/>
                  <a:tailEnd type="none" w="med" len="med"/>
                </a:ln>
                <a:effectLst/>
              </p:spPr>
              <p:txBody>
                <a:bodyPr/>
                <a:lstStyle/>
                <a:p>
                  <a:endParaRPr lang="en-US"/>
                </a:p>
              </p:txBody>
            </p:sp>
          </p:grpSp>
          <p:sp>
            <p:nvSpPr>
              <p:cNvPr id="2761885" name="Line 157"/>
              <p:cNvSpPr>
                <a:spLocks noChangeShapeType="1"/>
              </p:cNvSpPr>
              <p:nvPr/>
            </p:nvSpPr>
            <p:spPr bwMode="auto">
              <a:xfrm>
                <a:off x="4681" y="3184"/>
                <a:ext cx="139" cy="0"/>
              </a:xfrm>
              <a:prstGeom prst="line">
                <a:avLst/>
              </a:prstGeom>
              <a:noFill/>
              <a:ln w="25400">
                <a:solidFill>
                  <a:schemeClr val="tx1"/>
                </a:solidFill>
                <a:round/>
              </a:ln>
              <a:effectLst/>
            </p:spPr>
            <p:txBody>
              <a:bodyPr wrap="none" anchor="ctr"/>
              <a:lstStyle/>
              <a:p>
                <a:endParaRPr lang="en-US"/>
              </a:p>
            </p:txBody>
          </p:sp>
          <p:sp>
            <p:nvSpPr>
              <p:cNvPr id="2761886" name="Line 158"/>
              <p:cNvSpPr>
                <a:spLocks noChangeShapeType="1"/>
              </p:cNvSpPr>
              <p:nvPr/>
            </p:nvSpPr>
            <p:spPr bwMode="auto">
              <a:xfrm>
                <a:off x="4197" y="3184"/>
                <a:ext cx="155" cy="0"/>
              </a:xfrm>
              <a:prstGeom prst="line">
                <a:avLst/>
              </a:prstGeom>
              <a:noFill/>
              <a:ln w="25400">
                <a:solidFill>
                  <a:schemeClr val="tx1"/>
                </a:solidFill>
                <a:round/>
              </a:ln>
              <a:effectLst/>
            </p:spPr>
            <p:txBody>
              <a:bodyPr wrap="none" anchor="ctr"/>
              <a:lstStyle/>
              <a:p>
                <a:endParaRPr lang="en-US"/>
              </a:p>
            </p:txBody>
          </p:sp>
          <p:sp>
            <p:nvSpPr>
              <p:cNvPr id="2761887" name="Freeform 159"/>
              <p:cNvSpPr/>
              <p:nvPr/>
            </p:nvSpPr>
            <p:spPr bwMode="auto">
              <a:xfrm>
                <a:off x="4318" y="3184"/>
                <a:ext cx="431" cy="193"/>
              </a:xfrm>
              <a:custGeom>
                <a:avLst/>
                <a:gdLst/>
                <a:ahLst/>
                <a:cxnLst>
                  <a:cxn ang="0">
                    <a:pos x="0" y="0"/>
                  </a:cxn>
                  <a:cxn ang="0">
                    <a:pos x="0" y="192"/>
                  </a:cxn>
                  <a:cxn ang="0">
                    <a:pos x="391" y="192"/>
                  </a:cxn>
                  <a:cxn ang="0">
                    <a:pos x="391" y="64"/>
                  </a:cxn>
                  <a:cxn ang="0">
                    <a:pos x="430" y="0"/>
                  </a:cxn>
                </a:cxnLst>
                <a:rect l="0" t="0" r="r" b="b"/>
                <a:pathLst>
                  <a:path w="431" h="193">
                    <a:moveTo>
                      <a:pt x="0" y="0"/>
                    </a:moveTo>
                    <a:lnTo>
                      <a:pt x="0" y="192"/>
                    </a:lnTo>
                    <a:lnTo>
                      <a:pt x="391" y="192"/>
                    </a:lnTo>
                    <a:lnTo>
                      <a:pt x="391" y="64"/>
                    </a:lnTo>
                    <a:lnTo>
                      <a:pt x="430" y="0"/>
                    </a:lnTo>
                  </a:path>
                </a:pathLst>
              </a:custGeom>
              <a:noFill/>
              <a:ln w="25400" cap="rnd" cmpd="sng">
                <a:solidFill>
                  <a:schemeClr val="tx1"/>
                </a:solidFill>
                <a:prstDash val="solid"/>
                <a:round/>
                <a:headEnd type="none" w="med" len="med"/>
                <a:tailEnd type="none" w="med" len="med"/>
              </a:ln>
              <a:effectLst/>
            </p:spPr>
            <p:txBody>
              <a:bodyPr/>
              <a:lstStyle/>
              <a:p>
                <a:endParaRPr lang="en-US"/>
              </a:p>
            </p:txBody>
          </p:sp>
          <p:sp>
            <p:nvSpPr>
              <p:cNvPr id="2761888" name="Line 160"/>
              <p:cNvSpPr>
                <a:spLocks noChangeShapeType="1"/>
              </p:cNvSpPr>
              <p:nvPr/>
            </p:nvSpPr>
            <p:spPr bwMode="auto">
              <a:xfrm>
                <a:off x="3812" y="3280"/>
                <a:ext cx="157" cy="0"/>
              </a:xfrm>
              <a:prstGeom prst="line">
                <a:avLst/>
              </a:prstGeom>
              <a:noFill/>
              <a:ln w="25400">
                <a:solidFill>
                  <a:schemeClr val="tx1"/>
                </a:solidFill>
                <a:round/>
              </a:ln>
              <a:effectLst/>
            </p:spPr>
            <p:txBody>
              <a:bodyPr wrap="none" anchor="ctr"/>
              <a:lstStyle/>
              <a:p>
                <a:endParaRPr lang="en-US"/>
              </a:p>
            </p:txBody>
          </p:sp>
          <p:sp>
            <p:nvSpPr>
              <p:cNvPr id="2761889" name="Freeform 161"/>
              <p:cNvSpPr/>
              <p:nvPr/>
            </p:nvSpPr>
            <p:spPr bwMode="auto">
              <a:xfrm>
                <a:off x="3905" y="3179"/>
                <a:ext cx="337" cy="278"/>
              </a:xfrm>
              <a:custGeom>
                <a:avLst/>
                <a:gdLst/>
                <a:ahLst/>
                <a:cxnLst>
                  <a:cxn ang="0">
                    <a:pos x="0" y="101"/>
                  </a:cxn>
                  <a:cxn ang="0">
                    <a:pos x="0" y="277"/>
                  </a:cxn>
                  <a:cxn ang="0">
                    <a:pos x="294" y="277"/>
                  </a:cxn>
                  <a:cxn ang="0">
                    <a:pos x="294" y="90"/>
                  </a:cxn>
                  <a:cxn ang="0">
                    <a:pos x="336" y="0"/>
                  </a:cxn>
                </a:cxnLst>
                <a:rect l="0" t="0" r="r" b="b"/>
                <a:pathLst>
                  <a:path w="337" h="278">
                    <a:moveTo>
                      <a:pt x="0" y="101"/>
                    </a:moveTo>
                    <a:lnTo>
                      <a:pt x="0" y="277"/>
                    </a:lnTo>
                    <a:lnTo>
                      <a:pt x="294" y="277"/>
                    </a:lnTo>
                    <a:lnTo>
                      <a:pt x="294" y="90"/>
                    </a:lnTo>
                    <a:lnTo>
                      <a:pt x="336" y="0"/>
                    </a:lnTo>
                  </a:path>
                </a:pathLst>
              </a:custGeom>
              <a:noFill/>
              <a:ln w="25400" cap="rnd" cmpd="sng">
                <a:solidFill>
                  <a:schemeClr val="tx1"/>
                </a:solidFill>
                <a:prstDash val="solid"/>
                <a:round/>
                <a:headEnd type="none" w="med" len="med"/>
                <a:tailEnd type="none" w="med" len="med"/>
              </a:ln>
              <a:effectLst/>
            </p:spPr>
            <p:txBody>
              <a:bodyPr/>
              <a:lstStyle/>
              <a:p>
                <a:endParaRPr lang="en-US"/>
              </a:p>
            </p:txBody>
          </p:sp>
        </p:grpSp>
        <p:sp>
          <p:nvSpPr>
            <p:cNvPr id="2761890" name="Rectangle 162"/>
            <p:cNvSpPr>
              <a:spLocks noChangeArrowheads="1"/>
            </p:cNvSpPr>
            <p:nvPr/>
          </p:nvSpPr>
          <p:spPr bwMode="auto">
            <a:xfrm>
              <a:off x="-123" y="1035"/>
              <a:ext cx="686" cy="598"/>
            </a:xfrm>
            <a:prstGeom prst="rect">
              <a:avLst/>
            </a:prstGeom>
            <a:noFill/>
            <a:ln w="12700">
              <a:noFill/>
              <a:miter lim="800000"/>
            </a:ln>
            <a:effectLst/>
          </p:spPr>
          <p:txBody>
            <a:bodyPr wrap="none" lIns="90487" tIns="44450" rIns="90487" bIns="44450">
              <a:spAutoFit/>
            </a:bodyPr>
            <a:lstStyle/>
            <a:p>
              <a:pPr indent="0" algn="ctr">
                <a:lnSpc>
                  <a:spcPct val="80000"/>
                </a:lnSpc>
                <a:buNone/>
              </a:pPr>
              <a:r>
                <a:rPr lang="en-US" sz="2800" b="1">
                  <a:solidFill>
                    <a:schemeClr val="tx1"/>
                  </a:solidFill>
                  <a:latin typeface="Arial" panose="020B0604020202020204" pitchFamily="34" charset="0"/>
                </a:rPr>
                <a:t>Instr</a:t>
              </a:r>
            </a:p>
            <a:p>
              <a:pPr indent="0" algn="ctr">
                <a:lnSpc>
                  <a:spcPct val="80000"/>
                </a:lnSpc>
                <a:buNone/>
              </a:pPr>
              <a:r>
                <a:rPr lang="en-US" sz="2800" b="1">
                  <a:solidFill>
                    <a:schemeClr val="tx1"/>
                  </a:solidFill>
                  <a:latin typeface="Arial" panose="020B0604020202020204" pitchFamily="34" charset="0"/>
                </a:rPr>
                <a:t>order</a:t>
              </a:r>
            </a:p>
          </p:txBody>
        </p:sp>
        <p:sp>
          <p:nvSpPr>
            <p:cNvPr id="2761891" name="Rectangle 163"/>
            <p:cNvSpPr>
              <a:spLocks noChangeArrowheads="1"/>
            </p:cNvSpPr>
            <p:nvPr/>
          </p:nvSpPr>
          <p:spPr bwMode="auto">
            <a:xfrm>
              <a:off x="1867" y="551"/>
              <a:ext cx="2162" cy="286"/>
            </a:xfrm>
            <a:prstGeom prst="rect">
              <a:avLst/>
            </a:prstGeom>
            <a:noFill/>
            <a:ln w="12700">
              <a:noFill/>
              <a:miter lim="800000"/>
            </a:ln>
            <a:effectLst/>
          </p:spPr>
          <p:txBody>
            <a:bodyPr wrap="none" lIns="90487" tIns="44450" rIns="90487" bIns="44450">
              <a:spAutoFit/>
            </a:bodyPr>
            <a:lstStyle/>
            <a:p>
              <a:pPr indent="0">
                <a:buNone/>
              </a:pPr>
              <a:r>
                <a:rPr lang="en-US" sz="2800" b="1">
                  <a:solidFill>
                    <a:schemeClr val="tx1"/>
                  </a:solidFill>
                  <a:latin typeface="Arial" panose="020B0604020202020204" pitchFamily="34" charset="0"/>
                </a:rPr>
                <a:t>Time </a:t>
              </a:r>
              <a:r>
                <a:rPr lang="en-US" sz="2800" b="1" dirty="0">
                  <a:solidFill>
                    <a:schemeClr val="tx1"/>
                  </a:solidFill>
                  <a:latin typeface="Arial" panose="020B0604020202020204" pitchFamily="34" charset="0"/>
                </a:rPr>
                <a:t>(clock cycles)</a:t>
              </a:r>
            </a:p>
          </p:txBody>
        </p:sp>
      </p:grpSp>
      <p:sp>
        <p:nvSpPr>
          <p:cNvPr id="2761892" name="Line 164"/>
          <p:cNvSpPr>
            <a:spLocks noChangeShapeType="1"/>
          </p:cNvSpPr>
          <p:nvPr/>
        </p:nvSpPr>
        <p:spPr bwMode="auto">
          <a:xfrm flipH="1">
            <a:off x="5841022" y="2453054"/>
            <a:ext cx="580291" cy="720969"/>
          </a:xfrm>
          <a:prstGeom prst="line">
            <a:avLst/>
          </a:prstGeom>
          <a:noFill/>
          <a:ln w="38100">
            <a:solidFill>
              <a:srgbClr val="FF0000"/>
            </a:solidFill>
            <a:round/>
            <a:tailEnd type="triangle" w="med" len="med"/>
          </a:ln>
          <a:effectLst/>
        </p:spPr>
        <p:txBody>
          <a:bodyPr wrap="none" anchor="ctr"/>
          <a:lstStyle/>
          <a:p>
            <a:endParaRPr lang="en-US"/>
          </a:p>
        </p:txBody>
      </p:sp>
      <p:sp>
        <p:nvSpPr>
          <p:cNvPr id="167" name="TextBox 4"/>
          <p:cNvSpPr txBox="1">
            <a:spLocks noChangeArrowheads="1"/>
          </p:cNvSpPr>
          <p:nvPr/>
        </p:nvSpPr>
        <p:spPr bwMode="auto">
          <a:xfrm>
            <a:off x="9737698" y="2059306"/>
            <a:ext cx="2767013" cy="458587"/>
          </a:xfrm>
          <a:prstGeom prst="rect">
            <a:avLst/>
          </a:prstGeom>
          <a:solidFill>
            <a:schemeClr val="bg1"/>
          </a:solidFill>
          <a:ln w="9525">
            <a:noFill/>
            <a:miter lim="800000"/>
          </a:ln>
        </p:spPr>
        <p:txBody>
          <a:bodyPr wrap="square">
            <a:spAutoFit/>
          </a:bodyPr>
          <a:lstStyle/>
          <a:p>
            <a:pPr indent="0">
              <a:buNone/>
            </a:pPr>
            <a:r>
              <a:rPr lang="en-US" altLang="zh-CN" sz="2800" b="1" dirty="0">
                <a:solidFill>
                  <a:srgbClr val="FF66A0"/>
                </a:solidFill>
              </a:rPr>
              <a:t>Must stall</a:t>
            </a:r>
            <a:endParaRPr lang="en-US" altLang="zh-CN" sz="2800" b="1" dirty="0">
              <a:solidFill>
                <a:srgbClr val="FF66A0"/>
              </a:solidFill>
              <a:latin typeface="Symbol" panose="05050102010706020507" pitchFamily="1" charset="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761892"/>
                                        </p:tgtEl>
                                        <p:attrNameLst>
                                          <p:attrName>style.visibility</p:attrName>
                                        </p:attrNameLst>
                                      </p:cBhvr>
                                      <p:to>
                                        <p:strVal val="visible"/>
                                      </p:to>
                                    </p:set>
                                    <p:animEffect transition="in" filter="wipe(up)">
                                      <p:cBhvr>
                                        <p:cTn id="7" dur="500"/>
                                        <p:tgtEl>
                                          <p:spTgt spid="276189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1892" grpId="0" bldLvl="0" animBg="1"/>
      <p:bldP spid="167" grpId="0" bldLvl="0" animBg="1"/>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1730" name="Rectangle 2"/>
          <p:cNvSpPr>
            <a:spLocks noGrp="1" noChangeArrowheads="1"/>
          </p:cNvSpPr>
          <p:nvPr>
            <p:ph type="title" idx="4294967295"/>
          </p:nvPr>
        </p:nvSpPr>
        <p:spPr>
          <a:xfrm>
            <a:off x="309736" y="323850"/>
            <a:ext cx="7010400" cy="371475"/>
          </a:xfrm>
        </p:spPr>
        <p:txBody>
          <a:bodyPr/>
          <a:lstStyle/>
          <a:p>
            <a:r>
              <a:rPr lang="en-US" dirty="0">
                <a:solidFill>
                  <a:schemeClr val="accent1"/>
                </a:solidFill>
              </a:rPr>
              <a:t>#2</a:t>
            </a:r>
          </a:p>
        </p:txBody>
      </p:sp>
      <p:grpSp>
        <p:nvGrpSpPr>
          <p:cNvPr id="2" name="Group 4"/>
          <p:cNvGrpSpPr/>
          <p:nvPr/>
        </p:nvGrpSpPr>
        <p:grpSpPr bwMode="auto">
          <a:xfrm>
            <a:off x="1519238" y="1179513"/>
            <a:ext cx="8335963" cy="5056188"/>
            <a:chOff x="-123" y="551"/>
            <a:chExt cx="5251" cy="3185"/>
          </a:xfrm>
        </p:grpSpPr>
        <p:grpSp>
          <p:nvGrpSpPr>
            <p:cNvPr id="3" name="Group 5"/>
            <p:cNvGrpSpPr/>
            <p:nvPr/>
          </p:nvGrpSpPr>
          <p:grpSpPr bwMode="auto">
            <a:xfrm>
              <a:off x="2624" y="1200"/>
              <a:ext cx="340" cy="289"/>
              <a:chOff x="2624" y="1200"/>
              <a:chExt cx="340" cy="289"/>
            </a:xfrm>
          </p:grpSpPr>
          <p:sp>
            <p:nvSpPr>
              <p:cNvPr id="2761734" name="Freeform 6"/>
              <p:cNvSpPr/>
              <p:nvPr/>
            </p:nvSpPr>
            <p:spPr bwMode="auto">
              <a:xfrm>
                <a:off x="2624" y="1200"/>
                <a:ext cx="170" cy="289"/>
              </a:xfrm>
              <a:custGeom>
                <a:avLst/>
                <a:gdLst/>
                <a:ahLst/>
                <a:cxnLst>
                  <a:cxn ang="0">
                    <a:pos x="169" y="0"/>
                  </a:cxn>
                  <a:cxn ang="0">
                    <a:pos x="0" y="0"/>
                  </a:cxn>
                  <a:cxn ang="0">
                    <a:pos x="0" y="288"/>
                  </a:cxn>
                  <a:cxn ang="0">
                    <a:pos x="169" y="288"/>
                  </a:cxn>
                </a:cxnLst>
                <a:rect l="0" t="0" r="r" b="b"/>
                <a:pathLst>
                  <a:path w="170" h="289">
                    <a:moveTo>
                      <a:pt x="169" y="0"/>
                    </a:moveTo>
                    <a:lnTo>
                      <a:pt x="0" y="0"/>
                    </a:lnTo>
                    <a:lnTo>
                      <a:pt x="0" y="288"/>
                    </a:lnTo>
                    <a:lnTo>
                      <a:pt x="169" y="288"/>
                    </a:lnTo>
                  </a:path>
                </a:pathLst>
              </a:custGeom>
              <a:noFill/>
              <a:ln w="25400" cap="rnd" cmpd="sng">
                <a:solidFill>
                  <a:schemeClr val="tx1"/>
                </a:solidFill>
                <a:prstDash val="solid"/>
                <a:round/>
                <a:headEnd type="none" w="med" len="med"/>
                <a:tailEnd type="none" w="med" len="med"/>
              </a:ln>
              <a:effectLst/>
            </p:spPr>
            <p:txBody>
              <a:bodyPr/>
              <a:lstStyle/>
              <a:p>
                <a:endParaRPr lang="en-US"/>
              </a:p>
            </p:txBody>
          </p:sp>
          <p:sp>
            <p:nvSpPr>
              <p:cNvPr id="2761735" name="Freeform 7"/>
              <p:cNvSpPr/>
              <p:nvPr/>
            </p:nvSpPr>
            <p:spPr bwMode="auto">
              <a:xfrm>
                <a:off x="2793" y="1200"/>
                <a:ext cx="171" cy="289"/>
              </a:xfrm>
              <a:custGeom>
                <a:avLst/>
                <a:gdLst/>
                <a:ahLst/>
                <a:cxnLst>
                  <a:cxn ang="0">
                    <a:pos x="0" y="0"/>
                  </a:cxn>
                  <a:cxn ang="0">
                    <a:pos x="170" y="0"/>
                  </a:cxn>
                  <a:cxn ang="0">
                    <a:pos x="170" y="288"/>
                  </a:cxn>
                  <a:cxn ang="0">
                    <a:pos x="0" y="288"/>
                  </a:cxn>
                </a:cxnLst>
                <a:rect l="0" t="0" r="r" b="b"/>
                <a:pathLst>
                  <a:path w="171" h="289">
                    <a:moveTo>
                      <a:pt x="0" y="0"/>
                    </a:moveTo>
                    <a:lnTo>
                      <a:pt x="170" y="0"/>
                    </a:lnTo>
                    <a:lnTo>
                      <a:pt x="170" y="288"/>
                    </a:lnTo>
                    <a:lnTo>
                      <a:pt x="0" y="288"/>
                    </a:lnTo>
                  </a:path>
                </a:pathLst>
              </a:custGeom>
              <a:noFill/>
              <a:ln w="25400" cap="rnd" cmpd="sng">
                <a:solidFill>
                  <a:schemeClr val="tx1"/>
                </a:solidFill>
                <a:prstDash val="solid"/>
                <a:round/>
                <a:headEnd type="none" w="med" len="med"/>
                <a:tailEnd type="none" w="med" len="med"/>
              </a:ln>
              <a:effectLst/>
            </p:spPr>
            <p:txBody>
              <a:bodyPr/>
              <a:lstStyle/>
              <a:p>
                <a:endParaRPr lang="en-US"/>
              </a:p>
            </p:txBody>
          </p:sp>
        </p:grpSp>
        <p:grpSp>
          <p:nvGrpSpPr>
            <p:cNvPr id="4" name="Group 8"/>
            <p:cNvGrpSpPr/>
            <p:nvPr/>
          </p:nvGrpSpPr>
          <p:grpSpPr bwMode="auto">
            <a:xfrm>
              <a:off x="2624" y="2592"/>
              <a:ext cx="340" cy="289"/>
              <a:chOff x="2624" y="2592"/>
              <a:chExt cx="340" cy="289"/>
            </a:xfrm>
          </p:grpSpPr>
          <p:sp>
            <p:nvSpPr>
              <p:cNvPr id="2761737" name="Freeform 9"/>
              <p:cNvSpPr/>
              <p:nvPr/>
            </p:nvSpPr>
            <p:spPr bwMode="auto">
              <a:xfrm>
                <a:off x="2624" y="2592"/>
                <a:ext cx="170" cy="289"/>
              </a:xfrm>
              <a:custGeom>
                <a:avLst/>
                <a:gdLst/>
                <a:ahLst/>
                <a:cxnLst>
                  <a:cxn ang="0">
                    <a:pos x="169" y="0"/>
                  </a:cxn>
                  <a:cxn ang="0">
                    <a:pos x="0" y="0"/>
                  </a:cxn>
                  <a:cxn ang="0">
                    <a:pos x="0" y="288"/>
                  </a:cxn>
                  <a:cxn ang="0">
                    <a:pos x="169" y="288"/>
                  </a:cxn>
                </a:cxnLst>
                <a:rect l="0" t="0" r="r" b="b"/>
                <a:pathLst>
                  <a:path w="170" h="289">
                    <a:moveTo>
                      <a:pt x="169" y="0"/>
                    </a:moveTo>
                    <a:lnTo>
                      <a:pt x="0" y="0"/>
                    </a:lnTo>
                    <a:lnTo>
                      <a:pt x="0" y="288"/>
                    </a:lnTo>
                    <a:lnTo>
                      <a:pt x="169" y="288"/>
                    </a:lnTo>
                  </a:path>
                </a:pathLst>
              </a:custGeom>
              <a:noFill/>
              <a:ln w="25400" cap="rnd" cmpd="sng">
                <a:solidFill>
                  <a:schemeClr val="tx1"/>
                </a:solidFill>
                <a:prstDash val="solid"/>
                <a:round/>
                <a:headEnd type="none" w="med" len="med"/>
                <a:tailEnd type="none" w="med" len="med"/>
              </a:ln>
              <a:effectLst/>
            </p:spPr>
            <p:txBody>
              <a:bodyPr/>
              <a:lstStyle/>
              <a:p>
                <a:endParaRPr lang="en-US"/>
              </a:p>
            </p:txBody>
          </p:sp>
          <p:sp>
            <p:nvSpPr>
              <p:cNvPr id="2761738" name="Freeform 10"/>
              <p:cNvSpPr/>
              <p:nvPr/>
            </p:nvSpPr>
            <p:spPr bwMode="auto">
              <a:xfrm>
                <a:off x="2793" y="2592"/>
                <a:ext cx="171" cy="289"/>
              </a:xfrm>
              <a:custGeom>
                <a:avLst/>
                <a:gdLst/>
                <a:ahLst/>
                <a:cxnLst>
                  <a:cxn ang="0">
                    <a:pos x="0" y="0"/>
                  </a:cxn>
                  <a:cxn ang="0">
                    <a:pos x="170" y="0"/>
                  </a:cxn>
                  <a:cxn ang="0">
                    <a:pos x="170" y="288"/>
                  </a:cxn>
                  <a:cxn ang="0">
                    <a:pos x="0" y="288"/>
                  </a:cxn>
                </a:cxnLst>
                <a:rect l="0" t="0" r="r" b="b"/>
                <a:pathLst>
                  <a:path w="171" h="289">
                    <a:moveTo>
                      <a:pt x="0" y="0"/>
                    </a:moveTo>
                    <a:lnTo>
                      <a:pt x="170" y="0"/>
                    </a:lnTo>
                    <a:lnTo>
                      <a:pt x="170" y="288"/>
                    </a:lnTo>
                    <a:lnTo>
                      <a:pt x="0" y="288"/>
                    </a:lnTo>
                  </a:path>
                </a:pathLst>
              </a:custGeom>
              <a:noFill/>
              <a:ln w="25400" cap="rnd" cmpd="sng">
                <a:solidFill>
                  <a:schemeClr val="tx1"/>
                </a:solidFill>
                <a:prstDash val="solid"/>
                <a:round/>
                <a:headEnd type="none" w="med" len="med"/>
                <a:tailEnd type="none" w="med" len="med"/>
              </a:ln>
              <a:effectLst/>
            </p:spPr>
            <p:txBody>
              <a:bodyPr/>
              <a:lstStyle/>
              <a:p>
                <a:endParaRPr lang="en-US"/>
              </a:p>
            </p:txBody>
          </p:sp>
        </p:grpSp>
        <p:sp>
          <p:nvSpPr>
            <p:cNvPr id="2761739" name="Rectangle 11"/>
            <p:cNvSpPr>
              <a:spLocks noChangeArrowheads="1"/>
            </p:cNvSpPr>
            <p:nvPr/>
          </p:nvSpPr>
          <p:spPr bwMode="auto">
            <a:xfrm>
              <a:off x="2605" y="2594"/>
              <a:ext cx="292" cy="188"/>
            </a:xfrm>
            <a:prstGeom prst="rect">
              <a:avLst/>
            </a:prstGeom>
            <a:noFill/>
            <a:ln w="12700">
              <a:noFill/>
              <a:miter lim="800000"/>
            </a:ln>
            <a:effectLst/>
          </p:spPr>
          <p:txBody>
            <a:bodyPr wrap="none" lIns="90487" tIns="44450" rIns="90487" bIns="44450">
              <a:spAutoFit/>
            </a:bodyPr>
            <a:lstStyle/>
            <a:p>
              <a:pPr indent="0">
                <a:buNone/>
              </a:pPr>
              <a:r>
                <a:rPr lang="en-US" sz="1600" b="1">
                  <a:solidFill>
                    <a:schemeClr val="tx1"/>
                  </a:solidFill>
                  <a:latin typeface="Times" pitchFamily="-65" charset="0"/>
                </a:rPr>
                <a:t>  I$</a:t>
              </a:r>
              <a:endParaRPr lang="en-US" sz="1600" b="1" dirty="0">
                <a:solidFill>
                  <a:schemeClr val="tx1"/>
                </a:solidFill>
                <a:latin typeface="Times" pitchFamily="-65" charset="0"/>
              </a:endParaRPr>
            </a:p>
          </p:txBody>
        </p:sp>
        <p:sp>
          <p:nvSpPr>
            <p:cNvPr id="2761740" name="Line 12"/>
            <p:cNvSpPr>
              <a:spLocks noChangeShapeType="1"/>
            </p:cNvSpPr>
            <p:nvPr/>
          </p:nvSpPr>
          <p:spPr bwMode="auto">
            <a:xfrm>
              <a:off x="584" y="1224"/>
              <a:ext cx="0" cy="2032"/>
            </a:xfrm>
            <a:prstGeom prst="line">
              <a:avLst/>
            </a:prstGeom>
            <a:noFill/>
            <a:ln w="38100">
              <a:solidFill>
                <a:schemeClr val="tx1"/>
              </a:solidFill>
              <a:round/>
              <a:tailEnd type="triangle" w="med" len="med"/>
            </a:ln>
            <a:effectLst/>
          </p:spPr>
          <p:txBody>
            <a:bodyPr wrap="none" anchor="ctr"/>
            <a:lstStyle/>
            <a:p>
              <a:endParaRPr lang="en-US"/>
            </a:p>
          </p:txBody>
        </p:sp>
        <p:sp>
          <p:nvSpPr>
            <p:cNvPr id="2761741" name="Line 13"/>
            <p:cNvSpPr>
              <a:spLocks noChangeShapeType="1"/>
            </p:cNvSpPr>
            <p:nvPr/>
          </p:nvSpPr>
          <p:spPr bwMode="auto">
            <a:xfrm>
              <a:off x="984" y="840"/>
              <a:ext cx="3976" cy="0"/>
            </a:xfrm>
            <a:prstGeom prst="line">
              <a:avLst/>
            </a:prstGeom>
            <a:noFill/>
            <a:ln w="38100">
              <a:solidFill>
                <a:schemeClr val="tx1"/>
              </a:solidFill>
              <a:round/>
              <a:tailEnd type="triangle" w="med" len="med"/>
            </a:ln>
            <a:effectLst/>
          </p:spPr>
          <p:txBody>
            <a:bodyPr wrap="none" anchor="ctr"/>
            <a:lstStyle/>
            <a:p>
              <a:endParaRPr lang="en-US"/>
            </a:p>
          </p:txBody>
        </p:sp>
        <p:sp>
          <p:nvSpPr>
            <p:cNvPr id="2761742" name="Rectangle 14"/>
            <p:cNvSpPr>
              <a:spLocks noChangeArrowheads="1"/>
            </p:cNvSpPr>
            <p:nvPr/>
          </p:nvSpPr>
          <p:spPr bwMode="auto">
            <a:xfrm>
              <a:off x="579" y="1302"/>
              <a:ext cx="512" cy="286"/>
            </a:xfrm>
            <a:prstGeom prst="rect">
              <a:avLst/>
            </a:prstGeom>
            <a:noFill/>
            <a:ln w="12700">
              <a:noFill/>
              <a:miter lim="800000"/>
            </a:ln>
            <a:effectLst/>
          </p:spPr>
          <p:txBody>
            <a:bodyPr wrap="none" lIns="90487" tIns="44450" rIns="90487" bIns="44450">
              <a:spAutoFit/>
            </a:bodyPr>
            <a:lstStyle/>
            <a:p>
              <a:pPr indent="0">
                <a:buNone/>
              </a:pPr>
              <a:r>
                <a:rPr lang="en-US" sz="2800" b="1" dirty="0">
                  <a:solidFill>
                    <a:schemeClr val="tx1"/>
                  </a:solidFill>
                  <a:latin typeface="Arial" panose="020B0604020202020204" pitchFamily="34" charset="0"/>
                  <a:cs typeface="Arial" panose="020B0604020202020204" pitchFamily="34" charset="0"/>
                </a:rPr>
                <a:t>add</a:t>
              </a:r>
            </a:p>
          </p:txBody>
        </p:sp>
        <p:sp>
          <p:nvSpPr>
            <p:cNvPr id="2761743" name="Rectangle 15"/>
            <p:cNvSpPr>
              <a:spLocks noChangeArrowheads="1"/>
            </p:cNvSpPr>
            <p:nvPr/>
          </p:nvSpPr>
          <p:spPr bwMode="auto">
            <a:xfrm>
              <a:off x="563" y="1718"/>
              <a:ext cx="574" cy="286"/>
            </a:xfrm>
            <a:prstGeom prst="rect">
              <a:avLst/>
            </a:prstGeom>
            <a:noFill/>
            <a:ln w="12700">
              <a:noFill/>
              <a:miter lim="800000"/>
            </a:ln>
            <a:effectLst/>
          </p:spPr>
          <p:txBody>
            <a:bodyPr wrap="none" lIns="90487" tIns="44450" rIns="90487" bIns="44450">
              <a:spAutoFit/>
            </a:bodyPr>
            <a:lstStyle/>
            <a:p>
              <a:pPr indent="0">
                <a:buNone/>
              </a:pPr>
              <a:r>
                <a:rPr lang="en-US" sz="2800" b="1">
                  <a:latin typeface="Arial" panose="020B0604020202020204" pitchFamily="34" charset="0"/>
                  <a:cs typeface="Arial" panose="020B0604020202020204" pitchFamily="34" charset="0"/>
                </a:rPr>
                <a:t>addi</a:t>
              </a:r>
              <a:endParaRPr lang="en-US" sz="2800" b="1" dirty="0">
                <a:solidFill>
                  <a:schemeClr val="tx1"/>
                </a:solidFill>
                <a:latin typeface="Arial" panose="020B0604020202020204" pitchFamily="34" charset="0"/>
                <a:cs typeface="Arial" panose="020B0604020202020204" pitchFamily="34" charset="0"/>
              </a:endParaRPr>
            </a:p>
          </p:txBody>
        </p:sp>
        <p:sp>
          <p:nvSpPr>
            <p:cNvPr id="2761744" name="Rectangle 16"/>
            <p:cNvSpPr>
              <a:spLocks noChangeArrowheads="1"/>
            </p:cNvSpPr>
            <p:nvPr/>
          </p:nvSpPr>
          <p:spPr bwMode="auto">
            <a:xfrm>
              <a:off x="555" y="2182"/>
              <a:ext cx="574" cy="286"/>
            </a:xfrm>
            <a:prstGeom prst="rect">
              <a:avLst/>
            </a:prstGeom>
            <a:noFill/>
            <a:ln w="12700">
              <a:noFill/>
              <a:miter lim="800000"/>
            </a:ln>
            <a:effectLst/>
          </p:spPr>
          <p:txBody>
            <a:bodyPr wrap="none" lIns="90487" tIns="44450" rIns="90487" bIns="44450">
              <a:spAutoFit/>
            </a:bodyPr>
            <a:lstStyle/>
            <a:p>
              <a:pPr indent="0">
                <a:buNone/>
              </a:pPr>
              <a:r>
                <a:rPr lang="en-US" sz="2800" b="1">
                  <a:latin typeface="Arial" panose="020B0604020202020204" pitchFamily="34" charset="0"/>
                  <a:cs typeface="Arial" panose="020B0604020202020204" pitchFamily="34" charset="0"/>
                </a:rPr>
                <a:t>addi</a:t>
              </a:r>
              <a:endParaRPr lang="en-US" sz="2800" b="1" dirty="0">
                <a:solidFill>
                  <a:schemeClr val="tx1"/>
                </a:solidFill>
                <a:latin typeface="Arial" panose="020B0604020202020204" pitchFamily="34" charset="0"/>
                <a:cs typeface="Arial" panose="020B0604020202020204" pitchFamily="34" charset="0"/>
              </a:endParaRPr>
            </a:p>
          </p:txBody>
        </p:sp>
        <p:sp>
          <p:nvSpPr>
            <p:cNvPr id="2761745" name="Rectangle 17"/>
            <p:cNvSpPr>
              <a:spLocks noChangeArrowheads="1"/>
            </p:cNvSpPr>
            <p:nvPr/>
          </p:nvSpPr>
          <p:spPr bwMode="auto">
            <a:xfrm>
              <a:off x="598" y="2612"/>
              <a:ext cx="599" cy="286"/>
            </a:xfrm>
            <a:prstGeom prst="rect">
              <a:avLst/>
            </a:prstGeom>
            <a:noFill/>
            <a:ln w="12700">
              <a:noFill/>
              <a:miter lim="800000"/>
            </a:ln>
            <a:effectLst/>
          </p:spPr>
          <p:txBody>
            <a:bodyPr wrap="none" lIns="90487" tIns="44450" rIns="90487" bIns="44450">
              <a:spAutoFit/>
            </a:bodyPr>
            <a:lstStyle/>
            <a:p>
              <a:pPr indent="0">
                <a:buNone/>
              </a:pPr>
              <a:r>
                <a:rPr lang="en-US" sz="2800" b="1">
                  <a:latin typeface="Arial" panose="020B0604020202020204" pitchFamily="34" charset="0"/>
                  <a:cs typeface="Arial" panose="020B0604020202020204" pitchFamily="34" charset="0"/>
                </a:rPr>
                <a:t>instr</a:t>
              </a:r>
              <a:endParaRPr lang="en-US" sz="2800" b="1" dirty="0">
                <a:solidFill>
                  <a:schemeClr val="tx1"/>
                </a:solidFill>
                <a:latin typeface="Arial" panose="020B0604020202020204" pitchFamily="34" charset="0"/>
                <a:cs typeface="Arial" panose="020B0604020202020204" pitchFamily="34" charset="0"/>
              </a:endParaRPr>
            </a:p>
          </p:txBody>
        </p:sp>
        <p:sp>
          <p:nvSpPr>
            <p:cNvPr id="2761746" name="Rectangle 18"/>
            <p:cNvSpPr>
              <a:spLocks noChangeArrowheads="1"/>
            </p:cNvSpPr>
            <p:nvPr/>
          </p:nvSpPr>
          <p:spPr bwMode="auto">
            <a:xfrm>
              <a:off x="587" y="3067"/>
              <a:ext cx="599" cy="286"/>
            </a:xfrm>
            <a:prstGeom prst="rect">
              <a:avLst/>
            </a:prstGeom>
            <a:noFill/>
            <a:ln w="12700">
              <a:noFill/>
              <a:miter lim="800000"/>
            </a:ln>
            <a:effectLst/>
          </p:spPr>
          <p:txBody>
            <a:bodyPr wrap="none" lIns="90487" tIns="44450" rIns="90487" bIns="44450">
              <a:spAutoFit/>
            </a:bodyPr>
            <a:lstStyle/>
            <a:p>
              <a:pPr indent="0">
                <a:buNone/>
              </a:pPr>
              <a:r>
                <a:rPr lang="en-US" sz="2800" b="1">
                  <a:latin typeface="Arial" panose="020B0604020202020204" pitchFamily="34" charset="0"/>
                  <a:cs typeface="Arial" panose="020B0604020202020204" pitchFamily="34" charset="0"/>
                </a:rPr>
                <a:t>instr</a:t>
              </a:r>
              <a:endParaRPr lang="en-US" sz="2800" b="1" dirty="0">
                <a:solidFill>
                  <a:schemeClr val="tx1"/>
                </a:solidFill>
                <a:latin typeface="Arial" panose="020B0604020202020204" pitchFamily="34" charset="0"/>
                <a:cs typeface="Arial" panose="020B0604020202020204" pitchFamily="34" charset="0"/>
              </a:endParaRPr>
            </a:p>
          </p:txBody>
        </p:sp>
        <p:sp>
          <p:nvSpPr>
            <p:cNvPr id="2761747" name="Line 19"/>
            <p:cNvSpPr>
              <a:spLocks noChangeShapeType="1"/>
            </p:cNvSpPr>
            <p:nvPr/>
          </p:nvSpPr>
          <p:spPr bwMode="auto">
            <a:xfrm>
              <a:off x="1728" y="920"/>
              <a:ext cx="0" cy="2816"/>
            </a:xfrm>
            <a:prstGeom prst="line">
              <a:avLst/>
            </a:prstGeom>
            <a:noFill/>
            <a:ln w="25400">
              <a:solidFill>
                <a:schemeClr val="tx1"/>
              </a:solidFill>
              <a:prstDash val="sysDot"/>
              <a:round/>
            </a:ln>
            <a:effectLst/>
          </p:spPr>
          <p:txBody>
            <a:bodyPr wrap="none" anchor="ctr"/>
            <a:lstStyle/>
            <a:p>
              <a:endParaRPr lang="en-US"/>
            </a:p>
          </p:txBody>
        </p:sp>
        <p:sp>
          <p:nvSpPr>
            <p:cNvPr id="2761748" name="Line 20"/>
            <p:cNvSpPr>
              <a:spLocks noChangeShapeType="1"/>
            </p:cNvSpPr>
            <p:nvPr/>
          </p:nvSpPr>
          <p:spPr bwMode="auto">
            <a:xfrm>
              <a:off x="2160" y="920"/>
              <a:ext cx="0" cy="2816"/>
            </a:xfrm>
            <a:prstGeom prst="line">
              <a:avLst/>
            </a:prstGeom>
            <a:noFill/>
            <a:ln w="25400">
              <a:solidFill>
                <a:schemeClr val="tx1"/>
              </a:solidFill>
              <a:prstDash val="sysDot"/>
              <a:round/>
            </a:ln>
            <a:effectLst/>
          </p:spPr>
          <p:txBody>
            <a:bodyPr wrap="none" anchor="ctr"/>
            <a:lstStyle/>
            <a:p>
              <a:endParaRPr lang="en-US"/>
            </a:p>
          </p:txBody>
        </p:sp>
        <p:sp>
          <p:nvSpPr>
            <p:cNvPr id="2761749" name="Line 21"/>
            <p:cNvSpPr>
              <a:spLocks noChangeShapeType="1"/>
            </p:cNvSpPr>
            <p:nvPr/>
          </p:nvSpPr>
          <p:spPr bwMode="auto">
            <a:xfrm>
              <a:off x="2592" y="920"/>
              <a:ext cx="0" cy="2816"/>
            </a:xfrm>
            <a:prstGeom prst="line">
              <a:avLst/>
            </a:prstGeom>
            <a:noFill/>
            <a:ln w="25400">
              <a:solidFill>
                <a:schemeClr val="tx1"/>
              </a:solidFill>
              <a:prstDash val="sysDot"/>
              <a:round/>
            </a:ln>
            <a:effectLst/>
          </p:spPr>
          <p:txBody>
            <a:bodyPr wrap="none" anchor="ctr"/>
            <a:lstStyle/>
            <a:p>
              <a:endParaRPr lang="en-US"/>
            </a:p>
          </p:txBody>
        </p:sp>
        <p:sp>
          <p:nvSpPr>
            <p:cNvPr id="2761750" name="Line 22"/>
            <p:cNvSpPr>
              <a:spLocks noChangeShapeType="1"/>
            </p:cNvSpPr>
            <p:nvPr/>
          </p:nvSpPr>
          <p:spPr bwMode="auto">
            <a:xfrm>
              <a:off x="3024" y="920"/>
              <a:ext cx="0" cy="2816"/>
            </a:xfrm>
            <a:prstGeom prst="line">
              <a:avLst/>
            </a:prstGeom>
            <a:noFill/>
            <a:ln w="25400">
              <a:solidFill>
                <a:schemeClr val="tx1"/>
              </a:solidFill>
              <a:prstDash val="sysDot"/>
              <a:round/>
            </a:ln>
            <a:effectLst/>
          </p:spPr>
          <p:txBody>
            <a:bodyPr wrap="none" anchor="ctr"/>
            <a:lstStyle/>
            <a:p>
              <a:endParaRPr lang="en-US"/>
            </a:p>
          </p:txBody>
        </p:sp>
        <p:sp>
          <p:nvSpPr>
            <p:cNvPr id="2761751" name="Line 23"/>
            <p:cNvSpPr>
              <a:spLocks noChangeShapeType="1"/>
            </p:cNvSpPr>
            <p:nvPr/>
          </p:nvSpPr>
          <p:spPr bwMode="auto">
            <a:xfrm>
              <a:off x="3456" y="920"/>
              <a:ext cx="0" cy="2816"/>
            </a:xfrm>
            <a:prstGeom prst="line">
              <a:avLst/>
            </a:prstGeom>
            <a:noFill/>
            <a:ln w="25400">
              <a:solidFill>
                <a:schemeClr val="tx1"/>
              </a:solidFill>
              <a:prstDash val="sysDot"/>
              <a:round/>
            </a:ln>
            <a:effectLst/>
          </p:spPr>
          <p:txBody>
            <a:bodyPr wrap="none" anchor="ctr"/>
            <a:lstStyle/>
            <a:p>
              <a:endParaRPr lang="en-US"/>
            </a:p>
          </p:txBody>
        </p:sp>
        <p:sp>
          <p:nvSpPr>
            <p:cNvPr id="2761752" name="Line 24"/>
            <p:cNvSpPr>
              <a:spLocks noChangeShapeType="1"/>
            </p:cNvSpPr>
            <p:nvPr/>
          </p:nvSpPr>
          <p:spPr bwMode="auto">
            <a:xfrm>
              <a:off x="3888" y="920"/>
              <a:ext cx="0" cy="2816"/>
            </a:xfrm>
            <a:prstGeom prst="line">
              <a:avLst/>
            </a:prstGeom>
            <a:noFill/>
            <a:ln w="25400">
              <a:solidFill>
                <a:schemeClr val="tx1"/>
              </a:solidFill>
              <a:prstDash val="sysDot"/>
              <a:round/>
            </a:ln>
            <a:effectLst/>
          </p:spPr>
          <p:txBody>
            <a:bodyPr wrap="none" anchor="ctr"/>
            <a:lstStyle/>
            <a:p>
              <a:endParaRPr lang="en-US"/>
            </a:p>
          </p:txBody>
        </p:sp>
        <p:sp>
          <p:nvSpPr>
            <p:cNvPr id="2761753" name="Line 25"/>
            <p:cNvSpPr>
              <a:spLocks noChangeShapeType="1"/>
            </p:cNvSpPr>
            <p:nvPr/>
          </p:nvSpPr>
          <p:spPr bwMode="auto">
            <a:xfrm>
              <a:off x="4320" y="920"/>
              <a:ext cx="0" cy="2816"/>
            </a:xfrm>
            <a:prstGeom prst="line">
              <a:avLst/>
            </a:prstGeom>
            <a:noFill/>
            <a:ln w="25400">
              <a:solidFill>
                <a:schemeClr val="tx1"/>
              </a:solidFill>
              <a:prstDash val="sysDot"/>
              <a:round/>
            </a:ln>
            <a:effectLst/>
          </p:spPr>
          <p:txBody>
            <a:bodyPr wrap="none" anchor="ctr"/>
            <a:lstStyle/>
            <a:p>
              <a:endParaRPr lang="en-US"/>
            </a:p>
          </p:txBody>
        </p:sp>
        <p:sp>
          <p:nvSpPr>
            <p:cNvPr id="2761754" name="Line 26"/>
            <p:cNvSpPr>
              <a:spLocks noChangeShapeType="1"/>
            </p:cNvSpPr>
            <p:nvPr/>
          </p:nvSpPr>
          <p:spPr bwMode="auto">
            <a:xfrm>
              <a:off x="4752" y="920"/>
              <a:ext cx="0" cy="2816"/>
            </a:xfrm>
            <a:prstGeom prst="line">
              <a:avLst/>
            </a:prstGeom>
            <a:noFill/>
            <a:ln w="25400">
              <a:solidFill>
                <a:schemeClr val="tx1"/>
              </a:solidFill>
              <a:prstDash val="sysDot"/>
              <a:round/>
            </a:ln>
            <a:effectLst/>
          </p:spPr>
          <p:txBody>
            <a:bodyPr wrap="none" anchor="ctr"/>
            <a:lstStyle/>
            <a:p>
              <a:endParaRPr lang="en-US"/>
            </a:p>
          </p:txBody>
        </p:sp>
        <p:grpSp>
          <p:nvGrpSpPr>
            <p:cNvPr id="5" name="Group 27"/>
            <p:cNvGrpSpPr/>
            <p:nvPr/>
          </p:nvGrpSpPr>
          <p:grpSpPr bwMode="auto">
            <a:xfrm>
              <a:off x="2268" y="1152"/>
              <a:ext cx="214" cy="481"/>
              <a:chOff x="2268" y="1152"/>
              <a:chExt cx="214" cy="481"/>
            </a:xfrm>
          </p:grpSpPr>
          <p:sp>
            <p:nvSpPr>
              <p:cNvPr id="2761756" name="Freeform 28"/>
              <p:cNvSpPr/>
              <p:nvPr/>
            </p:nvSpPr>
            <p:spPr bwMode="auto">
              <a:xfrm>
                <a:off x="2269" y="1152"/>
                <a:ext cx="213" cy="481"/>
              </a:xfrm>
              <a:custGeom>
                <a:avLst/>
                <a:gdLst/>
                <a:ahLst/>
                <a:cxnLst>
                  <a:cxn ang="0">
                    <a:pos x="0" y="320"/>
                  </a:cxn>
                  <a:cxn ang="0">
                    <a:pos x="71" y="240"/>
                  </a:cxn>
                  <a:cxn ang="0">
                    <a:pos x="0" y="160"/>
                  </a:cxn>
                  <a:cxn ang="0">
                    <a:pos x="0" y="0"/>
                  </a:cxn>
                  <a:cxn ang="0">
                    <a:pos x="212" y="160"/>
                  </a:cxn>
                  <a:cxn ang="0">
                    <a:pos x="212" y="320"/>
                  </a:cxn>
                  <a:cxn ang="0">
                    <a:pos x="0" y="480"/>
                  </a:cxn>
                  <a:cxn ang="0">
                    <a:pos x="0" y="320"/>
                  </a:cxn>
                </a:cxnLst>
                <a:rect l="0" t="0" r="r" b="b"/>
                <a:pathLst>
                  <a:path w="213" h="481">
                    <a:moveTo>
                      <a:pt x="0" y="320"/>
                    </a:moveTo>
                    <a:lnTo>
                      <a:pt x="71" y="240"/>
                    </a:lnTo>
                    <a:lnTo>
                      <a:pt x="0" y="160"/>
                    </a:lnTo>
                    <a:lnTo>
                      <a:pt x="0" y="0"/>
                    </a:lnTo>
                    <a:lnTo>
                      <a:pt x="212" y="160"/>
                    </a:lnTo>
                    <a:lnTo>
                      <a:pt x="212" y="320"/>
                    </a:lnTo>
                    <a:lnTo>
                      <a:pt x="0" y="480"/>
                    </a:lnTo>
                    <a:lnTo>
                      <a:pt x="0" y="320"/>
                    </a:lnTo>
                  </a:path>
                </a:pathLst>
              </a:custGeom>
              <a:noFill/>
              <a:ln w="25400" cap="rnd" cmpd="sng">
                <a:solidFill>
                  <a:schemeClr val="tx1"/>
                </a:solidFill>
                <a:prstDash val="solid"/>
                <a:round/>
                <a:headEnd type="none" w="med" len="med"/>
                <a:tailEnd type="none" w="med" len="med"/>
              </a:ln>
              <a:effectLst/>
            </p:spPr>
            <p:txBody>
              <a:bodyPr/>
              <a:lstStyle/>
              <a:p>
                <a:endParaRPr lang="en-US"/>
              </a:p>
            </p:txBody>
          </p:sp>
          <p:sp>
            <p:nvSpPr>
              <p:cNvPr id="2761757" name="Rectangle 29"/>
              <p:cNvSpPr>
                <a:spLocks noChangeArrowheads="1"/>
              </p:cNvSpPr>
              <p:nvPr/>
            </p:nvSpPr>
            <p:spPr bwMode="auto">
              <a:xfrm rot="5400000">
                <a:off x="2170" y="1274"/>
                <a:ext cx="384" cy="188"/>
              </a:xfrm>
              <a:prstGeom prst="rect">
                <a:avLst/>
              </a:prstGeom>
              <a:noFill/>
              <a:ln w="12700">
                <a:noFill/>
                <a:miter lim="800000"/>
              </a:ln>
              <a:effectLst/>
            </p:spPr>
            <p:txBody>
              <a:bodyPr wrap="none" lIns="90487" tIns="44450" rIns="90487" bIns="44450">
                <a:spAutoFit/>
              </a:bodyPr>
              <a:lstStyle/>
              <a:p>
                <a:pPr indent="0">
                  <a:buNone/>
                </a:pPr>
                <a:r>
                  <a:rPr lang="en-US" sz="1600" b="1">
                    <a:solidFill>
                      <a:schemeClr val="tx1"/>
                    </a:solidFill>
                    <a:latin typeface="Times" pitchFamily="-65" charset="0"/>
                  </a:rPr>
                  <a:t>ALU</a:t>
                </a:r>
              </a:p>
            </p:txBody>
          </p:sp>
        </p:grpSp>
        <p:grpSp>
          <p:nvGrpSpPr>
            <p:cNvPr id="6" name="Group 30"/>
            <p:cNvGrpSpPr/>
            <p:nvPr/>
          </p:nvGrpSpPr>
          <p:grpSpPr bwMode="auto">
            <a:xfrm>
              <a:off x="1324" y="1248"/>
              <a:ext cx="359" cy="289"/>
              <a:chOff x="1324" y="1248"/>
              <a:chExt cx="359" cy="289"/>
            </a:xfrm>
          </p:grpSpPr>
          <p:sp>
            <p:nvSpPr>
              <p:cNvPr id="2761759" name="Rectangle 31"/>
              <p:cNvSpPr>
                <a:spLocks noChangeArrowheads="1"/>
              </p:cNvSpPr>
              <p:nvPr/>
            </p:nvSpPr>
            <p:spPr bwMode="auto">
              <a:xfrm>
                <a:off x="1324" y="1250"/>
                <a:ext cx="292" cy="188"/>
              </a:xfrm>
              <a:prstGeom prst="rect">
                <a:avLst/>
              </a:prstGeom>
              <a:noFill/>
              <a:ln w="12700">
                <a:noFill/>
                <a:miter lim="800000"/>
              </a:ln>
              <a:effectLst/>
            </p:spPr>
            <p:txBody>
              <a:bodyPr wrap="none" lIns="90487" tIns="44450" rIns="90487" bIns="44450">
                <a:spAutoFit/>
              </a:bodyPr>
              <a:lstStyle/>
              <a:p>
                <a:pPr indent="0">
                  <a:buNone/>
                </a:pPr>
                <a:r>
                  <a:rPr lang="en-US" sz="1600" b="1">
                    <a:solidFill>
                      <a:schemeClr val="tx1"/>
                    </a:solidFill>
                    <a:latin typeface="Times" pitchFamily="-65" charset="0"/>
                  </a:rPr>
                  <a:t>  I$</a:t>
                </a:r>
                <a:endParaRPr lang="en-US" sz="1600" b="1" dirty="0">
                  <a:solidFill>
                    <a:schemeClr val="tx1"/>
                  </a:solidFill>
                  <a:latin typeface="Times" pitchFamily="-65" charset="0"/>
                </a:endParaRPr>
              </a:p>
            </p:txBody>
          </p:sp>
          <p:grpSp>
            <p:nvGrpSpPr>
              <p:cNvPr id="7" name="Group 32"/>
              <p:cNvGrpSpPr/>
              <p:nvPr/>
            </p:nvGrpSpPr>
            <p:grpSpPr bwMode="auto">
              <a:xfrm>
                <a:off x="1343" y="1248"/>
                <a:ext cx="340" cy="289"/>
                <a:chOff x="1343" y="1248"/>
                <a:chExt cx="340" cy="289"/>
              </a:xfrm>
            </p:grpSpPr>
            <p:sp>
              <p:nvSpPr>
                <p:cNvPr id="2761761" name="Freeform 33"/>
                <p:cNvSpPr/>
                <p:nvPr/>
              </p:nvSpPr>
              <p:spPr bwMode="auto">
                <a:xfrm>
                  <a:off x="1343" y="1248"/>
                  <a:ext cx="170" cy="289"/>
                </a:xfrm>
                <a:custGeom>
                  <a:avLst/>
                  <a:gdLst/>
                  <a:ahLst/>
                  <a:cxnLst>
                    <a:cxn ang="0">
                      <a:pos x="169" y="0"/>
                    </a:cxn>
                    <a:cxn ang="0">
                      <a:pos x="0" y="0"/>
                    </a:cxn>
                    <a:cxn ang="0">
                      <a:pos x="0" y="288"/>
                    </a:cxn>
                    <a:cxn ang="0">
                      <a:pos x="169" y="288"/>
                    </a:cxn>
                  </a:cxnLst>
                  <a:rect l="0" t="0" r="r" b="b"/>
                  <a:pathLst>
                    <a:path w="170" h="289">
                      <a:moveTo>
                        <a:pt x="169" y="0"/>
                      </a:moveTo>
                      <a:lnTo>
                        <a:pt x="0" y="0"/>
                      </a:lnTo>
                      <a:lnTo>
                        <a:pt x="0" y="288"/>
                      </a:lnTo>
                      <a:lnTo>
                        <a:pt x="169" y="288"/>
                      </a:lnTo>
                    </a:path>
                  </a:pathLst>
                </a:custGeom>
                <a:noFill/>
                <a:ln w="25400" cap="rnd" cmpd="sng">
                  <a:solidFill>
                    <a:schemeClr val="tx1"/>
                  </a:solidFill>
                  <a:prstDash val="solid"/>
                  <a:round/>
                  <a:headEnd type="none" w="med" len="med"/>
                  <a:tailEnd type="none" w="med" len="med"/>
                </a:ln>
                <a:effectLst/>
              </p:spPr>
              <p:txBody>
                <a:bodyPr/>
                <a:lstStyle/>
                <a:p>
                  <a:endParaRPr lang="en-US"/>
                </a:p>
              </p:txBody>
            </p:sp>
            <p:sp>
              <p:nvSpPr>
                <p:cNvPr id="2761762" name="Freeform 34"/>
                <p:cNvSpPr/>
                <p:nvPr/>
              </p:nvSpPr>
              <p:spPr bwMode="auto">
                <a:xfrm>
                  <a:off x="1512" y="1248"/>
                  <a:ext cx="171" cy="289"/>
                </a:xfrm>
                <a:custGeom>
                  <a:avLst/>
                  <a:gdLst/>
                  <a:ahLst/>
                  <a:cxnLst>
                    <a:cxn ang="0">
                      <a:pos x="0" y="0"/>
                    </a:cxn>
                    <a:cxn ang="0">
                      <a:pos x="170" y="0"/>
                    </a:cxn>
                    <a:cxn ang="0">
                      <a:pos x="170" y="288"/>
                    </a:cxn>
                    <a:cxn ang="0">
                      <a:pos x="0" y="288"/>
                    </a:cxn>
                  </a:cxnLst>
                  <a:rect l="0" t="0" r="r" b="b"/>
                  <a:pathLst>
                    <a:path w="171" h="289">
                      <a:moveTo>
                        <a:pt x="0" y="0"/>
                      </a:moveTo>
                      <a:lnTo>
                        <a:pt x="170" y="0"/>
                      </a:lnTo>
                      <a:lnTo>
                        <a:pt x="170" y="288"/>
                      </a:lnTo>
                      <a:lnTo>
                        <a:pt x="0" y="288"/>
                      </a:lnTo>
                    </a:path>
                  </a:pathLst>
                </a:custGeom>
                <a:noFill/>
                <a:ln w="25400" cap="rnd" cmpd="sng">
                  <a:solidFill>
                    <a:schemeClr val="tx1"/>
                  </a:solidFill>
                  <a:prstDash val="solid"/>
                  <a:round/>
                  <a:headEnd type="none" w="med" len="med"/>
                  <a:tailEnd type="none" w="med" len="med"/>
                </a:ln>
                <a:effectLst/>
              </p:spPr>
              <p:txBody>
                <a:bodyPr/>
                <a:lstStyle/>
                <a:p>
                  <a:endParaRPr lang="en-US"/>
                </a:p>
              </p:txBody>
            </p:sp>
          </p:grpSp>
        </p:grpSp>
        <p:sp>
          <p:nvSpPr>
            <p:cNvPr id="2761763" name="Rectangle 35"/>
            <p:cNvSpPr>
              <a:spLocks noChangeArrowheads="1"/>
            </p:cNvSpPr>
            <p:nvPr/>
          </p:nvSpPr>
          <p:spPr bwMode="auto">
            <a:xfrm>
              <a:off x="1784" y="1255"/>
              <a:ext cx="327" cy="188"/>
            </a:xfrm>
            <a:prstGeom prst="rect">
              <a:avLst/>
            </a:prstGeom>
            <a:noFill/>
            <a:ln w="12700">
              <a:noFill/>
              <a:miter lim="800000"/>
            </a:ln>
            <a:effectLst/>
          </p:spPr>
          <p:txBody>
            <a:bodyPr wrap="none" lIns="90487" tIns="44450" rIns="90487" bIns="44450">
              <a:spAutoFit/>
            </a:bodyPr>
            <a:lstStyle/>
            <a:p>
              <a:pPr indent="0">
                <a:buNone/>
              </a:pPr>
              <a:r>
                <a:rPr lang="en-US" sz="1600" b="1">
                  <a:solidFill>
                    <a:schemeClr val="tx1"/>
                  </a:solidFill>
                  <a:latin typeface="Times" pitchFamily="-65" charset="0"/>
                </a:rPr>
                <a:t>Reg</a:t>
              </a:r>
            </a:p>
          </p:txBody>
        </p:sp>
        <p:grpSp>
          <p:nvGrpSpPr>
            <p:cNvPr id="8" name="Group 36"/>
            <p:cNvGrpSpPr/>
            <p:nvPr/>
          </p:nvGrpSpPr>
          <p:grpSpPr bwMode="auto">
            <a:xfrm>
              <a:off x="1803" y="1248"/>
              <a:ext cx="296" cy="289"/>
              <a:chOff x="1803" y="1248"/>
              <a:chExt cx="296" cy="289"/>
            </a:xfrm>
          </p:grpSpPr>
          <p:sp>
            <p:nvSpPr>
              <p:cNvPr id="2761765" name="Freeform 37"/>
              <p:cNvSpPr/>
              <p:nvPr/>
            </p:nvSpPr>
            <p:spPr bwMode="auto">
              <a:xfrm>
                <a:off x="1803" y="1248"/>
                <a:ext cx="149" cy="289"/>
              </a:xfrm>
              <a:custGeom>
                <a:avLst/>
                <a:gdLst/>
                <a:ahLst/>
                <a:cxnLst>
                  <a:cxn ang="0">
                    <a:pos x="148" y="0"/>
                  </a:cxn>
                  <a:cxn ang="0">
                    <a:pos x="0" y="0"/>
                  </a:cxn>
                  <a:cxn ang="0">
                    <a:pos x="0" y="288"/>
                  </a:cxn>
                  <a:cxn ang="0">
                    <a:pos x="148" y="288"/>
                  </a:cxn>
                </a:cxnLst>
                <a:rect l="0" t="0" r="r" b="b"/>
                <a:pathLst>
                  <a:path w="149" h="289">
                    <a:moveTo>
                      <a:pt x="148" y="0"/>
                    </a:moveTo>
                    <a:lnTo>
                      <a:pt x="0" y="0"/>
                    </a:lnTo>
                    <a:lnTo>
                      <a:pt x="0" y="288"/>
                    </a:lnTo>
                    <a:lnTo>
                      <a:pt x="148" y="288"/>
                    </a:lnTo>
                  </a:path>
                </a:pathLst>
              </a:custGeom>
              <a:noFill/>
              <a:ln w="25400" cap="rnd" cmpd="sng">
                <a:solidFill>
                  <a:schemeClr val="tx1"/>
                </a:solidFill>
                <a:prstDash val="solid"/>
                <a:round/>
                <a:headEnd type="none" w="med" len="med"/>
                <a:tailEnd type="none" w="med" len="med"/>
              </a:ln>
              <a:effectLst/>
            </p:spPr>
            <p:txBody>
              <a:bodyPr/>
              <a:lstStyle/>
              <a:p>
                <a:endParaRPr lang="en-US"/>
              </a:p>
            </p:txBody>
          </p:sp>
          <p:sp>
            <p:nvSpPr>
              <p:cNvPr id="2761766" name="Freeform 38"/>
              <p:cNvSpPr/>
              <p:nvPr/>
            </p:nvSpPr>
            <p:spPr bwMode="auto">
              <a:xfrm>
                <a:off x="1951" y="1248"/>
                <a:ext cx="148" cy="289"/>
              </a:xfrm>
              <a:custGeom>
                <a:avLst/>
                <a:gdLst/>
                <a:ahLst/>
                <a:cxnLst>
                  <a:cxn ang="0">
                    <a:pos x="0" y="0"/>
                  </a:cxn>
                  <a:cxn ang="0">
                    <a:pos x="147" y="0"/>
                  </a:cxn>
                  <a:cxn ang="0">
                    <a:pos x="147" y="288"/>
                  </a:cxn>
                  <a:cxn ang="0">
                    <a:pos x="0" y="288"/>
                  </a:cxn>
                </a:cxnLst>
                <a:rect l="0" t="0" r="r" b="b"/>
                <a:pathLst>
                  <a:path w="148" h="289">
                    <a:moveTo>
                      <a:pt x="0" y="0"/>
                    </a:moveTo>
                    <a:lnTo>
                      <a:pt x="147" y="0"/>
                    </a:lnTo>
                    <a:lnTo>
                      <a:pt x="147" y="288"/>
                    </a:lnTo>
                    <a:lnTo>
                      <a:pt x="0" y="288"/>
                    </a:lnTo>
                  </a:path>
                </a:pathLst>
              </a:custGeom>
              <a:noFill/>
              <a:ln w="25400" cap="rnd" cmpd="sng">
                <a:solidFill>
                  <a:schemeClr val="tx1"/>
                </a:solidFill>
                <a:prstDash val="solid"/>
                <a:round/>
                <a:headEnd type="none" w="med" len="med"/>
                <a:tailEnd type="none" w="med" len="med"/>
              </a:ln>
              <a:effectLst/>
            </p:spPr>
            <p:txBody>
              <a:bodyPr/>
              <a:lstStyle/>
              <a:p>
                <a:endParaRPr lang="en-US"/>
              </a:p>
            </p:txBody>
          </p:sp>
        </p:grpSp>
        <p:sp>
          <p:nvSpPr>
            <p:cNvPr id="2761767" name="Line 39"/>
            <p:cNvSpPr>
              <a:spLocks noChangeShapeType="1"/>
            </p:cNvSpPr>
            <p:nvPr/>
          </p:nvSpPr>
          <p:spPr bwMode="auto">
            <a:xfrm>
              <a:off x="1688" y="1392"/>
              <a:ext cx="96" cy="0"/>
            </a:xfrm>
            <a:prstGeom prst="line">
              <a:avLst/>
            </a:prstGeom>
            <a:noFill/>
            <a:ln w="25400">
              <a:solidFill>
                <a:schemeClr val="tx1"/>
              </a:solidFill>
              <a:round/>
            </a:ln>
            <a:effectLst/>
          </p:spPr>
          <p:txBody>
            <a:bodyPr wrap="none" anchor="ctr"/>
            <a:lstStyle/>
            <a:p>
              <a:endParaRPr lang="en-US"/>
            </a:p>
          </p:txBody>
        </p:sp>
        <p:sp>
          <p:nvSpPr>
            <p:cNvPr id="2761768" name="Freeform 40"/>
            <p:cNvSpPr/>
            <p:nvPr/>
          </p:nvSpPr>
          <p:spPr bwMode="auto">
            <a:xfrm>
              <a:off x="1750" y="1296"/>
              <a:ext cx="48" cy="97"/>
            </a:xfrm>
            <a:custGeom>
              <a:avLst/>
              <a:gdLst/>
              <a:ahLst/>
              <a:cxnLst>
                <a:cxn ang="0">
                  <a:pos x="0" y="96"/>
                </a:cxn>
                <a:cxn ang="0">
                  <a:pos x="0" y="0"/>
                </a:cxn>
                <a:cxn ang="0">
                  <a:pos x="47" y="0"/>
                </a:cxn>
                <a:cxn ang="0">
                  <a:pos x="47" y="0"/>
                </a:cxn>
              </a:cxnLst>
              <a:rect l="0" t="0" r="r" b="b"/>
              <a:pathLst>
                <a:path w="48" h="97">
                  <a:moveTo>
                    <a:pt x="0" y="96"/>
                  </a:moveTo>
                  <a:lnTo>
                    <a:pt x="0" y="0"/>
                  </a:lnTo>
                  <a:lnTo>
                    <a:pt x="47" y="0"/>
                  </a:lnTo>
                  <a:lnTo>
                    <a:pt x="47" y="0"/>
                  </a:lnTo>
                </a:path>
              </a:pathLst>
            </a:custGeom>
            <a:noFill/>
            <a:ln w="25400" cap="rnd" cmpd="sng">
              <a:solidFill>
                <a:schemeClr val="tx1"/>
              </a:solidFill>
              <a:prstDash val="solid"/>
              <a:round/>
              <a:headEnd type="none" w="med" len="med"/>
              <a:tailEnd type="none" w="med" len="med"/>
            </a:ln>
            <a:effectLst/>
          </p:spPr>
          <p:txBody>
            <a:bodyPr/>
            <a:lstStyle/>
            <a:p>
              <a:endParaRPr lang="en-US"/>
            </a:p>
          </p:txBody>
        </p:sp>
        <p:sp>
          <p:nvSpPr>
            <p:cNvPr id="2761769" name="Line 41"/>
            <p:cNvSpPr>
              <a:spLocks noChangeShapeType="1"/>
            </p:cNvSpPr>
            <p:nvPr/>
          </p:nvSpPr>
          <p:spPr bwMode="auto">
            <a:xfrm>
              <a:off x="2104" y="1296"/>
              <a:ext cx="157" cy="0"/>
            </a:xfrm>
            <a:prstGeom prst="line">
              <a:avLst/>
            </a:prstGeom>
            <a:noFill/>
            <a:ln w="25400">
              <a:solidFill>
                <a:schemeClr val="tx1"/>
              </a:solidFill>
              <a:round/>
            </a:ln>
            <a:effectLst/>
          </p:spPr>
          <p:txBody>
            <a:bodyPr wrap="none" anchor="ctr"/>
            <a:lstStyle/>
            <a:p>
              <a:endParaRPr lang="en-US"/>
            </a:p>
          </p:txBody>
        </p:sp>
        <p:sp>
          <p:nvSpPr>
            <p:cNvPr id="2761770" name="Rectangle 42"/>
            <p:cNvSpPr>
              <a:spLocks noChangeArrowheads="1"/>
            </p:cNvSpPr>
            <p:nvPr/>
          </p:nvSpPr>
          <p:spPr bwMode="auto">
            <a:xfrm>
              <a:off x="2601" y="1250"/>
              <a:ext cx="334" cy="188"/>
            </a:xfrm>
            <a:prstGeom prst="rect">
              <a:avLst/>
            </a:prstGeom>
            <a:noFill/>
            <a:ln w="12700">
              <a:noFill/>
              <a:miter lim="800000"/>
            </a:ln>
            <a:effectLst/>
          </p:spPr>
          <p:txBody>
            <a:bodyPr wrap="none" lIns="90487" tIns="44450" rIns="90487" bIns="44450">
              <a:spAutoFit/>
            </a:bodyPr>
            <a:lstStyle/>
            <a:p>
              <a:pPr indent="0">
                <a:buNone/>
              </a:pPr>
              <a:r>
                <a:rPr lang="en-US" sz="1600" b="1">
                  <a:solidFill>
                    <a:schemeClr val="tx1"/>
                  </a:solidFill>
                  <a:latin typeface="Times" pitchFamily="-65" charset="0"/>
                </a:rPr>
                <a:t>  D$</a:t>
              </a:r>
            </a:p>
          </p:txBody>
        </p:sp>
        <p:sp>
          <p:nvSpPr>
            <p:cNvPr id="2761771" name="Rectangle 43"/>
            <p:cNvSpPr>
              <a:spLocks noChangeArrowheads="1"/>
            </p:cNvSpPr>
            <p:nvPr/>
          </p:nvSpPr>
          <p:spPr bwMode="auto">
            <a:xfrm>
              <a:off x="3093" y="1250"/>
              <a:ext cx="327" cy="188"/>
            </a:xfrm>
            <a:prstGeom prst="rect">
              <a:avLst/>
            </a:prstGeom>
            <a:noFill/>
            <a:ln w="12700">
              <a:noFill/>
              <a:miter lim="800000"/>
            </a:ln>
            <a:effectLst/>
          </p:spPr>
          <p:txBody>
            <a:bodyPr wrap="none" lIns="90487" tIns="44450" rIns="90487" bIns="44450">
              <a:spAutoFit/>
            </a:bodyPr>
            <a:lstStyle/>
            <a:p>
              <a:pPr indent="0">
                <a:buNone/>
              </a:pPr>
              <a:r>
                <a:rPr lang="en-US" sz="1600" b="1">
                  <a:solidFill>
                    <a:schemeClr val="tx1"/>
                  </a:solidFill>
                  <a:latin typeface="Times" pitchFamily="-65" charset="0"/>
                </a:rPr>
                <a:t>Reg</a:t>
              </a:r>
            </a:p>
          </p:txBody>
        </p:sp>
        <p:grpSp>
          <p:nvGrpSpPr>
            <p:cNvPr id="9" name="Group 44"/>
            <p:cNvGrpSpPr/>
            <p:nvPr/>
          </p:nvGrpSpPr>
          <p:grpSpPr bwMode="auto">
            <a:xfrm>
              <a:off x="3120" y="1248"/>
              <a:ext cx="284" cy="289"/>
              <a:chOff x="3120" y="1248"/>
              <a:chExt cx="284" cy="289"/>
            </a:xfrm>
          </p:grpSpPr>
          <p:sp>
            <p:nvSpPr>
              <p:cNvPr id="2761773" name="Freeform 45"/>
              <p:cNvSpPr/>
              <p:nvPr/>
            </p:nvSpPr>
            <p:spPr bwMode="auto">
              <a:xfrm>
                <a:off x="3120" y="1248"/>
                <a:ext cx="142" cy="289"/>
              </a:xfrm>
              <a:custGeom>
                <a:avLst/>
                <a:gdLst/>
                <a:ahLst/>
                <a:cxnLst>
                  <a:cxn ang="0">
                    <a:pos x="141" y="0"/>
                  </a:cxn>
                  <a:cxn ang="0">
                    <a:pos x="0" y="0"/>
                  </a:cxn>
                  <a:cxn ang="0">
                    <a:pos x="0" y="288"/>
                  </a:cxn>
                  <a:cxn ang="0">
                    <a:pos x="141" y="288"/>
                  </a:cxn>
                </a:cxnLst>
                <a:rect l="0" t="0" r="r" b="b"/>
                <a:pathLst>
                  <a:path w="142" h="289">
                    <a:moveTo>
                      <a:pt x="141" y="0"/>
                    </a:moveTo>
                    <a:lnTo>
                      <a:pt x="0" y="0"/>
                    </a:lnTo>
                    <a:lnTo>
                      <a:pt x="0" y="288"/>
                    </a:lnTo>
                    <a:lnTo>
                      <a:pt x="141" y="288"/>
                    </a:lnTo>
                  </a:path>
                </a:pathLst>
              </a:custGeom>
              <a:noFill/>
              <a:ln w="25400" cap="rnd" cmpd="sng">
                <a:solidFill>
                  <a:schemeClr val="tx1"/>
                </a:solidFill>
                <a:prstDash val="solid"/>
                <a:round/>
                <a:headEnd type="none" w="med" len="med"/>
                <a:tailEnd type="none" w="med" len="med"/>
              </a:ln>
              <a:effectLst/>
            </p:spPr>
            <p:txBody>
              <a:bodyPr/>
              <a:lstStyle/>
              <a:p>
                <a:endParaRPr lang="en-US"/>
              </a:p>
            </p:txBody>
          </p:sp>
          <p:sp>
            <p:nvSpPr>
              <p:cNvPr id="2761774" name="Freeform 46"/>
              <p:cNvSpPr/>
              <p:nvPr/>
            </p:nvSpPr>
            <p:spPr bwMode="auto">
              <a:xfrm>
                <a:off x="3261" y="1248"/>
                <a:ext cx="143" cy="289"/>
              </a:xfrm>
              <a:custGeom>
                <a:avLst/>
                <a:gdLst/>
                <a:ahLst/>
                <a:cxnLst>
                  <a:cxn ang="0">
                    <a:pos x="0" y="0"/>
                  </a:cxn>
                  <a:cxn ang="0">
                    <a:pos x="142" y="0"/>
                  </a:cxn>
                  <a:cxn ang="0">
                    <a:pos x="142" y="288"/>
                  </a:cxn>
                  <a:cxn ang="0">
                    <a:pos x="0" y="288"/>
                  </a:cxn>
                </a:cxnLst>
                <a:rect l="0" t="0" r="r" b="b"/>
                <a:pathLst>
                  <a:path w="143" h="289">
                    <a:moveTo>
                      <a:pt x="0" y="0"/>
                    </a:moveTo>
                    <a:lnTo>
                      <a:pt x="142" y="0"/>
                    </a:lnTo>
                    <a:lnTo>
                      <a:pt x="142" y="288"/>
                    </a:lnTo>
                    <a:lnTo>
                      <a:pt x="0" y="288"/>
                    </a:lnTo>
                  </a:path>
                </a:pathLst>
              </a:custGeom>
              <a:noFill/>
              <a:ln w="25400" cap="rnd" cmpd="sng">
                <a:solidFill>
                  <a:schemeClr val="tx1"/>
                </a:solidFill>
                <a:prstDash val="solid"/>
                <a:round/>
                <a:headEnd type="none" w="med" len="med"/>
                <a:tailEnd type="none" w="med" len="med"/>
              </a:ln>
              <a:effectLst/>
            </p:spPr>
            <p:txBody>
              <a:bodyPr/>
              <a:lstStyle/>
              <a:p>
                <a:endParaRPr lang="en-US"/>
              </a:p>
            </p:txBody>
          </p:sp>
        </p:grpSp>
        <p:sp>
          <p:nvSpPr>
            <p:cNvPr id="2761775" name="Line 47"/>
            <p:cNvSpPr>
              <a:spLocks noChangeShapeType="1"/>
            </p:cNvSpPr>
            <p:nvPr/>
          </p:nvSpPr>
          <p:spPr bwMode="auto">
            <a:xfrm>
              <a:off x="2973" y="1392"/>
              <a:ext cx="139" cy="0"/>
            </a:xfrm>
            <a:prstGeom prst="line">
              <a:avLst/>
            </a:prstGeom>
            <a:noFill/>
            <a:ln w="25400">
              <a:solidFill>
                <a:schemeClr val="tx1"/>
              </a:solidFill>
              <a:round/>
            </a:ln>
            <a:effectLst/>
          </p:spPr>
          <p:txBody>
            <a:bodyPr wrap="none" anchor="ctr"/>
            <a:lstStyle/>
            <a:p>
              <a:endParaRPr lang="en-US"/>
            </a:p>
          </p:txBody>
        </p:sp>
        <p:sp>
          <p:nvSpPr>
            <p:cNvPr id="2761776" name="Line 48"/>
            <p:cNvSpPr>
              <a:spLocks noChangeShapeType="1"/>
            </p:cNvSpPr>
            <p:nvPr/>
          </p:nvSpPr>
          <p:spPr bwMode="auto">
            <a:xfrm>
              <a:off x="2489" y="1392"/>
              <a:ext cx="155" cy="0"/>
            </a:xfrm>
            <a:prstGeom prst="line">
              <a:avLst/>
            </a:prstGeom>
            <a:noFill/>
            <a:ln w="25400">
              <a:solidFill>
                <a:schemeClr val="tx1"/>
              </a:solidFill>
              <a:round/>
            </a:ln>
            <a:effectLst/>
          </p:spPr>
          <p:txBody>
            <a:bodyPr wrap="none" anchor="ctr"/>
            <a:lstStyle/>
            <a:p>
              <a:endParaRPr lang="en-US"/>
            </a:p>
          </p:txBody>
        </p:sp>
        <p:sp>
          <p:nvSpPr>
            <p:cNvPr id="2761777" name="Freeform 49"/>
            <p:cNvSpPr/>
            <p:nvPr/>
          </p:nvSpPr>
          <p:spPr bwMode="auto">
            <a:xfrm>
              <a:off x="2610" y="1392"/>
              <a:ext cx="431" cy="193"/>
            </a:xfrm>
            <a:custGeom>
              <a:avLst/>
              <a:gdLst/>
              <a:ahLst/>
              <a:cxnLst>
                <a:cxn ang="0">
                  <a:pos x="0" y="0"/>
                </a:cxn>
                <a:cxn ang="0">
                  <a:pos x="0" y="192"/>
                </a:cxn>
                <a:cxn ang="0">
                  <a:pos x="391" y="192"/>
                </a:cxn>
                <a:cxn ang="0">
                  <a:pos x="391" y="64"/>
                </a:cxn>
                <a:cxn ang="0">
                  <a:pos x="430" y="0"/>
                </a:cxn>
              </a:cxnLst>
              <a:rect l="0" t="0" r="r" b="b"/>
              <a:pathLst>
                <a:path w="431" h="193">
                  <a:moveTo>
                    <a:pt x="0" y="0"/>
                  </a:moveTo>
                  <a:lnTo>
                    <a:pt x="0" y="192"/>
                  </a:lnTo>
                  <a:lnTo>
                    <a:pt x="391" y="192"/>
                  </a:lnTo>
                  <a:lnTo>
                    <a:pt x="391" y="64"/>
                  </a:lnTo>
                  <a:lnTo>
                    <a:pt x="430" y="0"/>
                  </a:lnTo>
                </a:path>
              </a:pathLst>
            </a:custGeom>
            <a:noFill/>
            <a:ln w="25400" cap="rnd" cmpd="sng">
              <a:solidFill>
                <a:schemeClr val="tx1"/>
              </a:solidFill>
              <a:prstDash val="solid"/>
              <a:round/>
              <a:headEnd type="none" w="med" len="med"/>
              <a:tailEnd type="none" w="med" len="med"/>
            </a:ln>
            <a:effectLst/>
          </p:spPr>
          <p:txBody>
            <a:bodyPr/>
            <a:lstStyle/>
            <a:p>
              <a:endParaRPr lang="en-US"/>
            </a:p>
          </p:txBody>
        </p:sp>
        <p:sp>
          <p:nvSpPr>
            <p:cNvPr id="2761778" name="Line 50"/>
            <p:cNvSpPr>
              <a:spLocks noChangeShapeType="1"/>
            </p:cNvSpPr>
            <p:nvPr/>
          </p:nvSpPr>
          <p:spPr bwMode="auto">
            <a:xfrm>
              <a:off x="2104" y="1488"/>
              <a:ext cx="157" cy="0"/>
            </a:xfrm>
            <a:prstGeom prst="line">
              <a:avLst/>
            </a:prstGeom>
            <a:noFill/>
            <a:ln w="25400">
              <a:solidFill>
                <a:schemeClr val="tx1"/>
              </a:solidFill>
              <a:round/>
            </a:ln>
            <a:effectLst/>
          </p:spPr>
          <p:txBody>
            <a:bodyPr wrap="none" anchor="ctr"/>
            <a:lstStyle/>
            <a:p>
              <a:endParaRPr lang="en-US"/>
            </a:p>
          </p:txBody>
        </p:sp>
        <p:sp>
          <p:nvSpPr>
            <p:cNvPr id="2761779" name="Freeform 51"/>
            <p:cNvSpPr/>
            <p:nvPr/>
          </p:nvSpPr>
          <p:spPr bwMode="auto">
            <a:xfrm>
              <a:off x="2197" y="1387"/>
              <a:ext cx="337" cy="278"/>
            </a:xfrm>
            <a:custGeom>
              <a:avLst/>
              <a:gdLst/>
              <a:ahLst/>
              <a:cxnLst>
                <a:cxn ang="0">
                  <a:pos x="0" y="101"/>
                </a:cxn>
                <a:cxn ang="0">
                  <a:pos x="0" y="277"/>
                </a:cxn>
                <a:cxn ang="0">
                  <a:pos x="294" y="277"/>
                </a:cxn>
                <a:cxn ang="0">
                  <a:pos x="294" y="90"/>
                </a:cxn>
                <a:cxn ang="0">
                  <a:pos x="336" y="0"/>
                </a:cxn>
              </a:cxnLst>
              <a:rect l="0" t="0" r="r" b="b"/>
              <a:pathLst>
                <a:path w="337" h="278">
                  <a:moveTo>
                    <a:pt x="0" y="101"/>
                  </a:moveTo>
                  <a:lnTo>
                    <a:pt x="0" y="277"/>
                  </a:lnTo>
                  <a:lnTo>
                    <a:pt x="294" y="277"/>
                  </a:lnTo>
                  <a:lnTo>
                    <a:pt x="294" y="90"/>
                  </a:lnTo>
                  <a:lnTo>
                    <a:pt x="336" y="0"/>
                  </a:lnTo>
                </a:path>
              </a:pathLst>
            </a:custGeom>
            <a:noFill/>
            <a:ln w="25400" cap="rnd" cmpd="sng">
              <a:solidFill>
                <a:schemeClr val="tx1"/>
              </a:solidFill>
              <a:prstDash val="solid"/>
              <a:round/>
              <a:headEnd type="none" w="med" len="med"/>
              <a:tailEnd type="none" w="med" len="med"/>
            </a:ln>
            <a:effectLst/>
          </p:spPr>
          <p:txBody>
            <a:bodyPr/>
            <a:lstStyle/>
            <a:p>
              <a:endParaRPr lang="en-US"/>
            </a:p>
          </p:txBody>
        </p:sp>
        <p:grpSp>
          <p:nvGrpSpPr>
            <p:cNvPr id="10" name="Group 52"/>
            <p:cNvGrpSpPr/>
            <p:nvPr/>
          </p:nvGrpSpPr>
          <p:grpSpPr bwMode="auto">
            <a:xfrm>
              <a:off x="1751" y="1600"/>
              <a:ext cx="2096" cy="513"/>
              <a:chOff x="1751" y="1600"/>
              <a:chExt cx="2096" cy="513"/>
            </a:xfrm>
          </p:grpSpPr>
          <p:grpSp>
            <p:nvGrpSpPr>
              <p:cNvPr id="11" name="Group 53"/>
              <p:cNvGrpSpPr/>
              <p:nvPr/>
            </p:nvGrpSpPr>
            <p:grpSpPr bwMode="auto">
              <a:xfrm>
                <a:off x="2695" y="1600"/>
                <a:ext cx="214" cy="481"/>
                <a:chOff x="2695" y="1600"/>
                <a:chExt cx="214" cy="481"/>
              </a:xfrm>
            </p:grpSpPr>
            <p:sp>
              <p:nvSpPr>
                <p:cNvPr id="2761782" name="Freeform 54"/>
                <p:cNvSpPr/>
                <p:nvPr/>
              </p:nvSpPr>
              <p:spPr bwMode="auto">
                <a:xfrm>
                  <a:off x="2696" y="1600"/>
                  <a:ext cx="213" cy="481"/>
                </a:xfrm>
                <a:custGeom>
                  <a:avLst/>
                  <a:gdLst/>
                  <a:ahLst/>
                  <a:cxnLst>
                    <a:cxn ang="0">
                      <a:pos x="0" y="320"/>
                    </a:cxn>
                    <a:cxn ang="0">
                      <a:pos x="71" y="240"/>
                    </a:cxn>
                    <a:cxn ang="0">
                      <a:pos x="0" y="160"/>
                    </a:cxn>
                    <a:cxn ang="0">
                      <a:pos x="0" y="0"/>
                    </a:cxn>
                    <a:cxn ang="0">
                      <a:pos x="212" y="160"/>
                    </a:cxn>
                    <a:cxn ang="0">
                      <a:pos x="212" y="320"/>
                    </a:cxn>
                    <a:cxn ang="0">
                      <a:pos x="0" y="480"/>
                    </a:cxn>
                    <a:cxn ang="0">
                      <a:pos x="0" y="320"/>
                    </a:cxn>
                  </a:cxnLst>
                  <a:rect l="0" t="0" r="r" b="b"/>
                  <a:pathLst>
                    <a:path w="213" h="481">
                      <a:moveTo>
                        <a:pt x="0" y="320"/>
                      </a:moveTo>
                      <a:lnTo>
                        <a:pt x="71" y="240"/>
                      </a:lnTo>
                      <a:lnTo>
                        <a:pt x="0" y="160"/>
                      </a:lnTo>
                      <a:lnTo>
                        <a:pt x="0" y="0"/>
                      </a:lnTo>
                      <a:lnTo>
                        <a:pt x="212" y="160"/>
                      </a:lnTo>
                      <a:lnTo>
                        <a:pt x="212" y="320"/>
                      </a:lnTo>
                      <a:lnTo>
                        <a:pt x="0" y="480"/>
                      </a:lnTo>
                      <a:lnTo>
                        <a:pt x="0" y="320"/>
                      </a:lnTo>
                    </a:path>
                  </a:pathLst>
                </a:custGeom>
                <a:noFill/>
                <a:ln w="25400" cap="rnd" cmpd="sng">
                  <a:solidFill>
                    <a:schemeClr val="tx1"/>
                  </a:solidFill>
                  <a:prstDash val="solid"/>
                  <a:round/>
                  <a:headEnd type="none" w="med" len="med"/>
                  <a:tailEnd type="none" w="med" len="med"/>
                </a:ln>
                <a:effectLst/>
              </p:spPr>
              <p:txBody>
                <a:bodyPr/>
                <a:lstStyle/>
                <a:p>
                  <a:endParaRPr lang="en-US"/>
                </a:p>
              </p:txBody>
            </p:sp>
            <p:sp>
              <p:nvSpPr>
                <p:cNvPr id="2761783" name="Rectangle 55"/>
                <p:cNvSpPr>
                  <a:spLocks noChangeArrowheads="1"/>
                </p:cNvSpPr>
                <p:nvPr/>
              </p:nvSpPr>
              <p:spPr bwMode="auto">
                <a:xfrm rot="5400000">
                  <a:off x="2597" y="1722"/>
                  <a:ext cx="384" cy="188"/>
                </a:xfrm>
                <a:prstGeom prst="rect">
                  <a:avLst/>
                </a:prstGeom>
                <a:noFill/>
                <a:ln w="12700">
                  <a:noFill/>
                  <a:miter lim="800000"/>
                </a:ln>
                <a:effectLst/>
              </p:spPr>
              <p:txBody>
                <a:bodyPr wrap="none" lIns="90487" tIns="44450" rIns="90487" bIns="44450">
                  <a:spAutoFit/>
                </a:bodyPr>
                <a:lstStyle/>
                <a:p>
                  <a:pPr indent="0">
                    <a:buNone/>
                  </a:pPr>
                  <a:r>
                    <a:rPr lang="en-US" sz="1600" b="1">
                      <a:solidFill>
                        <a:schemeClr val="tx1"/>
                      </a:solidFill>
                      <a:latin typeface="Times" pitchFamily="-65" charset="0"/>
                    </a:rPr>
                    <a:t>ALU</a:t>
                  </a:r>
                </a:p>
              </p:txBody>
            </p:sp>
          </p:grpSp>
          <p:grpSp>
            <p:nvGrpSpPr>
              <p:cNvPr id="12" name="Group 56"/>
              <p:cNvGrpSpPr/>
              <p:nvPr/>
            </p:nvGrpSpPr>
            <p:grpSpPr bwMode="auto">
              <a:xfrm>
                <a:off x="1751" y="1696"/>
                <a:ext cx="359" cy="289"/>
                <a:chOff x="1751" y="1696"/>
                <a:chExt cx="359" cy="289"/>
              </a:xfrm>
            </p:grpSpPr>
            <p:sp>
              <p:nvSpPr>
                <p:cNvPr id="2761785" name="Rectangle 57"/>
                <p:cNvSpPr>
                  <a:spLocks noChangeArrowheads="1"/>
                </p:cNvSpPr>
                <p:nvPr/>
              </p:nvSpPr>
              <p:spPr bwMode="auto">
                <a:xfrm>
                  <a:off x="1751" y="1698"/>
                  <a:ext cx="292" cy="188"/>
                </a:xfrm>
                <a:prstGeom prst="rect">
                  <a:avLst/>
                </a:prstGeom>
                <a:noFill/>
                <a:ln w="12700">
                  <a:noFill/>
                  <a:miter lim="800000"/>
                </a:ln>
                <a:effectLst/>
              </p:spPr>
              <p:txBody>
                <a:bodyPr wrap="none" lIns="90487" tIns="44450" rIns="90487" bIns="44450">
                  <a:spAutoFit/>
                </a:bodyPr>
                <a:lstStyle/>
                <a:p>
                  <a:pPr indent="0">
                    <a:buNone/>
                  </a:pPr>
                  <a:r>
                    <a:rPr lang="en-US" sz="1600" b="1">
                      <a:solidFill>
                        <a:schemeClr val="tx1"/>
                      </a:solidFill>
                      <a:latin typeface="Times" pitchFamily="-65" charset="0"/>
                    </a:rPr>
                    <a:t>  I$</a:t>
                  </a:r>
                  <a:endParaRPr lang="en-US" sz="1600" b="1" dirty="0">
                    <a:solidFill>
                      <a:schemeClr val="tx1"/>
                    </a:solidFill>
                    <a:latin typeface="Times" pitchFamily="-65" charset="0"/>
                  </a:endParaRPr>
                </a:p>
              </p:txBody>
            </p:sp>
            <p:grpSp>
              <p:nvGrpSpPr>
                <p:cNvPr id="13" name="Group 58"/>
                <p:cNvGrpSpPr/>
                <p:nvPr/>
              </p:nvGrpSpPr>
              <p:grpSpPr bwMode="auto">
                <a:xfrm>
                  <a:off x="1770" y="1696"/>
                  <a:ext cx="340" cy="289"/>
                  <a:chOff x="1770" y="1696"/>
                  <a:chExt cx="340" cy="289"/>
                </a:xfrm>
              </p:grpSpPr>
              <p:sp>
                <p:nvSpPr>
                  <p:cNvPr id="2761787" name="Freeform 59"/>
                  <p:cNvSpPr/>
                  <p:nvPr/>
                </p:nvSpPr>
                <p:spPr bwMode="auto">
                  <a:xfrm>
                    <a:off x="1770" y="1696"/>
                    <a:ext cx="170" cy="289"/>
                  </a:xfrm>
                  <a:custGeom>
                    <a:avLst/>
                    <a:gdLst/>
                    <a:ahLst/>
                    <a:cxnLst>
                      <a:cxn ang="0">
                        <a:pos x="169" y="0"/>
                      </a:cxn>
                      <a:cxn ang="0">
                        <a:pos x="0" y="0"/>
                      </a:cxn>
                      <a:cxn ang="0">
                        <a:pos x="0" y="288"/>
                      </a:cxn>
                      <a:cxn ang="0">
                        <a:pos x="169" y="288"/>
                      </a:cxn>
                    </a:cxnLst>
                    <a:rect l="0" t="0" r="r" b="b"/>
                    <a:pathLst>
                      <a:path w="170" h="289">
                        <a:moveTo>
                          <a:pt x="169" y="0"/>
                        </a:moveTo>
                        <a:lnTo>
                          <a:pt x="0" y="0"/>
                        </a:lnTo>
                        <a:lnTo>
                          <a:pt x="0" y="288"/>
                        </a:lnTo>
                        <a:lnTo>
                          <a:pt x="169" y="288"/>
                        </a:lnTo>
                      </a:path>
                    </a:pathLst>
                  </a:custGeom>
                  <a:noFill/>
                  <a:ln w="25400" cap="rnd" cmpd="sng">
                    <a:solidFill>
                      <a:schemeClr val="tx1"/>
                    </a:solidFill>
                    <a:prstDash val="solid"/>
                    <a:round/>
                    <a:headEnd type="none" w="med" len="med"/>
                    <a:tailEnd type="none" w="med" len="med"/>
                  </a:ln>
                  <a:effectLst/>
                </p:spPr>
                <p:txBody>
                  <a:bodyPr/>
                  <a:lstStyle/>
                  <a:p>
                    <a:endParaRPr lang="en-US"/>
                  </a:p>
                </p:txBody>
              </p:sp>
              <p:sp>
                <p:nvSpPr>
                  <p:cNvPr id="2761788" name="Freeform 60"/>
                  <p:cNvSpPr/>
                  <p:nvPr/>
                </p:nvSpPr>
                <p:spPr bwMode="auto">
                  <a:xfrm>
                    <a:off x="1939" y="1696"/>
                    <a:ext cx="171" cy="289"/>
                  </a:xfrm>
                  <a:custGeom>
                    <a:avLst/>
                    <a:gdLst/>
                    <a:ahLst/>
                    <a:cxnLst>
                      <a:cxn ang="0">
                        <a:pos x="0" y="0"/>
                      </a:cxn>
                      <a:cxn ang="0">
                        <a:pos x="170" y="0"/>
                      </a:cxn>
                      <a:cxn ang="0">
                        <a:pos x="170" y="288"/>
                      </a:cxn>
                      <a:cxn ang="0">
                        <a:pos x="0" y="288"/>
                      </a:cxn>
                    </a:cxnLst>
                    <a:rect l="0" t="0" r="r" b="b"/>
                    <a:pathLst>
                      <a:path w="171" h="289">
                        <a:moveTo>
                          <a:pt x="0" y="0"/>
                        </a:moveTo>
                        <a:lnTo>
                          <a:pt x="170" y="0"/>
                        </a:lnTo>
                        <a:lnTo>
                          <a:pt x="170" y="288"/>
                        </a:lnTo>
                        <a:lnTo>
                          <a:pt x="0" y="288"/>
                        </a:lnTo>
                      </a:path>
                    </a:pathLst>
                  </a:custGeom>
                  <a:noFill/>
                  <a:ln w="25400" cap="rnd" cmpd="sng">
                    <a:solidFill>
                      <a:schemeClr val="tx1"/>
                    </a:solidFill>
                    <a:prstDash val="solid"/>
                    <a:round/>
                    <a:headEnd type="none" w="med" len="med"/>
                    <a:tailEnd type="none" w="med" len="med"/>
                  </a:ln>
                  <a:effectLst/>
                </p:spPr>
                <p:txBody>
                  <a:bodyPr/>
                  <a:lstStyle/>
                  <a:p>
                    <a:endParaRPr lang="en-US"/>
                  </a:p>
                </p:txBody>
              </p:sp>
            </p:grpSp>
          </p:grpSp>
          <p:sp>
            <p:nvSpPr>
              <p:cNvPr id="2761789" name="Rectangle 61"/>
              <p:cNvSpPr>
                <a:spLocks noChangeArrowheads="1"/>
              </p:cNvSpPr>
              <p:nvPr/>
            </p:nvSpPr>
            <p:spPr bwMode="auto">
              <a:xfrm>
                <a:off x="2211" y="1703"/>
                <a:ext cx="327" cy="188"/>
              </a:xfrm>
              <a:prstGeom prst="rect">
                <a:avLst/>
              </a:prstGeom>
              <a:noFill/>
              <a:ln w="12700">
                <a:noFill/>
                <a:miter lim="800000"/>
              </a:ln>
              <a:effectLst/>
            </p:spPr>
            <p:txBody>
              <a:bodyPr wrap="none" lIns="90487" tIns="44450" rIns="90487" bIns="44450">
                <a:spAutoFit/>
              </a:bodyPr>
              <a:lstStyle/>
              <a:p>
                <a:pPr indent="0">
                  <a:buNone/>
                </a:pPr>
                <a:r>
                  <a:rPr lang="en-US" sz="1600" b="1">
                    <a:solidFill>
                      <a:schemeClr val="tx1"/>
                    </a:solidFill>
                    <a:latin typeface="Times" pitchFamily="-65" charset="0"/>
                  </a:rPr>
                  <a:t>Reg</a:t>
                </a:r>
              </a:p>
            </p:txBody>
          </p:sp>
          <p:grpSp>
            <p:nvGrpSpPr>
              <p:cNvPr id="14" name="Group 62"/>
              <p:cNvGrpSpPr/>
              <p:nvPr/>
            </p:nvGrpSpPr>
            <p:grpSpPr bwMode="auto">
              <a:xfrm>
                <a:off x="2230" y="1696"/>
                <a:ext cx="296" cy="289"/>
                <a:chOff x="2230" y="1696"/>
                <a:chExt cx="296" cy="289"/>
              </a:xfrm>
            </p:grpSpPr>
            <p:sp>
              <p:nvSpPr>
                <p:cNvPr id="2761791" name="Freeform 63"/>
                <p:cNvSpPr/>
                <p:nvPr/>
              </p:nvSpPr>
              <p:spPr bwMode="auto">
                <a:xfrm>
                  <a:off x="2230" y="1696"/>
                  <a:ext cx="149" cy="289"/>
                </a:xfrm>
                <a:custGeom>
                  <a:avLst/>
                  <a:gdLst/>
                  <a:ahLst/>
                  <a:cxnLst>
                    <a:cxn ang="0">
                      <a:pos x="148" y="0"/>
                    </a:cxn>
                    <a:cxn ang="0">
                      <a:pos x="0" y="0"/>
                    </a:cxn>
                    <a:cxn ang="0">
                      <a:pos x="0" y="288"/>
                    </a:cxn>
                    <a:cxn ang="0">
                      <a:pos x="148" y="288"/>
                    </a:cxn>
                  </a:cxnLst>
                  <a:rect l="0" t="0" r="r" b="b"/>
                  <a:pathLst>
                    <a:path w="149" h="289">
                      <a:moveTo>
                        <a:pt x="148" y="0"/>
                      </a:moveTo>
                      <a:lnTo>
                        <a:pt x="0" y="0"/>
                      </a:lnTo>
                      <a:lnTo>
                        <a:pt x="0" y="288"/>
                      </a:lnTo>
                      <a:lnTo>
                        <a:pt x="148" y="288"/>
                      </a:lnTo>
                    </a:path>
                  </a:pathLst>
                </a:custGeom>
                <a:noFill/>
                <a:ln w="25400" cap="rnd" cmpd="sng">
                  <a:solidFill>
                    <a:schemeClr val="tx1"/>
                  </a:solidFill>
                  <a:prstDash val="solid"/>
                  <a:round/>
                  <a:headEnd type="none" w="med" len="med"/>
                  <a:tailEnd type="none" w="med" len="med"/>
                </a:ln>
                <a:effectLst/>
              </p:spPr>
              <p:txBody>
                <a:bodyPr/>
                <a:lstStyle/>
                <a:p>
                  <a:endParaRPr lang="en-US"/>
                </a:p>
              </p:txBody>
            </p:sp>
            <p:sp>
              <p:nvSpPr>
                <p:cNvPr id="2761792" name="Freeform 64"/>
                <p:cNvSpPr/>
                <p:nvPr/>
              </p:nvSpPr>
              <p:spPr bwMode="auto">
                <a:xfrm>
                  <a:off x="2378" y="1696"/>
                  <a:ext cx="148" cy="289"/>
                </a:xfrm>
                <a:custGeom>
                  <a:avLst/>
                  <a:gdLst/>
                  <a:ahLst/>
                  <a:cxnLst>
                    <a:cxn ang="0">
                      <a:pos x="0" y="0"/>
                    </a:cxn>
                    <a:cxn ang="0">
                      <a:pos x="147" y="0"/>
                    </a:cxn>
                    <a:cxn ang="0">
                      <a:pos x="147" y="288"/>
                    </a:cxn>
                    <a:cxn ang="0">
                      <a:pos x="0" y="288"/>
                    </a:cxn>
                  </a:cxnLst>
                  <a:rect l="0" t="0" r="r" b="b"/>
                  <a:pathLst>
                    <a:path w="148" h="289">
                      <a:moveTo>
                        <a:pt x="0" y="0"/>
                      </a:moveTo>
                      <a:lnTo>
                        <a:pt x="147" y="0"/>
                      </a:lnTo>
                      <a:lnTo>
                        <a:pt x="147" y="288"/>
                      </a:lnTo>
                      <a:lnTo>
                        <a:pt x="0" y="288"/>
                      </a:lnTo>
                    </a:path>
                  </a:pathLst>
                </a:custGeom>
                <a:noFill/>
                <a:ln w="25400" cap="rnd" cmpd="sng">
                  <a:solidFill>
                    <a:schemeClr val="tx1"/>
                  </a:solidFill>
                  <a:prstDash val="solid"/>
                  <a:round/>
                  <a:headEnd type="none" w="med" len="med"/>
                  <a:tailEnd type="none" w="med" len="med"/>
                </a:ln>
                <a:effectLst/>
              </p:spPr>
              <p:txBody>
                <a:bodyPr/>
                <a:lstStyle/>
                <a:p>
                  <a:endParaRPr lang="en-US"/>
                </a:p>
              </p:txBody>
            </p:sp>
          </p:grpSp>
          <p:sp>
            <p:nvSpPr>
              <p:cNvPr id="2761793" name="Line 65"/>
              <p:cNvSpPr>
                <a:spLocks noChangeShapeType="1"/>
              </p:cNvSpPr>
              <p:nvPr/>
            </p:nvSpPr>
            <p:spPr bwMode="auto">
              <a:xfrm>
                <a:off x="2115" y="1840"/>
                <a:ext cx="96" cy="0"/>
              </a:xfrm>
              <a:prstGeom prst="line">
                <a:avLst/>
              </a:prstGeom>
              <a:noFill/>
              <a:ln w="25400">
                <a:solidFill>
                  <a:schemeClr val="tx1"/>
                </a:solidFill>
                <a:round/>
              </a:ln>
              <a:effectLst/>
            </p:spPr>
            <p:txBody>
              <a:bodyPr wrap="none" anchor="ctr"/>
              <a:lstStyle/>
              <a:p>
                <a:endParaRPr lang="en-US"/>
              </a:p>
            </p:txBody>
          </p:sp>
          <p:sp>
            <p:nvSpPr>
              <p:cNvPr id="2761794" name="Freeform 66"/>
              <p:cNvSpPr/>
              <p:nvPr/>
            </p:nvSpPr>
            <p:spPr bwMode="auto">
              <a:xfrm>
                <a:off x="2177" y="1744"/>
                <a:ext cx="48" cy="97"/>
              </a:xfrm>
              <a:custGeom>
                <a:avLst/>
                <a:gdLst/>
                <a:ahLst/>
                <a:cxnLst>
                  <a:cxn ang="0">
                    <a:pos x="0" y="96"/>
                  </a:cxn>
                  <a:cxn ang="0">
                    <a:pos x="0" y="0"/>
                  </a:cxn>
                  <a:cxn ang="0">
                    <a:pos x="47" y="0"/>
                  </a:cxn>
                  <a:cxn ang="0">
                    <a:pos x="47" y="0"/>
                  </a:cxn>
                </a:cxnLst>
                <a:rect l="0" t="0" r="r" b="b"/>
                <a:pathLst>
                  <a:path w="48" h="97">
                    <a:moveTo>
                      <a:pt x="0" y="96"/>
                    </a:moveTo>
                    <a:lnTo>
                      <a:pt x="0" y="0"/>
                    </a:lnTo>
                    <a:lnTo>
                      <a:pt x="47" y="0"/>
                    </a:lnTo>
                    <a:lnTo>
                      <a:pt x="47" y="0"/>
                    </a:lnTo>
                  </a:path>
                </a:pathLst>
              </a:custGeom>
              <a:noFill/>
              <a:ln w="25400" cap="rnd" cmpd="sng">
                <a:solidFill>
                  <a:schemeClr val="tx1"/>
                </a:solidFill>
                <a:prstDash val="solid"/>
                <a:round/>
                <a:headEnd type="none" w="med" len="med"/>
                <a:tailEnd type="none" w="med" len="med"/>
              </a:ln>
              <a:effectLst/>
            </p:spPr>
            <p:txBody>
              <a:bodyPr/>
              <a:lstStyle/>
              <a:p>
                <a:endParaRPr lang="en-US"/>
              </a:p>
            </p:txBody>
          </p:sp>
          <p:sp>
            <p:nvSpPr>
              <p:cNvPr id="2761795" name="Line 67"/>
              <p:cNvSpPr>
                <a:spLocks noChangeShapeType="1"/>
              </p:cNvSpPr>
              <p:nvPr/>
            </p:nvSpPr>
            <p:spPr bwMode="auto">
              <a:xfrm>
                <a:off x="2531" y="1744"/>
                <a:ext cx="157" cy="0"/>
              </a:xfrm>
              <a:prstGeom prst="line">
                <a:avLst/>
              </a:prstGeom>
              <a:noFill/>
              <a:ln w="25400">
                <a:solidFill>
                  <a:schemeClr val="tx1"/>
                </a:solidFill>
                <a:round/>
              </a:ln>
              <a:effectLst/>
            </p:spPr>
            <p:txBody>
              <a:bodyPr wrap="none" anchor="ctr"/>
              <a:lstStyle/>
              <a:p>
                <a:endParaRPr lang="en-US"/>
              </a:p>
            </p:txBody>
          </p:sp>
          <p:sp>
            <p:nvSpPr>
              <p:cNvPr id="2761796" name="Rectangle 68"/>
              <p:cNvSpPr>
                <a:spLocks noChangeArrowheads="1"/>
              </p:cNvSpPr>
              <p:nvPr/>
            </p:nvSpPr>
            <p:spPr bwMode="auto">
              <a:xfrm>
                <a:off x="3028" y="1698"/>
                <a:ext cx="334" cy="188"/>
              </a:xfrm>
              <a:prstGeom prst="rect">
                <a:avLst/>
              </a:prstGeom>
              <a:noFill/>
              <a:ln w="12700">
                <a:noFill/>
                <a:miter lim="800000"/>
              </a:ln>
              <a:effectLst/>
            </p:spPr>
            <p:txBody>
              <a:bodyPr wrap="none" lIns="90487" tIns="44450" rIns="90487" bIns="44450">
                <a:spAutoFit/>
              </a:bodyPr>
              <a:lstStyle/>
              <a:p>
                <a:pPr indent="0">
                  <a:buNone/>
                </a:pPr>
                <a:r>
                  <a:rPr lang="en-US" sz="1600" b="1">
                    <a:solidFill>
                      <a:schemeClr val="tx1"/>
                    </a:solidFill>
                    <a:latin typeface="Times" pitchFamily="-65" charset="0"/>
                  </a:rPr>
                  <a:t>  D$</a:t>
                </a:r>
              </a:p>
            </p:txBody>
          </p:sp>
          <p:grpSp>
            <p:nvGrpSpPr>
              <p:cNvPr id="15" name="Group 69"/>
              <p:cNvGrpSpPr/>
              <p:nvPr/>
            </p:nvGrpSpPr>
            <p:grpSpPr bwMode="auto">
              <a:xfrm>
                <a:off x="3079" y="1696"/>
                <a:ext cx="325" cy="289"/>
                <a:chOff x="3079" y="1696"/>
                <a:chExt cx="325" cy="289"/>
              </a:xfrm>
            </p:grpSpPr>
            <p:sp>
              <p:nvSpPr>
                <p:cNvPr id="2761798" name="Freeform 70"/>
                <p:cNvSpPr/>
                <p:nvPr/>
              </p:nvSpPr>
              <p:spPr bwMode="auto">
                <a:xfrm>
                  <a:off x="3079" y="1696"/>
                  <a:ext cx="162" cy="289"/>
                </a:xfrm>
                <a:custGeom>
                  <a:avLst/>
                  <a:gdLst/>
                  <a:ahLst/>
                  <a:cxnLst>
                    <a:cxn ang="0">
                      <a:pos x="161" y="0"/>
                    </a:cxn>
                    <a:cxn ang="0">
                      <a:pos x="0" y="0"/>
                    </a:cxn>
                    <a:cxn ang="0">
                      <a:pos x="0" y="288"/>
                    </a:cxn>
                    <a:cxn ang="0">
                      <a:pos x="161" y="288"/>
                    </a:cxn>
                  </a:cxnLst>
                  <a:rect l="0" t="0" r="r" b="b"/>
                  <a:pathLst>
                    <a:path w="162" h="289">
                      <a:moveTo>
                        <a:pt x="161" y="0"/>
                      </a:moveTo>
                      <a:lnTo>
                        <a:pt x="0" y="0"/>
                      </a:lnTo>
                      <a:lnTo>
                        <a:pt x="0" y="288"/>
                      </a:lnTo>
                      <a:lnTo>
                        <a:pt x="161" y="288"/>
                      </a:lnTo>
                    </a:path>
                  </a:pathLst>
                </a:custGeom>
                <a:noFill/>
                <a:ln w="25400" cap="rnd" cmpd="sng">
                  <a:solidFill>
                    <a:schemeClr val="tx1"/>
                  </a:solidFill>
                  <a:prstDash val="solid"/>
                  <a:round/>
                  <a:headEnd type="none" w="med" len="med"/>
                  <a:tailEnd type="none" w="med" len="med"/>
                </a:ln>
                <a:effectLst/>
              </p:spPr>
              <p:txBody>
                <a:bodyPr/>
                <a:lstStyle/>
                <a:p>
                  <a:endParaRPr lang="en-US"/>
                </a:p>
              </p:txBody>
            </p:sp>
            <p:sp>
              <p:nvSpPr>
                <p:cNvPr id="2761799" name="Freeform 71"/>
                <p:cNvSpPr/>
                <p:nvPr/>
              </p:nvSpPr>
              <p:spPr bwMode="auto">
                <a:xfrm>
                  <a:off x="3240" y="1696"/>
                  <a:ext cx="164" cy="289"/>
                </a:xfrm>
                <a:custGeom>
                  <a:avLst/>
                  <a:gdLst/>
                  <a:ahLst/>
                  <a:cxnLst>
                    <a:cxn ang="0">
                      <a:pos x="0" y="0"/>
                    </a:cxn>
                    <a:cxn ang="0">
                      <a:pos x="163" y="0"/>
                    </a:cxn>
                    <a:cxn ang="0">
                      <a:pos x="163" y="288"/>
                    </a:cxn>
                    <a:cxn ang="0">
                      <a:pos x="0" y="288"/>
                    </a:cxn>
                  </a:cxnLst>
                  <a:rect l="0" t="0" r="r" b="b"/>
                  <a:pathLst>
                    <a:path w="164" h="289">
                      <a:moveTo>
                        <a:pt x="0" y="0"/>
                      </a:moveTo>
                      <a:lnTo>
                        <a:pt x="163" y="0"/>
                      </a:lnTo>
                      <a:lnTo>
                        <a:pt x="163" y="288"/>
                      </a:lnTo>
                      <a:lnTo>
                        <a:pt x="0" y="288"/>
                      </a:lnTo>
                    </a:path>
                  </a:pathLst>
                </a:custGeom>
                <a:noFill/>
                <a:ln w="25400" cap="rnd" cmpd="sng">
                  <a:solidFill>
                    <a:schemeClr val="tx1"/>
                  </a:solidFill>
                  <a:prstDash val="solid"/>
                  <a:round/>
                  <a:headEnd type="none" w="med" len="med"/>
                  <a:tailEnd type="none" w="med" len="med"/>
                </a:ln>
                <a:effectLst/>
              </p:spPr>
              <p:txBody>
                <a:bodyPr/>
                <a:lstStyle/>
                <a:p>
                  <a:endParaRPr lang="en-US"/>
                </a:p>
              </p:txBody>
            </p:sp>
          </p:grpSp>
          <p:sp>
            <p:nvSpPr>
              <p:cNvPr id="2761800" name="Rectangle 72"/>
              <p:cNvSpPr>
                <a:spLocks noChangeArrowheads="1"/>
              </p:cNvSpPr>
              <p:nvPr/>
            </p:nvSpPr>
            <p:spPr bwMode="auto">
              <a:xfrm>
                <a:off x="3520" y="1698"/>
                <a:ext cx="327" cy="188"/>
              </a:xfrm>
              <a:prstGeom prst="rect">
                <a:avLst/>
              </a:prstGeom>
              <a:noFill/>
              <a:ln w="12700">
                <a:noFill/>
                <a:miter lim="800000"/>
              </a:ln>
              <a:effectLst/>
            </p:spPr>
            <p:txBody>
              <a:bodyPr wrap="none" lIns="90487" tIns="44450" rIns="90487" bIns="44450">
                <a:spAutoFit/>
              </a:bodyPr>
              <a:lstStyle/>
              <a:p>
                <a:pPr indent="0">
                  <a:buNone/>
                </a:pPr>
                <a:r>
                  <a:rPr lang="en-US" sz="1600" b="1">
                    <a:solidFill>
                      <a:schemeClr val="tx1"/>
                    </a:solidFill>
                    <a:latin typeface="Times" pitchFamily="-65" charset="0"/>
                  </a:rPr>
                  <a:t>Reg</a:t>
                </a:r>
              </a:p>
            </p:txBody>
          </p:sp>
          <p:grpSp>
            <p:nvGrpSpPr>
              <p:cNvPr id="16" name="Group 73"/>
              <p:cNvGrpSpPr/>
              <p:nvPr/>
            </p:nvGrpSpPr>
            <p:grpSpPr bwMode="auto">
              <a:xfrm>
                <a:off x="3547" y="1696"/>
                <a:ext cx="284" cy="289"/>
                <a:chOff x="3547" y="1696"/>
                <a:chExt cx="284" cy="289"/>
              </a:xfrm>
            </p:grpSpPr>
            <p:sp>
              <p:nvSpPr>
                <p:cNvPr id="2761802" name="Freeform 74"/>
                <p:cNvSpPr/>
                <p:nvPr/>
              </p:nvSpPr>
              <p:spPr bwMode="auto">
                <a:xfrm>
                  <a:off x="3547" y="1696"/>
                  <a:ext cx="142" cy="289"/>
                </a:xfrm>
                <a:custGeom>
                  <a:avLst/>
                  <a:gdLst/>
                  <a:ahLst/>
                  <a:cxnLst>
                    <a:cxn ang="0">
                      <a:pos x="141" y="0"/>
                    </a:cxn>
                    <a:cxn ang="0">
                      <a:pos x="0" y="0"/>
                    </a:cxn>
                    <a:cxn ang="0">
                      <a:pos x="0" y="288"/>
                    </a:cxn>
                    <a:cxn ang="0">
                      <a:pos x="141" y="288"/>
                    </a:cxn>
                  </a:cxnLst>
                  <a:rect l="0" t="0" r="r" b="b"/>
                  <a:pathLst>
                    <a:path w="142" h="289">
                      <a:moveTo>
                        <a:pt x="141" y="0"/>
                      </a:moveTo>
                      <a:lnTo>
                        <a:pt x="0" y="0"/>
                      </a:lnTo>
                      <a:lnTo>
                        <a:pt x="0" y="288"/>
                      </a:lnTo>
                      <a:lnTo>
                        <a:pt x="141" y="288"/>
                      </a:lnTo>
                    </a:path>
                  </a:pathLst>
                </a:custGeom>
                <a:noFill/>
                <a:ln w="25400" cap="rnd" cmpd="sng">
                  <a:solidFill>
                    <a:schemeClr val="tx1"/>
                  </a:solidFill>
                  <a:prstDash val="solid"/>
                  <a:round/>
                  <a:headEnd type="none" w="med" len="med"/>
                  <a:tailEnd type="none" w="med" len="med"/>
                </a:ln>
                <a:effectLst/>
              </p:spPr>
              <p:txBody>
                <a:bodyPr/>
                <a:lstStyle/>
                <a:p>
                  <a:endParaRPr lang="en-US"/>
                </a:p>
              </p:txBody>
            </p:sp>
            <p:sp>
              <p:nvSpPr>
                <p:cNvPr id="2761803" name="Freeform 75"/>
                <p:cNvSpPr/>
                <p:nvPr/>
              </p:nvSpPr>
              <p:spPr bwMode="auto">
                <a:xfrm>
                  <a:off x="3688" y="1696"/>
                  <a:ext cx="143" cy="289"/>
                </a:xfrm>
                <a:custGeom>
                  <a:avLst/>
                  <a:gdLst/>
                  <a:ahLst/>
                  <a:cxnLst>
                    <a:cxn ang="0">
                      <a:pos x="0" y="0"/>
                    </a:cxn>
                    <a:cxn ang="0">
                      <a:pos x="142" y="0"/>
                    </a:cxn>
                    <a:cxn ang="0">
                      <a:pos x="142" y="288"/>
                    </a:cxn>
                    <a:cxn ang="0">
                      <a:pos x="0" y="288"/>
                    </a:cxn>
                  </a:cxnLst>
                  <a:rect l="0" t="0" r="r" b="b"/>
                  <a:pathLst>
                    <a:path w="143" h="289">
                      <a:moveTo>
                        <a:pt x="0" y="0"/>
                      </a:moveTo>
                      <a:lnTo>
                        <a:pt x="142" y="0"/>
                      </a:lnTo>
                      <a:lnTo>
                        <a:pt x="142" y="288"/>
                      </a:lnTo>
                      <a:lnTo>
                        <a:pt x="0" y="288"/>
                      </a:lnTo>
                    </a:path>
                  </a:pathLst>
                </a:custGeom>
                <a:noFill/>
                <a:ln w="25400" cap="rnd" cmpd="sng">
                  <a:solidFill>
                    <a:schemeClr val="tx1"/>
                  </a:solidFill>
                  <a:prstDash val="solid"/>
                  <a:round/>
                  <a:headEnd type="none" w="med" len="med"/>
                  <a:tailEnd type="none" w="med" len="med"/>
                </a:ln>
                <a:effectLst/>
              </p:spPr>
              <p:txBody>
                <a:bodyPr/>
                <a:lstStyle/>
                <a:p>
                  <a:endParaRPr lang="en-US"/>
                </a:p>
              </p:txBody>
            </p:sp>
          </p:grpSp>
          <p:sp>
            <p:nvSpPr>
              <p:cNvPr id="2761804" name="Line 76"/>
              <p:cNvSpPr>
                <a:spLocks noChangeShapeType="1"/>
              </p:cNvSpPr>
              <p:nvPr/>
            </p:nvSpPr>
            <p:spPr bwMode="auto">
              <a:xfrm>
                <a:off x="3400" y="1840"/>
                <a:ext cx="139" cy="0"/>
              </a:xfrm>
              <a:prstGeom prst="line">
                <a:avLst/>
              </a:prstGeom>
              <a:noFill/>
              <a:ln w="25400">
                <a:solidFill>
                  <a:schemeClr val="tx1"/>
                </a:solidFill>
                <a:round/>
              </a:ln>
              <a:effectLst/>
            </p:spPr>
            <p:txBody>
              <a:bodyPr wrap="none" anchor="ctr"/>
              <a:lstStyle/>
              <a:p>
                <a:endParaRPr lang="en-US"/>
              </a:p>
            </p:txBody>
          </p:sp>
          <p:sp>
            <p:nvSpPr>
              <p:cNvPr id="2761805" name="Line 77"/>
              <p:cNvSpPr>
                <a:spLocks noChangeShapeType="1"/>
              </p:cNvSpPr>
              <p:nvPr/>
            </p:nvSpPr>
            <p:spPr bwMode="auto">
              <a:xfrm>
                <a:off x="2916" y="1840"/>
                <a:ext cx="155" cy="0"/>
              </a:xfrm>
              <a:prstGeom prst="line">
                <a:avLst/>
              </a:prstGeom>
              <a:noFill/>
              <a:ln w="25400">
                <a:solidFill>
                  <a:schemeClr val="tx1"/>
                </a:solidFill>
                <a:round/>
              </a:ln>
              <a:effectLst/>
            </p:spPr>
            <p:txBody>
              <a:bodyPr wrap="none" anchor="ctr"/>
              <a:lstStyle/>
              <a:p>
                <a:endParaRPr lang="en-US"/>
              </a:p>
            </p:txBody>
          </p:sp>
          <p:sp>
            <p:nvSpPr>
              <p:cNvPr id="2761806" name="Freeform 78"/>
              <p:cNvSpPr/>
              <p:nvPr/>
            </p:nvSpPr>
            <p:spPr bwMode="auto">
              <a:xfrm>
                <a:off x="3037" y="1840"/>
                <a:ext cx="431" cy="193"/>
              </a:xfrm>
              <a:custGeom>
                <a:avLst/>
                <a:gdLst/>
                <a:ahLst/>
                <a:cxnLst>
                  <a:cxn ang="0">
                    <a:pos x="0" y="0"/>
                  </a:cxn>
                  <a:cxn ang="0">
                    <a:pos x="0" y="192"/>
                  </a:cxn>
                  <a:cxn ang="0">
                    <a:pos x="391" y="192"/>
                  </a:cxn>
                  <a:cxn ang="0">
                    <a:pos x="391" y="64"/>
                  </a:cxn>
                  <a:cxn ang="0">
                    <a:pos x="430" y="0"/>
                  </a:cxn>
                </a:cxnLst>
                <a:rect l="0" t="0" r="r" b="b"/>
                <a:pathLst>
                  <a:path w="431" h="193">
                    <a:moveTo>
                      <a:pt x="0" y="0"/>
                    </a:moveTo>
                    <a:lnTo>
                      <a:pt x="0" y="192"/>
                    </a:lnTo>
                    <a:lnTo>
                      <a:pt x="391" y="192"/>
                    </a:lnTo>
                    <a:lnTo>
                      <a:pt x="391" y="64"/>
                    </a:lnTo>
                    <a:lnTo>
                      <a:pt x="430" y="0"/>
                    </a:lnTo>
                  </a:path>
                </a:pathLst>
              </a:custGeom>
              <a:noFill/>
              <a:ln w="25400" cap="rnd" cmpd="sng">
                <a:solidFill>
                  <a:schemeClr val="tx1"/>
                </a:solidFill>
                <a:prstDash val="solid"/>
                <a:round/>
                <a:headEnd type="none" w="med" len="med"/>
                <a:tailEnd type="none" w="med" len="med"/>
              </a:ln>
              <a:effectLst/>
            </p:spPr>
            <p:txBody>
              <a:bodyPr/>
              <a:lstStyle/>
              <a:p>
                <a:endParaRPr lang="en-US"/>
              </a:p>
            </p:txBody>
          </p:sp>
          <p:sp>
            <p:nvSpPr>
              <p:cNvPr id="2761807" name="Line 79"/>
              <p:cNvSpPr>
                <a:spLocks noChangeShapeType="1"/>
              </p:cNvSpPr>
              <p:nvPr/>
            </p:nvSpPr>
            <p:spPr bwMode="auto">
              <a:xfrm>
                <a:off x="2531" y="1936"/>
                <a:ext cx="157" cy="0"/>
              </a:xfrm>
              <a:prstGeom prst="line">
                <a:avLst/>
              </a:prstGeom>
              <a:noFill/>
              <a:ln w="25400">
                <a:solidFill>
                  <a:schemeClr val="tx1"/>
                </a:solidFill>
                <a:round/>
              </a:ln>
              <a:effectLst/>
            </p:spPr>
            <p:txBody>
              <a:bodyPr wrap="none" anchor="ctr"/>
              <a:lstStyle/>
              <a:p>
                <a:endParaRPr lang="en-US"/>
              </a:p>
            </p:txBody>
          </p:sp>
          <p:sp>
            <p:nvSpPr>
              <p:cNvPr id="2761808" name="Freeform 80"/>
              <p:cNvSpPr/>
              <p:nvPr/>
            </p:nvSpPr>
            <p:spPr bwMode="auto">
              <a:xfrm>
                <a:off x="2624" y="1835"/>
                <a:ext cx="337" cy="278"/>
              </a:xfrm>
              <a:custGeom>
                <a:avLst/>
                <a:gdLst/>
                <a:ahLst/>
                <a:cxnLst>
                  <a:cxn ang="0">
                    <a:pos x="0" y="101"/>
                  </a:cxn>
                  <a:cxn ang="0">
                    <a:pos x="0" y="277"/>
                  </a:cxn>
                  <a:cxn ang="0">
                    <a:pos x="294" y="277"/>
                  </a:cxn>
                  <a:cxn ang="0">
                    <a:pos x="294" y="90"/>
                  </a:cxn>
                  <a:cxn ang="0">
                    <a:pos x="336" y="0"/>
                  </a:cxn>
                </a:cxnLst>
                <a:rect l="0" t="0" r="r" b="b"/>
                <a:pathLst>
                  <a:path w="337" h="278">
                    <a:moveTo>
                      <a:pt x="0" y="101"/>
                    </a:moveTo>
                    <a:lnTo>
                      <a:pt x="0" y="277"/>
                    </a:lnTo>
                    <a:lnTo>
                      <a:pt x="294" y="277"/>
                    </a:lnTo>
                    <a:lnTo>
                      <a:pt x="294" y="90"/>
                    </a:lnTo>
                    <a:lnTo>
                      <a:pt x="336" y="0"/>
                    </a:lnTo>
                  </a:path>
                </a:pathLst>
              </a:custGeom>
              <a:noFill/>
              <a:ln w="25400" cap="rnd" cmpd="sng">
                <a:solidFill>
                  <a:schemeClr val="tx1"/>
                </a:solidFill>
                <a:prstDash val="solid"/>
                <a:round/>
                <a:headEnd type="none" w="med" len="med"/>
                <a:tailEnd type="none" w="med" len="med"/>
              </a:ln>
              <a:effectLst/>
            </p:spPr>
            <p:txBody>
              <a:bodyPr/>
              <a:lstStyle/>
              <a:p>
                <a:endParaRPr lang="en-US"/>
              </a:p>
            </p:txBody>
          </p:sp>
        </p:grpSp>
        <p:grpSp>
          <p:nvGrpSpPr>
            <p:cNvPr id="17" name="Group 81"/>
            <p:cNvGrpSpPr/>
            <p:nvPr/>
          </p:nvGrpSpPr>
          <p:grpSpPr bwMode="auto">
            <a:xfrm>
              <a:off x="2178" y="2048"/>
              <a:ext cx="2096" cy="513"/>
              <a:chOff x="2178" y="2048"/>
              <a:chExt cx="2096" cy="513"/>
            </a:xfrm>
          </p:grpSpPr>
          <p:grpSp>
            <p:nvGrpSpPr>
              <p:cNvPr id="18" name="Group 82"/>
              <p:cNvGrpSpPr/>
              <p:nvPr/>
            </p:nvGrpSpPr>
            <p:grpSpPr bwMode="auto">
              <a:xfrm>
                <a:off x="3122" y="2048"/>
                <a:ext cx="214" cy="481"/>
                <a:chOff x="3122" y="2048"/>
                <a:chExt cx="214" cy="481"/>
              </a:xfrm>
            </p:grpSpPr>
            <p:sp>
              <p:nvSpPr>
                <p:cNvPr id="2761811" name="Freeform 83"/>
                <p:cNvSpPr/>
                <p:nvPr/>
              </p:nvSpPr>
              <p:spPr bwMode="auto">
                <a:xfrm>
                  <a:off x="3123" y="2048"/>
                  <a:ext cx="213" cy="481"/>
                </a:xfrm>
                <a:custGeom>
                  <a:avLst/>
                  <a:gdLst/>
                  <a:ahLst/>
                  <a:cxnLst>
                    <a:cxn ang="0">
                      <a:pos x="0" y="320"/>
                    </a:cxn>
                    <a:cxn ang="0">
                      <a:pos x="71" y="240"/>
                    </a:cxn>
                    <a:cxn ang="0">
                      <a:pos x="0" y="160"/>
                    </a:cxn>
                    <a:cxn ang="0">
                      <a:pos x="0" y="0"/>
                    </a:cxn>
                    <a:cxn ang="0">
                      <a:pos x="212" y="160"/>
                    </a:cxn>
                    <a:cxn ang="0">
                      <a:pos x="212" y="320"/>
                    </a:cxn>
                    <a:cxn ang="0">
                      <a:pos x="0" y="480"/>
                    </a:cxn>
                    <a:cxn ang="0">
                      <a:pos x="0" y="320"/>
                    </a:cxn>
                  </a:cxnLst>
                  <a:rect l="0" t="0" r="r" b="b"/>
                  <a:pathLst>
                    <a:path w="213" h="481">
                      <a:moveTo>
                        <a:pt x="0" y="320"/>
                      </a:moveTo>
                      <a:lnTo>
                        <a:pt x="71" y="240"/>
                      </a:lnTo>
                      <a:lnTo>
                        <a:pt x="0" y="160"/>
                      </a:lnTo>
                      <a:lnTo>
                        <a:pt x="0" y="0"/>
                      </a:lnTo>
                      <a:lnTo>
                        <a:pt x="212" y="160"/>
                      </a:lnTo>
                      <a:lnTo>
                        <a:pt x="212" y="320"/>
                      </a:lnTo>
                      <a:lnTo>
                        <a:pt x="0" y="480"/>
                      </a:lnTo>
                      <a:lnTo>
                        <a:pt x="0" y="320"/>
                      </a:lnTo>
                    </a:path>
                  </a:pathLst>
                </a:custGeom>
                <a:noFill/>
                <a:ln w="25400" cap="rnd" cmpd="sng">
                  <a:solidFill>
                    <a:schemeClr val="tx1"/>
                  </a:solidFill>
                  <a:prstDash val="solid"/>
                  <a:round/>
                  <a:headEnd type="none" w="med" len="med"/>
                  <a:tailEnd type="none" w="med" len="med"/>
                </a:ln>
                <a:effectLst/>
              </p:spPr>
              <p:txBody>
                <a:bodyPr/>
                <a:lstStyle/>
                <a:p>
                  <a:endParaRPr lang="en-US"/>
                </a:p>
              </p:txBody>
            </p:sp>
            <p:sp>
              <p:nvSpPr>
                <p:cNvPr id="2761812" name="Rectangle 84"/>
                <p:cNvSpPr>
                  <a:spLocks noChangeArrowheads="1"/>
                </p:cNvSpPr>
                <p:nvPr/>
              </p:nvSpPr>
              <p:spPr bwMode="auto">
                <a:xfrm rot="5400000">
                  <a:off x="3024" y="2170"/>
                  <a:ext cx="384" cy="188"/>
                </a:xfrm>
                <a:prstGeom prst="rect">
                  <a:avLst/>
                </a:prstGeom>
                <a:noFill/>
                <a:ln w="12700">
                  <a:noFill/>
                  <a:miter lim="800000"/>
                </a:ln>
                <a:effectLst/>
              </p:spPr>
              <p:txBody>
                <a:bodyPr wrap="none" lIns="90487" tIns="44450" rIns="90487" bIns="44450">
                  <a:spAutoFit/>
                </a:bodyPr>
                <a:lstStyle/>
                <a:p>
                  <a:pPr indent="0">
                    <a:buNone/>
                  </a:pPr>
                  <a:r>
                    <a:rPr lang="en-US" sz="1600" b="1">
                      <a:solidFill>
                        <a:schemeClr val="tx1"/>
                      </a:solidFill>
                      <a:latin typeface="Times" pitchFamily="-65" charset="0"/>
                    </a:rPr>
                    <a:t>ALU</a:t>
                  </a:r>
                </a:p>
              </p:txBody>
            </p:sp>
          </p:grpSp>
          <p:grpSp>
            <p:nvGrpSpPr>
              <p:cNvPr id="19" name="Group 85"/>
              <p:cNvGrpSpPr/>
              <p:nvPr/>
            </p:nvGrpSpPr>
            <p:grpSpPr bwMode="auto">
              <a:xfrm>
                <a:off x="2178" y="2144"/>
                <a:ext cx="359" cy="289"/>
                <a:chOff x="2178" y="2144"/>
                <a:chExt cx="359" cy="289"/>
              </a:xfrm>
            </p:grpSpPr>
            <p:sp>
              <p:nvSpPr>
                <p:cNvPr id="2761814" name="Rectangle 86"/>
                <p:cNvSpPr>
                  <a:spLocks noChangeArrowheads="1"/>
                </p:cNvSpPr>
                <p:nvPr/>
              </p:nvSpPr>
              <p:spPr bwMode="auto">
                <a:xfrm>
                  <a:off x="2178" y="2146"/>
                  <a:ext cx="292" cy="188"/>
                </a:xfrm>
                <a:prstGeom prst="rect">
                  <a:avLst/>
                </a:prstGeom>
                <a:noFill/>
                <a:ln w="12700">
                  <a:noFill/>
                  <a:miter lim="800000"/>
                </a:ln>
                <a:effectLst/>
              </p:spPr>
              <p:txBody>
                <a:bodyPr wrap="none" lIns="90487" tIns="44450" rIns="90487" bIns="44450">
                  <a:spAutoFit/>
                </a:bodyPr>
                <a:lstStyle/>
                <a:p>
                  <a:pPr indent="0">
                    <a:buNone/>
                  </a:pPr>
                  <a:r>
                    <a:rPr lang="en-US" sz="1600" b="1">
                      <a:solidFill>
                        <a:schemeClr val="tx1"/>
                      </a:solidFill>
                      <a:latin typeface="Times" pitchFamily="-65" charset="0"/>
                    </a:rPr>
                    <a:t>  I$</a:t>
                  </a:r>
                  <a:endParaRPr lang="en-US" sz="1600" b="1" dirty="0">
                    <a:solidFill>
                      <a:schemeClr val="tx1"/>
                    </a:solidFill>
                    <a:latin typeface="Times" pitchFamily="-65" charset="0"/>
                  </a:endParaRPr>
                </a:p>
              </p:txBody>
            </p:sp>
            <p:grpSp>
              <p:nvGrpSpPr>
                <p:cNvPr id="20" name="Group 87"/>
                <p:cNvGrpSpPr/>
                <p:nvPr/>
              </p:nvGrpSpPr>
              <p:grpSpPr bwMode="auto">
                <a:xfrm>
                  <a:off x="2197" y="2144"/>
                  <a:ext cx="340" cy="289"/>
                  <a:chOff x="2197" y="2144"/>
                  <a:chExt cx="340" cy="289"/>
                </a:xfrm>
              </p:grpSpPr>
              <p:sp>
                <p:nvSpPr>
                  <p:cNvPr id="2761816" name="Freeform 88"/>
                  <p:cNvSpPr/>
                  <p:nvPr/>
                </p:nvSpPr>
                <p:spPr bwMode="auto">
                  <a:xfrm>
                    <a:off x="2197" y="2144"/>
                    <a:ext cx="170" cy="289"/>
                  </a:xfrm>
                  <a:custGeom>
                    <a:avLst/>
                    <a:gdLst/>
                    <a:ahLst/>
                    <a:cxnLst>
                      <a:cxn ang="0">
                        <a:pos x="169" y="0"/>
                      </a:cxn>
                      <a:cxn ang="0">
                        <a:pos x="0" y="0"/>
                      </a:cxn>
                      <a:cxn ang="0">
                        <a:pos x="0" y="288"/>
                      </a:cxn>
                      <a:cxn ang="0">
                        <a:pos x="169" y="288"/>
                      </a:cxn>
                    </a:cxnLst>
                    <a:rect l="0" t="0" r="r" b="b"/>
                    <a:pathLst>
                      <a:path w="170" h="289">
                        <a:moveTo>
                          <a:pt x="169" y="0"/>
                        </a:moveTo>
                        <a:lnTo>
                          <a:pt x="0" y="0"/>
                        </a:lnTo>
                        <a:lnTo>
                          <a:pt x="0" y="288"/>
                        </a:lnTo>
                        <a:lnTo>
                          <a:pt x="169" y="288"/>
                        </a:lnTo>
                      </a:path>
                    </a:pathLst>
                  </a:custGeom>
                  <a:noFill/>
                  <a:ln w="25400" cap="rnd" cmpd="sng">
                    <a:solidFill>
                      <a:schemeClr val="tx1"/>
                    </a:solidFill>
                    <a:prstDash val="solid"/>
                    <a:round/>
                    <a:headEnd type="none" w="med" len="med"/>
                    <a:tailEnd type="none" w="med" len="med"/>
                  </a:ln>
                  <a:effectLst/>
                </p:spPr>
                <p:txBody>
                  <a:bodyPr/>
                  <a:lstStyle/>
                  <a:p>
                    <a:endParaRPr lang="en-US"/>
                  </a:p>
                </p:txBody>
              </p:sp>
              <p:sp>
                <p:nvSpPr>
                  <p:cNvPr id="2761817" name="Freeform 89"/>
                  <p:cNvSpPr/>
                  <p:nvPr/>
                </p:nvSpPr>
                <p:spPr bwMode="auto">
                  <a:xfrm>
                    <a:off x="2366" y="2144"/>
                    <a:ext cx="171" cy="289"/>
                  </a:xfrm>
                  <a:custGeom>
                    <a:avLst/>
                    <a:gdLst/>
                    <a:ahLst/>
                    <a:cxnLst>
                      <a:cxn ang="0">
                        <a:pos x="0" y="0"/>
                      </a:cxn>
                      <a:cxn ang="0">
                        <a:pos x="170" y="0"/>
                      </a:cxn>
                      <a:cxn ang="0">
                        <a:pos x="170" y="288"/>
                      </a:cxn>
                      <a:cxn ang="0">
                        <a:pos x="0" y="288"/>
                      </a:cxn>
                    </a:cxnLst>
                    <a:rect l="0" t="0" r="r" b="b"/>
                    <a:pathLst>
                      <a:path w="171" h="289">
                        <a:moveTo>
                          <a:pt x="0" y="0"/>
                        </a:moveTo>
                        <a:lnTo>
                          <a:pt x="170" y="0"/>
                        </a:lnTo>
                        <a:lnTo>
                          <a:pt x="170" y="288"/>
                        </a:lnTo>
                        <a:lnTo>
                          <a:pt x="0" y="288"/>
                        </a:lnTo>
                      </a:path>
                    </a:pathLst>
                  </a:custGeom>
                  <a:noFill/>
                  <a:ln w="25400" cap="rnd" cmpd="sng">
                    <a:solidFill>
                      <a:schemeClr val="tx1"/>
                    </a:solidFill>
                    <a:prstDash val="solid"/>
                    <a:round/>
                    <a:headEnd type="none" w="med" len="med"/>
                    <a:tailEnd type="none" w="med" len="med"/>
                  </a:ln>
                  <a:effectLst/>
                </p:spPr>
                <p:txBody>
                  <a:bodyPr/>
                  <a:lstStyle/>
                  <a:p>
                    <a:endParaRPr lang="en-US"/>
                  </a:p>
                </p:txBody>
              </p:sp>
            </p:grpSp>
          </p:grpSp>
          <p:sp>
            <p:nvSpPr>
              <p:cNvPr id="2761818" name="Rectangle 90"/>
              <p:cNvSpPr>
                <a:spLocks noChangeArrowheads="1"/>
              </p:cNvSpPr>
              <p:nvPr/>
            </p:nvSpPr>
            <p:spPr bwMode="auto">
              <a:xfrm>
                <a:off x="2638" y="2151"/>
                <a:ext cx="327" cy="188"/>
              </a:xfrm>
              <a:prstGeom prst="rect">
                <a:avLst/>
              </a:prstGeom>
              <a:noFill/>
              <a:ln w="12700">
                <a:noFill/>
                <a:miter lim="800000"/>
              </a:ln>
              <a:effectLst/>
            </p:spPr>
            <p:txBody>
              <a:bodyPr wrap="none" lIns="90487" tIns="44450" rIns="90487" bIns="44450">
                <a:spAutoFit/>
              </a:bodyPr>
              <a:lstStyle/>
              <a:p>
                <a:pPr indent="0">
                  <a:buNone/>
                </a:pPr>
                <a:r>
                  <a:rPr lang="en-US" sz="1600" b="1">
                    <a:solidFill>
                      <a:schemeClr val="tx1"/>
                    </a:solidFill>
                    <a:latin typeface="Times" pitchFamily="-65" charset="0"/>
                  </a:rPr>
                  <a:t>Reg</a:t>
                </a:r>
              </a:p>
            </p:txBody>
          </p:sp>
          <p:grpSp>
            <p:nvGrpSpPr>
              <p:cNvPr id="21" name="Group 91"/>
              <p:cNvGrpSpPr/>
              <p:nvPr/>
            </p:nvGrpSpPr>
            <p:grpSpPr bwMode="auto">
              <a:xfrm>
                <a:off x="2657" y="2144"/>
                <a:ext cx="296" cy="289"/>
                <a:chOff x="2657" y="2144"/>
                <a:chExt cx="296" cy="289"/>
              </a:xfrm>
            </p:grpSpPr>
            <p:sp>
              <p:nvSpPr>
                <p:cNvPr id="2761820" name="Freeform 92"/>
                <p:cNvSpPr/>
                <p:nvPr/>
              </p:nvSpPr>
              <p:spPr bwMode="auto">
                <a:xfrm>
                  <a:off x="2657" y="2144"/>
                  <a:ext cx="149" cy="289"/>
                </a:xfrm>
                <a:custGeom>
                  <a:avLst/>
                  <a:gdLst/>
                  <a:ahLst/>
                  <a:cxnLst>
                    <a:cxn ang="0">
                      <a:pos x="148" y="0"/>
                    </a:cxn>
                    <a:cxn ang="0">
                      <a:pos x="0" y="0"/>
                    </a:cxn>
                    <a:cxn ang="0">
                      <a:pos x="0" y="288"/>
                    </a:cxn>
                    <a:cxn ang="0">
                      <a:pos x="148" y="288"/>
                    </a:cxn>
                  </a:cxnLst>
                  <a:rect l="0" t="0" r="r" b="b"/>
                  <a:pathLst>
                    <a:path w="149" h="289">
                      <a:moveTo>
                        <a:pt x="148" y="0"/>
                      </a:moveTo>
                      <a:lnTo>
                        <a:pt x="0" y="0"/>
                      </a:lnTo>
                      <a:lnTo>
                        <a:pt x="0" y="288"/>
                      </a:lnTo>
                      <a:lnTo>
                        <a:pt x="148" y="288"/>
                      </a:lnTo>
                    </a:path>
                  </a:pathLst>
                </a:custGeom>
                <a:noFill/>
                <a:ln w="25400" cap="rnd" cmpd="sng">
                  <a:solidFill>
                    <a:schemeClr val="tx1"/>
                  </a:solidFill>
                  <a:prstDash val="solid"/>
                  <a:round/>
                  <a:headEnd type="none" w="med" len="med"/>
                  <a:tailEnd type="none" w="med" len="med"/>
                </a:ln>
                <a:effectLst/>
              </p:spPr>
              <p:txBody>
                <a:bodyPr/>
                <a:lstStyle/>
                <a:p>
                  <a:endParaRPr lang="en-US"/>
                </a:p>
              </p:txBody>
            </p:sp>
            <p:sp>
              <p:nvSpPr>
                <p:cNvPr id="2761821" name="Freeform 93"/>
                <p:cNvSpPr/>
                <p:nvPr/>
              </p:nvSpPr>
              <p:spPr bwMode="auto">
                <a:xfrm>
                  <a:off x="2805" y="2144"/>
                  <a:ext cx="148" cy="289"/>
                </a:xfrm>
                <a:custGeom>
                  <a:avLst/>
                  <a:gdLst/>
                  <a:ahLst/>
                  <a:cxnLst>
                    <a:cxn ang="0">
                      <a:pos x="0" y="0"/>
                    </a:cxn>
                    <a:cxn ang="0">
                      <a:pos x="147" y="0"/>
                    </a:cxn>
                    <a:cxn ang="0">
                      <a:pos x="147" y="288"/>
                    </a:cxn>
                    <a:cxn ang="0">
                      <a:pos x="0" y="288"/>
                    </a:cxn>
                  </a:cxnLst>
                  <a:rect l="0" t="0" r="r" b="b"/>
                  <a:pathLst>
                    <a:path w="148" h="289">
                      <a:moveTo>
                        <a:pt x="0" y="0"/>
                      </a:moveTo>
                      <a:lnTo>
                        <a:pt x="147" y="0"/>
                      </a:lnTo>
                      <a:lnTo>
                        <a:pt x="147" y="288"/>
                      </a:lnTo>
                      <a:lnTo>
                        <a:pt x="0" y="288"/>
                      </a:lnTo>
                    </a:path>
                  </a:pathLst>
                </a:custGeom>
                <a:noFill/>
                <a:ln w="25400" cap="rnd" cmpd="sng">
                  <a:solidFill>
                    <a:schemeClr val="tx1"/>
                  </a:solidFill>
                  <a:prstDash val="solid"/>
                  <a:round/>
                  <a:headEnd type="none" w="med" len="med"/>
                  <a:tailEnd type="none" w="med" len="med"/>
                </a:ln>
                <a:effectLst/>
              </p:spPr>
              <p:txBody>
                <a:bodyPr/>
                <a:lstStyle/>
                <a:p>
                  <a:endParaRPr lang="en-US"/>
                </a:p>
              </p:txBody>
            </p:sp>
          </p:grpSp>
          <p:sp>
            <p:nvSpPr>
              <p:cNvPr id="2761822" name="Line 94"/>
              <p:cNvSpPr>
                <a:spLocks noChangeShapeType="1"/>
              </p:cNvSpPr>
              <p:nvPr/>
            </p:nvSpPr>
            <p:spPr bwMode="auto">
              <a:xfrm>
                <a:off x="2542" y="2288"/>
                <a:ext cx="96" cy="0"/>
              </a:xfrm>
              <a:prstGeom prst="line">
                <a:avLst/>
              </a:prstGeom>
              <a:noFill/>
              <a:ln w="25400">
                <a:solidFill>
                  <a:schemeClr val="tx1"/>
                </a:solidFill>
                <a:round/>
              </a:ln>
              <a:effectLst/>
            </p:spPr>
            <p:txBody>
              <a:bodyPr wrap="none" anchor="ctr"/>
              <a:lstStyle/>
              <a:p>
                <a:endParaRPr lang="en-US"/>
              </a:p>
            </p:txBody>
          </p:sp>
          <p:sp>
            <p:nvSpPr>
              <p:cNvPr id="2761823" name="Freeform 95"/>
              <p:cNvSpPr/>
              <p:nvPr/>
            </p:nvSpPr>
            <p:spPr bwMode="auto">
              <a:xfrm>
                <a:off x="2604" y="2192"/>
                <a:ext cx="48" cy="97"/>
              </a:xfrm>
              <a:custGeom>
                <a:avLst/>
                <a:gdLst/>
                <a:ahLst/>
                <a:cxnLst>
                  <a:cxn ang="0">
                    <a:pos x="0" y="96"/>
                  </a:cxn>
                  <a:cxn ang="0">
                    <a:pos x="0" y="0"/>
                  </a:cxn>
                  <a:cxn ang="0">
                    <a:pos x="47" y="0"/>
                  </a:cxn>
                  <a:cxn ang="0">
                    <a:pos x="47" y="0"/>
                  </a:cxn>
                </a:cxnLst>
                <a:rect l="0" t="0" r="r" b="b"/>
                <a:pathLst>
                  <a:path w="48" h="97">
                    <a:moveTo>
                      <a:pt x="0" y="96"/>
                    </a:moveTo>
                    <a:lnTo>
                      <a:pt x="0" y="0"/>
                    </a:lnTo>
                    <a:lnTo>
                      <a:pt x="47" y="0"/>
                    </a:lnTo>
                    <a:lnTo>
                      <a:pt x="47" y="0"/>
                    </a:lnTo>
                  </a:path>
                </a:pathLst>
              </a:custGeom>
              <a:noFill/>
              <a:ln w="25400" cap="rnd" cmpd="sng">
                <a:solidFill>
                  <a:schemeClr val="tx1"/>
                </a:solidFill>
                <a:prstDash val="solid"/>
                <a:round/>
                <a:headEnd type="none" w="med" len="med"/>
                <a:tailEnd type="none" w="med" len="med"/>
              </a:ln>
              <a:effectLst/>
            </p:spPr>
            <p:txBody>
              <a:bodyPr/>
              <a:lstStyle/>
              <a:p>
                <a:endParaRPr lang="en-US"/>
              </a:p>
            </p:txBody>
          </p:sp>
          <p:sp>
            <p:nvSpPr>
              <p:cNvPr id="2761824" name="Line 96"/>
              <p:cNvSpPr>
                <a:spLocks noChangeShapeType="1"/>
              </p:cNvSpPr>
              <p:nvPr/>
            </p:nvSpPr>
            <p:spPr bwMode="auto">
              <a:xfrm>
                <a:off x="2958" y="2192"/>
                <a:ext cx="157" cy="0"/>
              </a:xfrm>
              <a:prstGeom prst="line">
                <a:avLst/>
              </a:prstGeom>
              <a:noFill/>
              <a:ln w="25400">
                <a:solidFill>
                  <a:schemeClr val="tx1"/>
                </a:solidFill>
                <a:round/>
              </a:ln>
              <a:effectLst/>
            </p:spPr>
            <p:txBody>
              <a:bodyPr wrap="none" anchor="ctr"/>
              <a:lstStyle/>
              <a:p>
                <a:endParaRPr lang="en-US"/>
              </a:p>
            </p:txBody>
          </p:sp>
          <p:sp>
            <p:nvSpPr>
              <p:cNvPr id="2761825" name="Rectangle 97"/>
              <p:cNvSpPr>
                <a:spLocks noChangeArrowheads="1"/>
              </p:cNvSpPr>
              <p:nvPr/>
            </p:nvSpPr>
            <p:spPr bwMode="auto">
              <a:xfrm>
                <a:off x="3455" y="2146"/>
                <a:ext cx="334" cy="188"/>
              </a:xfrm>
              <a:prstGeom prst="rect">
                <a:avLst/>
              </a:prstGeom>
              <a:noFill/>
              <a:ln w="12700">
                <a:noFill/>
                <a:miter lim="800000"/>
              </a:ln>
              <a:effectLst/>
            </p:spPr>
            <p:txBody>
              <a:bodyPr wrap="none" lIns="90487" tIns="44450" rIns="90487" bIns="44450">
                <a:spAutoFit/>
              </a:bodyPr>
              <a:lstStyle/>
              <a:p>
                <a:pPr indent="0">
                  <a:buNone/>
                </a:pPr>
                <a:r>
                  <a:rPr lang="en-US" sz="1600" b="1">
                    <a:solidFill>
                      <a:schemeClr val="tx1"/>
                    </a:solidFill>
                    <a:latin typeface="Times" pitchFamily="-65" charset="0"/>
                  </a:rPr>
                  <a:t>  D$</a:t>
                </a:r>
              </a:p>
            </p:txBody>
          </p:sp>
          <p:grpSp>
            <p:nvGrpSpPr>
              <p:cNvPr id="22" name="Group 98"/>
              <p:cNvGrpSpPr/>
              <p:nvPr/>
            </p:nvGrpSpPr>
            <p:grpSpPr bwMode="auto">
              <a:xfrm>
                <a:off x="3506" y="2144"/>
                <a:ext cx="325" cy="289"/>
                <a:chOff x="3506" y="2144"/>
                <a:chExt cx="325" cy="289"/>
              </a:xfrm>
            </p:grpSpPr>
            <p:sp>
              <p:nvSpPr>
                <p:cNvPr id="2761827" name="Freeform 99"/>
                <p:cNvSpPr/>
                <p:nvPr/>
              </p:nvSpPr>
              <p:spPr bwMode="auto">
                <a:xfrm>
                  <a:off x="3506" y="2144"/>
                  <a:ext cx="162" cy="289"/>
                </a:xfrm>
                <a:custGeom>
                  <a:avLst/>
                  <a:gdLst/>
                  <a:ahLst/>
                  <a:cxnLst>
                    <a:cxn ang="0">
                      <a:pos x="161" y="0"/>
                    </a:cxn>
                    <a:cxn ang="0">
                      <a:pos x="0" y="0"/>
                    </a:cxn>
                    <a:cxn ang="0">
                      <a:pos x="0" y="288"/>
                    </a:cxn>
                    <a:cxn ang="0">
                      <a:pos x="161" y="288"/>
                    </a:cxn>
                  </a:cxnLst>
                  <a:rect l="0" t="0" r="r" b="b"/>
                  <a:pathLst>
                    <a:path w="162" h="289">
                      <a:moveTo>
                        <a:pt x="161" y="0"/>
                      </a:moveTo>
                      <a:lnTo>
                        <a:pt x="0" y="0"/>
                      </a:lnTo>
                      <a:lnTo>
                        <a:pt x="0" y="288"/>
                      </a:lnTo>
                      <a:lnTo>
                        <a:pt x="161" y="288"/>
                      </a:lnTo>
                    </a:path>
                  </a:pathLst>
                </a:custGeom>
                <a:noFill/>
                <a:ln w="25400" cap="rnd" cmpd="sng">
                  <a:solidFill>
                    <a:schemeClr val="tx1"/>
                  </a:solidFill>
                  <a:prstDash val="solid"/>
                  <a:round/>
                  <a:headEnd type="none" w="med" len="med"/>
                  <a:tailEnd type="none" w="med" len="med"/>
                </a:ln>
                <a:effectLst/>
              </p:spPr>
              <p:txBody>
                <a:bodyPr/>
                <a:lstStyle/>
                <a:p>
                  <a:endParaRPr lang="en-US"/>
                </a:p>
              </p:txBody>
            </p:sp>
            <p:sp>
              <p:nvSpPr>
                <p:cNvPr id="2761828" name="Freeform 100"/>
                <p:cNvSpPr/>
                <p:nvPr/>
              </p:nvSpPr>
              <p:spPr bwMode="auto">
                <a:xfrm>
                  <a:off x="3667" y="2144"/>
                  <a:ext cx="164" cy="289"/>
                </a:xfrm>
                <a:custGeom>
                  <a:avLst/>
                  <a:gdLst/>
                  <a:ahLst/>
                  <a:cxnLst>
                    <a:cxn ang="0">
                      <a:pos x="0" y="0"/>
                    </a:cxn>
                    <a:cxn ang="0">
                      <a:pos x="163" y="0"/>
                    </a:cxn>
                    <a:cxn ang="0">
                      <a:pos x="163" y="288"/>
                    </a:cxn>
                    <a:cxn ang="0">
                      <a:pos x="0" y="288"/>
                    </a:cxn>
                  </a:cxnLst>
                  <a:rect l="0" t="0" r="r" b="b"/>
                  <a:pathLst>
                    <a:path w="164" h="289">
                      <a:moveTo>
                        <a:pt x="0" y="0"/>
                      </a:moveTo>
                      <a:lnTo>
                        <a:pt x="163" y="0"/>
                      </a:lnTo>
                      <a:lnTo>
                        <a:pt x="163" y="288"/>
                      </a:lnTo>
                      <a:lnTo>
                        <a:pt x="0" y="288"/>
                      </a:lnTo>
                    </a:path>
                  </a:pathLst>
                </a:custGeom>
                <a:noFill/>
                <a:ln w="25400" cap="rnd" cmpd="sng">
                  <a:solidFill>
                    <a:schemeClr val="tx1"/>
                  </a:solidFill>
                  <a:prstDash val="solid"/>
                  <a:round/>
                  <a:headEnd type="none" w="med" len="med"/>
                  <a:tailEnd type="none" w="med" len="med"/>
                </a:ln>
                <a:effectLst/>
              </p:spPr>
              <p:txBody>
                <a:bodyPr/>
                <a:lstStyle/>
                <a:p>
                  <a:endParaRPr lang="en-US"/>
                </a:p>
              </p:txBody>
            </p:sp>
          </p:grpSp>
          <p:sp>
            <p:nvSpPr>
              <p:cNvPr id="2761829" name="Rectangle 101"/>
              <p:cNvSpPr>
                <a:spLocks noChangeArrowheads="1"/>
              </p:cNvSpPr>
              <p:nvPr/>
            </p:nvSpPr>
            <p:spPr bwMode="auto">
              <a:xfrm>
                <a:off x="3947" y="2146"/>
                <a:ext cx="327" cy="188"/>
              </a:xfrm>
              <a:prstGeom prst="rect">
                <a:avLst/>
              </a:prstGeom>
              <a:noFill/>
              <a:ln w="12700">
                <a:noFill/>
                <a:miter lim="800000"/>
              </a:ln>
              <a:effectLst/>
            </p:spPr>
            <p:txBody>
              <a:bodyPr wrap="none" lIns="90487" tIns="44450" rIns="90487" bIns="44450">
                <a:spAutoFit/>
              </a:bodyPr>
              <a:lstStyle/>
              <a:p>
                <a:pPr indent="0">
                  <a:buNone/>
                </a:pPr>
                <a:r>
                  <a:rPr lang="en-US" sz="1600" b="1">
                    <a:solidFill>
                      <a:schemeClr val="tx1"/>
                    </a:solidFill>
                    <a:latin typeface="Times" pitchFamily="-65" charset="0"/>
                  </a:rPr>
                  <a:t>Reg</a:t>
                </a:r>
              </a:p>
            </p:txBody>
          </p:sp>
          <p:grpSp>
            <p:nvGrpSpPr>
              <p:cNvPr id="23" name="Group 102"/>
              <p:cNvGrpSpPr/>
              <p:nvPr/>
            </p:nvGrpSpPr>
            <p:grpSpPr bwMode="auto">
              <a:xfrm>
                <a:off x="3974" y="2144"/>
                <a:ext cx="284" cy="289"/>
                <a:chOff x="3974" y="2144"/>
                <a:chExt cx="284" cy="289"/>
              </a:xfrm>
            </p:grpSpPr>
            <p:sp>
              <p:nvSpPr>
                <p:cNvPr id="2761831" name="Freeform 103"/>
                <p:cNvSpPr/>
                <p:nvPr/>
              </p:nvSpPr>
              <p:spPr bwMode="auto">
                <a:xfrm>
                  <a:off x="3974" y="2144"/>
                  <a:ext cx="142" cy="289"/>
                </a:xfrm>
                <a:custGeom>
                  <a:avLst/>
                  <a:gdLst/>
                  <a:ahLst/>
                  <a:cxnLst>
                    <a:cxn ang="0">
                      <a:pos x="141" y="0"/>
                    </a:cxn>
                    <a:cxn ang="0">
                      <a:pos x="0" y="0"/>
                    </a:cxn>
                    <a:cxn ang="0">
                      <a:pos x="0" y="288"/>
                    </a:cxn>
                    <a:cxn ang="0">
                      <a:pos x="141" y="288"/>
                    </a:cxn>
                  </a:cxnLst>
                  <a:rect l="0" t="0" r="r" b="b"/>
                  <a:pathLst>
                    <a:path w="142" h="289">
                      <a:moveTo>
                        <a:pt x="141" y="0"/>
                      </a:moveTo>
                      <a:lnTo>
                        <a:pt x="0" y="0"/>
                      </a:lnTo>
                      <a:lnTo>
                        <a:pt x="0" y="288"/>
                      </a:lnTo>
                      <a:lnTo>
                        <a:pt x="141" y="288"/>
                      </a:lnTo>
                    </a:path>
                  </a:pathLst>
                </a:custGeom>
                <a:noFill/>
                <a:ln w="25400" cap="rnd" cmpd="sng">
                  <a:solidFill>
                    <a:schemeClr val="tx1"/>
                  </a:solidFill>
                  <a:prstDash val="solid"/>
                  <a:round/>
                  <a:headEnd type="none" w="med" len="med"/>
                  <a:tailEnd type="none" w="med" len="med"/>
                </a:ln>
                <a:effectLst/>
              </p:spPr>
              <p:txBody>
                <a:bodyPr/>
                <a:lstStyle/>
                <a:p>
                  <a:endParaRPr lang="en-US"/>
                </a:p>
              </p:txBody>
            </p:sp>
            <p:sp>
              <p:nvSpPr>
                <p:cNvPr id="2761832" name="Freeform 104"/>
                <p:cNvSpPr/>
                <p:nvPr/>
              </p:nvSpPr>
              <p:spPr bwMode="auto">
                <a:xfrm>
                  <a:off x="4115" y="2144"/>
                  <a:ext cx="143" cy="289"/>
                </a:xfrm>
                <a:custGeom>
                  <a:avLst/>
                  <a:gdLst/>
                  <a:ahLst/>
                  <a:cxnLst>
                    <a:cxn ang="0">
                      <a:pos x="0" y="0"/>
                    </a:cxn>
                    <a:cxn ang="0">
                      <a:pos x="142" y="0"/>
                    </a:cxn>
                    <a:cxn ang="0">
                      <a:pos x="142" y="288"/>
                    </a:cxn>
                    <a:cxn ang="0">
                      <a:pos x="0" y="288"/>
                    </a:cxn>
                  </a:cxnLst>
                  <a:rect l="0" t="0" r="r" b="b"/>
                  <a:pathLst>
                    <a:path w="143" h="289">
                      <a:moveTo>
                        <a:pt x="0" y="0"/>
                      </a:moveTo>
                      <a:lnTo>
                        <a:pt x="142" y="0"/>
                      </a:lnTo>
                      <a:lnTo>
                        <a:pt x="142" y="288"/>
                      </a:lnTo>
                      <a:lnTo>
                        <a:pt x="0" y="288"/>
                      </a:lnTo>
                    </a:path>
                  </a:pathLst>
                </a:custGeom>
                <a:noFill/>
                <a:ln w="25400" cap="rnd" cmpd="sng">
                  <a:solidFill>
                    <a:schemeClr val="tx1"/>
                  </a:solidFill>
                  <a:prstDash val="solid"/>
                  <a:round/>
                  <a:headEnd type="none" w="med" len="med"/>
                  <a:tailEnd type="none" w="med" len="med"/>
                </a:ln>
                <a:effectLst/>
              </p:spPr>
              <p:txBody>
                <a:bodyPr/>
                <a:lstStyle/>
                <a:p>
                  <a:endParaRPr lang="en-US"/>
                </a:p>
              </p:txBody>
            </p:sp>
          </p:grpSp>
          <p:sp>
            <p:nvSpPr>
              <p:cNvPr id="2761833" name="Line 105"/>
              <p:cNvSpPr>
                <a:spLocks noChangeShapeType="1"/>
              </p:cNvSpPr>
              <p:nvPr/>
            </p:nvSpPr>
            <p:spPr bwMode="auto">
              <a:xfrm>
                <a:off x="3827" y="2288"/>
                <a:ext cx="139" cy="0"/>
              </a:xfrm>
              <a:prstGeom prst="line">
                <a:avLst/>
              </a:prstGeom>
              <a:noFill/>
              <a:ln w="25400">
                <a:solidFill>
                  <a:schemeClr val="tx1"/>
                </a:solidFill>
                <a:round/>
              </a:ln>
              <a:effectLst/>
            </p:spPr>
            <p:txBody>
              <a:bodyPr wrap="none" anchor="ctr"/>
              <a:lstStyle/>
              <a:p>
                <a:endParaRPr lang="en-US"/>
              </a:p>
            </p:txBody>
          </p:sp>
          <p:sp>
            <p:nvSpPr>
              <p:cNvPr id="2761834" name="Line 106"/>
              <p:cNvSpPr>
                <a:spLocks noChangeShapeType="1"/>
              </p:cNvSpPr>
              <p:nvPr/>
            </p:nvSpPr>
            <p:spPr bwMode="auto">
              <a:xfrm>
                <a:off x="3343" y="2288"/>
                <a:ext cx="155" cy="0"/>
              </a:xfrm>
              <a:prstGeom prst="line">
                <a:avLst/>
              </a:prstGeom>
              <a:noFill/>
              <a:ln w="25400">
                <a:solidFill>
                  <a:schemeClr val="tx1"/>
                </a:solidFill>
                <a:round/>
              </a:ln>
              <a:effectLst/>
            </p:spPr>
            <p:txBody>
              <a:bodyPr wrap="none" anchor="ctr"/>
              <a:lstStyle/>
              <a:p>
                <a:endParaRPr lang="en-US"/>
              </a:p>
            </p:txBody>
          </p:sp>
          <p:sp>
            <p:nvSpPr>
              <p:cNvPr id="2761835" name="Freeform 107"/>
              <p:cNvSpPr/>
              <p:nvPr/>
            </p:nvSpPr>
            <p:spPr bwMode="auto">
              <a:xfrm>
                <a:off x="3464" y="2288"/>
                <a:ext cx="431" cy="193"/>
              </a:xfrm>
              <a:custGeom>
                <a:avLst/>
                <a:gdLst/>
                <a:ahLst/>
                <a:cxnLst>
                  <a:cxn ang="0">
                    <a:pos x="0" y="0"/>
                  </a:cxn>
                  <a:cxn ang="0">
                    <a:pos x="0" y="192"/>
                  </a:cxn>
                  <a:cxn ang="0">
                    <a:pos x="391" y="192"/>
                  </a:cxn>
                  <a:cxn ang="0">
                    <a:pos x="391" y="64"/>
                  </a:cxn>
                  <a:cxn ang="0">
                    <a:pos x="430" y="0"/>
                  </a:cxn>
                </a:cxnLst>
                <a:rect l="0" t="0" r="r" b="b"/>
                <a:pathLst>
                  <a:path w="431" h="193">
                    <a:moveTo>
                      <a:pt x="0" y="0"/>
                    </a:moveTo>
                    <a:lnTo>
                      <a:pt x="0" y="192"/>
                    </a:lnTo>
                    <a:lnTo>
                      <a:pt x="391" y="192"/>
                    </a:lnTo>
                    <a:lnTo>
                      <a:pt x="391" y="64"/>
                    </a:lnTo>
                    <a:lnTo>
                      <a:pt x="430" y="0"/>
                    </a:lnTo>
                  </a:path>
                </a:pathLst>
              </a:custGeom>
              <a:noFill/>
              <a:ln w="25400" cap="rnd" cmpd="sng">
                <a:solidFill>
                  <a:schemeClr val="tx1"/>
                </a:solidFill>
                <a:prstDash val="solid"/>
                <a:round/>
                <a:headEnd type="none" w="med" len="med"/>
                <a:tailEnd type="none" w="med" len="med"/>
              </a:ln>
              <a:effectLst/>
            </p:spPr>
            <p:txBody>
              <a:bodyPr/>
              <a:lstStyle/>
              <a:p>
                <a:endParaRPr lang="en-US"/>
              </a:p>
            </p:txBody>
          </p:sp>
          <p:sp>
            <p:nvSpPr>
              <p:cNvPr id="2761836" name="Line 108"/>
              <p:cNvSpPr>
                <a:spLocks noChangeShapeType="1"/>
              </p:cNvSpPr>
              <p:nvPr/>
            </p:nvSpPr>
            <p:spPr bwMode="auto">
              <a:xfrm>
                <a:off x="2958" y="2384"/>
                <a:ext cx="157" cy="0"/>
              </a:xfrm>
              <a:prstGeom prst="line">
                <a:avLst/>
              </a:prstGeom>
              <a:noFill/>
              <a:ln w="25400">
                <a:solidFill>
                  <a:schemeClr val="tx1"/>
                </a:solidFill>
                <a:round/>
              </a:ln>
              <a:effectLst/>
            </p:spPr>
            <p:txBody>
              <a:bodyPr wrap="none" anchor="ctr"/>
              <a:lstStyle/>
              <a:p>
                <a:endParaRPr lang="en-US"/>
              </a:p>
            </p:txBody>
          </p:sp>
          <p:sp>
            <p:nvSpPr>
              <p:cNvPr id="2761837" name="Freeform 109"/>
              <p:cNvSpPr/>
              <p:nvPr/>
            </p:nvSpPr>
            <p:spPr bwMode="auto">
              <a:xfrm>
                <a:off x="3051" y="2283"/>
                <a:ext cx="337" cy="278"/>
              </a:xfrm>
              <a:custGeom>
                <a:avLst/>
                <a:gdLst/>
                <a:ahLst/>
                <a:cxnLst>
                  <a:cxn ang="0">
                    <a:pos x="0" y="101"/>
                  </a:cxn>
                  <a:cxn ang="0">
                    <a:pos x="0" y="277"/>
                  </a:cxn>
                  <a:cxn ang="0">
                    <a:pos x="294" y="277"/>
                  </a:cxn>
                  <a:cxn ang="0">
                    <a:pos x="294" y="90"/>
                  </a:cxn>
                  <a:cxn ang="0">
                    <a:pos x="336" y="0"/>
                  </a:cxn>
                </a:cxnLst>
                <a:rect l="0" t="0" r="r" b="b"/>
                <a:pathLst>
                  <a:path w="337" h="278">
                    <a:moveTo>
                      <a:pt x="0" y="101"/>
                    </a:moveTo>
                    <a:lnTo>
                      <a:pt x="0" y="277"/>
                    </a:lnTo>
                    <a:lnTo>
                      <a:pt x="294" y="277"/>
                    </a:lnTo>
                    <a:lnTo>
                      <a:pt x="294" y="90"/>
                    </a:lnTo>
                    <a:lnTo>
                      <a:pt x="336" y="0"/>
                    </a:lnTo>
                  </a:path>
                </a:pathLst>
              </a:custGeom>
              <a:noFill/>
              <a:ln w="25400" cap="rnd" cmpd="sng">
                <a:solidFill>
                  <a:schemeClr val="tx1"/>
                </a:solidFill>
                <a:prstDash val="solid"/>
                <a:round/>
                <a:headEnd type="none" w="med" len="med"/>
                <a:tailEnd type="none" w="med" len="med"/>
              </a:ln>
              <a:effectLst/>
            </p:spPr>
            <p:txBody>
              <a:bodyPr/>
              <a:lstStyle/>
              <a:p>
                <a:endParaRPr lang="en-US"/>
              </a:p>
            </p:txBody>
          </p:sp>
        </p:grpSp>
        <p:grpSp>
          <p:nvGrpSpPr>
            <p:cNvPr id="24" name="Group 110"/>
            <p:cNvGrpSpPr/>
            <p:nvPr/>
          </p:nvGrpSpPr>
          <p:grpSpPr bwMode="auto">
            <a:xfrm>
              <a:off x="3549" y="2496"/>
              <a:ext cx="214" cy="481"/>
              <a:chOff x="3549" y="2496"/>
              <a:chExt cx="214" cy="481"/>
            </a:xfrm>
          </p:grpSpPr>
          <p:sp>
            <p:nvSpPr>
              <p:cNvPr id="2761839" name="Freeform 111"/>
              <p:cNvSpPr/>
              <p:nvPr/>
            </p:nvSpPr>
            <p:spPr bwMode="auto">
              <a:xfrm>
                <a:off x="3550" y="2496"/>
                <a:ext cx="213" cy="481"/>
              </a:xfrm>
              <a:custGeom>
                <a:avLst/>
                <a:gdLst/>
                <a:ahLst/>
                <a:cxnLst>
                  <a:cxn ang="0">
                    <a:pos x="0" y="320"/>
                  </a:cxn>
                  <a:cxn ang="0">
                    <a:pos x="71" y="240"/>
                  </a:cxn>
                  <a:cxn ang="0">
                    <a:pos x="0" y="160"/>
                  </a:cxn>
                  <a:cxn ang="0">
                    <a:pos x="0" y="0"/>
                  </a:cxn>
                  <a:cxn ang="0">
                    <a:pos x="212" y="160"/>
                  </a:cxn>
                  <a:cxn ang="0">
                    <a:pos x="212" y="320"/>
                  </a:cxn>
                  <a:cxn ang="0">
                    <a:pos x="0" y="480"/>
                  </a:cxn>
                  <a:cxn ang="0">
                    <a:pos x="0" y="320"/>
                  </a:cxn>
                </a:cxnLst>
                <a:rect l="0" t="0" r="r" b="b"/>
                <a:pathLst>
                  <a:path w="213" h="481">
                    <a:moveTo>
                      <a:pt x="0" y="320"/>
                    </a:moveTo>
                    <a:lnTo>
                      <a:pt x="71" y="240"/>
                    </a:lnTo>
                    <a:lnTo>
                      <a:pt x="0" y="160"/>
                    </a:lnTo>
                    <a:lnTo>
                      <a:pt x="0" y="0"/>
                    </a:lnTo>
                    <a:lnTo>
                      <a:pt x="212" y="160"/>
                    </a:lnTo>
                    <a:lnTo>
                      <a:pt x="212" y="320"/>
                    </a:lnTo>
                    <a:lnTo>
                      <a:pt x="0" y="480"/>
                    </a:lnTo>
                    <a:lnTo>
                      <a:pt x="0" y="320"/>
                    </a:lnTo>
                  </a:path>
                </a:pathLst>
              </a:custGeom>
              <a:noFill/>
              <a:ln w="25400" cap="rnd" cmpd="sng">
                <a:solidFill>
                  <a:schemeClr val="tx1"/>
                </a:solidFill>
                <a:prstDash val="solid"/>
                <a:round/>
                <a:headEnd type="none" w="med" len="med"/>
                <a:tailEnd type="none" w="med" len="med"/>
              </a:ln>
              <a:effectLst/>
            </p:spPr>
            <p:txBody>
              <a:bodyPr/>
              <a:lstStyle/>
              <a:p>
                <a:endParaRPr lang="en-US"/>
              </a:p>
            </p:txBody>
          </p:sp>
          <p:sp>
            <p:nvSpPr>
              <p:cNvPr id="2761840" name="Rectangle 112"/>
              <p:cNvSpPr>
                <a:spLocks noChangeArrowheads="1"/>
              </p:cNvSpPr>
              <p:nvPr/>
            </p:nvSpPr>
            <p:spPr bwMode="auto">
              <a:xfrm rot="5400000">
                <a:off x="3451" y="2618"/>
                <a:ext cx="384" cy="188"/>
              </a:xfrm>
              <a:prstGeom prst="rect">
                <a:avLst/>
              </a:prstGeom>
              <a:noFill/>
              <a:ln w="12700">
                <a:noFill/>
                <a:miter lim="800000"/>
              </a:ln>
              <a:effectLst/>
            </p:spPr>
            <p:txBody>
              <a:bodyPr wrap="none" lIns="90487" tIns="44450" rIns="90487" bIns="44450">
                <a:spAutoFit/>
              </a:bodyPr>
              <a:lstStyle/>
              <a:p>
                <a:pPr indent="0">
                  <a:buNone/>
                </a:pPr>
                <a:r>
                  <a:rPr lang="en-US" sz="1600" b="1">
                    <a:solidFill>
                      <a:schemeClr val="tx1"/>
                    </a:solidFill>
                    <a:latin typeface="Times" pitchFamily="-65" charset="0"/>
                  </a:rPr>
                  <a:t>ALU</a:t>
                </a:r>
              </a:p>
            </p:txBody>
          </p:sp>
        </p:grpSp>
        <p:sp>
          <p:nvSpPr>
            <p:cNvPr id="2761841" name="Rectangle 113"/>
            <p:cNvSpPr>
              <a:spLocks noChangeArrowheads="1"/>
            </p:cNvSpPr>
            <p:nvPr/>
          </p:nvSpPr>
          <p:spPr bwMode="auto">
            <a:xfrm>
              <a:off x="3065" y="2599"/>
              <a:ext cx="327" cy="188"/>
            </a:xfrm>
            <a:prstGeom prst="rect">
              <a:avLst/>
            </a:prstGeom>
            <a:noFill/>
            <a:ln w="12700">
              <a:noFill/>
              <a:miter lim="800000"/>
            </a:ln>
            <a:effectLst/>
          </p:spPr>
          <p:txBody>
            <a:bodyPr wrap="none" lIns="90487" tIns="44450" rIns="90487" bIns="44450">
              <a:spAutoFit/>
            </a:bodyPr>
            <a:lstStyle/>
            <a:p>
              <a:pPr indent="0">
                <a:buNone/>
              </a:pPr>
              <a:r>
                <a:rPr lang="en-US" sz="1600" b="1">
                  <a:solidFill>
                    <a:schemeClr val="tx1"/>
                  </a:solidFill>
                  <a:latin typeface="Times" pitchFamily="-65" charset="0"/>
                </a:rPr>
                <a:t>Reg</a:t>
              </a:r>
            </a:p>
          </p:txBody>
        </p:sp>
        <p:grpSp>
          <p:nvGrpSpPr>
            <p:cNvPr id="25" name="Group 114"/>
            <p:cNvGrpSpPr/>
            <p:nvPr/>
          </p:nvGrpSpPr>
          <p:grpSpPr bwMode="auto">
            <a:xfrm>
              <a:off x="3084" y="2592"/>
              <a:ext cx="296" cy="289"/>
              <a:chOff x="3084" y="2592"/>
              <a:chExt cx="296" cy="289"/>
            </a:xfrm>
          </p:grpSpPr>
          <p:sp>
            <p:nvSpPr>
              <p:cNvPr id="2761843" name="Freeform 115"/>
              <p:cNvSpPr/>
              <p:nvPr/>
            </p:nvSpPr>
            <p:spPr bwMode="auto">
              <a:xfrm>
                <a:off x="3084" y="2592"/>
                <a:ext cx="149" cy="289"/>
              </a:xfrm>
              <a:custGeom>
                <a:avLst/>
                <a:gdLst/>
                <a:ahLst/>
                <a:cxnLst>
                  <a:cxn ang="0">
                    <a:pos x="148" y="0"/>
                  </a:cxn>
                  <a:cxn ang="0">
                    <a:pos x="0" y="0"/>
                  </a:cxn>
                  <a:cxn ang="0">
                    <a:pos x="0" y="288"/>
                  </a:cxn>
                  <a:cxn ang="0">
                    <a:pos x="148" y="288"/>
                  </a:cxn>
                </a:cxnLst>
                <a:rect l="0" t="0" r="r" b="b"/>
                <a:pathLst>
                  <a:path w="149" h="289">
                    <a:moveTo>
                      <a:pt x="148" y="0"/>
                    </a:moveTo>
                    <a:lnTo>
                      <a:pt x="0" y="0"/>
                    </a:lnTo>
                    <a:lnTo>
                      <a:pt x="0" y="288"/>
                    </a:lnTo>
                    <a:lnTo>
                      <a:pt x="148" y="288"/>
                    </a:lnTo>
                  </a:path>
                </a:pathLst>
              </a:custGeom>
              <a:noFill/>
              <a:ln w="25400" cap="rnd" cmpd="sng">
                <a:solidFill>
                  <a:schemeClr val="tx1"/>
                </a:solidFill>
                <a:prstDash val="solid"/>
                <a:round/>
                <a:headEnd type="none" w="med" len="med"/>
                <a:tailEnd type="none" w="med" len="med"/>
              </a:ln>
              <a:effectLst/>
            </p:spPr>
            <p:txBody>
              <a:bodyPr/>
              <a:lstStyle/>
              <a:p>
                <a:endParaRPr lang="en-US"/>
              </a:p>
            </p:txBody>
          </p:sp>
          <p:sp>
            <p:nvSpPr>
              <p:cNvPr id="2761844" name="Freeform 116"/>
              <p:cNvSpPr/>
              <p:nvPr/>
            </p:nvSpPr>
            <p:spPr bwMode="auto">
              <a:xfrm>
                <a:off x="3232" y="2592"/>
                <a:ext cx="148" cy="289"/>
              </a:xfrm>
              <a:custGeom>
                <a:avLst/>
                <a:gdLst/>
                <a:ahLst/>
                <a:cxnLst>
                  <a:cxn ang="0">
                    <a:pos x="0" y="0"/>
                  </a:cxn>
                  <a:cxn ang="0">
                    <a:pos x="147" y="0"/>
                  </a:cxn>
                  <a:cxn ang="0">
                    <a:pos x="147" y="288"/>
                  </a:cxn>
                  <a:cxn ang="0">
                    <a:pos x="0" y="288"/>
                  </a:cxn>
                </a:cxnLst>
                <a:rect l="0" t="0" r="r" b="b"/>
                <a:pathLst>
                  <a:path w="148" h="289">
                    <a:moveTo>
                      <a:pt x="0" y="0"/>
                    </a:moveTo>
                    <a:lnTo>
                      <a:pt x="147" y="0"/>
                    </a:lnTo>
                    <a:lnTo>
                      <a:pt x="147" y="288"/>
                    </a:lnTo>
                    <a:lnTo>
                      <a:pt x="0" y="288"/>
                    </a:lnTo>
                  </a:path>
                </a:pathLst>
              </a:custGeom>
              <a:noFill/>
              <a:ln w="25400" cap="rnd" cmpd="sng">
                <a:solidFill>
                  <a:schemeClr val="tx1"/>
                </a:solidFill>
                <a:prstDash val="solid"/>
                <a:round/>
                <a:headEnd type="none" w="med" len="med"/>
                <a:tailEnd type="none" w="med" len="med"/>
              </a:ln>
              <a:effectLst/>
            </p:spPr>
            <p:txBody>
              <a:bodyPr/>
              <a:lstStyle/>
              <a:p>
                <a:endParaRPr lang="en-US"/>
              </a:p>
            </p:txBody>
          </p:sp>
        </p:grpSp>
        <p:sp>
          <p:nvSpPr>
            <p:cNvPr id="2761845" name="Line 117"/>
            <p:cNvSpPr>
              <a:spLocks noChangeShapeType="1"/>
            </p:cNvSpPr>
            <p:nvPr/>
          </p:nvSpPr>
          <p:spPr bwMode="auto">
            <a:xfrm>
              <a:off x="2969" y="2736"/>
              <a:ext cx="96" cy="0"/>
            </a:xfrm>
            <a:prstGeom prst="line">
              <a:avLst/>
            </a:prstGeom>
            <a:noFill/>
            <a:ln w="25400">
              <a:solidFill>
                <a:schemeClr val="tx1"/>
              </a:solidFill>
              <a:round/>
            </a:ln>
            <a:effectLst/>
          </p:spPr>
          <p:txBody>
            <a:bodyPr wrap="none" anchor="ctr"/>
            <a:lstStyle/>
            <a:p>
              <a:endParaRPr lang="en-US"/>
            </a:p>
          </p:txBody>
        </p:sp>
        <p:sp>
          <p:nvSpPr>
            <p:cNvPr id="2761846" name="Freeform 118"/>
            <p:cNvSpPr/>
            <p:nvPr/>
          </p:nvSpPr>
          <p:spPr bwMode="auto">
            <a:xfrm>
              <a:off x="3031" y="2640"/>
              <a:ext cx="48" cy="97"/>
            </a:xfrm>
            <a:custGeom>
              <a:avLst/>
              <a:gdLst/>
              <a:ahLst/>
              <a:cxnLst>
                <a:cxn ang="0">
                  <a:pos x="0" y="96"/>
                </a:cxn>
                <a:cxn ang="0">
                  <a:pos x="0" y="0"/>
                </a:cxn>
                <a:cxn ang="0">
                  <a:pos x="47" y="0"/>
                </a:cxn>
                <a:cxn ang="0">
                  <a:pos x="47" y="0"/>
                </a:cxn>
              </a:cxnLst>
              <a:rect l="0" t="0" r="r" b="b"/>
              <a:pathLst>
                <a:path w="48" h="97">
                  <a:moveTo>
                    <a:pt x="0" y="96"/>
                  </a:moveTo>
                  <a:lnTo>
                    <a:pt x="0" y="0"/>
                  </a:lnTo>
                  <a:lnTo>
                    <a:pt x="47" y="0"/>
                  </a:lnTo>
                  <a:lnTo>
                    <a:pt x="47" y="0"/>
                  </a:lnTo>
                </a:path>
              </a:pathLst>
            </a:custGeom>
            <a:noFill/>
            <a:ln w="25400" cap="rnd" cmpd="sng">
              <a:solidFill>
                <a:schemeClr val="tx1"/>
              </a:solidFill>
              <a:prstDash val="solid"/>
              <a:round/>
              <a:headEnd type="none" w="med" len="med"/>
              <a:tailEnd type="none" w="med" len="med"/>
            </a:ln>
            <a:effectLst/>
          </p:spPr>
          <p:txBody>
            <a:bodyPr/>
            <a:lstStyle/>
            <a:p>
              <a:endParaRPr lang="en-US"/>
            </a:p>
          </p:txBody>
        </p:sp>
        <p:sp>
          <p:nvSpPr>
            <p:cNvPr id="2761847" name="Line 119"/>
            <p:cNvSpPr>
              <a:spLocks noChangeShapeType="1"/>
            </p:cNvSpPr>
            <p:nvPr/>
          </p:nvSpPr>
          <p:spPr bwMode="auto">
            <a:xfrm>
              <a:off x="3385" y="2640"/>
              <a:ext cx="157" cy="0"/>
            </a:xfrm>
            <a:prstGeom prst="line">
              <a:avLst/>
            </a:prstGeom>
            <a:noFill/>
            <a:ln w="25400">
              <a:solidFill>
                <a:schemeClr val="tx1"/>
              </a:solidFill>
              <a:round/>
            </a:ln>
            <a:effectLst/>
          </p:spPr>
          <p:txBody>
            <a:bodyPr wrap="none" anchor="ctr"/>
            <a:lstStyle/>
            <a:p>
              <a:endParaRPr lang="en-US"/>
            </a:p>
          </p:txBody>
        </p:sp>
        <p:sp>
          <p:nvSpPr>
            <p:cNvPr id="2761848" name="Rectangle 120"/>
            <p:cNvSpPr>
              <a:spLocks noChangeArrowheads="1"/>
            </p:cNvSpPr>
            <p:nvPr/>
          </p:nvSpPr>
          <p:spPr bwMode="auto">
            <a:xfrm>
              <a:off x="3882" y="2594"/>
              <a:ext cx="334" cy="188"/>
            </a:xfrm>
            <a:prstGeom prst="rect">
              <a:avLst/>
            </a:prstGeom>
            <a:noFill/>
            <a:ln w="12700">
              <a:noFill/>
              <a:miter lim="800000"/>
            </a:ln>
            <a:effectLst/>
          </p:spPr>
          <p:txBody>
            <a:bodyPr wrap="none" lIns="90487" tIns="44450" rIns="90487" bIns="44450">
              <a:spAutoFit/>
            </a:bodyPr>
            <a:lstStyle/>
            <a:p>
              <a:pPr indent="0">
                <a:buNone/>
              </a:pPr>
              <a:r>
                <a:rPr lang="en-US" sz="1600" b="1">
                  <a:solidFill>
                    <a:schemeClr val="tx1"/>
                  </a:solidFill>
                  <a:latin typeface="Times" pitchFamily="-65" charset="0"/>
                </a:rPr>
                <a:t>  D$</a:t>
              </a:r>
            </a:p>
          </p:txBody>
        </p:sp>
        <p:grpSp>
          <p:nvGrpSpPr>
            <p:cNvPr id="26" name="Group 121"/>
            <p:cNvGrpSpPr/>
            <p:nvPr/>
          </p:nvGrpSpPr>
          <p:grpSpPr bwMode="auto">
            <a:xfrm>
              <a:off x="3933" y="2592"/>
              <a:ext cx="325" cy="289"/>
              <a:chOff x="3933" y="2592"/>
              <a:chExt cx="325" cy="289"/>
            </a:xfrm>
          </p:grpSpPr>
          <p:sp>
            <p:nvSpPr>
              <p:cNvPr id="2761850" name="Freeform 122"/>
              <p:cNvSpPr/>
              <p:nvPr/>
            </p:nvSpPr>
            <p:spPr bwMode="auto">
              <a:xfrm>
                <a:off x="3933" y="2592"/>
                <a:ext cx="162" cy="289"/>
              </a:xfrm>
              <a:custGeom>
                <a:avLst/>
                <a:gdLst/>
                <a:ahLst/>
                <a:cxnLst>
                  <a:cxn ang="0">
                    <a:pos x="161" y="0"/>
                  </a:cxn>
                  <a:cxn ang="0">
                    <a:pos x="0" y="0"/>
                  </a:cxn>
                  <a:cxn ang="0">
                    <a:pos x="0" y="288"/>
                  </a:cxn>
                  <a:cxn ang="0">
                    <a:pos x="161" y="288"/>
                  </a:cxn>
                </a:cxnLst>
                <a:rect l="0" t="0" r="r" b="b"/>
                <a:pathLst>
                  <a:path w="162" h="289">
                    <a:moveTo>
                      <a:pt x="161" y="0"/>
                    </a:moveTo>
                    <a:lnTo>
                      <a:pt x="0" y="0"/>
                    </a:lnTo>
                    <a:lnTo>
                      <a:pt x="0" y="288"/>
                    </a:lnTo>
                    <a:lnTo>
                      <a:pt x="161" y="288"/>
                    </a:lnTo>
                  </a:path>
                </a:pathLst>
              </a:custGeom>
              <a:noFill/>
              <a:ln w="25400" cap="rnd" cmpd="sng">
                <a:solidFill>
                  <a:schemeClr val="tx1"/>
                </a:solidFill>
                <a:prstDash val="solid"/>
                <a:round/>
                <a:headEnd type="none" w="med" len="med"/>
                <a:tailEnd type="none" w="med" len="med"/>
              </a:ln>
              <a:effectLst/>
            </p:spPr>
            <p:txBody>
              <a:bodyPr/>
              <a:lstStyle/>
              <a:p>
                <a:endParaRPr lang="en-US"/>
              </a:p>
            </p:txBody>
          </p:sp>
          <p:sp>
            <p:nvSpPr>
              <p:cNvPr id="2761851" name="Freeform 123"/>
              <p:cNvSpPr/>
              <p:nvPr/>
            </p:nvSpPr>
            <p:spPr bwMode="auto">
              <a:xfrm>
                <a:off x="4094" y="2592"/>
                <a:ext cx="164" cy="289"/>
              </a:xfrm>
              <a:custGeom>
                <a:avLst/>
                <a:gdLst/>
                <a:ahLst/>
                <a:cxnLst>
                  <a:cxn ang="0">
                    <a:pos x="0" y="0"/>
                  </a:cxn>
                  <a:cxn ang="0">
                    <a:pos x="163" y="0"/>
                  </a:cxn>
                  <a:cxn ang="0">
                    <a:pos x="163" y="288"/>
                  </a:cxn>
                  <a:cxn ang="0">
                    <a:pos x="0" y="288"/>
                  </a:cxn>
                </a:cxnLst>
                <a:rect l="0" t="0" r="r" b="b"/>
                <a:pathLst>
                  <a:path w="164" h="289">
                    <a:moveTo>
                      <a:pt x="0" y="0"/>
                    </a:moveTo>
                    <a:lnTo>
                      <a:pt x="163" y="0"/>
                    </a:lnTo>
                    <a:lnTo>
                      <a:pt x="163" y="288"/>
                    </a:lnTo>
                    <a:lnTo>
                      <a:pt x="0" y="288"/>
                    </a:lnTo>
                  </a:path>
                </a:pathLst>
              </a:custGeom>
              <a:noFill/>
              <a:ln w="25400" cap="rnd" cmpd="sng">
                <a:solidFill>
                  <a:schemeClr val="tx1"/>
                </a:solidFill>
                <a:prstDash val="solid"/>
                <a:round/>
                <a:headEnd type="none" w="med" len="med"/>
                <a:tailEnd type="none" w="med" len="med"/>
              </a:ln>
              <a:effectLst/>
            </p:spPr>
            <p:txBody>
              <a:bodyPr/>
              <a:lstStyle/>
              <a:p>
                <a:endParaRPr lang="en-US"/>
              </a:p>
            </p:txBody>
          </p:sp>
        </p:grpSp>
        <p:sp>
          <p:nvSpPr>
            <p:cNvPr id="2761852" name="Rectangle 124"/>
            <p:cNvSpPr>
              <a:spLocks noChangeArrowheads="1"/>
            </p:cNvSpPr>
            <p:nvPr/>
          </p:nvSpPr>
          <p:spPr bwMode="auto">
            <a:xfrm>
              <a:off x="4374" y="2594"/>
              <a:ext cx="327" cy="188"/>
            </a:xfrm>
            <a:prstGeom prst="rect">
              <a:avLst/>
            </a:prstGeom>
            <a:noFill/>
            <a:ln w="12700">
              <a:noFill/>
              <a:miter lim="800000"/>
            </a:ln>
            <a:effectLst/>
          </p:spPr>
          <p:txBody>
            <a:bodyPr wrap="none" lIns="90487" tIns="44450" rIns="90487" bIns="44450">
              <a:spAutoFit/>
            </a:bodyPr>
            <a:lstStyle/>
            <a:p>
              <a:pPr indent="0">
                <a:buNone/>
              </a:pPr>
              <a:r>
                <a:rPr lang="en-US" sz="1600" b="1">
                  <a:solidFill>
                    <a:schemeClr val="tx1"/>
                  </a:solidFill>
                  <a:latin typeface="Times" pitchFamily="-65" charset="0"/>
                </a:rPr>
                <a:t>Reg</a:t>
              </a:r>
            </a:p>
          </p:txBody>
        </p:sp>
        <p:grpSp>
          <p:nvGrpSpPr>
            <p:cNvPr id="27" name="Group 125"/>
            <p:cNvGrpSpPr/>
            <p:nvPr/>
          </p:nvGrpSpPr>
          <p:grpSpPr bwMode="auto">
            <a:xfrm>
              <a:off x="4401" y="2592"/>
              <a:ext cx="284" cy="289"/>
              <a:chOff x="4401" y="2592"/>
              <a:chExt cx="284" cy="289"/>
            </a:xfrm>
          </p:grpSpPr>
          <p:sp>
            <p:nvSpPr>
              <p:cNvPr id="2761854" name="Freeform 126"/>
              <p:cNvSpPr/>
              <p:nvPr/>
            </p:nvSpPr>
            <p:spPr bwMode="auto">
              <a:xfrm>
                <a:off x="4401" y="2592"/>
                <a:ext cx="142" cy="289"/>
              </a:xfrm>
              <a:custGeom>
                <a:avLst/>
                <a:gdLst/>
                <a:ahLst/>
                <a:cxnLst>
                  <a:cxn ang="0">
                    <a:pos x="141" y="0"/>
                  </a:cxn>
                  <a:cxn ang="0">
                    <a:pos x="0" y="0"/>
                  </a:cxn>
                  <a:cxn ang="0">
                    <a:pos x="0" y="288"/>
                  </a:cxn>
                  <a:cxn ang="0">
                    <a:pos x="141" y="288"/>
                  </a:cxn>
                </a:cxnLst>
                <a:rect l="0" t="0" r="r" b="b"/>
                <a:pathLst>
                  <a:path w="142" h="289">
                    <a:moveTo>
                      <a:pt x="141" y="0"/>
                    </a:moveTo>
                    <a:lnTo>
                      <a:pt x="0" y="0"/>
                    </a:lnTo>
                    <a:lnTo>
                      <a:pt x="0" y="288"/>
                    </a:lnTo>
                    <a:lnTo>
                      <a:pt x="141" y="288"/>
                    </a:lnTo>
                  </a:path>
                </a:pathLst>
              </a:custGeom>
              <a:noFill/>
              <a:ln w="25400" cap="rnd" cmpd="sng">
                <a:solidFill>
                  <a:schemeClr val="tx1"/>
                </a:solidFill>
                <a:prstDash val="solid"/>
                <a:round/>
                <a:headEnd type="none" w="med" len="med"/>
                <a:tailEnd type="none" w="med" len="med"/>
              </a:ln>
              <a:effectLst/>
            </p:spPr>
            <p:txBody>
              <a:bodyPr/>
              <a:lstStyle/>
              <a:p>
                <a:endParaRPr lang="en-US"/>
              </a:p>
            </p:txBody>
          </p:sp>
          <p:sp>
            <p:nvSpPr>
              <p:cNvPr id="2761855" name="Freeform 127"/>
              <p:cNvSpPr/>
              <p:nvPr/>
            </p:nvSpPr>
            <p:spPr bwMode="auto">
              <a:xfrm>
                <a:off x="4542" y="2592"/>
                <a:ext cx="143" cy="289"/>
              </a:xfrm>
              <a:custGeom>
                <a:avLst/>
                <a:gdLst/>
                <a:ahLst/>
                <a:cxnLst>
                  <a:cxn ang="0">
                    <a:pos x="0" y="0"/>
                  </a:cxn>
                  <a:cxn ang="0">
                    <a:pos x="142" y="0"/>
                  </a:cxn>
                  <a:cxn ang="0">
                    <a:pos x="142" y="288"/>
                  </a:cxn>
                  <a:cxn ang="0">
                    <a:pos x="0" y="288"/>
                  </a:cxn>
                </a:cxnLst>
                <a:rect l="0" t="0" r="r" b="b"/>
                <a:pathLst>
                  <a:path w="143" h="289">
                    <a:moveTo>
                      <a:pt x="0" y="0"/>
                    </a:moveTo>
                    <a:lnTo>
                      <a:pt x="142" y="0"/>
                    </a:lnTo>
                    <a:lnTo>
                      <a:pt x="142" y="288"/>
                    </a:lnTo>
                    <a:lnTo>
                      <a:pt x="0" y="288"/>
                    </a:lnTo>
                  </a:path>
                </a:pathLst>
              </a:custGeom>
              <a:noFill/>
              <a:ln w="25400" cap="rnd" cmpd="sng">
                <a:solidFill>
                  <a:schemeClr val="tx1"/>
                </a:solidFill>
                <a:prstDash val="solid"/>
                <a:round/>
                <a:headEnd type="none" w="med" len="med"/>
                <a:tailEnd type="none" w="med" len="med"/>
              </a:ln>
              <a:effectLst/>
            </p:spPr>
            <p:txBody>
              <a:bodyPr/>
              <a:lstStyle/>
              <a:p>
                <a:endParaRPr lang="en-US"/>
              </a:p>
            </p:txBody>
          </p:sp>
        </p:grpSp>
        <p:sp>
          <p:nvSpPr>
            <p:cNvPr id="2761856" name="Line 128"/>
            <p:cNvSpPr>
              <a:spLocks noChangeShapeType="1"/>
            </p:cNvSpPr>
            <p:nvPr/>
          </p:nvSpPr>
          <p:spPr bwMode="auto">
            <a:xfrm>
              <a:off x="4254" y="2736"/>
              <a:ext cx="139" cy="0"/>
            </a:xfrm>
            <a:prstGeom prst="line">
              <a:avLst/>
            </a:prstGeom>
            <a:noFill/>
            <a:ln w="25400">
              <a:solidFill>
                <a:schemeClr val="tx1"/>
              </a:solidFill>
              <a:round/>
            </a:ln>
            <a:effectLst/>
          </p:spPr>
          <p:txBody>
            <a:bodyPr wrap="none" anchor="ctr"/>
            <a:lstStyle/>
            <a:p>
              <a:endParaRPr lang="en-US"/>
            </a:p>
          </p:txBody>
        </p:sp>
        <p:sp>
          <p:nvSpPr>
            <p:cNvPr id="2761857" name="Line 129"/>
            <p:cNvSpPr>
              <a:spLocks noChangeShapeType="1"/>
            </p:cNvSpPr>
            <p:nvPr/>
          </p:nvSpPr>
          <p:spPr bwMode="auto">
            <a:xfrm>
              <a:off x="3770" y="2736"/>
              <a:ext cx="155" cy="0"/>
            </a:xfrm>
            <a:prstGeom prst="line">
              <a:avLst/>
            </a:prstGeom>
            <a:noFill/>
            <a:ln w="25400">
              <a:solidFill>
                <a:schemeClr val="tx1"/>
              </a:solidFill>
              <a:round/>
            </a:ln>
            <a:effectLst/>
          </p:spPr>
          <p:txBody>
            <a:bodyPr wrap="none" anchor="ctr"/>
            <a:lstStyle/>
            <a:p>
              <a:endParaRPr lang="en-US"/>
            </a:p>
          </p:txBody>
        </p:sp>
        <p:sp>
          <p:nvSpPr>
            <p:cNvPr id="2761858" name="Freeform 130"/>
            <p:cNvSpPr/>
            <p:nvPr/>
          </p:nvSpPr>
          <p:spPr bwMode="auto">
            <a:xfrm>
              <a:off x="3891" y="2736"/>
              <a:ext cx="431" cy="193"/>
            </a:xfrm>
            <a:custGeom>
              <a:avLst/>
              <a:gdLst/>
              <a:ahLst/>
              <a:cxnLst>
                <a:cxn ang="0">
                  <a:pos x="0" y="0"/>
                </a:cxn>
                <a:cxn ang="0">
                  <a:pos x="0" y="192"/>
                </a:cxn>
                <a:cxn ang="0">
                  <a:pos x="391" y="192"/>
                </a:cxn>
                <a:cxn ang="0">
                  <a:pos x="391" y="64"/>
                </a:cxn>
                <a:cxn ang="0">
                  <a:pos x="430" y="0"/>
                </a:cxn>
              </a:cxnLst>
              <a:rect l="0" t="0" r="r" b="b"/>
              <a:pathLst>
                <a:path w="431" h="193">
                  <a:moveTo>
                    <a:pt x="0" y="0"/>
                  </a:moveTo>
                  <a:lnTo>
                    <a:pt x="0" y="192"/>
                  </a:lnTo>
                  <a:lnTo>
                    <a:pt x="391" y="192"/>
                  </a:lnTo>
                  <a:lnTo>
                    <a:pt x="391" y="64"/>
                  </a:lnTo>
                  <a:lnTo>
                    <a:pt x="430" y="0"/>
                  </a:lnTo>
                </a:path>
              </a:pathLst>
            </a:custGeom>
            <a:noFill/>
            <a:ln w="25400" cap="rnd" cmpd="sng">
              <a:solidFill>
                <a:schemeClr val="tx1"/>
              </a:solidFill>
              <a:prstDash val="solid"/>
              <a:round/>
              <a:headEnd type="none" w="med" len="med"/>
              <a:tailEnd type="none" w="med" len="med"/>
            </a:ln>
            <a:effectLst/>
          </p:spPr>
          <p:txBody>
            <a:bodyPr/>
            <a:lstStyle/>
            <a:p>
              <a:endParaRPr lang="en-US"/>
            </a:p>
          </p:txBody>
        </p:sp>
        <p:sp>
          <p:nvSpPr>
            <p:cNvPr id="2761859" name="Line 131"/>
            <p:cNvSpPr>
              <a:spLocks noChangeShapeType="1"/>
            </p:cNvSpPr>
            <p:nvPr/>
          </p:nvSpPr>
          <p:spPr bwMode="auto">
            <a:xfrm>
              <a:off x="3385" y="2832"/>
              <a:ext cx="157" cy="0"/>
            </a:xfrm>
            <a:prstGeom prst="line">
              <a:avLst/>
            </a:prstGeom>
            <a:noFill/>
            <a:ln w="25400">
              <a:solidFill>
                <a:schemeClr val="tx1"/>
              </a:solidFill>
              <a:round/>
            </a:ln>
            <a:effectLst/>
          </p:spPr>
          <p:txBody>
            <a:bodyPr wrap="none" anchor="ctr"/>
            <a:lstStyle/>
            <a:p>
              <a:endParaRPr lang="en-US"/>
            </a:p>
          </p:txBody>
        </p:sp>
        <p:sp>
          <p:nvSpPr>
            <p:cNvPr id="2761860" name="Freeform 132"/>
            <p:cNvSpPr/>
            <p:nvPr/>
          </p:nvSpPr>
          <p:spPr bwMode="auto">
            <a:xfrm>
              <a:off x="3478" y="2731"/>
              <a:ext cx="337" cy="278"/>
            </a:xfrm>
            <a:custGeom>
              <a:avLst/>
              <a:gdLst/>
              <a:ahLst/>
              <a:cxnLst>
                <a:cxn ang="0">
                  <a:pos x="0" y="101"/>
                </a:cxn>
                <a:cxn ang="0">
                  <a:pos x="0" y="277"/>
                </a:cxn>
                <a:cxn ang="0">
                  <a:pos x="294" y="277"/>
                </a:cxn>
                <a:cxn ang="0">
                  <a:pos x="294" y="90"/>
                </a:cxn>
                <a:cxn ang="0">
                  <a:pos x="336" y="0"/>
                </a:cxn>
              </a:cxnLst>
              <a:rect l="0" t="0" r="r" b="b"/>
              <a:pathLst>
                <a:path w="337" h="278">
                  <a:moveTo>
                    <a:pt x="0" y="101"/>
                  </a:moveTo>
                  <a:lnTo>
                    <a:pt x="0" y="277"/>
                  </a:lnTo>
                  <a:lnTo>
                    <a:pt x="294" y="277"/>
                  </a:lnTo>
                  <a:lnTo>
                    <a:pt x="294" y="90"/>
                  </a:lnTo>
                  <a:lnTo>
                    <a:pt x="336" y="0"/>
                  </a:lnTo>
                </a:path>
              </a:pathLst>
            </a:custGeom>
            <a:noFill/>
            <a:ln w="25400" cap="rnd" cmpd="sng">
              <a:solidFill>
                <a:schemeClr val="tx1"/>
              </a:solidFill>
              <a:prstDash val="solid"/>
              <a:round/>
              <a:headEnd type="none" w="med" len="med"/>
              <a:tailEnd type="none" w="med" len="med"/>
            </a:ln>
            <a:effectLst/>
          </p:spPr>
          <p:txBody>
            <a:bodyPr/>
            <a:lstStyle/>
            <a:p>
              <a:endParaRPr lang="en-US"/>
            </a:p>
          </p:txBody>
        </p:sp>
        <p:grpSp>
          <p:nvGrpSpPr>
            <p:cNvPr id="28" name="Group 133"/>
            <p:cNvGrpSpPr/>
            <p:nvPr/>
          </p:nvGrpSpPr>
          <p:grpSpPr bwMode="auto">
            <a:xfrm>
              <a:off x="3032" y="2944"/>
              <a:ext cx="2096" cy="513"/>
              <a:chOff x="3032" y="2944"/>
              <a:chExt cx="2096" cy="513"/>
            </a:xfrm>
          </p:grpSpPr>
          <p:grpSp>
            <p:nvGrpSpPr>
              <p:cNvPr id="29" name="Group 134"/>
              <p:cNvGrpSpPr/>
              <p:nvPr/>
            </p:nvGrpSpPr>
            <p:grpSpPr bwMode="auto">
              <a:xfrm>
                <a:off x="3976" y="2944"/>
                <a:ext cx="214" cy="481"/>
                <a:chOff x="3976" y="2944"/>
                <a:chExt cx="214" cy="481"/>
              </a:xfrm>
            </p:grpSpPr>
            <p:sp>
              <p:nvSpPr>
                <p:cNvPr id="2761863" name="Freeform 135"/>
                <p:cNvSpPr/>
                <p:nvPr/>
              </p:nvSpPr>
              <p:spPr bwMode="auto">
                <a:xfrm>
                  <a:off x="3977" y="2944"/>
                  <a:ext cx="213" cy="481"/>
                </a:xfrm>
                <a:custGeom>
                  <a:avLst/>
                  <a:gdLst/>
                  <a:ahLst/>
                  <a:cxnLst>
                    <a:cxn ang="0">
                      <a:pos x="0" y="320"/>
                    </a:cxn>
                    <a:cxn ang="0">
                      <a:pos x="71" y="240"/>
                    </a:cxn>
                    <a:cxn ang="0">
                      <a:pos x="0" y="160"/>
                    </a:cxn>
                    <a:cxn ang="0">
                      <a:pos x="0" y="0"/>
                    </a:cxn>
                    <a:cxn ang="0">
                      <a:pos x="212" y="160"/>
                    </a:cxn>
                    <a:cxn ang="0">
                      <a:pos x="212" y="320"/>
                    </a:cxn>
                    <a:cxn ang="0">
                      <a:pos x="0" y="480"/>
                    </a:cxn>
                    <a:cxn ang="0">
                      <a:pos x="0" y="320"/>
                    </a:cxn>
                  </a:cxnLst>
                  <a:rect l="0" t="0" r="r" b="b"/>
                  <a:pathLst>
                    <a:path w="213" h="481">
                      <a:moveTo>
                        <a:pt x="0" y="320"/>
                      </a:moveTo>
                      <a:lnTo>
                        <a:pt x="71" y="240"/>
                      </a:lnTo>
                      <a:lnTo>
                        <a:pt x="0" y="160"/>
                      </a:lnTo>
                      <a:lnTo>
                        <a:pt x="0" y="0"/>
                      </a:lnTo>
                      <a:lnTo>
                        <a:pt x="212" y="160"/>
                      </a:lnTo>
                      <a:lnTo>
                        <a:pt x="212" y="320"/>
                      </a:lnTo>
                      <a:lnTo>
                        <a:pt x="0" y="480"/>
                      </a:lnTo>
                      <a:lnTo>
                        <a:pt x="0" y="320"/>
                      </a:lnTo>
                    </a:path>
                  </a:pathLst>
                </a:custGeom>
                <a:noFill/>
                <a:ln w="25400" cap="rnd" cmpd="sng">
                  <a:solidFill>
                    <a:schemeClr val="tx1"/>
                  </a:solidFill>
                  <a:prstDash val="solid"/>
                  <a:round/>
                  <a:headEnd type="none" w="med" len="med"/>
                  <a:tailEnd type="none" w="med" len="med"/>
                </a:ln>
                <a:effectLst/>
              </p:spPr>
              <p:txBody>
                <a:bodyPr/>
                <a:lstStyle/>
                <a:p>
                  <a:endParaRPr lang="en-US"/>
                </a:p>
              </p:txBody>
            </p:sp>
            <p:sp>
              <p:nvSpPr>
                <p:cNvPr id="2761864" name="Rectangle 136"/>
                <p:cNvSpPr>
                  <a:spLocks noChangeArrowheads="1"/>
                </p:cNvSpPr>
                <p:nvPr/>
              </p:nvSpPr>
              <p:spPr bwMode="auto">
                <a:xfrm rot="5400000">
                  <a:off x="3878" y="3066"/>
                  <a:ext cx="384" cy="188"/>
                </a:xfrm>
                <a:prstGeom prst="rect">
                  <a:avLst/>
                </a:prstGeom>
                <a:noFill/>
                <a:ln w="12700">
                  <a:noFill/>
                  <a:miter lim="800000"/>
                </a:ln>
                <a:effectLst/>
              </p:spPr>
              <p:txBody>
                <a:bodyPr wrap="none" lIns="90487" tIns="44450" rIns="90487" bIns="44450">
                  <a:spAutoFit/>
                </a:bodyPr>
                <a:lstStyle/>
                <a:p>
                  <a:pPr indent="0">
                    <a:buNone/>
                  </a:pPr>
                  <a:r>
                    <a:rPr lang="en-US" sz="1600" b="1">
                      <a:solidFill>
                        <a:schemeClr val="tx1"/>
                      </a:solidFill>
                      <a:latin typeface="Times" pitchFamily="-65" charset="0"/>
                    </a:rPr>
                    <a:t>ALU</a:t>
                  </a:r>
                </a:p>
              </p:txBody>
            </p:sp>
          </p:grpSp>
          <p:grpSp>
            <p:nvGrpSpPr>
              <p:cNvPr id="30" name="Group 137"/>
              <p:cNvGrpSpPr/>
              <p:nvPr/>
            </p:nvGrpSpPr>
            <p:grpSpPr bwMode="auto">
              <a:xfrm>
                <a:off x="3032" y="3040"/>
                <a:ext cx="359" cy="289"/>
                <a:chOff x="3032" y="3040"/>
                <a:chExt cx="359" cy="289"/>
              </a:xfrm>
            </p:grpSpPr>
            <p:sp>
              <p:nvSpPr>
                <p:cNvPr id="2761866" name="Rectangle 138"/>
                <p:cNvSpPr>
                  <a:spLocks noChangeArrowheads="1"/>
                </p:cNvSpPr>
                <p:nvPr/>
              </p:nvSpPr>
              <p:spPr bwMode="auto">
                <a:xfrm>
                  <a:off x="3032" y="3042"/>
                  <a:ext cx="292" cy="188"/>
                </a:xfrm>
                <a:prstGeom prst="rect">
                  <a:avLst/>
                </a:prstGeom>
                <a:noFill/>
                <a:ln w="12700">
                  <a:noFill/>
                  <a:miter lim="800000"/>
                </a:ln>
                <a:effectLst/>
              </p:spPr>
              <p:txBody>
                <a:bodyPr wrap="none" lIns="90487" tIns="44450" rIns="90487" bIns="44450">
                  <a:spAutoFit/>
                </a:bodyPr>
                <a:lstStyle/>
                <a:p>
                  <a:pPr indent="0">
                    <a:buNone/>
                  </a:pPr>
                  <a:r>
                    <a:rPr lang="en-US" sz="1600" b="1">
                      <a:solidFill>
                        <a:schemeClr val="tx1"/>
                      </a:solidFill>
                      <a:latin typeface="Times" pitchFamily="-65" charset="0"/>
                    </a:rPr>
                    <a:t>  I$</a:t>
                  </a:r>
                  <a:endParaRPr lang="en-US" sz="1600" b="1" dirty="0">
                    <a:solidFill>
                      <a:schemeClr val="tx1"/>
                    </a:solidFill>
                    <a:latin typeface="Times" pitchFamily="-65" charset="0"/>
                  </a:endParaRPr>
                </a:p>
              </p:txBody>
            </p:sp>
            <p:grpSp>
              <p:nvGrpSpPr>
                <p:cNvPr id="31" name="Group 139"/>
                <p:cNvGrpSpPr/>
                <p:nvPr/>
              </p:nvGrpSpPr>
              <p:grpSpPr bwMode="auto">
                <a:xfrm>
                  <a:off x="3051" y="3040"/>
                  <a:ext cx="340" cy="289"/>
                  <a:chOff x="3051" y="3040"/>
                  <a:chExt cx="340" cy="289"/>
                </a:xfrm>
              </p:grpSpPr>
              <p:sp>
                <p:nvSpPr>
                  <p:cNvPr id="2761868" name="Freeform 140"/>
                  <p:cNvSpPr/>
                  <p:nvPr/>
                </p:nvSpPr>
                <p:spPr bwMode="auto">
                  <a:xfrm>
                    <a:off x="3051" y="3040"/>
                    <a:ext cx="170" cy="289"/>
                  </a:xfrm>
                  <a:custGeom>
                    <a:avLst/>
                    <a:gdLst/>
                    <a:ahLst/>
                    <a:cxnLst>
                      <a:cxn ang="0">
                        <a:pos x="169" y="0"/>
                      </a:cxn>
                      <a:cxn ang="0">
                        <a:pos x="0" y="0"/>
                      </a:cxn>
                      <a:cxn ang="0">
                        <a:pos x="0" y="288"/>
                      </a:cxn>
                      <a:cxn ang="0">
                        <a:pos x="169" y="288"/>
                      </a:cxn>
                    </a:cxnLst>
                    <a:rect l="0" t="0" r="r" b="b"/>
                    <a:pathLst>
                      <a:path w="170" h="289">
                        <a:moveTo>
                          <a:pt x="169" y="0"/>
                        </a:moveTo>
                        <a:lnTo>
                          <a:pt x="0" y="0"/>
                        </a:lnTo>
                        <a:lnTo>
                          <a:pt x="0" y="288"/>
                        </a:lnTo>
                        <a:lnTo>
                          <a:pt x="169" y="288"/>
                        </a:lnTo>
                      </a:path>
                    </a:pathLst>
                  </a:custGeom>
                  <a:noFill/>
                  <a:ln w="25400" cap="rnd" cmpd="sng">
                    <a:solidFill>
                      <a:schemeClr val="tx1"/>
                    </a:solidFill>
                    <a:prstDash val="solid"/>
                    <a:round/>
                    <a:headEnd type="none" w="med" len="med"/>
                    <a:tailEnd type="none" w="med" len="med"/>
                  </a:ln>
                  <a:effectLst/>
                </p:spPr>
                <p:txBody>
                  <a:bodyPr/>
                  <a:lstStyle/>
                  <a:p>
                    <a:endParaRPr lang="en-US"/>
                  </a:p>
                </p:txBody>
              </p:sp>
              <p:sp>
                <p:nvSpPr>
                  <p:cNvPr id="2761869" name="Freeform 141"/>
                  <p:cNvSpPr/>
                  <p:nvPr/>
                </p:nvSpPr>
                <p:spPr bwMode="auto">
                  <a:xfrm>
                    <a:off x="3220" y="3040"/>
                    <a:ext cx="171" cy="289"/>
                  </a:xfrm>
                  <a:custGeom>
                    <a:avLst/>
                    <a:gdLst/>
                    <a:ahLst/>
                    <a:cxnLst>
                      <a:cxn ang="0">
                        <a:pos x="0" y="0"/>
                      </a:cxn>
                      <a:cxn ang="0">
                        <a:pos x="170" y="0"/>
                      </a:cxn>
                      <a:cxn ang="0">
                        <a:pos x="170" y="288"/>
                      </a:cxn>
                      <a:cxn ang="0">
                        <a:pos x="0" y="288"/>
                      </a:cxn>
                    </a:cxnLst>
                    <a:rect l="0" t="0" r="r" b="b"/>
                    <a:pathLst>
                      <a:path w="171" h="289">
                        <a:moveTo>
                          <a:pt x="0" y="0"/>
                        </a:moveTo>
                        <a:lnTo>
                          <a:pt x="170" y="0"/>
                        </a:lnTo>
                        <a:lnTo>
                          <a:pt x="170" y="288"/>
                        </a:lnTo>
                        <a:lnTo>
                          <a:pt x="0" y="288"/>
                        </a:lnTo>
                      </a:path>
                    </a:pathLst>
                  </a:custGeom>
                  <a:noFill/>
                  <a:ln w="25400" cap="rnd" cmpd="sng">
                    <a:solidFill>
                      <a:schemeClr val="tx1"/>
                    </a:solidFill>
                    <a:prstDash val="solid"/>
                    <a:round/>
                    <a:headEnd type="none" w="med" len="med"/>
                    <a:tailEnd type="none" w="med" len="med"/>
                  </a:ln>
                  <a:effectLst/>
                </p:spPr>
                <p:txBody>
                  <a:bodyPr/>
                  <a:lstStyle/>
                  <a:p>
                    <a:endParaRPr lang="en-US"/>
                  </a:p>
                </p:txBody>
              </p:sp>
            </p:grpSp>
          </p:grpSp>
          <p:sp>
            <p:nvSpPr>
              <p:cNvPr id="2761870" name="Rectangle 142"/>
              <p:cNvSpPr>
                <a:spLocks noChangeArrowheads="1"/>
              </p:cNvSpPr>
              <p:nvPr/>
            </p:nvSpPr>
            <p:spPr bwMode="auto">
              <a:xfrm>
                <a:off x="3492" y="3047"/>
                <a:ext cx="327" cy="188"/>
              </a:xfrm>
              <a:prstGeom prst="rect">
                <a:avLst/>
              </a:prstGeom>
              <a:noFill/>
              <a:ln w="12700">
                <a:noFill/>
                <a:miter lim="800000"/>
              </a:ln>
              <a:effectLst/>
            </p:spPr>
            <p:txBody>
              <a:bodyPr wrap="none" lIns="90487" tIns="44450" rIns="90487" bIns="44450">
                <a:spAutoFit/>
              </a:bodyPr>
              <a:lstStyle/>
              <a:p>
                <a:pPr indent="0">
                  <a:buNone/>
                </a:pPr>
                <a:r>
                  <a:rPr lang="en-US" sz="1600" b="1">
                    <a:solidFill>
                      <a:schemeClr val="tx1"/>
                    </a:solidFill>
                    <a:latin typeface="Times" pitchFamily="-65" charset="0"/>
                  </a:rPr>
                  <a:t>Reg</a:t>
                </a:r>
              </a:p>
            </p:txBody>
          </p:sp>
          <p:grpSp>
            <p:nvGrpSpPr>
              <p:cNvPr id="2761728" name="Group 143"/>
              <p:cNvGrpSpPr/>
              <p:nvPr/>
            </p:nvGrpSpPr>
            <p:grpSpPr bwMode="auto">
              <a:xfrm>
                <a:off x="3511" y="3040"/>
                <a:ext cx="296" cy="289"/>
                <a:chOff x="3511" y="3040"/>
                <a:chExt cx="296" cy="289"/>
              </a:xfrm>
            </p:grpSpPr>
            <p:sp>
              <p:nvSpPr>
                <p:cNvPr id="2761872" name="Freeform 144"/>
                <p:cNvSpPr/>
                <p:nvPr/>
              </p:nvSpPr>
              <p:spPr bwMode="auto">
                <a:xfrm>
                  <a:off x="3511" y="3040"/>
                  <a:ext cx="149" cy="289"/>
                </a:xfrm>
                <a:custGeom>
                  <a:avLst/>
                  <a:gdLst/>
                  <a:ahLst/>
                  <a:cxnLst>
                    <a:cxn ang="0">
                      <a:pos x="148" y="0"/>
                    </a:cxn>
                    <a:cxn ang="0">
                      <a:pos x="0" y="0"/>
                    </a:cxn>
                    <a:cxn ang="0">
                      <a:pos x="0" y="288"/>
                    </a:cxn>
                    <a:cxn ang="0">
                      <a:pos x="148" y="288"/>
                    </a:cxn>
                  </a:cxnLst>
                  <a:rect l="0" t="0" r="r" b="b"/>
                  <a:pathLst>
                    <a:path w="149" h="289">
                      <a:moveTo>
                        <a:pt x="148" y="0"/>
                      </a:moveTo>
                      <a:lnTo>
                        <a:pt x="0" y="0"/>
                      </a:lnTo>
                      <a:lnTo>
                        <a:pt x="0" y="288"/>
                      </a:lnTo>
                      <a:lnTo>
                        <a:pt x="148" y="288"/>
                      </a:lnTo>
                    </a:path>
                  </a:pathLst>
                </a:custGeom>
                <a:noFill/>
                <a:ln w="25400" cap="rnd" cmpd="sng">
                  <a:solidFill>
                    <a:schemeClr val="tx1"/>
                  </a:solidFill>
                  <a:prstDash val="solid"/>
                  <a:round/>
                  <a:headEnd type="none" w="med" len="med"/>
                  <a:tailEnd type="none" w="med" len="med"/>
                </a:ln>
                <a:effectLst/>
              </p:spPr>
              <p:txBody>
                <a:bodyPr/>
                <a:lstStyle/>
                <a:p>
                  <a:endParaRPr lang="en-US"/>
                </a:p>
              </p:txBody>
            </p:sp>
            <p:sp>
              <p:nvSpPr>
                <p:cNvPr id="2761873" name="Freeform 145"/>
                <p:cNvSpPr/>
                <p:nvPr/>
              </p:nvSpPr>
              <p:spPr bwMode="auto">
                <a:xfrm>
                  <a:off x="3659" y="3040"/>
                  <a:ext cx="148" cy="289"/>
                </a:xfrm>
                <a:custGeom>
                  <a:avLst/>
                  <a:gdLst/>
                  <a:ahLst/>
                  <a:cxnLst>
                    <a:cxn ang="0">
                      <a:pos x="0" y="0"/>
                    </a:cxn>
                    <a:cxn ang="0">
                      <a:pos x="147" y="0"/>
                    </a:cxn>
                    <a:cxn ang="0">
                      <a:pos x="147" y="288"/>
                    </a:cxn>
                    <a:cxn ang="0">
                      <a:pos x="0" y="288"/>
                    </a:cxn>
                  </a:cxnLst>
                  <a:rect l="0" t="0" r="r" b="b"/>
                  <a:pathLst>
                    <a:path w="148" h="289">
                      <a:moveTo>
                        <a:pt x="0" y="0"/>
                      </a:moveTo>
                      <a:lnTo>
                        <a:pt x="147" y="0"/>
                      </a:lnTo>
                      <a:lnTo>
                        <a:pt x="147" y="288"/>
                      </a:lnTo>
                      <a:lnTo>
                        <a:pt x="0" y="288"/>
                      </a:lnTo>
                    </a:path>
                  </a:pathLst>
                </a:custGeom>
                <a:noFill/>
                <a:ln w="25400" cap="rnd" cmpd="sng">
                  <a:solidFill>
                    <a:schemeClr val="tx1"/>
                  </a:solidFill>
                  <a:prstDash val="solid"/>
                  <a:round/>
                  <a:headEnd type="none" w="med" len="med"/>
                  <a:tailEnd type="none" w="med" len="med"/>
                </a:ln>
                <a:effectLst/>
              </p:spPr>
              <p:txBody>
                <a:bodyPr/>
                <a:lstStyle/>
                <a:p>
                  <a:endParaRPr lang="en-US"/>
                </a:p>
              </p:txBody>
            </p:sp>
          </p:grpSp>
          <p:sp>
            <p:nvSpPr>
              <p:cNvPr id="2761874" name="Line 146"/>
              <p:cNvSpPr>
                <a:spLocks noChangeShapeType="1"/>
              </p:cNvSpPr>
              <p:nvPr/>
            </p:nvSpPr>
            <p:spPr bwMode="auto">
              <a:xfrm>
                <a:off x="3396" y="3184"/>
                <a:ext cx="96" cy="0"/>
              </a:xfrm>
              <a:prstGeom prst="line">
                <a:avLst/>
              </a:prstGeom>
              <a:noFill/>
              <a:ln w="25400">
                <a:solidFill>
                  <a:schemeClr val="tx1"/>
                </a:solidFill>
                <a:round/>
              </a:ln>
              <a:effectLst/>
            </p:spPr>
            <p:txBody>
              <a:bodyPr wrap="none" anchor="ctr"/>
              <a:lstStyle/>
              <a:p>
                <a:endParaRPr lang="en-US"/>
              </a:p>
            </p:txBody>
          </p:sp>
          <p:sp>
            <p:nvSpPr>
              <p:cNvPr id="2761875" name="Freeform 147"/>
              <p:cNvSpPr/>
              <p:nvPr/>
            </p:nvSpPr>
            <p:spPr bwMode="auto">
              <a:xfrm>
                <a:off x="3458" y="3088"/>
                <a:ext cx="48" cy="97"/>
              </a:xfrm>
              <a:custGeom>
                <a:avLst/>
                <a:gdLst/>
                <a:ahLst/>
                <a:cxnLst>
                  <a:cxn ang="0">
                    <a:pos x="0" y="96"/>
                  </a:cxn>
                  <a:cxn ang="0">
                    <a:pos x="0" y="0"/>
                  </a:cxn>
                  <a:cxn ang="0">
                    <a:pos x="47" y="0"/>
                  </a:cxn>
                  <a:cxn ang="0">
                    <a:pos x="47" y="0"/>
                  </a:cxn>
                </a:cxnLst>
                <a:rect l="0" t="0" r="r" b="b"/>
                <a:pathLst>
                  <a:path w="48" h="97">
                    <a:moveTo>
                      <a:pt x="0" y="96"/>
                    </a:moveTo>
                    <a:lnTo>
                      <a:pt x="0" y="0"/>
                    </a:lnTo>
                    <a:lnTo>
                      <a:pt x="47" y="0"/>
                    </a:lnTo>
                    <a:lnTo>
                      <a:pt x="47" y="0"/>
                    </a:lnTo>
                  </a:path>
                </a:pathLst>
              </a:custGeom>
              <a:noFill/>
              <a:ln w="25400" cap="rnd" cmpd="sng">
                <a:solidFill>
                  <a:schemeClr val="tx1"/>
                </a:solidFill>
                <a:prstDash val="solid"/>
                <a:round/>
                <a:headEnd type="none" w="med" len="med"/>
                <a:tailEnd type="none" w="med" len="med"/>
              </a:ln>
              <a:effectLst/>
            </p:spPr>
            <p:txBody>
              <a:bodyPr/>
              <a:lstStyle/>
              <a:p>
                <a:endParaRPr lang="en-US"/>
              </a:p>
            </p:txBody>
          </p:sp>
          <p:sp>
            <p:nvSpPr>
              <p:cNvPr id="2761876" name="Line 148"/>
              <p:cNvSpPr>
                <a:spLocks noChangeShapeType="1"/>
              </p:cNvSpPr>
              <p:nvPr/>
            </p:nvSpPr>
            <p:spPr bwMode="auto">
              <a:xfrm>
                <a:off x="3812" y="3088"/>
                <a:ext cx="157" cy="0"/>
              </a:xfrm>
              <a:prstGeom prst="line">
                <a:avLst/>
              </a:prstGeom>
              <a:noFill/>
              <a:ln w="25400">
                <a:solidFill>
                  <a:schemeClr val="tx1"/>
                </a:solidFill>
                <a:round/>
              </a:ln>
              <a:effectLst/>
            </p:spPr>
            <p:txBody>
              <a:bodyPr wrap="none" anchor="ctr"/>
              <a:lstStyle/>
              <a:p>
                <a:endParaRPr lang="en-US"/>
              </a:p>
            </p:txBody>
          </p:sp>
          <p:sp>
            <p:nvSpPr>
              <p:cNvPr id="2761877" name="Rectangle 149"/>
              <p:cNvSpPr>
                <a:spLocks noChangeArrowheads="1"/>
              </p:cNvSpPr>
              <p:nvPr/>
            </p:nvSpPr>
            <p:spPr bwMode="auto">
              <a:xfrm>
                <a:off x="4309" y="3042"/>
                <a:ext cx="334" cy="188"/>
              </a:xfrm>
              <a:prstGeom prst="rect">
                <a:avLst/>
              </a:prstGeom>
              <a:noFill/>
              <a:ln w="12700">
                <a:noFill/>
                <a:miter lim="800000"/>
              </a:ln>
              <a:effectLst/>
            </p:spPr>
            <p:txBody>
              <a:bodyPr wrap="none" lIns="90487" tIns="44450" rIns="90487" bIns="44450">
                <a:spAutoFit/>
              </a:bodyPr>
              <a:lstStyle/>
              <a:p>
                <a:pPr indent="0">
                  <a:buNone/>
                </a:pPr>
                <a:r>
                  <a:rPr lang="en-US" sz="1600" b="1">
                    <a:solidFill>
                      <a:schemeClr val="tx1"/>
                    </a:solidFill>
                    <a:latin typeface="Times" pitchFamily="-65" charset="0"/>
                  </a:rPr>
                  <a:t>  D$</a:t>
                </a:r>
              </a:p>
            </p:txBody>
          </p:sp>
          <p:grpSp>
            <p:nvGrpSpPr>
              <p:cNvPr id="2761729" name="Group 150"/>
              <p:cNvGrpSpPr/>
              <p:nvPr/>
            </p:nvGrpSpPr>
            <p:grpSpPr bwMode="auto">
              <a:xfrm>
                <a:off x="4360" y="3040"/>
                <a:ext cx="325" cy="289"/>
                <a:chOff x="4360" y="3040"/>
                <a:chExt cx="325" cy="289"/>
              </a:xfrm>
            </p:grpSpPr>
            <p:sp>
              <p:nvSpPr>
                <p:cNvPr id="2761879" name="Freeform 151"/>
                <p:cNvSpPr/>
                <p:nvPr/>
              </p:nvSpPr>
              <p:spPr bwMode="auto">
                <a:xfrm>
                  <a:off x="4360" y="3040"/>
                  <a:ext cx="162" cy="289"/>
                </a:xfrm>
                <a:custGeom>
                  <a:avLst/>
                  <a:gdLst/>
                  <a:ahLst/>
                  <a:cxnLst>
                    <a:cxn ang="0">
                      <a:pos x="161" y="0"/>
                    </a:cxn>
                    <a:cxn ang="0">
                      <a:pos x="0" y="0"/>
                    </a:cxn>
                    <a:cxn ang="0">
                      <a:pos x="0" y="288"/>
                    </a:cxn>
                    <a:cxn ang="0">
                      <a:pos x="161" y="288"/>
                    </a:cxn>
                  </a:cxnLst>
                  <a:rect l="0" t="0" r="r" b="b"/>
                  <a:pathLst>
                    <a:path w="162" h="289">
                      <a:moveTo>
                        <a:pt x="161" y="0"/>
                      </a:moveTo>
                      <a:lnTo>
                        <a:pt x="0" y="0"/>
                      </a:lnTo>
                      <a:lnTo>
                        <a:pt x="0" y="288"/>
                      </a:lnTo>
                      <a:lnTo>
                        <a:pt x="161" y="288"/>
                      </a:lnTo>
                    </a:path>
                  </a:pathLst>
                </a:custGeom>
                <a:noFill/>
                <a:ln w="25400" cap="rnd" cmpd="sng">
                  <a:solidFill>
                    <a:schemeClr val="tx1"/>
                  </a:solidFill>
                  <a:prstDash val="solid"/>
                  <a:round/>
                  <a:headEnd type="none" w="med" len="med"/>
                  <a:tailEnd type="none" w="med" len="med"/>
                </a:ln>
                <a:effectLst/>
              </p:spPr>
              <p:txBody>
                <a:bodyPr/>
                <a:lstStyle/>
                <a:p>
                  <a:endParaRPr lang="en-US"/>
                </a:p>
              </p:txBody>
            </p:sp>
            <p:sp>
              <p:nvSpPr>
                <p:cNvPr id="2761880" name="Freeform 152"/>
                <p:cNvSpPr/>
                <p:nvPr/>
              </p:nvSpPr>
              <p:spPr bwMode="auto">
                <a:xfrm>
                  <a:off x="4521" y="3040"/>
                  <a:ext cx="164" cy="289"/>
                </a:xfrm>
                <a:custGeom>
                  <a:avLst/>
                  <a:gdLst/>
                  <a:ahLst/>
                  <a:cxnLst>
                    <a:cxn ang="0">
                      <a:pos x="0" y="0"/>
                    </a:cxn>
                    <a:cxn ang="0">
                      <a:pos x="163" y="0"/>
                    </a:cxn>
                    <a:cxn ang="0">
                      <a:pos x="163" y="288"/>
                    </a:cxn>
                    <a:cxn ang="0">
                      <a:pos x="0" y="288"/>
                    </a:cxn>
                  </a:cxnLst>
                  <a:rect l="0" t="0" r="r" b="b"/>
                  <a:pathLst>
                    <a:path w="164" h="289">
                      <a:moveTo>
                        <a:pt x="0" y="0"/>
                      </a:moveTo>
                      <a:lnTo>
                        <a:pt x="163" y="0"/>
                      </a:lnTo>
                      <a:lnTo>
                        <a:pt x="163" y="288"/>
                      </a:lnTo>
                      <a:lnTo>
                        <a:pt x="0" y="288"/>
                      </a:lnTo>
                    </a:path>
                  </a:pathLst>
                </a:custGeom>
                <a:noFill/>
                <a:ln w="25400" cap="rnd" cmpd="sng">
                  <a:solidFill>
                    <a:schemeClr val="tx1"/>
                  </a:solidFill>
                  <a:prstDash val="solid"/>
                  <a:round/>
                  <a:headEnd type="none" w="med" len="med"/>
                  <a:tailEnd type="none" w="med" len="med"/>
                </a:ln>
                <a:effectLst/>
              </p:spPr>
              <p:txBody>
                <a:bodyPr/>
                <a:lstStyle/>
                <a:p>
                  <a:endParaRPr lang="en-US"/>
                </a:p>
              </p:txBody>
            </p:sp>
          </p:grpSp>
          <p:sp>
            <p:nvSpPr>
              <p:cNvPr id="2761881" name="Rectangle 153"/>
              <p:cNvSpPr>
                <a:spLocks noChangeArrowheads="1"/>
              </p:cNvSpPr>
              <p:nvPr/>
            </p:nvSpPr>
            <p:spPr bwMode="auto">
              <a:xfrm>
                <a:off x="4801" y="3042"/>
                <a:ext cx="327" cy="188"/>
              </a:xfrm>
              <a:prstGeom prst="rect">
                <a:avLst/>
              </a:prstGeom>
              <a:noFill/>
              <a:ln w="12700">
                <a:noFill/>
                <a:miter lim="800000"/>
              </a:ln>
              <a:effectLst/>
            </p:spPr>
            <p:txBody>
              <a:bodyPr wrap="none" lIns="90487" tIns="44450" rIns="90487" bIns="44450">
                <a:spAutoFit/>
              </a:bodyPr>
              <a:lstStyle/>
              <a:p>
                <a:pPr indent="0">
                  <a:buNone/>
                </a:pPr>
                <a:r>
                  <a:rPr lang="en-US" sz="1600" b="1">
                    <a:solidFill>
                      <a:schemeClr val="tx1"/>
                    </a:solidFill>
                    <a:latin typeface="Times" pitchFamily="-65" charset="0"/>
                  </a:rPr>
                  <a:t>Reg</a:t>
                </a:r>
              </a:p>
            </p:txBody>
          </p:sp>
          <p:grpSp>
            <p:nvGrpSpPr>
              <p:cNvPr id="2761731" name="Group 154"/>
              <p:cNvGrpSpPr/>
              <p:nvPr/>
            </p:nvGrpSpPr>
            <p:grpSpPr bwMode="auto">
              <a:xfrm>
                <a:off x="4828" y="3040"/>
                <a:ext cx="284" cy="289"/>
                <a:chOff x="4828" y="3040"/>
                <a:chExt cx="284" cy="289"/>
              </a:xfrm>
            </p:grpSpPr>
            <p:sp>
              <p:nvSpPr>
                <p:cNvPr id="2761883" name="Freeform 155"/>
                <p:cNvSpPr/>
                <p:nvPr/>
              </p:nvSpPr>
              <p:spPr bwMode="auto">
                <a:xfrm>
                  <a:off x="4828" y="3040"/>
                  <a:ext cx="142" cy="289"/>
                </a:xfrm>
                <a:custGeom>
                  <a:avLst/>
                  <a:gdLst/>
                  <a:ahLst/>
                  <a:cxnLst>
                    <a:cxn ang="0">
                      <a:pos x="141" y="0"/>
                    </a:cxn>
                    <a:cxn ang="0">
                      <a:pos x="0" y="0"/>
                    </a:cxn>
                    <a:cxn ang="0">
                      <a:pos x="0" y="288"/>
                    </a:cxn>
                    <a:cxn ang="0">
                      <a:pos x="141" y="288"/>
                    </a:cxn>
                  </a:cxnLst>
                  <a:rect l="0" t="0" r="r" b="b"/>
                  <a:pathLst>
                    <a:path w="142" h="289">
                      <a:moveTo>
                        <a:pt x="141" y="0"/>
                      </a:moveTo>
                      <a:lnTo>
                        <a:pt x="0" y="0"/>
                      </a:lnTo>
                      <a:lnTo>
                        <a:pt x="0" y="288"/>
                      </a:lnTo>
                      <a:lnTo>
                        <a:pt x="141" y="288"/>
                      </a:lnTo>
                    </a:path>
                  </a:pathLst>
                </a:custGeom>
                <a:noFill/>
                <a:ln w="25400" cap="rnd" cmpd="sng">
                  <a:solidFill>
                    <a:schemeClr val="tx1"/>
                  </a:solidFill>
                  <a:prstDash val="solid"/>
                  <a:round/>
                  <a:headEnd type="none" w="med" len="med"/>
                  <a:tailEnd type="none" w="med" len="med"/>
                </a:ln>
                <a:effectLst/>
              </p:spPr>
              <p:txBody>
                <a:bodyPr/>
                <a:lstStyle/>
                <a:p>
                  <a:endParaRPr lang="en-US"/>
                </a:p>
              </p:txBody>
            </p:sp>
            <p:sp>
              <p:nvSpPr>
                <p:cNvPr id="2761884" name="Freeform 156"/>
                <p:cNvSpPr/>
                <p:nvPr/>
              </p:nvSpPr>
              <p:spPr bwMode="auto">
                <a:xfrm>
                  <a:off x="4969" y="3040"/>
                  <a:ext cx="143" cy="289"/>
                </a:xfrm>
                <a:custGeom>
                  <a:avLst/>
                  <a:gdLst/>
                  <a:ahLst/>
                  <a:cxnLst>
                    <a:cxn ang="0">
                      <a:pos x="0" y="0"/>
                    </a:cxn>
                    <a:cxn ang="0">
                      <a:pos x="142" y="0"/>
                    </a:cxn>
                    <a:cxn ang="0">
                      <a:pos x="142" y="288"/>
                    </a:cxn>
                    <a:cxn ang="0">
                      <a:pos x="0" y="288"/>
                    </a:cxn>
                  </a:cxnLst>
                  <a:rect l="0" t="0" r="r" b="b"/>
                  <a:pathLst>
                    <a:path w="143" h="289">
                      <a:moveTo>
                        <a:pt x="0" y="0"/>
                      </a:moveTo>
                      <a:lnTo>
                        <a:pt x="142" y="0"/>
                      </a:lnTo>
                      <a:lnTo>
                        <a:pt x="142" y="288"/>
                      </a:lnTo>
                      <a:lnTo>
                        <a:pt x="0" y="288"/>
                      </a:lnTo>
                    </a:path>
                  </a:pathLst>
                </a:custGeom>
                <a:noFill/>
                <a:ln w="25400" cap="rnd" cmpd="sng">
                  <a:solidFill>
                    <a:schemeClr val="tx1"/>
                  </a:solidFill>
                  <a:prstDash val="solid"/>
                  <a:round/>
                  <a:headEnd type="none" w="med" len="med"/>
                  <a:tailEnd type="none" w="med" len="med"/>
                </a:ln>
                <a:effectLst/>
              </p:spPr>
              <p:txBody>
                <a:bodyPr/>
                <a:lstStyle/>
                <a:p>
                  <a:endParaRPr lang="en-US"/>
                </a:p>
              </p:txBody>
            </p:sp>
          </p:grpSp>
          <p:sp>
            <p:nvSpPr>
              <p:cNvPr id="2761885" name="Line 157"/>
              <p:cNvSpPr>
                <a:spLocks noChangeShapeType="1"/>
              </p:cNvSpPr>
              <p:nvPr/>
            </p:nvSpPr>
            <p:spPr bwMode="auto">
              <a:xfrm>
                <a:off x="4681" y="3184"/>
                <a:ext cx="139" cy="0"/>
              </a:xfrm>
              <a:prstGeom prst="line">
                <a:avLst/>
              </a:prstGeom>
              <a:noFill/>
              <a:ln w="25400">
                <a:solidFill>
                  <a:schemeClr val="tx1"/>
                </a:solidFill>
                <a:round/>
              </a:ln>
              <a:effectLst/>
            </p:spPr>
            <p:txBody>
              <a:bodyPr wrap="none" anchor="ctr"/>
              <a:lstStyle/>
              <a:p>
                <a:endParaRPr lang="en-US"/>
              </a:p>
            </p:txBody>
          </p:sp>
          <p:sp>
            <p:nvSpPr>
              <p:cNvPr id="2761886" name="Line 158"/>
              <p:cNvSpPr>
                <a:spLocks noChangeShapeType="1"/>
              </p:cNvSpPr>
              <p:nvPr/>
            </p:nvSpPr>
            <p:spPr bwMode="auto">
              <a:xfrm>
                <a:off x="4197" y="3184"/>
                <a:ext cx="155" cy="0"/>
              </a:xfrm>
              <a:prstGeom prst="line">
                <a:avLst/>
              </a:prstGeom>
              <a:noFill/>
              <a:ln w="25400">
                <a:solidFill>
                  <a:schemeClr val="tx1"/>
                </a:solidFill>
                <a:round/>
              </a:ln>
              <a:effectLst/>
            </p:spPr>
            <p:txBody>
              <a:bodyPr wrap="none" anchor="ctr"/>
              <a:lstStyle/>
              <a:p>
                <a:endParaRPr lang="en-US"/>
              </a:p>
            </p:txBody>
          </p:sp>
          <p:sp>
            <p:nvSpPr>
              <p:cNvPr id="2761887" name="Freeform 159"/>
              <p:cNvSpPr/>
              <p:nvPr/>
            </p:nvSpPr>
            <p:spPr bwMode="auto">
              <a:xfrm>
                <a:off x="4318" y="3184"/>
                <a:ext cx="431" cy="193"/>
              </a:xfrm>
              <a:custGeom>
                <a:avLst/>
                <a:gdLst/>
                <a:ahLst/>
                <a:cxnLst>
                  <a:cxn ang="0">
                    <a:pos x="0" y="0"/>
                  </a:cxn>
                  <a:cxn ang="0">
                    <a:pos x="0" y="192"/>
                  </a:cxn>
                  <a:cxn ang="0">
                    <a:pos x="391" y="192"/>
                  </a:cxn>
                  <a:cxn ang="0">
                    <a:pos x="391" y="64"/>
                  </a:cxn>
                  <a:cxn ang="0">
                    <a:pos x="430" y="0"/>
                  </a:cxn>
                </a:cxnLst>
                <a:rect l="0" t="0" r="r" b="b"/>
                <a:pathLst>
                  <a:path w="431" h="193">
                    <a:moveTo>
                      <a:pt x="0" y="0"/>
                    </a:moveTo>
                    <a:lnTo>
                      <a:pt x="0" y="192"/>
                    </a:lnTo>
                    <a:lnTo>
                      <a:pt x="391" y="192"/>
                    </a:lnTo>
                    <a:lnTo>
                      <a:pt x="391" y="64"/>
                    </a:lnTo>
                    <a:lnTo>
                      <a:pt x="430" y="0"/>
                    </a:lnTo>
                  </a:path>
                </a:pathLst>
              </a:custGeom>
              <a:noFill/>
              <a:ln w="25400" cap="rnd" cmpd="sng">
                <a:solidFill>
                  <a:schemeClr val="tx1"/>
                </a:solidFill>
                <a:prstDash val="solid"/>
                <a:round/>
                <a:headEnd type="none" w="med" len="med"/>
                <a:tailEnd type="none" w="med" len="med"/>
              </a:ln>
              <a:effectLst/>
            </p:spPr>
            <p:txBody>
              <a:bodyPr/>
              <a:lstStyle/>
              <a:p>
                <a:endParaRPr lang="en-US"/>
              </a:p>
            </p:txBody>
          </p:sp>
          <p:sp>
            <p:nvSpPr>
              <p:cNvPr id="2761888" name="Line 160"/>
              <p:cNvSpPr>
                <a:spLocks noChangeShapeType="1"/>
              </p:cNvSpPr>
              <p:nvPr/>
            </p:nvSpPr>
            <p:spPr bwMode="auto">
              <a:xfrm>
                <a:off x="3812" y="3280"/>
                <a:ext cx="157" cy="0"/>
              </a:xfrm>
              <a:prstGeom prst="line">
                <a:avLst/>
              </a:prstGeom>
              <a:noFill/>
              <a:ln w="25400">
                <a:solidFill>
                  <a:schemeClr val="tx1"/>
                </a:solidFill>
                <a:round/>
              </a:ln>
              <a:effectLst/>
            </p:spPr>
            <p:txBody>
              <a:bodyPr wrap="none" anchor="ctr"/>
              <a:lstStyle/>
              <a:p>
                <a:endParaRPr lang="en-US"/>
              </a:p>
            </p:txBody>
          </p:sp>
          <p:sp>
            <p:nvSpPr>
              <p:cNvPr id="2761889" name="Freeform 161"/>
              <p:cNvSpPr/>
              <p:nvPr/>
            </p:nvSpPr>
            <p:spPr bwMode="auto">
              <a:xfrm>
                <a:off x="3905" y="3179"/>
                <a:ext cx="337" cy="278"/>
              </a:xfrm>
              <a:custGeom>
                <a:avLst/>
                <a:gdLst/>
                <a:ahLst/>
                <a:cxnLst>
                  <a:cxn ang="0">
                    <a:pos x="0" y="101"/>
                  </a:cxn>
                  <a:cxn ang="0">
                    <a:pos x="0" y="277"/>
                  </a:cxn>
                  <a:cxn ang="0">
                    <a:pos x="294" y="277"/>
                  </a:cxn>
                  <a:cxn ang="0">
                    <a:pos x="294" y="90"/>
                  </a:cxn>
                  <a:cxn ang="0">
                    <a:pos x="336" y="0"/>
                  </a:cxn>
                </a:cxnLst>
                <a:rect l="0" t="0" r="r" b="b"/>
                <a:pathLst>
                  <a:path w="337" h="278">
                    <a:moveTo>
                      <a:pt x="0" y="101"/>
                    </a:moveTo>
                    <a:lnTo>
                      <a:pt x="0" y="277"/>
                    </a:lnTo>
                    <a:lnTo>
                      <a:pt x="294" y="277"/>
                    </a:lnTo>
                    <a:lnTo>
                      <a:pt x="294" y="90"/>
                    </a:lnTo>
                    <a:lnTo>
                      <a:pt x="336" y="0"/>
                    </a:lnTo>
                  </a:path>
                </a:pathLst>
              </a:custGeom>
              <a:noFill/>
              <a:ln w="25400" cap="rnd" cmpd="sng">
                <a:solidFill>
                  <a:schemeClr val="tx1"/>
                </a:solidFill>
                <a:prstDash val="solid"/>
                <a:round/>
                <a:headEnd type="none" w="med" len="med"/>
                <a:tailEnd type="none" w="med" len="med"/>
              </a:ln>
              <a:effectLst/>
            </p:spPr>
            <p:txBody>
              <a:bodyPr/>
              <a:lstStyle/>
              <a:p>
                <a:endParaRPr lang="en-US"/>
              </a:p>
            </p:txBody>
          </p:sp>
        </p:grpSp>
        <p:sp>
          <p:nvSpPr>
            <p:cNvPr id="2761890" name="Rectangle 162"/>
            <p:cNvSpPr>
              <a:spLocks noChangeArrowheads="1"/>
            </p:cNvSpPr>
            <p:nvPr/>
          </p:nvSpPr>
          <p:spPr bwMode="auto">
            <a:xfrm>
              <a:off x="-123" y="1035"/>
              <a:ext cx="686" cy="598"/>
            </a:xfrm>
            <a:prstGeom prst="rect">
              <a:avLst/>
            </a:prstGeom>
            <a:noFill/>
            <a:ln w="12700">
              <a:noFill/>
              <a:miter lim="800000"/>
            </a:ln>
            <a:effectLst/>
          </p:spPr>
          <p:txBody>
            <a:bodyPr wrap="none" lIns="90487" tIns="44450" rIns="90487" bIns="44450">
              <a:spAutoFit/>
            </a:bodyPr>
            <a:lstStyle/>
            <a:p>
              <a:pPr indent="0" algn="ctr">
                <a:lnSpc>
                  <a:spcPct val="80000"/>
                </a:lnSpc>
                <a:buNone/>
              </a:pPr>
              <a:r>
                <a:rPr lang="en-US" sz="2800" b="1">
                  <a:solidFill>
                    <a:schemeClr val="tx1"/>
                  </a:solidFill>
                  <a:latin typeface="Arial" panose="020B0604020202020204" pitchFamily="34" charset="0"/>
                </a:rPr>
                <a:t>Instr</a:t>
              </a:r>
            </a:p>
            <a:p>
              <a:pPr indent="0" algn="ctr">
                <a:lnSpc>
                  <a:spcPct val="80000"/>
                </a:lnSpc>
                <a:buNone/>
              </a:pPr>
              <a:r>
                <a:rPr lang="en-US" sz="2800" b="1">
                  <a:solidFill>
                    <a:schemeClr val="tx1"/>
                  </a:solidFill>
                  <a:latin typeface="Arial" panose="020B0604020202020204" pitchFamily="34" charset="0"/>
                </a:rPr>
                <a:t>order</a:t>
              </a:r>
            </a:p>
          </p:txBody>
        </p:sp>
        <p:sp>
          <p:nvSpPr>
            <p:cNvPr id="2761891" name="Rectangle 163"/>
            <p:cNvSpPr>
              <a:spLocks noChangeArrowheads="1"/>
            </p:cNvSpPr>
            <p:nvPr/>
          </p:nvSpPr>
          <p:spPr bwMode="auto">
            <a:xfrm>
              <a:off x="1867" y="551"/>
              <a:ext cx="2162" cy="286"/>
            </a:xfrm>
            <a:prstGeom prst="rect">
              <a:avLst/>
            </a:prstGeom>
            <a:noFill/>
            <a:ln w="12700">
              <a:noFill/>
              <a:miter lim="800000"/>
            </a:ln>
            <a:effectLst/>
          </p:spPr>
          <p:txBody>
            <a:bodyPr wrap="none" lIns="90487" tIns="44450" rIns="90487" bIns="44450">
              <a:spAutoFit/>
            </a:bodyPr>
            <a:lstStyle/>
            <a:p>
              <a:pPr indent="0">
                <a:buNone/>
              </a:pPr>
              <a:r>
                <a:rPr lang="en-US" sz="2800" b="1">
                  <a:solidFill>
                    <a:schemeClr val="tx1"/>
                  </a:solidFill>
                  <a:latin typeface="Arial" panose="020B0604020202020204" pitchFamily="34" charset="0"/>
                </a:rPr>
                <a:t>Time </a:t>
              </a:r>
              <a:r>
                <a:rPr lang="en-US" sz="2800" b="1" dirty="0">
                  <a:solidFill>
                    <a:schemeClr val="tx1"/>
                  </a:solidFill>
                  <a:latin typeface="Arial" panose="020B0604020202020204" pitchFamily="34" charset="0"/>
                </a:rPr>
                <a:t>(clock cycles)</a:t>
              </a:r>
            </a:p>
          </p:txBody>
        </p:sp>
      </p:grpSp>
      <p:sp>
        <p:nvSpPr>
          <p:cNvPr id="2761892" name="Line 164"/>
          <p:cNvSpPr>
            <a:spLocks noChangeShapeType="1"/>
          </p:cNvSpPr>
          <p:nvPr/>
        </p:nvSpPr>
        <p:spPr bwMode="auto">
          <a:xfrm>
            <a:off x="5829623" y="2497992"/>
            <a:ext cx="697200" cy="1484923"/>
          </a:xfrm>
          <a:prstGeom prst="line">
            <a:avLst/>
          </a:prstGeom>
          <a:noFill/>
          <a:ln w="38100">
            <a:solidFill>
              <a:schemeClr val="tx2"/>
            </a:solidFill>
            <a:round/>
            <a:tailEnd type="triangle" w="med" len="med"/>
          </a:ln>
          <a:effectLst/>
        </p:spPr>
        <p:txBody>
          <a:bodyPr wrap="none" anchor="ctr"/>
          <a:lstStyle/>
          <a:p>
            <a:endParaRPr lang="en-US"/>
          </a:p>
        </p:txBody>
      </p:sp>
      <p:sp>
        <p:nvSpPr>
          <p:cNvPr id="167" name="TextBox 166"/>
          <p:cNvSpPr txBox="1"/>
          <p:nvPr/>
        </p:nvSpPr>
        <p:spPr>
          <a:xfrm>
            <a:off x="4882661" y="1732085"/>
            <a:ext cx="1644161" cy="352425"/>
          </a:xfrm>
          <a:prstGeom prst="rect">
            <a:avLst/>
          </a:prstGeom>
          <a:noFill/>
        </p:spPr>
        <p:txBody>
          <a:bodyPr wrap="square" rtlCol="0">
            <a:spAutoFit/>
          </a:bodyPr>
          <a:lstStyle/>
          <a:p>
            <a:pPr indent="0">
              <a:buNone/>
            </a:pPr>
            <a:r>
              <a:rPr lang="en-US" sz="2000" b="1">
                <a:solidFill>
                  <a:schemeClr val="tx2"/>
                </a:solidFill>
              </a:rPr>
              <a:t>forwarding</a:t>
            </a:r>
            <a:endParaRPr lang="en-US" sz="2000" b="1" dirty="0">
              <a:solidFill>
                <a:schemeClr val="tx2"/>
              </a:solidFill>
            </a:endParaRPr>
          </a:p>
        </p:txBody>
      </p:sp>
      <p:sp>
        <p:nvSpPr>
          <p:cNvPr id="168" name="Line 164"/>
          <p:cNvSpPr>
            <a:spLocks noChangeShapeType="1"/>
          </p:cNvSpPr>
          <p:nvPr/>
        </p:nvSpPr>
        <p:spPr bwMode="auto">
          <a:xfrm flipH="1">
            <a:off x="5893777" y="2523392"/>
            <a:ext cx="1248508" cy="1459522"/>
          </a:xfrm>
          <a:prstGeom prst="line">
            <a:avLst/>
          </a:prstGeom>
          <a:noFill/>
          <a:ln w="38100">
            <a:solidFill>
              <a:srgbClr val="FF0000"/>
            </a:solidFill>
            <a:round/>
            <a:tailEnd type="triangle" w="med" len="med"/>
          </a:ln>
          <a:effectLst/>
        </p:spPr>
        <p:txBody>
          <a:bodyPr wrap="none" anchor="ctr"/>
          <a:lstStyle/>
          <a:p>
            <a:endParaRPr lang="en-US">
              <a:solidFill>
                <a:srgbClr val="FF0000"/>
              </a:solidFill>
            </a:endParaRPr>
          </a:p>
        </p:txBody>
      </p:sp>
      <p:sp>
        <p:nvSpPr>
          <p:cNvPr id="169" name="TextBox 168"/>
          <p:cNvSpPr txBox="1"/>
          <p:nvPr/>
        </p:nvSpPr>
        <p:spPr>
          <a:xfrm>
            <a:off x="7215554" y="2069123"/>
            <a:ext cx="1992923" cy="352425"/>
          </a:xfrm>
          <a:prstGeom prst="rect">
            <a:avLst/>
          </a:prstGeom>
          <a:noFill/>
        </p:spPr>
        <p:txBody>
          <a:bodyPr wrap="square" rtlCol="0">
            <a:spAutoFit/>
          </a:bodyPr>
          <a:lstStyle/>
          <a:p>
            <a:pPr indent="0">
              <a:buNone/>
            </a:pPr>
            <a:r>
              <a:rPr lang="en-US" altLang="zh-CN" sz="2000" b="1" dirty="0">
                <a:solidFill>
                  <a:srgbClr val="FF0000"/>
                </a:solidFill>
              </a:rPr>
              <a:t>No stalls</a:t>
            </a:r>
            <a:endParaRPr lang="en-US" sz="2000" b="1" dirty="0">
              <a:solidFill>
                <a:srgbClr val="FF0000"/>
              </a:solidFill>
            </a:endParaRPr>
          </a:p>
        </p:txBody>
      </p:sp>
      <p:sp>
        <p:nvSpPr>
          <p:cNvPr id="170" name="TextBox 3"/>
          <p:cNvSpPr txBox="1">
            <a:spLocks noChangeArrowheads="1"/>
          </p:cNvSpPr>
          <p:nvPr/>
        </p:nvSpPr>
        <p:spPr bwMode="auto">
          <a:xfrm>
            <a:off x="9524390" y="2219985"/>
            <a:ext cx="4260699" cy="824841"/>
          </a:xfrm>
          <a:prstGeom prst="rect">
            <a:avLst/>
          </a:prstGeom>
          <a:solidFill>
            <a:schemeClr val="bg1"/>
          </a:solidFill>
          <a:ln w="9525">
            <a:noFill/>
            <a:miter lim="800000"/>
          </a:ln>
        </p:spPr>
        <p:txBody>
          <a:bodyPr wrap="square">
            <a:spAutoFit/>
          </a:bodyPr>
          <a:lstStyle/>
          <a:p>
            <a:pPr indent="0">
              <a:buNone/>
            </a:pPr>
            <a:r>
              <a:rPr lang="en-US" sz="2800" b="1" dirty="0">
                <a:solidFill>
                  <a:srgbClr val="408000"/>
                </a:solidFill>
              </a:rPr>
              <a:t>No stalls with </a:t>
            </a:r>
            <a:br>
              <a:rPr lang="en-US" sz="2800" b="1" dirty="0">
                <a:solidFill>
                  <a:srgbClr val="408000"/>
                </a:solidFill>
              </a:rPr>
            </a:br>
            <a:r>
              <a:rPr lang="en-US" sz="2800" b="1" dirty="0">
                <a:solidFill>
                  <a:srgbClr val="408000"/>
                </a:solidFill>
              </a:rPr>
              <a:t>forwarding</a:t>
            </a:r>
            <a:endParaRPr lang="en-US" sz="2800" b="1" dirty="0">
              <a:solidFill>
                <a:srgbClr val="408000"/>
              </a:solidFill>
              <a:latin typeface="Symbol" panose="05050102010706020507" pitchFamily="1" charset="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22" presetClass="entr" presetSubtype="1" fill="hold" grpId="0" nodeType="clickEffect">
                                  <p:stCondLst>
                                    <p:cond delay="0"/>
                                  </p:stCondLst>
                                  <p:childTnLst>
                                    <p:set>
                                      <p:cBhvr>
                                        <p:cTn id="12" dur="1" fill="hold">
                                          <p:stCondLst>
                                            <p:cond delay="0"/>
                                          </p:stCondLst>
                                        </p:cTn>
                                        <p:tgtEl>
                                          <p:spTgt spid="2761892"/>
                                        </p:tgtEl>
                                        <p:attrNameLst>
                                          <p:attrName>style.visibility</p:attrName>
                                        </p:attrNameLst>
                                      </p:cBhvr>
                                      <p:to>
                                        <p:strVal val="visible"/>
                                      </p:to>
                                    </p:set>
                                    <p:animEffect transition="in" filter="wipe(up)">
                                      <p:cBhvr>
                                        <p:cTn id="13" dur="500"/>
                                        <p:tgtEl>
                                          <p:spTgt spid="2761892"/>
                                        </p:tgtEl>
                                      </p:cBhvr>
                                    </p:animEffect>
                                  </p:childTnLst>
                                </p:cTn>
                              </p:par>
                              <p:par>
                                <p:cTn id="14" presetID="1" presetClass="entr" presetSubtype="0" fill="hold" grpId="0" nodeType="withEffect">
                                  <p:stCondLst>
                                    <p:cond delay="0"/>
                                  </p:stCondLst>
                                  <p:childTnLst>
                                    <p:set>
                                      <p:cBhvr>
                                        <p:cTn id="15" dur="1" fill="hold">
                                          <p:stCondLst>
                                            <p:cond delay="0"/>
                                          </p:stCondLst>
                                        </p:cTn>
                                        <p:tgtEl>
                                          <p:spTgt spid="167"/>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1892" grpId="0" bldLvl="0" animBg="1"/>
      <p:bldP spid="167" grpId="0"/>
      <p:bldP spid="168" grpId="0" bldLvl="0" animBg="1"/>
      <p:bldP spid="169" grpId="0"/>
      <p:bldP spid="170" grpId="0" bldLvl="0" animBg="1"/>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1730" name="Rectangle 2"/>
          <p:cNvSpPr>
            <a:spLocks noGrp="1" noChangeArrowheads="1"/>
          </p:cNvSpPr>
          <p:nvPr>
            <p:ph type="title" idx="4294967295"/>
          </p:nvPr>
        </p:nvSpPr>
        <p:spPr>
          <a:xfrm>
            <a:off x="237728" y="303530"/>
            <a:ext cx="7010400" cy="371475"/>
          </a:xfrm>
        </p:spPr>
        <p:txBody>
          <a:bodyPr/>
          <a:lstStyle/>
          <a:p>
            <a:r>
              <a:rPr lang="en-US" dirty="0">
                <a:solidFill>
                  <a:schemeClr val="accent1"/>
                </a:solidFill>
              </a:rPr>
              <a:t>#3</a:t>
            </a:r>
          </a:p>
        </p:txBody>
      </p:sp>
      <p:grpSp>
        <p:nvGrpSpPr>
          <p:cNvPr id="2" name="Group 4"/>
          <p:cNvGrpSpPr/>
          <p:nvPr/>
        </p:nvGrpSpPr>
        <p:grpSpPr bwMode="auto">
          <a:xfrm>
            <a:off x="2595563" y="1179513"/>
            <a:ext cx="7259638" cy="5056188"/>
            <a:chOff x="555" y="551"/>
            <a:chExt cx="4573" cy="3185"/>
          </a:xfrm>
        </p:grpSpPr>
        <p:grpSp>
          <p:nvGrpSpPr>
            <p:cNvPr id="3" name="Group 5"/>
            <p:cNvGrpSpPr/>
            <p:nvPr/>
          </p:nvGrpSpPr>
          <p:grpSpPr bwMode="auto">
            <a:xfrm>
              <a:off x="2624" y="1200"/>
              <a:ext cx="340" cy="289"/>
              <a:chOff x="2624" y="1200"/>
              <a:chExt cx="340" cy="289"/>
            </a:xfrm>
          </p:grpSpPr>
          <p:sp>
            <p:nvSpPr>
              <p:cNvPr id="2761734" name="Freeform 6"/>
              <p:cNvSpPr/>
              <p:nvPr/>
            </p:nvSpPr>
            <p:spPr bwMode="auto">
              <a:xfrm>
                <a:off x="2624" y="1200"/>
                <a:ext cx="170" cy="289"/>
              </a:xfrm>
              <a:custGeom>
                <a:avLst/>
                <a:gdLst/>
                <a:ahLst/>
                <a:cxnLst>
                  <a:cxn ang="0">
                    <a:pos x="169" y="0"/>
                  </a:cxn>
                  <a:cxn ang="0">
                    <a:pos x="0" y="0"/>
                  </a:cxn>
                  <a:cxn ang="0">
                    <a:pos x="0" y="288"/>
                  </a:cxn>
                  <a:cxn ang="0">
                    <a:pos x="169" y="288"/>
                  </a:cxn>
                </a:cxnLst>
                <a:rect l="0" t="0" r="r" b="b"/>
                <a:pathLst>
                  <a:path w="170" h="289">
                    <a:moveTo>
                      <a:pt x="169" y="0"/>
                    </a:moveTo>
                    <a:lnTo>
                      <a:pt x="0" y="0"/>
                    </a:lnTo>
                    <a:lnTo>
                      <a:pt x="0" y="288"/>
                    </a:lnTo>
                    <a:lnTo>
                      <a:pt x="169" y="288"/>
                    </a:lnTo>
                  </a:path>
                </a:pathLst>
              </a:custGeom>
              <a:noFill/>
              <a:ln w="25400" cap="rnd" cmpd="sng">
                <a:solidFill>
                  <a:schemeClr val="tx1"/>
                </a:solidFill>
                <a:prstDash val="solid"/>
                <a:round/>
                <a:headEnd type="none" w="med" len="med"/>
                <a:tailEnd type="none" w="med" len="med"/>
              </a:ln>
              <a:effectLst/>
            </p:spPr>
            <p:txBody>
              <a:bodyPr/>
              <a:lstStyle/>
              <a:p>
                <a:endParaRPr lang="en-US"/>
              </a:p>
            </p:txBody>
          </p:sp>
          <p:sp>
            <p:nvSpPr>
              <p:cNvPr id="2761735" name="Freeform 7"/>
              <p:cNvSpPr/>
              <p:nvPr/>
            </p:nvSpPr>
            <p:spPr bwMode="auto">
              <a:xfrm>
                <a:off x="2793" y="1200"/>
                <a:ext cx="171" cy="289"/>
              </a:xfrm>
              <a:custGeom>
                <a:avLst/>
                <a:gdLst/>
                <a:ahLst/>
                <a:cxnLst>
                  <a:cxn ang="0">
                    <a:pos x="0" y="0"/>
                  </a:cxn>
                  <a:cxn ang="0">
                    <a:pos x="170" y="0"/>
                  </a:cxn>
                  <a:cxn ang="0">
                    <a:pos x="170" y="288"/>
                  </a:cxn>
                  <a:cxn ang="0">
                    <a:pos x="0" y="288"/>
                  </a:cxn>
                </a:cxnLst>
                <a:rect l="0" t="0" r="r" b="b"/>
                <a:pathLst>
                  <a:path w="171" h="289">
                    <a:moveTo>
                      <a:pt x="0" y="0"/>
                    </a:moveTo>
                    <a:lnTo>
                      <a:pt x="170" y="0"/>
                    </a:lnTo>
                    <a:lnTo>
                      <a:pt x="170" y="288"/>
                    </a:lnTo>
                    <a:lnTo>
                      <a:pt x="0" y="288"/>
                    </a:lnTo>
                  </a:path>
                </a:pathLst>
              </a:custGeom>
              <a:noFill/>
              <a:ln w="25400" cap="rnd" cmpd="sng">
                <a:solidFill>
                  <a:schemeClr val="tx1"/>
                </a:solidFill>
                <a:prstDash val="solid"/>
                <a:round/>
                <a:headEnd type="none" w="med" len="med"/>
                <a:tailEnd type="none" w="med" len="med"/>
              </a:ln>
              <a:effectLst/>
            </p:spPr>
            <p:txBody>
              <a:bodyPr/>
              <a:lstStyle/>
              <a:p>
                <a:endParaRPr lang="en-US"/>
              </a:p>
            </p:txBody>
          </p:sp>
        </p:grpSp>
        <p:grpSp>
          <p:nvGrpSpPr>
            <p:cNvPr id="4" name="Group 8"/>
            <p:cNvGrpSpPr/>
            <p:nvPr/>
          </p:nvGrpSpPr>
          <p:grpSpPr bwMode="auto">
            <a:xfrm>
              <a:off x="2624" y="2592"/>
              <a:ext cx="340" cy="289"/>
              <a:chOff x="2624" y="2592"/>
              <a:chExt cx="340" cy="289"/>
            </a:xfrm>
          </p:grpSpPr>
          <p:sp>
            <p:nvSpPr>
              <p:cNvPr id="2761737" name="Freeform 9"/>
              <p:cNvSpPr/>
              <p:nvPr/>
            </p:nvSpPr>
            <p:spPr bwMode="auto">
              <a:xfrm>
                <a:off x="2624" y="2592"/>
                <a:ext cx="170" cy="289"/>
              </a:xfrm>
              <a:custGeom>
                <a:avLst/>
                <a:gdLst/>
                <a:ahLst/>
                <a:cxnLst>
                  <a:cxn ang="0">
                    <a:pos x="169" y="0"/>
                  </a:cxn>
                  <a:cxn ang="0">
                    <a:pos x="0" y="0"/>
                  </a:cxn>
                  <a:cxn ang="0">
                    <a:pos x="0" y="288"/>
                  </a:cxn>
                  <a:cxn ang="0">
                    <a:pos x="169" y="288"/>
                  </a:cxn>
                </a:cxnLst>
                <a:rect l="0" t="0" r="r" b="b"/>
                <a:pathLst>
                  <a:path w="170" h="289">
                    <a:moveTo>
                      <a:pt x="169" y="0"/>
                    </a:moveTo>
                    <a:lnTo>
                      <a:pt x="0" y="0"/>
                    </a:lnTo>
                    <a:lnTo>
                      <a:pt x="0" y="288"/>
                    </a:lnTo>
                    <a:lnTo>
                      <a:pt x="169" y="288"/>
                    </a:lnTo>
                  </a:path>
                </a:pathLst>
              </a:custGeom>
              <a:noFill/>
              <a:ln w="25400" cap="rnd" cmpd="sng">
                <a:solidFill>
                  <a:schemeClr val="tx1"/>
                </a:solidFill>
                <a:prstDash val="solid"/>
                <a:round/>
                <a:headEnd type="none" w="med" len="med"/>
                <a:tailEnd type="none" w="med" len="med"/>
              </a:ln>
              <a:effectLst/>
            </p:spPr>
            <p:txBody>
              <a:bodyPr/>
              <a:lstStyle/>
              <a:p>
                <a:endParaRPr lang="en-US"/>
              </a:p>
            </p:txBody>
          </p:sp>
          <p:sp>
            <p:nvSpPr>
              <p:cNvPr id="2761738" name="Freeform 10"/>
              <p:cNvSpPr/>
              <p:nvPr/>
            </p:nvSpPr>
            <p:spPr bwMode="auto">
              <a:xfrm>
                <a:off x="2793" y="2592"/>
                <a:ext cx="171" cy="289"/>
              </a:xfrm>
              <a:custGeom>
                <a:avLst/>
                <a:gdLst/>
                <a:ahLst/>
                <a:cxnLst>
                  <a:cxn ang="0">
                    <a:pos x="0" y="0"/>
                  </a:cxn>
                  <a:cxn ang="0">
                    <a:pos x="170" y="0"/>
                  </a:cxn>
                  <a:cxn ang="0">
                    <a:pos x="170" y="288"/>
                  </a:cxn>
                  <a:cxn ang="0">
                    <a:pos x="0" y="288"/>
                  </a:cxn>
                </a:cxnLst>
                <a:rect l="0" t="0" r="r" b="b"/>
                <a:pathLst>
                  <a:path w="171" h="289">
                    <a:moveTo>
                      <a:pt x="0" y="0"/>
                    </a:moveTo>
                    <a:lnTo>
                      <a:pt x="170" y="0"/>
                    </a:lnTo>
                    <a:lnTo>
                      <a:pt x="170" y="288"/>
                    </a:lnTo>
                    <a:lnTo>
                      <a:pt x="0" y="288"/>
                    </a:lnTo>
                  </a:path>
                </a:pathLst>
              </a:custGeom>
              <a:noFill/>
              <a:ln w="25400" cap="rnd" cmpd="sng">
                <a:solidFill>
                  <a:schemeClr val="tx1"/>
                </a:solidFill>
                <a:prstDash val="solid"/>
                <a:round/>
                <a:headEnd type="none" w="med" len="med"/>
                <a:tailEnd type="none" w="med" len="med"/>
              </a:ln>
              <a:effectLst/>
            </p:spPr>
            <p:txBody>
              <a:bodyPr/>
              <a:lstStyle/>
              <a:p>
                <a:endParaRPr lang="en-US"/>
              </a:p>
            </p:txBody>
          </p:sp>
        </p:grpSp>
        <p:sp>
          <p:nvSpPr>
            <p:cNvPr id="2761739" name="Rectangle 11"/>
            <p:cNvSpPr>
              <a:spLocks noChangeArrowheads="1"/>
            </p:cNvSpPr>
            <p:nvPr/>
          </p:nvSpPr>
          <p:spPr bwMode="auto">
            <a:xfrm>
              <a:off x="2605" y="2594"/>
              <a:ext cx="292" cy="188"/>
            </a:xfrm>
            <a:prstGeom prst="rect">
              <a:avLst/>
            </a:prstGeom>
            <a:noFill/>
            <a:ln w="12700">
              <a:noFill/>
              <a:miter lim="800000"/>
            </a:ln>
            <a:effectLst/>
          </p:spPr>
          <p:txBody>
            <a:bodyPr wrap="none" lIns="90487" tIns="44450" rIns="90487" bIns="44450">
              <a:spAutoFit/>
            </a:bodyPr>
            <a:lstStyle/>
            <a:p>
              <a:pPr indent="0">
                <a:buNone/>
              </a:pPr>
              <a:r>
                <a:rPr lang="en-US" sz="1600" b="1">
                  <a:solidFill>
                    <a:schemeClr val="tx1"/>
                  </a:solidFill>
                  <a:latin typeface="Times" pitchFamily="-65" charset="0"/>
                </a:rPr>
                <a:t>  I$</a:t>
              </a:r>
              <a:endParaRPr lang="en-US" sz="1600" b="1" dirty="0">
                <a:solidFill>
                  <a:schemeClr val="tx1"/>
                </a:solidFill>
                <a:latin typeface="Times" pitchFamily="-65" charset="0"/>
              </a:endParaRPr>
            </a:p>
          </p:txBody>
        </p:sp>
        <p:sp>
          <p:nvSpPr>
            <p:cNvPr id="2761740" name="Line 12"/>
            <p:cNvSpPr>
              <a:spLocks noChangeShapeType="1"/>
            </p:cNvSpPr>
            <p:nvPr/>
          </p:nvSpPr>
          <p:spPr bwMode="auto">
            <a:xfrm>
              <a:off x="584" y="1224"/>
              <a:ext cx="0" cy="2032"/>
            </a:xfrm>
            <a:prstGeom prst="line">
              <a:avLst/>
            </a:prstGeom>
            <a:noFill/>
            <a:ln w="38100">
              <a:solidFill>
                <a:schemeClr val="tx1"/>
              </a:solidFill>
              <a:round/>
              <a:tailEnd type="triangle" w="med" len="med"/>
            </a:ln>
            <a:effectLst/>
          </p:spPr>
          <p:txBody>
            <a:bodyPr wrap="none" anchor="ctr"/>
            <a:lstStyle/>
            <a:p>
              <a:endParaRPr lang="en-US"/>
            </a:p>
          </p:txBody>
        </p:sp>
        <p:sp>
          <p:nvSpPr>
            <p:cNvPr id="2761741" name="Line 13"/>
            <p:cNvSpPr>
              <a:spLocks noChangeShapeType="1"/>
            </p:cNvSpPr>
            <p:nvPr/>
          </p:nvSpPr>
          <p:spPr bwMode="auto">
            <a:xfrm>
              <a:off x="984" y="840"/>
              <a:ext cx="3976" cy="0"/>
            </a:xfrm>
            <a:prstGeom prst="line">
              <a:avLst/>
            </a:prstGeom>
            <a:noFill/>
            <a:ln w="38100">
              <a:solidFill>
                <a:schemeClr val="tx1"/>
              </a:solidFill>
              <a:round/>
              <a:tailEnd type="triangle" w="med" len="med"/>
            </a:ln>
            <a:effectLst/>
          </p:spPr>
          <p:txBody>
            <a:bodyPr wrap="none" anchor="ctr"/>
            <a:lstStyle/>
            <a:p>
              <a:endParaRPr lang="en-US"/>
            </a:p>
          </p:txBody>
        </p:sp>
        <p:sp>
          <p:nvSpPr>
            <p:cNvPr id="2761742" name="Rectangle 14"/>
            <p:cNvSpPr>
              <a:spLocks noChangeArrowheads="1"/>
            </p:cNvSpPr>
            <p:nvPr/>
          </p:nvSpPr>
          <p:spPr bwMode="auto">
            <a:xfrm>
              <a:off x="579" y="1302"/>
              <a:ext cx="574" cy="286"/>
            </a:xfrm>
            <a:prstGeom prst="rect">
              <a:avLst/>
            </a:prstGeom>
            <a:noFill/>
            <a:ln w="12700">
              <a:noFill/>
              <a:miter lim="800000"/>
            </a:ln>
            <a:effectLst/>
          </p:spPr>
          <p:txBody>
            <a:bodyPr wrap="none" lIns="90487" tIns="44450" rIns="90487" bIns="44450">
              <a:spAutoFit/>
            </a:bodyPr>
            <a:lstStyle/>
            <a:p>
              <a:pPr indent="0">
                <a:buNone/>
              </a:pPr>
              <a:r>
                <a:rPr lang="en-US" sz="2800" b="1">
                  <a:solidFill>
                    <a:schemeClr val="tx1"/>
                  </a:solidFill>
                  <a:latin typeface="Arial" panose="020B0604020202020204" pitchFamily="34" charset="0"/>
                  <a:cs typeface="Arial" panose="020B0604020202020204" pitchFamily="34" charset="0"/>
                </a:rPr>
                <a:t>addi</a:t>
              </a:r>
              <a:endParaRPr lang="en-US" sz="2800" b="1" dirty="0">
                <a:solidFill>
                  <a:schemeClr val="tx1"/>
                </a:solidFill>
                <a:latin typeface="Arial" panose="020B0604020202020204" pitchFamily="34" charset="0"/>
                <a:cs typeface="Arial" panose="020B0604020202020204" pitchFamily="34" charset="0"/>
              </a:endParaRPr>
            </a:p>
          </p:txBody>
        </p:sp>
        <p:sp>
          <p:nvSpPr>
            <p:cNvPr id="2761743" name="Rectangle 15"/>
            <p:cNvSpPr>
              <a:spLocks noChangeArrowheads="1"/>
            </p:cNvSpPr>
            <p:nvPr/>
          </p:nvSpPr>
          <p:spPr bwMode="auto">
            <a:xfrm>
              <a:off x="563" y="1718"/>
              <a:ext cx="574" cy="286"/>
            </a:xfrm>
            <a:prstGeom prst="rect">
              <a:avLst/>
            </a:prstGeom>
            <a:noFill/>
            <a:ln w="12700">
              <a:noFill/>
              <a:miter lim="800000"/>
            </a:ln>
            <a:effectLst/>
          </p:spPr>
          <p:txBody>
            <a:bodyPr wrap="none" lIns="90487" tIns="44450" rIns="90487" bIns="44450">
              <a:spAutoFit/>
            </a:bodyPr>
            <a:lstStyle/>
            <a:p>
              <a:pPr indent="0">
                <a:buNone/>
              </a:pPr>
              <a:r>
                <a:rPr lang="en-US" sz="2800" b="1">
                  <a:latin typeface="Arial" panose="020B0604020202020204" pitchFamily="34" charset="0"/>
                  <a:cs typeface="Arial" panose="020B0604020202020204" pitchFamily="34" charset="0"/>
                </a:rPr>
                <a:t>addi</a:t>
              </a:r>
              <a:endParaRPr lang="en-US" sz="2800" b="1" dirty="0">
                <a:solidFill>
                  <a:schemeClr val="tx1"/>
                </a:solidFill>
                <a:latin typeface="Arial" panose="020B0604020202020204" pitchFamily="34" charset="0"/>
                <a:cs typeface="Arial" panose="020B0604020202020204" pitchFamily="34" charset="0"/>
              </a:endParaRPr>
            </a:p>
          </p:txBody>
        </p:sp>
        <p:sp>
          <p:nvSpPr>
            <p:cNvPr id="2761744" name="Rectangle 16"/>
            <p:cNvSpPr>
              <a:spLocks noChangeArrowheads="1"/>
            </p:cNvSpPr>
            <p:nvPr/>
          </p:nvSpPr>
          <p:spPr bwMode="auto">
            <a:xfrm>
              <a:off x="555" y="2182"/>
              <a:ext cx="574" cy="286"/>
            </a:xfrm>
            <a:prstGeom prst="rect">
              <a:avLst/>
            </a:prstGeom>
            <a:noFill/>
            <a:ln w="12700">
              <a:noFill/>
              <a:miter lim="800000"/>
            </a:ln>
            <a:effectLst/>
          </p:spPr>
          <p:txBody>
            <a:bodyPr wrap="none" lIns="90487" tIns="44450" rIns="90487" bIns="44450">
              <a:spAutoFit/>
            </a:bodyPr>
            <a:lstStyle/>
            <a:p>
              <a:pPr indent="0">
                <a:buNone/>
              </a:pPr>
              <a:r>
                <a:rPr lang="en-US" sz="2800" b="1">
                  <a:latin typeface="Arial" panose="020B0604020202020204" pitchFamily="34" charset="0"/>
                  <a:cs typeface="Arial" panose="020B0604020202020204" pitchFamily="34" charset="0"/>
                </a:rPr>
                <a:t>addi</a:t>
              </a:r>
              <a:endParaRPr lang="en-US" sz="2800" b="1" dirty="0">
                <a:solidFill>
                  <a:schemeClr val="tx1"/>
                </a:solidFill>
                <a:latin typeface="Arial" panose="020B0604020202020204" pitchFamily="34" charset="0"/>
                <a:cs typeface="Arial" panose="020B0604020202020204" pitchFamily="34" charset="0"/>
              </a:endParaRPr>
            </a:p>
          </p:txBody>
        </p:sp>
        <p:sp>
          <p:nvSpPr>
            <p:cNvPr id="2761745" name="Rectangle 17"/>
            <p:cNvSpPr>
              <a:spLocks noChangeArrowheads="1"/>
            </p:cNvSpPr>
            <p:nvPr/>
          </p:nvSpPr>
          <p:spPr bwMode="auto">
            <a:xfrm>
              <a:off x="598" y="2612"/>
              <a:ext cx="574" cy="286"/>
            </a:xfrm>
            <a:prstGeom prst="rect">
              <a:avLst/>
            </a:prstGeom>
            <a:noFill/>
            <a:ln w="12700">
              <a:noFill/>
              <a:miter lim="800000"/>
            </a:ln>
            <a:effectLst/>
          </p:spPr>
          <p:txBody>
            <a:bodyPr wrap="none" lIns="90487" tIns="44450" rIns="90487" bIns="44450">
              <a:spAutoFit/>
            </a:bodyPr>
            <a:lstStyle/>
            <a:p>
              <a:pPr indent="0">
                <a:buNone/>
              </a:pPr>
              <a:r>
                <a:rPr lang="en-US" sz="2800" b="1">
                  <a:latin typeface="Arial" panose="020B0604020202020204" pitchFamily="34" charset="0"/>
                  <a:cs typeface="Arial" panose="020B0604020202020204" pitchFamily="34" charset="0"/>
                </a:rPr>
                <a:t>addi</a:t>
              </a:r>
              <a:endParaRPr lang="en-US" sz="2800" b="1" dirty="0">
                <a:solidFill>
                  <a:schemeClr val="tx1"/>
                </a:solidFill>
                <a:latin typeface="Arial" panose="020B0604020202020204" pitchFamily="34" charset="0"/>
                <a:cs typeface="Arial" panose="020B0604020202020204" pitchFamily="34" charset="0"/>
              </a:endParaRPr>
            </a:p>
          </p:txBody>
        </p:sp>
        <p:sp>
          <p:nvSpPr>
            <p:cNvPr id="2761746" name="Rectangle 18"/>
            <p:cNvSpPr>
              <a:spLocks noChangeArrowheads="1"/>
            </p:cNvSpPr>
            <p:nvPr/>
          </p:nvSpPr>
          <p:spPr bwMode="auto">
            <a:xfrm>
              <a:off x="587" y="3067"/>
              <a:ext cx="574" cy="286"/>
            </a:xfrm>
            <a:prstGeom prst="rect">
              <a:avLst/>
            </a:prstGeom>
            <a:noFill/>
            <a:ln w="12700">
              <a:noFill/>
              <a:miter lim="800000"/>
            </a:ln>
            <a:effectLst/>
          </p:spPr>
          <p:txBody>
            <a:bodyPr wrap="none" lIns="90487" tIns="44450" rIns="90487" bIns="44450">
              <a:spAutoFit/>
            </a:bodyPr>
            <a:lstStyle/>
            <a:p>
              <a:pPr indent="0">
                <a:buNone/>
              </a:pPr>
              <a:r>
                <a:rPr lang="en-US" sz="2800" b="1">
                  <a:latin typeface="Arial" panose="020B0604020202020204" pitchFamily="34" charset="0"/>
                  <a:cs typeface="Arial" panose="020B0604020202020204" pitchFamily="34" charset="0"/>
                </a:rPr>
                <a:t>addi</a:t>
              </a:r>
              <a:endParaRPr lang="en-US" sz="2800" b="1" dirty="0">
                <a:solidFill>
                  <a:schemeClr val="tx1"/>
                </a:solidFill>
                <a:latin typeface="Arial" panose="020B0604020202020204" pitchFamily="34" charset="0"/>
                <a:cs typeface="Arial" panose="020B0604020202020204" pitchFamily="34" charset="0"/>
              </a:endParaRPr>
            </a:p>
          </p:txBody>
        </p:sp>
        <p:sp>
          <p:nvSpPr>
            <p:cNvPr id="2761747" name="Line 19"/>
            <p:cNvSpPr>
              <a:spLocks noChangeShapeType="1"/>
            </p:cNvSpPr>
            <p:nvPr/>
          </p:nvSpPr>
          <p:spPr bwMode="auto">
            <a:xfrm>
              <a:off x="1728" y="920"/>
              <a:ext cx="0" cy="2816"/>
            </a:xfrm>
            <a:prstGeom prst="line">
              <a:avLst/>
            </a:prstGeom>
            <a:noFill/>
            <a:ln w="25400">
              <a:solidFill>
                <a:schemeClr val="tx1"/>
              </a:solidFill>
              <a:prstDash val="sysDot"/>
              <a:round/>
            </a:ln>
            <a:effectLst/>
          </p:spPr>
          <p:txBody>
            <a:bodyPr wrap="none" anchor="ctr"/>
            <a:lstStyle/>
            <a:p>
              <a:endParaRPr lang="en-US"/>
            </a:p>
          </p:txBody>
        </p:sp>
        <p:sp>
          <p:nvSpPr>
            <p:cNvPr id="2761748" name="Line 20"/>
            <p:cNvSpPr>
              <a:spLocks noChangeShapeType="1"/>
            </p:cNvSpPr>
            <p:nvPr/>
          </p:nvSpPr>
          <p:spPr bwMode="auto">
            <a:xfrm>
              <a:off x="2160" y="920"/>
              <a:ext cx="0" cy="2816"/>
            </a:xfrm>
            <a:prstGeom prst="line">
              <a:avLst/>
            </a:prstGeom>
            <a:noFill/>
            <a:ln w="25400">
              <a:solidFill>
                <a:schemeClr val="tx1"/>
              </a:solidFill>
              <a:prstDash val="sysDot"/>
              <a:round/>
            </a:ln>
            <a:effectLst/>
          </p:spPr>
          <p:txBody>
            <a:bodyPr wrap="none" anchor="ctr"/>
            <a:lstStyle/>
            <a:p>
              <a:endParaRPr lang="en-US"/>
            </a:p>
          </p:txBody>
        </p:sp>
        <p:sp>
          <p:nvSpPr>
            <p:cNvPr id="2761749" name="Line 21"/>
            <p:cNvSpPr>
              <a:spLocks noChangeShapeType="1"/>
            </p:cNvSpPr>
            <p:nvPr/>
          </p:nvSpPr>
          <p:spPr bwMode="auto">
            <a:xfrm>
              <a:off x="2592" y="920"/>
              <a:ext cx="0" cy="2816"/>
            </a:xfrm>
            <a:prstGeom prst="line">
              <a:avLst/>
            </a:prstGeom>
            <a:noFill/>
            <a:ln w="25400">
              <a:solidFill>
                <a:schemeClr val="tx1"/>
              </a:solidFill>
              <a:prstDash val="sysDot"/>
              <a:round/>
            </a:ln>
            <a:effectLst/>
          </p:spPr>
          <p:txBody>
            <a:bodyPr wrap="none" anchor="ctr"/>
            <a:lstStyle/>
            <a:p>
              <a:endParaRPr lang="en-US"/>
            </a:p>
          </p:txBody>
        </p:sp>
        <p:sp>
          <p:nvSpPr>
            <p:cNvPr id="2761750" name="Line 22"/>
            <p:cNvSpPr>
              <a:spLocks noChangeShapeType="1"/>
            </p:cNvSpPr>
            <p:nvPr/>
          </p:nvSpPr>
          <p:spPr bwMode="auto">
            <a:xfrm>
              <a:off x="3024" y="920"/>
              <a:ext cx="0" cy="2816"/>
            </a:xfrm>
            <a:prstGeom prst="line">
              <a:avLst/>
            </a:prstGeom>
            <a:noFill/>
            <a:ln w="25400">
              <a:solidFill>
                <a:schemeClr val="tx1"/>
              </a:solidFill>
              <a:prstDash val="sysDot"/>
              <a:round/>
            </a:ln>
            <a:effectLst/>
          </p:spPr>
          <p:txBody>
            <a:bodyPr wrap="none" anchor="ctr"/>
            <a:lstStyle/>
            <a:p>
              <a:endParaRPr lang="en-US"/>
            </a:p>
          </p:txBody>
        </p:sp>
        <p:sp>
          <p:nvSpPr>
            <p:cNvPr id="2761751" name="Line 23"/>
            <p:cNvSpPr>
              <a:spLocks noChangeShapeType="1"/>
            </p:cNvSpPr>
            <p:nvPr/>
          </p:nvSpPr>
          <p:spPr bwMode="auto">
            <a:xfrm>
              <a:off x="3456" y="920"/>
              <a:ext cx="0" cy="2816"/>
            </a:xfrm>
            <a:prstGeom prst="line">
              <a:avLst/>
            </a:prstGeom>
            <a:noFill/>
            <a:ln w="25400">
              <a:solidFill>
                <a:schemeClr val="tx1"/>
              </a:solidFill>
              <a:prstDash val="sysDot"/>
              <a:round/>
            </a:ln>
            <a:effectLst/>
          </p:spPr>
          <p:txBody>
            <a:bodyPr wrap="none" anchor="ctr"/>
            <a:lstStyle/>
            <a:p>
              <a:endParaRPr lang="en-US"/>
            </a:p>
          </p:txBody>
        </p:sp>
        <p:sp>
          <p:nvSpPr>
            <p:cNvPr id="2761752" name="Line 24"/>
            <p:cNvSpPr>
              <a:spLocks noChangeShapeType="1"/>
            </p:cNvSpPr>
            <p:nvPr/>
          </p:nvSpPr>
          <p:spPr bwMode="auto">
            <a:xfrm>
              <a:off x="3888" y="920"/>
              <a:ext cx="0" cy="2816"/>
            </a:xfrm>
            <a:prstGeom prst="line">
              <a:avLst/>
            </a:prstGeom>
            <a:noFill/>
            <a:ln w="25400">
              <a:solidFill>
                <a:schemeClr val="tx1"/>
              </a:solidFill>
              <a:prstDash val="sysDot"/>
              <a:round/>
            </a:ln>
            <a:effectLst/>
          </p:spPr>
          <p:txBody>
            <a:bodyPr wrap="none" anchor="ctr"/>
            <a:lstStyle/>
            <a:p>
              <a:endParaRPr lang="en-US"/>
            </a:p>
          </p:txBody>
        </p:sp>
        <p:sp>
          <p:nvSpPr>
            <p:cNvPr id="2761753" name="Line 25"/>
            <p:cNvSpPr>
              <a:spLocks noChangeShapeType="1"/>
            </p:cNvSpPr>
            <p:nvPr/>
          </p:nvSpPr>
          <p:spPr bwMode="auto">
            <a:xfrm>
              <a:off x="4320" y="920"/>
              <a:ext cx="0" cy="2816"/>
            </a:xfrm>
            <a:prstGeom prst="line">
              <a:avLst/>
            </a:prstGeom>
            <a:noFill/>
            <a:ln w="25400">
              <a:solidFill>
                <a:schemeClr val="tx1"/>
              </a:solidFill>
              <a:prstDash val="sysDot"/>
              <a:round/>
            </a:ln>
            <a:effectLst/>
          </p:spPr>
          <p:txBody>
            <a:bodyPr wrap="none" anchor="ctr"/>
            <a:lstStyle/>
            <a:p>
              <a:endParaRPr lang="en-US"/>
            </a:p>
          </p:txBody>
        </p:sp>
        <p:sp>
          <p:nvSpPr>
            <p:cNvPr id="2761754" name="Line 26"/>
            <p:cNvSpPr>
              <a:spLocks noChangeShapeType="1"/>
            </p:cNvSpPr>
            <p:nvPr/>
          </p:nvSpPr>
          <p:spPr bwMode="auto">
            <a:xfrm>
              <a:off x="4752" y="920"/>
              <a:ext cx="0" cy="2816"/>
            </a:xfrm>
            <a:prstGeom prst="line">
              <a:avLst/>
            </a:prstGeom>
            <a:noFill/>
            <a:ln w="25400">
              <a:solidFill>
                <a:schemeClr val="tx1"/>
              </a:solidFill>
              <a:prstDash val="sysDot"/>
              <a:round/>
            </a:ln>
            <a:effectLst/>
          </p:spPr>
          <p:txBody>
            <a:bodyPr wrap="none" anchor="ctr"/>
            <a:lstStyle/>
            <a:p>
              <a:endParaRPr lang="en-US"/>
            </a:p>
          </p:txBody>
        </p:sp>
        <p:grpSp>
          <p:nvGrpSpPr>
            <p:cNvPr id="5" name="Group 27"/>
            <p:cNvGrpSpPr/>
            <p:nvPr/>
          </p:nvGrpSpPr>
          <p:grpSpPr bwMode="auto">
            <a:xfrm>
              <a:off x="2268" y="1152"/>
              <a:ext cx="214" cy="481"/>
              <a:chOff x="2268" y="1152"/>
              <a:chExt cx="214" cy="481"/>
            </a:xfrm>
          </p:grpSpPr>
          <p:sp>
            <p:nvSpPr>
              <p:cNvPr id="2761756" name="Freeform 28"/>
              <p:cNvSpPr/>
              <p:nvPr/>
            </p:nvSpPr>
            <p:spPr bwMode="auto">
              <a:xfrm>
                <a:off x="2269" y="1152"/>
                <a:ext cx="213" cy="481"/>
              </a:xfrm>
              <a:custGeom>
                <a:avLst/>
                <a:gdLst/>
                <a:ahLst/>
                <a:cxnLst>
                  <a:cxn ang="0">
                    <a:pos x="0" y="320"/>
                  </a:cxn>
                  <a:cxn ang="0">
                    <a:pos x="71" y="240"/>
                  </a:cxn>
                  <a:cxn ang="0">
                    <a:pos x="0" y="160"/>
                  </a:cxn>
                  <a:cxn ang="0">
                    <a:pos x="0" y="0"/>
                  </a:cxn>
                  <a:cxn ang="0">
                    <a:pos x="212" y="160"/>
                  </a:cxn>
                  <a:cxn ang="0">
                    <a:pos x="212" y="320"/>
                  </a:cxn>
                  <a:cxn ang="0">
                    <a:pos x="0" y="480"/>
                  </a:cxn>
                  <a:cxn ang="0">
                    <a:pos x="0" y="320"/>
                  </a:cxn>
                </a:cxnLst>
                <a:rect l="0" t="0" r="r" b="b"/>
                <a:pathLst>
                  <a:path w="213" h="481">
                    <a:moveTo>
                      <a:pt x="0" y="320"/>
                    </a:moveTo>
                    <a:lnTo>
                      <a:pt x="71" y="240"/>
                    </a:lnTo>
                    <a:lnTo>
                      <a:pt x="0" y="160"/>
                    </a:lnTo>
                    <a:lnTo>
                      <a:pt x="0" y="0"/>
                    </a:lnTo>
                    <a:lnTo>
                      <a:pt x="212" y="160"/>
                    </a:lnTo>
                    <a:lnTo>
                      <a:pt x="212" y="320"/>
                    </a:lnTo>
                    <a:lnTo>
                      <a:pt x="0" y="480"/>
                    </a:lnTo>
                    <a:lnTo>
                      <a:pt x="0" y="320"/>
                    </a:lnTo>
                  </a:path>
                </a:pathLst>
              </a:custGeom>
              <a:noFill/>
              <a:ln w="25400" cap="rnd" cmpd="sng">
                <a:solidFill>
                  <a:schemeClr val="tx1"/>
                </a:solidFill>
                <a:prstDash val="solid"/>
                <a:round/>
                <a:headEnd type="none" w="med" len="med"/>
                <a:tailEnd type="none" w="med" len="med"/>
              </a:ln>
              <a:effectLst/>
            </p:spPr>
            <p:txBody>
              <a:bodyPr/>
              <a:lstStyle/>
              <a:p>
                <a:endParaRPr lang="en-US"/>
              </a:p>
            </p:txBody>
          </p:sp>
          <p:sp>
            <p:nvSpPr>
              <p:cNvPr id="2761757" name="Rectangle 29"/>
              <p:cNvSpPr>
                <a:spLocks noChangeArrowheads="1"/>
              </p:cNvSpPr>
              <p:nvPr/>
            </p:nvSpPr>
            <p:spPr bwMode="auto">
              <a:xfrm rot="5400000">
                <a:off x="2170" y="1274"/>
                <a:ext cx="384" cy="188"/>
              </a:xfrm>
              <a:prstGeom prst="rect">
                <a:avLst/>
              </a:prstGeom>
              <a:noFill/>
              <a:ln w="12700">
                <a:noFill/>
                <a:miter lim="800000"/>
              </a:ln>
              <a:effectLst/>
            </p:spPr>
            <p:txBody>
              <a:bodyPr wrap="none" lIns="90487" tIns="44450" rIns="90487" bIns="44450">
                <a:spAutoFit/>
              </a:bodyPr>
              <a:lstStyle/>
              <a:p>
                <a:pPr indent="0">
                  <a:buNone/>
                </a:pPr>
                <a:r>
                  <a:rPr lang="en-US" sz="1600" b="1">
                    <a:solidFill>
                      <a:schemeClr val="tx1"/>
                    </a:solidFill>
                    <a:latin typeface="Times" pitchFamily="-65" charset="0"/>
                  </a:rPr>
                  <a:t>ALU</a:t>
                </a:r>
              </a:p>
            </p:txBody>
          </p:sp>
        </p:grpSp>
        <p:grpSp>
          <p:nvGrpSpPr>
            <p:cNvPr id="6" name="Group 30"/>
            <p:cNvGrpSpPr/>
            <p:nvPr/>
          </p:nvGrpSpPr>
          <p:grpSpPr bwMode="auto">
            <a:xfrm>
              <a:off x="1324" y="1248"/>
              <a:ext cx="359" cy="289"/>
              <a:chOff x="1324" y="1248"/>
              <a:chExt cx="359" cy="289"/>
            </a:xfrm>
          </p:grpSpPr>
          <p:sp>
            <p:nvSpPr>
              <p:cNvPr id="2761759" name="Rectangle 31"/>
              <p:cNvSpPr>
                <a:spLocks noChangeArrowheads="1"/>
              </p:cNvSpPr>
              <p:nvPr/>
            </p:nvSpPr>
            <p:spPr bwMode="auto">
              <a:xfrm>
                <a:off x="1324" y="1250"/>
                <a:ext cx="292" cy="188"/>
              </a:xfrm>
              <a:prstGeom prst="rect">
                <a:avLst/>
              </a:prstGeom>
              <a:noFill/>
              <a:ln w="12700">
                <a:noFill/>
                <a:miter lim="800000"/>
              </a:ln>
              <a:effectLst/>
            </p:spPr>
            <p:txBody>
              <a:bodyPr wrap="none" lIns="90487" tIns="44450" rIns="90487" bIns="44450">
                <a:spAutoFit/>
              </a:bodyPr>
              <a:lstStyle/>
              <a:p>
                <a:pPr indent="0">
                  <a:buNone/>
                </a:pPr>
                <a:r>
                  <a:rPr lang="en-US" sz="1600" b="1">
                    <a:solidFill>
                      <a:schemeClr val="tx1"/>
                    </a:solidFill>
                    <a:latin typeface="Times" pitchFamily="-65" charset="0"/>
                  </a:rPr>
                  <a:t>  I$</a:t>
                </a:r>
                <a:endParaRPr lang="en-US" sz="1600" b="1" dirty="0">
                  <a:solidFill>
                    <a:schemeClr val="tx1"/>
                  </a:solidFill>
                  <a:latin typeface="Times" pitchFamily="-65" charset="0"/>
                </a:endParaRPr>
              </a:p>
            </p:txBody>
          </p:sp>
          <p:grpSp>
            <p:nvGrpSpPr>
              <p:cNvPr id="7" name="Group 32"/>
              <p:cNvGrpSpPr/>
              <p:nvPr/>
            </p:nvGrpSpPr>
            <p:grpSpPr bwMode="auto">
              <a:xfrm>
                <a:off x="1343" y="1248"/>
                <a:ext cx="340" cy="289"/>
                <a:chOff x="1343" y="1248"/>
                <a:chExt cx="340" cy="289"/>
              </a:xfrm>
            </p:grpSpPr>
            <p:sp>
              <p:nvSpPr>
                <p:cNvPr id="2761761" name="Freeform 33"/>
                <p:cNvSpPr/>
                <p:nvPr/>
              </p:nvSpPr>
              <p:spPr bwMode="auto">
                <a:xfrm>
                  <a:off x="1343" y="1248"/>
                  <a:ext cx="170" cy="289"/>
                </a:xfrm>
                <a:custGeom>
                  <a:avLst/>
                  <a:gdLst/>
                  <a:ahLst/>
                  <a:cxnLst>
                    <a:cxn ang="0">
                      <a:pos x="169" y="0"/>
                    </a:cxn>
                    <a:cxn ang="0">
                      <a:pos x="0" y="0"/>
                    </a:cxn>
                    <a:cxn ang="0">
                      <a:pos x="0" y="288"/>
                    </a:cxn>
                    <a:cxn ang="0">
                      <a:pos x="169" y="288"/>
                    </a:cxn>
                  </a:cxnLst>
                  <a:rect l="0" t="0" r="r" b="b"/>
                  <a:pathLst>
                    <a:path w="170" h="289">
                      <a:moveTo>
                        <a:pt x="169" y="0"/>
                      </a:moveTo>
                      <a:lnTo>
                        <a:pt x="0" y="0"/>
                      </a:lnTo>
                      <a:lnTo>
                        <a:pt x="0" y="288"/>
                      </a:lnTo>
                      <a:lnTo>
                        <a:pt x="169" y="288"/>
                      </a:lnTo>
                    </a:path>
                  </a:pathLst>
                </a:custGeom>
                <a:noFill/>
                <a:ln w="25400" cap="rnd" cmpd="sng">
                  <a:solidFill>
                    <a:schemeClr val="tx1"/>
                  </a:solidFill>
                  <a:prstDash val="solid"/>
                  <a:round/>
                  <a:headEnd type="none" w="med" len="med"/>
                  <a:tailEnd type="none" w="med" len="med"/>
                </a:ln>
                <a:effectLst/>
              </p:spPr>
              <p:txBody>
                <a:bodyPr/>
                <a:lstStyle/>
                <a:p>
                  <a:endParaRPr lang="en-US"/>
                </a:p>
              </p:txBody>
            </p:sp>
            <p:sp>
              <p:nvSpPr>
                <p:cNvPr id="2761762" name="Freeform 34"/>
                <p:cNvSpPr/>
                <p:nvPr/>
              </p:nvSpPr>
              <p:spPr bwMode="auto">
                <a:xfrm>
                  <a:off x="1512" y="1248"/>
                  <a:ext cx="171" cy="289"/>
                </a:xfrm>
                <a:custGeom>
                  <a:avLst/>
                  <a:gdLst/>
                  <a:ahLst/>
                  <a:cxnLst>
                    <a:cxn ang="0">
                      <a:pos x="0" y="0"/>
                    </a:cxn>
                    <a:cxn ang="0">
                      <a:pos x="170" y="0"/>
                    </a:cxn>
                    <a:cxn ang="0">
                      <a:pos x="170" y="288"/>
                    </a:cxn>
                    <a:cxn ang="0">
                      <a:pos x="0" y="288"/>
                    </a:cxn>
                  </a:cxnLst>
                  <a:rect l="0" t="0" r="r" b="b"/>
                  <a:pathLst>
                    <a:path w="171" h="289">
                      <a:moveTo>
                        <a:pt x="0" y="0"/>
                      </a:moveTo>
                      <a:lnTo>
                        <a:pt x="170" y="0"/>
                      </a:lnTo>
                      <a:lnTo>
                        <a:pt x="170" y="288"/>
                      </a:lnTo>
                      <a:lnTo>
                        <a:pt x="0" y="288"/>
                      </a:lnTo>
                    </a:path>
                  </a:pathLst>
                </a:custGeom>
                <a:noFill/>
                <a:ln w="25400" cap="rnd" cmpd="sng">
                  <a:solidFill>
                    <a:schemeClr val="tx1"/>
                  </a:solidFill>
                  <a:prstDash val="solid"/>
                  <a:round/>
                  <a:headEnd type="none" w="med" len="med"/>
                  <a:tailEnd type="none" w="med" len="med"/>
                </a:ln>
                <a:effectLst/>
              </p:spPr>
              <p:txBody>
                <a:bodyPr/>
                <a:lstStyle/>
                <a:p>
                  <a:endParaRPr lang="en-US"/>
                </a:p>
              </p:txBody>
            </p:sp>
          </p:grpSp>
        </p:grpSp>
        <p:sp>
          <p:nvSpPr>
            <p:cNvPr id="2761763" name="Rectangle 35"/>
            <p:cNvSpPr>
              <a:spLocks noChangeArrowheads="1"/>
            </p:cNvSpPr>
            <p:nvPr/>
          </p:nvSpPr>
          <p:spPr bwMode="auto">
            <a:xfrm>
              <a:off x="1784" y="1255"/>
              <a:ext cx="327" cy="188"/>
            </a:xfrm>
            <a:prstGeom prst="rect">
              <a:avLst/>
            </a:prstGeom>
            <a:noFill/>
            <a:ln w="12700">
              <a:noFill/>
              <a:miter lim="800000"/>
            </a:ln>
            <a:effectLst/>
          </p:spPr>
          <p:txBody>
            <a:bodyPr wrap="none" lIns="90487" tIns="44450" rIns="90487" bIns="44450">
              <a:spAutoFit/>
            </a:bodyPr>
            <a:lstStyle/>
            <a:p>
              <a:pPr indent="0">
                <a:buNone/>
              </a:pPr>
              <a:r>
                <a:rPr lang="en-US" sz="1600" b="1">
                  <a:solidFill>
                    <a:schemeClr val="tx1"/>
                  </a:solidFill>
                  <a:latin typeface="Times" pitchFamily="-65" charset="0"/>
                </a:rPr>
                <a:t>Reg</a:t>
              </a:r>
            </a:p>
          </p:txBody>
        </p:sp>
        <p:grpSp>
          <p:nvGrpSpPr>
            <p:cNvPr id="8" name="Group 36"/>
            <p:cNvGrpSpPr/>
            <p:nvPr/>
          </p:nvGrpSpPr>
          <p:grpSpPr bwMode="auto">
            <a:xfrm>
              <a:off x="1803" y="1248"/>
              <a:ext cx="296" cy="289"/>
              <a:chOff x="1803" y="1248"/>
              <a:chExt cx="296" cy="289"/>
            </a:xfrm>
          </p:grpSpPr>
          <p:sp>
            <p:nvSpPr>
              <p:cNvPr id="2761765" name="Freeform 37"/>
              <p:cNvSpPr/>
              <p:nvPr/>
            </p:nvSpPr>
            <p:spPr bwMode="auto">
              <a:xfrm>
                <a:off x="1803" y="1248"/>
                <a:ext cx="149" cy="289"/>
              </a:xfrm>
              <a:custGeom>
                <a:avLst/>
                <a:gdLst/>
                <a:ahLst/>
                <a:cxnLst>
                  <a:cxn ang="0">
                    <a:pos x="148" y="0"/>
                  </a:cxn>
                  <a:cxn ang="0">
                    <a:pos x="0" y="0"/>
                  </a:cxn>
                  <a:cxn ang="0">
                    <a:pos x="0" y="288"/>
                  </a:cxn>
                  <a:cxn ang="0">
                    <a:pos x="148" y="288"/>
                  </a:cxn>
                </a:cxnLst>
                <a:rect l="0" t="0" r="r" b="b"/>
                <a:pathLst>
                  <a:path w="149" h="289">
                    <a:moveTo>
                      <a:pt x="148" y="0"/>
                    </a:moveTo>
                    <a:lnTo>
                      <a:pt x="0" y="0"/>
                    </a:lnTo>
                    <a:lnTo>
                      <a:pt x="0" y="288"/>
                    </a:lnTo>
                    <a:lnTo>
                      <a:pt x="148" y="288"/>
                    </a:lnTo>
                  </a:path>
                </a:pathLst>
              </a:custGeom>
              <a:noFill/>
              <a:ln w="25400" cap="rnd" cmpd="sng">
                <a:solidFill>
                  <a:schemeClr val="tx1"/>
                </a:solidFill>
                <a:prstDash val="solid"/>
                <a:round/>
                <a:headEnd type="none" w="med" len="med"/>
                <a:tailEnd type="none" w="med" len="med"/>
              </a:ln>
              <a:effectLst/>
            </p:spPr>
            <p:txBody>
              <a:bodyPr/>
              <a:lstStyle/>
              <a:p>
                <a:endParaRPr lang="en-US"/>
              </a:p>
            </p:txBody>
          </p:sp>
          <p:sp>
            <p:nvSpPr>
              <p:cNvPr id="2761766" name="Freeform 38"/>
              <p:cNvSpPr/>
              <p:nvPr/>
            </p:nvSpPr>
            <p:spPr bwMode="auto">
              <a:xfrm>
                <a:off x="1951" y="1248"/>
                <a:ext cx="148" cy="289"/>
              </a:xfrm>
              <a:custGeom>
                <a:avLst/>
                <a:gdLst/>
                <a:ahLst/>
                <a:cxnLst>
                  <a:cxn ang="0">
                    <a:pos x="0" y="0"/>
                  </a:cxn>
                  <a:cxn ang="0">
                    <a:pos x="147" y="0"/>
                  </a:cxn>
                  <a:cxn ang="0">
                    <a:pos x="147" y="288"/>
                  </a:cxn>
                  <a:cxn ang="0">
                    <a:pos x="0" y="288"/>
                  </a:cxn>
                </a:cxnLst>
                <a:rect l="0" t="0" r="r" b="b"/>
                <a:pathLst>
                  <a:path w="148" h="289">
                    <a:moveTo>
                      <a:pt x="0" y="0"/>
                    </a:moveTo>
                    <a:lnTo>
                      <a:pt x="147" y="0"/>
                    </a:lnTo>
                    <a:lnTo>
                      <a:pt x="147" y="288"/>
                    </a:lnTo>
                    <a:lnTo>
                      <a:pt x="0" y="288"/>
                    </a:lnTo>
                  </a:path>
                </a:pathLst>
              </a:custGeom>
              <a:noFill/>
              <a:ln w="25400" cap="rnd" cmpd="sng">
                <a:solidFill>
                  <a:schemeClr val="tx1"/>
                </a:solidFill>
                <a:prstDash val="solid"/>
                <a:round/>
                <a:headEnd type="none" w="med" len="med"/>
                <a:tailEnd type="none" w="med" len="med"/>
              </a:ln>
              <a:effectLst/>
            </p:spPr>
            <p:txBody>
              <a:bodyPr/>
              <a:lstStyle/>
              <a:p>
                <a:endParaRPr lang="en-US"/>
              </a:p>
            </p:txBody>
          </p:sp>
        </p:grpSp>
        <p:sp>
          <p:nvSpPr>
            <p:cNvPr id="2761767" name="Line 39"/>
            <p:cNvSpPr>
              <a:spLocks noChangeShapeType="1"/>
            </p:cNvSpPr>
            <p:nvPr/>
          </p:nvSpPr>
          <p:spPr bwMode="auto">
            <a:xfrm>
              <a:off x="1688" y="1392"/>
              <a:ext cx="96" cy="0"/>
            </a:xfrm>
            <a:prstGeom prst="line">
              <a:avLst/>
            </a:prstGeom>
            <a:noFill/>
            <a:ln w="25400">
              <a:solidFill>
                <a:schemeClr val="tx1"/>
              </a:solidFill>
              <a:round/>
            </a:ln>
            <a:effectLst/>
          </p:spPr>
          <p:txBody>
            <a:bodyPr wrap="none" anchor="ctr"/>
            <a:lstStyle/>
            <a:p>
              <a:endParaRPr lang="en-US"/>
            </a:p>
          </p:txBody>
        </p:sp>
        <p:sp>
          <p:nvSpPr>
            <p:cNvPr id="2761768" name="Freeform 40"/>
            <p:cNvSpPr/>
            <p:nvPr/>
          </p:nvSpPr>
          <p:spPr bwMode="auto">
            <a:xfrm>
              <a:off x="1750" y="1296"/>
              <a:ext cx="48" cy="97"/>
            </a:xfrm>
            <a:custGeom>
              <a:avLst/>
              <a:gdLst/>
              <a:ahLst/>
              <a:cxnLst>
                <a:cxn ang="0">
                  <a:pos x="0" y="96"/>
                </a:cxn>
                <a:cxn ang="0">
                  <a:pos x="0" y="0"/>
                </a:cxn>
                <a:cxn ang="0">
                  <a:pos x="47" y="0"/>
                </a:cxn>
                <a:cxn ang="0">
                  <a:pos x="47" y="0"/>
                </a:cxn>
              </a:cxnLst>
              <a:rect l="0" t="0" r="r" b="b"/>
              <a:pathLst>
                <a:path w="48" h="97">
                  <a:moveTo>
                    <a:pt x="0" y="96"/>
                  </a:moveTo>
                  <a:lnTo>
                    <a:pt x="0" y="0"/>
                  </a:lnTo>
                  <a:lnTo>
                    <a:pt x="47" y="0"/>
                  </a:lnTo>
                  <a:lnTo>
                    <a:pt x="47" y="0"/>
                  </a:lnTo>
                </a:path>
              </a:pathLst>
            </a:custGeom>
            <a:noFill/>
            <a:ln w="25400" cap="rnd" cmpd="sng">
              <a:solidFill>
                <a:schemeClr val="tx1"/>
              </a:solidFill>
              <a:prstDash val="solid"/>
              <a:round/>
              <a:headEnd type="none" w="med" len="med"/>
              <a:tailEnd type="none" w="med" len="med"/>
            </a:ln>
            <a:effectLst/>
          </p:spPr>
          <p:txBody>
            <a:bodyPr/>
            <a:lstStyle/>
            <a:p>
              <a:endParaRPr lang="en-US"/>
            </a:p>
          </p:txBody>
        </p:sp>
        <p:sp>
          <p:nvSpPr>
            <p:cNvPr id="2761769" name="Line 41"/>
            <p:cNvSpPr>
              <a:spLocks noChangeShapeType="1"/>
            </p:cNvSpPr>
            <p:nvPr/>
          </p:nvSpPr>
          <p:spPr bwMode="auto">
            <a:xfrm>
              <a:off x="2104" y="1296"/>
              <a:ext cx="157" cy="0"/>
            </a:xfrm>
            <a:prstGeom prst="line">
              <a:avLst/>
            </a:prstGeom>
            <a:noFill/>
            <a:ln w="25400">
              <a:solidFill>
                <a:schemeClr val="tx1"/>
              </a:solidFill>
              <a:round/>
            </a:ln>
            <a:effectLst/>
          </p:spPr>
          <p:txBody>
            <a:bodyPr wrap="none" anchor="ctr"/>
            <a:lstStyle/>
            <a:p>
              <a:endParaRPr lang="en-US"/>
            </a:p>
          </p:txBody>
        </p:sp>
        <p:sp>
          <p:nvSpPr>
            <p:cNvPr id="2761770" name="Rectangle 42"/>
            <p:cNvSpPr>
              <a:spLocks noChangeArrowheads="1"/>
            </p:cNvSpPr>
            <p:nvPr/>
          </p:nvSpPr>
          <p:spPr bwMode="auto">
            <a:xfrm>
              <a:off x="2601" y="1250"/>
              <a:ext cx="334" cy="188"/>
            </a:xfrm>
            <a:prstGeom prst="rect">
              <a:avLst/>
            </a:prstGeom>
            <a:noFill/>
            <a:ln w="12700">
              <a:noFill/>
              <a:miter lim="800000"/>
            </a:ln>
            <a:effectLst/>
          </p:spPr>
          <p:txBody>
            <a:bodyPr wrap="none" lIns="90487" tIns="44450" rIns="90487" bIns="44450">
              <a:spAutoFit/>
            </a:bodyPr>
            <a:lstStyle/>
            <a:p>
              <a:pPr indent="0">
                <a:buNone/>
              </a:pPr>
              <a:r>
                <a:rPr lang="en-US" sz="1600" b="1">
                  <a:solidFill>
                    <a:schemeClr val="tx1"/>
                  </a:solidFill>
                  <a:latin typeface="Times" pitchFamily="-65" charset="0"/>
                </a:rPr>
                <a:t>  D$</a:t>
              </a:r>
            </a:p>
          </p:txBody>
        </p:sp>
        <p:sp>
          <p:nvSpPr>
            <p:cNvPr id="2761771" name="Rectangle 43"/>
            <p:cNvSpPr>
              <a:spLocks noChangeArrowheads="1"/>
            </p:cNvSpPr>
            <p:nvPr/>
          </p:nvSpPr>
          <p:spPr bwMode="auto">
            <a:xfrm>
              <a:off x="3093" y="1250"/>
              <a:ext cx="327" cy="188"/>
            </a:xfrm>
            <a:prstGeom prst="rect">
              <a:avLst/>
            </a:prstGeom>
            <a:noFill/>
            <a:ln w="12700">
              <a:noFill/>
              <a:miter lim="800000"/>
            </a:ln>
            <a:effectLst/>
          </p:spPr>
          <p:txBody>
            <a:bodyPr wrap="none" lIns="90487" tIns="44450" rIns="90487" bIns="44450">
              <a:spAutoFit/>
            </a:bodyPr>
            <a:lstStyle/>
            <a:p>
              <a:pPr indent="0">
                <a:buNone/>
              </a:pPr>
              <a:r>
                <a:rPr lang="en-US" sz="1600" b="1" dirty="0" err="1">
                  <a:solidFill>
                    <a:schemeClr val="tx1"/>
                  </a:solidFill>
                  <a:latin typeface="Times" pitchFamily="-65" charset="0"/>
                </a:rPr>
                <a:t>Reg</a:t>
              </a:r>
              <a:endParaRPr lang="en-US" sz="1600" b="1" dirty="0">
                <a:solidFill>
                  <a:schemeClr val="tx1"/>
                </a:solidFill>
                <a:latin typeface="Times" pitchFamily="-65" charset="0"/>
              </a:endParaRPr>
            </a:p>
          </p:txBody>
        </p:sp>
        <p:grpSp>
          <p:nvGrpSpPr>
            <p:cNvPr id="9" name="Group 44"/>
            <p:cNvGrpSpPr/>
            <p:nvPr/>
          </p:nvGrpSpPr>
          <p:grpSpPr bwMode="auto">
            <a:xfrm>
              <a:off x="3120" y="1248"/>
              <a:ext cx="284" cy="289"/>
              <a:chOff x="3120" y="1248"/>
              <a:chExt cx="284" cy="289"/>
            </a:xfrm>
          </p:grpSpPr>
          <p:sp>
            <p:nvSpPr>
              <p:cNvPr id="2761773" name="Freeform 45"/>
              <p:cNvSpPr/>
              <p:nvPr/>
            </p:nvSpPr>
            <p:spPr bwMode="auto">
              <a:xfrm>
                <a:off x="3120" y="1248"/>
                <a:ext cx="142" cy="289"/>
              </a:xfrm>
              <a:custGeom>
                <a:avLst/>
                <a:gdLst/>
                <a:ahLst/>
                <a:cxnLst>
                  <a:cxn ang="0">
                    <a:pos x="141" y="0"/>
                  </a:cxn>
                  <a:cxn ang="0">
                    <a:pos x="0" y="0"/>
                  </a:cxn>
                  <a:cxn ang="0">
                    <a:pos x="0" y="288"/>
                  </a:cxn>
                  <a:cxn ang="0">
                    <a:pos x="141" y="288"/>
                  </a:cxn>
                </a:cxnLst>
                <a:rect l="0" t="0" r="r" b="b"/>
                <a:pathLst>
                  <a:path w="142" h="289">
                    <a:moveTo>
                      <a:pt x="141" y="0"/>
                    </a:moveTo>
                    <a:lnTo>
                      <a:pt x="0" y="0"/>
                    </a:lnTo>
                    <a:lnTo>
                      <a:pt x="0" y="288"/>
                    </a:lnTo>
                    <a:lnTo>
                      <a:pt x="141" y="288"/>
                    </a:lnTo>
                  </a:path>
                </a:pathLst>
              </a:custGeom>
              <a:noFill/>
              <a:ln w="25400" cap="rnd" cmpd="sng">
                <a:solidFill>
                  <a:schemeClr val="tx1"/>
                </a:solidFill>
                <a:prstDash val="solid"/>
                <a:round/>
                <a:headEnd type="none" w="med" len="med"/>
                <a:tailEnd type="none" w="med" len="med"/>
              </a:ln>
              <a:effectLst/>
            </p:spPr>
            <p:txBody>
              <a:bodyPr/>
              <a:lstStyle/>
              <a:p>
                <a:endParaRPr lang="en-US"/>
              </a:p>
            </p:txBody>
          </p:sp>
          <p:sp>
            <p:nvSpPr>
              <p:cNvPr id="2761774" name="Freeform 46"/>
              <p:cNvSpPr/>
              <p:nvPr/>
            </p:nvSpPr>
            <p:spPr bwMode="auto">
              <a:xfrm>
                <a:off x="3261" y="1248"/>
                <a:ext cx="143" cy="289"/>
              </a:xfrm>
              <a:custGeom>
                <a:avLst/>
                <a:gdLst/>
                <a:ahLst/>
                <a:cxnLst>
                  <a:cxn ang="0">
                    <a:pos x="0" y="0"/>
                  </a:cxn>
                  <a:cxn ang="0">
                    <a:pos x="142" y="0"/>
                  </a:cxn>
                  <a:cxn ang="0">
                    <a:pos x="142" y="288"/>
                  </a:cxn>
                  <a:cxn ang="0">
                    <a:pos x="0" y="288"/>
                  </a:cxn>
                </a:cxnLst>
                <a:rect l="0" t="0" r="r" b="b"/>
                <a:pathLst>
                  <a:path w="143" h="289">
                    <a:moveTo>
                      <a:pt x="0" y="0"/>
                    </a:moveTo>
                    <a:lnTo>
                      <a:pt x="142" y="0"/>
                    </a:lnTo>
                    <a:lnTo>
                      <a:pt x="142" y="288"/>
                    </a:lnTo>
                    <a:lnTo>
                      <a:pt x="0" y="288"/>
                    </a:lnTo>
                  </a:path>
                </a:pathLst>
              </a:custGeom>
              <a:noFill/>
              <a:ln w="25400" cap="rnd" cmpd="sng">
                <a:solidFill>
                  <a:schemeClr val="tx1"/>
                </a:solidFill>
                <a:prstDash val="solid"/>
                <a:round/>
                <a:headEnd type="none" w="med" len="med"/>
                <a:tailEnd type="none" w="med" len="med"/>
              </a:ln>
              <a:effectLst/>
            </p:spPr>
            <p:txBody>
              <a:bodyPr/>
              <a:lstStyle/>
              <a:p>
                <a:endParaRPr lang="en-US"/>
              </a:p>
            </p:txBody>
          </p:sp>
        </p:grpSp>
        <p:sp>
          <p:nvSpPr>
            <p:cNvPr id="2761775" name="Line 47"/>
            <p:cNvSpPr>
              <a:spLocks noChangeShapeType="1"/>
            </p:cNvSpPr>
            <p:nvPr/>
          </p:nvSpPr>
          <p:spPr bwMode="auto">
            <a:xfrm>
              <a:off x="2973" y="1392"/>
              <a:ext cx="139" cy="0"/>
            </a:xfrm>
            <a:prstGeom prst="line">
              <a:avLst/>
            </a:prstGeom>
            <a:noFill/>
            <a:ln w="25400">
              <a:solidFill>
                <a:schemeClr val="tx1"/>
              </a:solidFill>
              <a:round/>
            </a:ln>
            <a:effectLst/>
          </p:spPr>
          <p:txBody>
            <a:bodyPr wrap="none" anchor="ctr"/>
            <a:lstStyle/>
            <a:p>
              <a:endParaRPr lang="en-US"/>
            </a:p>
          </p:txBody>
        </p:sp>
        <p:sp>
          <p:nvSpPr>
            <p:cNvPr id="2761776" name="Line 48"/>
            <p:cNvSpPr>
              <a:spLocks noChangeShapeType="1"/>
            </p:cNvSpPr>
            <p:nvPr/>
          </p:nvSpPr>
          <p:spPr bwMode="auto">
            <a:xfrm>
              <a:off x="2489" y="1392"/>
              <a:ext cx="155" cy="0"/>
            </a:xfrm>
            <a:prstGeom prst="line">
              <a:avLst/>
            </a:prstGeom>
            <a:noFill/>
            <a:ln w="25400">
              <a:solidFill>
                <a:schemeClr val="tx1"/>
              </a:solidFill>
              <a:round/>
            </a:ln>
            <a:effectLst/>
          </p:spPr>
          <p:txBody>
            <a:bodyPr wrap="none" anchor="ctr"/>
            <a:lstStyle/>
            <a:p>
              <a:endParaRPr lang="en-US"/>
            </a:p>
          </p:txBody>
        </p:sp>
        <p:sp>
          <p:nvSpPr>
            <p:cNvPr id="2761777" name="Freeform 49"/>
            <p:cNvSpPr/>
            <p:nvPr/>
          </p:nvSpPr>
          <p:spPr bwMode="auto">
            <a:xfrm>
              <a:off x="2610" y="1392"/>
              <a:ext cx="431" cy="193"/>
            </a:xfrm>
            <a:custGeom>
              <a:avLst/>
              <a:gdLst/>
              <a:ahLst/>
              <a:cxnLst>
                <a:cxn ang="0">
                  <a:pos x="0" y="0"/>
                </a:cxn>
                <a:cxn ang="0">
                  <a:pos x="0" y="192"/>
                </a:cxn>
                <a:cxn ang="0">
                  <a:pos x="391" y="192"/>
                </a:cxn>
                <a:cxn ang="0">
                  <a:pos x="391" y="64"/>
                </a:cxn>
                <a:cxn ang="0">
                  <a:pos x="430" y="0"/>
                </a:cxn>
              </a:cxnLst>
              <a:rect l="0" t="0" r="r" b="b"/>
              <a:pathLst>
                <a:path w="431" h="193">
                  <a:moveTo>
                    <a:pt x="0" y="0"/>
                  </a:moveTo>
                  <a:lnTo>
                    <a:pt x="0" y="192"/>
                  </a:lnTo>
                  <a:lnTo>
                    <a:pt x="391" y="192"/>
                  </a:lnTo>
                  <a:lnTo>
                    <a:pt x="391" y="64"/>
                  </a:lnTo>
                  <a:lnTo>
                    <a:pt x="430" y="0"/>
                  </a:lnTo>
                </a:path>
              </a:pathLst>
            </a:custGeom>
            <a:noFill/>
            <a:ln w="25400" cap="rnd" cmpd="sng">
              <a:solidFill>
                <a:schemeClr val="tx1"/>
              </a:solidFill>
              <a:prstDash val="solid"/>
              <a:round/>
              <a:headEnd type="none" w="med" len="med"/>
              <a:tailEnd type="none" w="med" len="med"/>
            </a:ln>
            <a:effectLst/>
          </p:spPr>
          <p:txBody>
            <a:bodyPr/>
            <a:lstStyle/>
            <a:p>
              <a:endParaRPr lang="en-US"/>
            </a:p>
          </p:txBody>
        </p:sp>
        <p:sp>
          <p:nvSpPr>
            <p:cNvPr id="2761778" name="Line 50"/>
            <p:cNvSpPr>
              <a:spLocks noChangeShapeType="1"/>
            </p:cNvSpPr>
            <p:nvPr/>
          </p:nvSpPr>
          <p:spPr bwMode="auto">
            <a:xfrm>
              <a:off x="2104" y="1488"/>
              <a:ext cx="157" cy="0"/>
            </a:xfrm>
            <a:prstGeom prst="line">
              <a:avLst/>
            </a:prstGeom>
            <a:noFill/>
            <a:ln w="25400">
              <a:solidFill>
                <a:schemeClr val="tx1"/>
              </a:solidFill>
              <a:round/>
            </a:ln>
            <a:effectLst/>
          </p:spPr>
          <p:txBody>
            <a:bodyPr wrap="none" anchor="ctr"/>
            <a:lstStyle/>
            <a:p>
              <a:endParaRPr lang="en-US"/>
            </a:p>
          </p:txBody>
        </p:sp>
        <p:sp>
          <p:nvSpPr>
            <p:cNvPr id="2761779" name="Freeform 51"/>
            <p:cNvSpPr/>
            <p:nvPr/>
          </p:nvSpPr>
          <p:spPr bwMode="auto">
            <a:xfrm>
              <a:off x="2197" y="1387"/>
              <a:ext cx="337" cy="278"/>
            </a:xfrm>
            <a:custGeom>
              <a:avLst/>
              <a:gdLst/>
              <a:ahLst/>
              <a:cxnLst>
                <a:cxn ang="0">
                  <a:pos x="0" y="101"/>
                </a:cxn>
                <a:cxn ang="0">
                  <a:pos x="0" y="277"/>
                </a:cxn>
                <a:cxn ang="0">
                  <a:pos x="294" y="277"/>
                </a:cxn>
                <a:cxn ang="0">
                  <a:pos x="294" y="90"/>
                </a:cxn>
                <a:cxn ang="0">
                  <a:pos x="336" y="0"/>
                </a:cxn>
              </a:cxnLst>
              <a:rect l="0" t="0" r="r" b="b"/>
              <a:pathLst>
                <a:path w="337" h="278">
                  <a:moveTo>
                    <a:pt x="0" y="101"/>
                  </a:moveTo>
                  <a:lnTo>
                    <a:pt x="0" y="277"/>
                  </a:lnTo>
                  <a:lnTo>
                    <a:pt x="294" y="277"/>
                  </a:lnTo>
                  <a:lnTo>
                    <a:pt x="294" y="90"/>
                  </a:lnTo>
                  <a:lnTo>
                    <a:pt x="336" y="0"/>
                  </a:lnTo>
                </a:path>
              </a:pathLst>
            </a:custGeom>
            <a:noFill/>
            <a:ln w="25400" cap="rnd" cmpd="sng">
              <a:solidFill>
                <a:schemeClr val="tx1"/>
              </a:solidFill>
              <a:prstDash val="solid"/>
              <a:round/>
              <a:headEnd type="none" w="med" len="med"/>
              <a:tailEnd type="none" w="med" len="med"/>
            </a:ln>
            <a:effectLst/>
          </p:spPr>
          <p:txBody>
            <a:bodyPr/>
            <a:lstStyle/>
            <a:p>
              <a:endParaRPr lang="en-US"/>
            </a:p>
          </p:txBody>
        </p:sp>
        <p:grpSp>
          <p:nvGrpSpPr>
            <p:cNvPr id="10" name="Group 52"/>
            <p:cNvGrpSpPr/>
            <p:nvPr/>
          </p:nvGrpSpPr>
          <p:grpSpPr bwMode="auto">
            <a:xfrm>
              <a:off x="1751" y="1600"/>
              <a:ext cx="2096" cy="513"/>
              <a:chOff x="1751" y="1600"/>
              <a:chExt cx="2096" cy="513"/>
            </a:xfrm>
          </p:grpSpPr>
          <p:grpSp>
            <p:nvGrpSpPr>
              <p:cNvPr id="11" name="Group 53"/>
              <p:cNvGrpSpPr/>
              <p:nvPr/>
            </p:nvGrpSpPr>
            <p:grpSpPr bwMode="auto">
              <a:xfrm>
                <a:off x="2695" y="1600"/>
                <a:ext cx="214" cy="481"/>
                <a:chOff x="2695" y="1600"/>
                <a:chExt cx="214" cy="481"/>
              </a:xfrm>
            </p:grpSpPr>
            <p:sp>
              <p:nvSpPr>
                <p:cNvPr id="2761782" name="Freeform 54"/>
                <p:cNvSpPr/>
                <p:nvPr/>
              </p:nvSpPr>
              <p:spPr bwMode="auto">
                <a:xfrm>
                  <a:off x="2696" y="1600"/>
                  <a:ext cx="213" cy="481"/>
                </a:xfrm>
                <a:custGeom>
                  <a:avLst/>
                  <a:gdLst/>
                  <a:ahLst/>
                  <a:cxnLst>
                    <a:cxn ang="0">
                      <a:pos x="0" y="320"/>
                    </a:cxn>
                    <a:cxn ang="0">
                      <a:pos x="71" y="240"/>
                    </a:cxn>
                    <a:cxn ang="0">
                      <a:pos x="0" y="160"/>
                    </a:cxn>
                    <a:cxn ang="0">
                      <a:pos x="0" y="0"/>
                    </a:cxn>
                    <a:cxn ang="0">
                      <a:pos x="212" y="160"/>
                    </a:cxn>
                    <a:cxn ang="0">
                      <a:pos x="212" y="320"/>
                    </a:cxn>
                    <a:cxn ang="0">
                      <a:pos x="0" y="480"/>
                    </a:cxn>
                    <a:cxn ang="0">
                      <a:pos x="0" y="320"/>
                    </a:cxn>
                  </a:cxnLst>
                  <a:rect l="0" t="0" r="r" b="b"/>
                  <a:pathLst>
                    <a:path w="213" h="481">
                      <a:moveTo>
                        <a:pt x="0" y="320"/>
                      </a:moveTo>
                      <a:lnTo>
                        <a:pt x="71" y="240"/>
                      </a:lnTo>
                      <a:lnTo>
                        <a:pt x="0" y="160"/>
                      </a:lnTo>
                      <a:lnTo>
                        <a:pt x="0" y="0"/>
                      </a:lnTo>
                      <a:lnTo>
                        <a:pt x="212" y="160"/>
                      </a:lnTo>
                      <a:lnTo>
                        <a:pt x="212" y="320"/>
                      </a:lnTo>
                      <a:lnTo>
                        <a:pt x="0" y="480"/>
                      </a:lnTo>
                      <a:lnTo>
                        <a:pt x="0" y="320"/>
                      </a:lnTo>
                    </a:path>
                  </a:pathLst>
                </a:custGeom>
                <a:noFill/>
                <a:ln w="25400" cap="rnd" cmpd="sng">
                  <a:solidFill>
                    <a:schemeClr val="tx1"/>
                  </a:solidFill>
                  <a:prstDash val="solid"/>
                  <a:round/>
                  <a:headEnd type="none" w="med" len="med"/>
                  <a:tailEnd type="none" w="med" len="med"/>
                </a:ln>
                <a:effectLst/>
              </p:spPr>
              <p:txBody>
                <a:bodyPr/>
                <a:lstStyle/>
                <a:p>
                  <a:endParaRPr lang="en-US"/>
                </a:p>
              </p:txBody>
            </p:sp>
            <p:sp>
              <p:nvSpPr>
                <p:cNvPr id="2761783" name="Rectangle 55"/>
                <p:cNvSpPr>
                  <a:spLocks noChangeArrowheads="1"/>
                </p:cNvSpPr>
                <p:nvPr/>
              </p:nvSpPr>
              <p:spPr bwMode="auto">
                <a:xfrm rot="5400000">
                  <a:off x="2597" y="1722"/>
                  <a:ext cx="384" cy="188"/>
                </a:xfrm>
                <a:prstGeom prst="rect">
                  <a:avLst/>
                </a:prstGeom>
                <a:noFill/>
                <a:ln w="12700">
                  <a:noFill/>
                  <a:miter lim="800000"/>
                </a:ln>
                <a:effectLst/>
              </p:spPr>
              <p:txBody>
                <a:bodyPr wrap="none" lIns="90487" tIns="44450" rIns="90487" bIns="44450">
                  <a:spAutoFit/>
                </a:bodyPr>
                <a:lstStyle/>
                <a:p>
                  <a:pPr indent="0">
                    <a:buNone/>
                  </a:pPr>
                  <a:r>
                    <a:rPr lang="en-US" sz="1600" b="1">
                      <a:solidFill>
                        <a:schemeClr val="tx1"/>
                      </a:solidFill>
                      <a:latin typeface="Times" pitchFamily="-65" charset="0"/>
                    </a:rPr>
                    <a:t>ALU</a:t>
                  </a:r>
                </a:p>
              </p:txBody>
            </p:sp>
          </p:grpSp>
          <p:grpSp>
            <p:nvGrpSpPr>
              <p:cNvPr id="12" name="Group 56"/>
              <p:cNvGrpSpPr/>
              <p:nvPr/>
            </p:nvGrpSpPr>
            <p:grpSpPr bwMode="auto">
              <a:xfrm>
                <a:off x="1751" y="1696"/>
                <a:ext cx="359" cy="289"/>
                <a:chOff x="1751" y="1696"/>
                <a:chExt cx="359" cy="289"/>
              </a:xfrm>
            </p:grpSpPr>
            <p:sp>
              <p:nvSpPr>
                <p:cNvPr id="2761785" name="Rectangle 57"/>
                <p:cNvSpPr>
                  <a:spLocks noChangeArrowheads="1"/>
                </p:cNvSpPr>
                <p:nvPr/>
              </p:nvSpPr>
              <p:spPr bwMode="auto">
                <a:xfrm>
                  <a:off x="1751" y="1698"/>
                  <a:ext cx="292" cy="188"/>
                </a:xfrm>
                <a:prstGeom prst="rect">
                  <a:avLst/>
                </a:prstGeom>
                <a:noFill/>
                <a:ln w="12700">
                  <a:noFill/>
                  <a:miter lim="800000"/>
                </a:ln>
                <a:effectLst/>
              </p:spPr>
              <p:txBody>
                <a:bodyPr wrap="none" lIns="90487" tIns="44450" rIns="90487" bIns="44450">
                  <a:spAutoFit/>
                </a:bodyPr>
                <a:lstStyle/>
                <a:p>
                  <a:pPr indent="0">
                    <a:buNone/>
                  </a:pPr>
                  <a:r>
                    <a:rPr lang="en-US" sz="1600" b="1">
                      <a:solidFill>
                        <a:schemeClr val="tx1"/>
                      </a:solidFill>
                      <a:latin typeface="Times" pitchFamily="-65" charset="0"/>
                    </a:rPr>
                    <a:t>  I$</a:t>
                  </a:r>
                  <a:endParaRPr lang="en-US" sz="1600" b="1" dirty="0">
                    <a:solidFill>
                      <a:schemeClr val="tx1"/>
                    </a:solidFill>
                    <a:latin typeface="Times" pitchFamily="-65" charset="0"/>
                  </a:endParaRPr>
                </a:p>
              </p:txBody>
            </p:sp>
            <p:grpSp>
              <p:nvGrpSpPr>
                <p:cNvPr id="13" name="Group 58"/>
                <p:cNvGrpSpPr/>
                <p:nvPr/>
              </p:nvGrpSpPr>
              <p:grpSpPr bwMode="auto">
                <a:xfrm>
                  <a:off x="1770" y="1696"/>
                  <a:ext cx="340" cy="289"/>
                  <a:chOff x="1770" y="1696"/>
                  <a:chExt cx="340" cy="289"/>
                </a:xfrm>
              </p:grpSpPr>
              <p:sp>
                <p:nvSpPr>
                  <p:cNvPr id="2761787" name="Freeform 59"/>
                  <p:cNvSpPr/>
                  <p:nvPr/>
                </p:nvSpPr>
                <p:spPr bwMode="auto">
                  <a:xfrm>
                    <a:off x="1770" y="1696"/>
                    <a:ext cx="170" cy="289"/>
                  </a:xfrm>
                  <a:custGeom>
                    <a:avLst/>
                    <a:gdLst/>
                    <a:ahLst/>
                    <a:cxnLst>
                      <a:cxn ang="0">
                        <a:pos x="169" y="0"/>
                      </a:cxn>
                      <a:cxn ang="0">
                        <a:pos x="0" y="0"/>
                      </a:cxn>
                      <a:cxn ang="0">
                        <a:pos x="0" y="288"/>
                      </a:cxn>
                      <a:cxn ang="0">
                        <a:pos x="169" y="288"/>
                      </a:cxn>
                    </a:cxnLst>
                    <a:rect l="0" t="0" r="r" b="b"/>
                    <a:pathLst>
                      <a:path w="170" h="289">
                        <a:moveTo>
                          <a:pt x="169" y="0"/>
                        </a:moveTo>
                        <a:lnTo>
                          <a:pt x="0" y="0"/>
                        </a:lnTo>
                        <a:lnTo>
                          <a:pt x="0" y="288"/>
                        </a:lnTo>
                        <a:lnTo>
                          <a:pt x="169" y="288"/>
                        </a:lnTo>
                      </a:path>
                    </a:pathLst>
                  </a:custGeom>
                  <a:noFill/>
                  <a:ln w="25400" cap="rnd" cmpd="sng">
                    <a:solidFill>
                      <a:schemeClr val="tx1"/>
                    </a:solidFill>
                    <a:prstDash val="solid"/>
                    <a:round/>
                    <a:headEnd type="none" w="med" len="med"/>
                    <a:tailEnd type="none" w="med" len="med"/>
                  </a:ln>
                  <a:effectLst/>
                </p:spPr>
                <p:txBody>
                  <a:bodyPr/>
                  <a:lstStyle/>
                  <a:p>
                    <a:endParaRPr lang="en-US"/>
                  </a:p>
                </p:txBody>
              </p:sp>
              <p:sp>
                <p:nvSpPr>
                  <p:cNvPr id="2761788" name="Freeform 60"/>
                  <p:cNvSpPr/>
                  <p:nvPr/>
                </p:nvSpPr>
                <p:spPr bwMode="auto">
                  <a:xfrm>
                    <a:off x="1939" y="1696"/>
                    <a:ext cx="171" cy="289"/>
                  </a:xfrm>
                  <a:custGeom>
                    <a:avLst/>
                    <a:gdLst/>
                    <a:ahLst/>
                    <a:cxnLst>
                      <a:cxn ang="0">
                        <a:pos x="0" y="0"/>
                      </a:cxn>
                      <a:cxn ang="0">
                        <a:pos x="170" y="0"/>
                      </a:cxn>
                      <a:cxn ang="0">
                        <a:pos x="170" y="288"/>
                      </a:cxn>
                      <a:cxn ang="0">
                        <a:pos x="0" y="288"/>
                      </a:cxn>
                    </a:cxnLst>
                    <a:rect l="0" t="0" r="r" b="b"/>
                    <a:pathLst>
                      <a:path w="171" h="289">
                        <a:moveTo>
                          <a:pt x="0" y="0"/>
                        </a:moveTo>
                        <a:lnTo>
                          <a:pt x="170" y="0"/>
                        </a:lnTo>
                        <a:lnTo>
                          <a:pt x="170" y="288"/>
                        </a:lnTo>
                        <a:lnTo>
                          <a:pt x="0" y="288"/>
                        </a:lnTo>
                      </a:path>
                    </a:pathLst>
                  </a:custGeom>
                  <a:noFill/>
                  <a:ln w="25400" cap="rnd" cmpd="sng">
                    <a:solidFill>
                      <a:schemeClr val="tx1"/>
                    </a:solidFill>
                    <a:prstDash val="solid"/>
                    <a:round/>
                    <a:headEnd type="none" w="med" len="med"/>
                    <a:tailEnd type="none" w="med" len="med"/>
                  </a:ln>
                  <a:effectLst/>
                </p:spPr>
                <p:txBody>
                  <a:bodyPr/>
                  <a:lstStyle/>
                  <a:p>
                    <a:endParaRPr lang="en-US"/>
                  </a:p>
                </p:txBody>
              </p:sp>
            </p:grpSp>
          </p:grpSp>
          <p:sp>
            <p:nvSpPr>
              <p:cNvPr id="2761789" name="Rectangle 61"/>
              <p:cNvSpPr>
                <a:spLocks noChangeArrowheads="1"/>
              </p:cNvSpPr>
              <p:nvPr/>
            </p:nvSpPr>
            <p:spPr bwMode="auto">
              <a:xfrm>
                <a:off x="2211" y="1703"/>
                <a:ext cx="327" cy="188"/>
              </a:xfrm>
              <a:prstGeom prst="rect">
                <a:avLst/>
              </a:prstGeom>
              <a:noFill/>
              <a:ln w="12700">
                <a:noFill/>
                <a:miter lim="800000"/>
              </a:ln>
              <a:effectLst/>
            </p:spPr>
            <p:txBody>
              <a:bodyPr wrap="none" lIns="90487" tIns="44450" rIns="90487" bIns="44450">
                <a:spAutoFit/>
              </a:bodyPr>
              <a:lstStyle/>
              <a:p>
                <a:pPr indent="0">
                  <a:buNone/>
                </a:pPr>
                <a:r>
                  <a:rPr lang="en-US" sz="1600" b="1">
                    <a:solidFill>
                      <a:schemeClr val="tx1"/>
                    </a:solidFill>
                    <a:latin typeface="Times" pitchFamily="-65" charset="0"/>
                  </a:rPr>
                  <a:t>Reg</a:t>
                </a:r>
              </a:p>
            </p:txBody>
          </p:sp>
          <p:grpSp>
            <p:nvGrpSpPr>
              <p:cNvPr id="14" name="Group 62"/>
              <p:cNvGrpSpPr/>
              <p:nvPr/>
            </p:nvGrpSpPr>
            <p:grpSpPr bwMode="auto">
              <a:xfrm>
                <a:off x="2230" y="1696"/>
                <a:ext cx="296" cy="289"/>
                <a:chOff x="2230" y="1696"/>
                <a:chExt cx="296" cy="289"/>
              </a:xfrm>
            </p:grpSpPr>
            <p:sp>
              <p:nvSpPr>
                <p:cNvPr id="2761791" name="Freeform 63"/>
                <p:cNvSpPr/>
                <p:nvPr/>
              </p:nvSpPr>
              <p:spPr bwMode="auto">
                <a:xfrm>
                  <a:off x="2230" y="1696"/>
                  <a:ext cx="149" cy="289"/>
                </a:xfrm>
                <a:custGeom>
                  <a:avLst/>
                  <a:gdLst/>
                  <a:ahLst/>
                  <a:cxnLst>
                    <a:cxn ang="0">
                      <a:pos x="148" y="0"/>
                    </a:cxn>
                    <a:cxn ang="0">
                      <a:pos x="0" y="0"/>
                    </a:cxn>
                    <a:cxn ang="0">
                      <a:pos x="0" y="288"/>
                    </a:cxn>
                    <a:cxn ang="0">
                      <a:pos x="148" y="288"/>
                    </a:cxn>
                  </a:cxnLst>
                  <a:rect l="0" t="0" r="r" b="b"/>
                  <a:pathLst>
                    <a:path w="149" h="289">
                      <a:moveTo>
                        <a:pt x="148" y="0"/>
                      </a:moveTo>
                      <a:lnTo>
                        <a:pt x="0" y="0"/>
                      </a:lnTo>
                      <a:lnTo>
                        <a:pt x="0" y="288"/>
                      </a:lnTo>
                      <a:lnTo>
                        <a:pt x="148" y="288"/>
                      </a:lnTo>
                    </a:path>
                  </a:pathLst>
                </a:custGeom>
                <a:noFill/>
                <a:ln w="25400" cap="rnd" cmpd="sng">
                  <a:solidFill>
                    <a:schemeClr val="tx1"/>
                  </a:solidFill>
                  <a:prstDash val="solid"/>
                  <a:round/>
                  <a:headEnd type="none" w="med" len="med"/>
                  <a:tailEnd type="none" w="med" len="med"/>
                </a:ln>
                <a:effectLst/>
              </p:spPr>
              <p:txBody>
                <a:bodyPr/>
                <a:lstStyle/>
                <a:p>
                  <a:endParaRPr lang="en-US"/>
                </a:p>
              </p:txBody>
            </p:sp>
            <p:sp>
              <p:nvSpPr>
                <p:cNvPr id="2761792" name="Freeform 64"/>
                <p:cNvSpPr/>
                <p:nvPr/>
              </p:nvSpPr>
              <p:spPr bwMode="auto">
                <a:xfrm>
                  <a:off x="2378" y="1696"/>
                  <a:ext cx="148" cy="289"/>
                </a:xfrm>
                <a:custGeom>
                  <a:avLst/>
                  <a:gdLst/>
                  <a:ahLst/>
                  <a:cxnLst>
                    <a:cxn ang="0">
                      <a:pos x="0" y="0"/>
                    </a:cxn>
                    <a:cxn ang="0">
                      <a:pos x="147" y="0"/>
                    </a:cxn>
                    <a:cxn ang="0">
                      <a:pos x="147" y="288"/>
                    </a:cxn>
                    <a:cxn ang="0">
                      <a:pos x="0" y="288"/>
                    </a:cxn>
                  </a:cxnLst>
                  <a:rect l="0" t="0" r="r" b="b"/>
                  <a:pathLst>
                    <a:path w="148" h="289">
                      <a:moveTo>
                        <a:pt x="0" y="0"/>
                      </a:moveTo>
                      <a:lnTo>
                        <a:pt x="147" y="0"/>
                      </a:lnTo>
                      <a:lnTo>
                        <a:pt x="147" y="288"/>
                      </a:lnTo>
                      <a:lnTo>
                        <a:pt x="0" y="288"/>
                      </a:lnTo>
                    </a:path>
                  </a:pathLst>
                </a:custGeom>
                <a:noFill/>
                <a:ln w="25400" cap="rnd" cmpd="sng">
                  <a:solidFill>
                    <a:schemeClr val="tx1"/>
                  </a:solidFill>
                  <a:prstDash val="solid"/>
                  <a:round/>
                  <a:headEnd type="none" w="med" len="med"/>
                  <a:tailEnd type="none" w="med" len="med"/>
                </a:ln>
                <a:effectLst/>
              </p:spPr>
              <p:txBody>
                <a:bodyPr/>
                <a:lstStyle/>
                <a:p>
                  <a:endParaRPr lang="en-US"/>
                </a:p>
              </p:txBody>
            </p:sp>
          </p:grpSp>
          <p:sp>
            <p:nvSpPr>
              <p:cNvPr id="2761793" name="Line 65"/>
              <p:cNvSpPr>
                <a:spLocks noChangeShapeType="1"/>
              </p:cNvSpPr>
              <p:nvPr/>
            </p:nvSpPr>
            <p:spPr bwMode="auto">
              <a:xfrm>
                <a:off x="2115" y="1840"/>
                <a:ext cx="96" cy="0"/>
              </a:xfrm>
              <a:prstGeom prst="line">
                <a:avLst/>
              </a:prstGeom>
              <a:noFill/>
              <a:ln w="25400">
                <a:solidFill>
                  <a:schemeClr val="tx1"/>
                </a:solidFill>
                <a:round/>
              </a:ln>
              <a:effectLst/>
            </p:spPr>
            <p:txBody>
              <a:bodyPr wrap="none" anchor="ctr"/>
              <a:lstStyle/>
              <a:p>
                <a:endParaRPr lang="en-US"/>
              </a:p>
            </p:txBody>
          </p:sp>
          <p:sp>
            <p:nvSpPr>
              <p:cNvPr id="2761794" name="Freeform 66"/>
              <p:cNvSpPr/>
              <p:nvPr/>
            </p:nvSpPr>
            <p:spPr bwMode="auto">
              <a:xfrm>
                <a:off x="2177" y="1744"/>
                <a:ext cx="48" cy="97"/>
              </a:xfrm>
              <a:custGeom>
                <a:avLst/>
                <a:gdLst/>
                <a:ahLst/>
                <a:cxnLst>
                  <a:cxn ang="0">
                    <a:pos x="0" y="96"/>
                  </a:cxn>
                  <a:cxn ang="0">
                    <a:pos x="0" y="0"/>
                  </a:cxn>
                  <a:cxn ang="0">
                    <a:pos x="47" y="0"/>
                  </a:cxn>
                  <a:cxn ang="0">
                    <a:pos x="47" y="0"/>
                  </a:cxn>
                </a:cxnLst>
                <a:rect l="0" t="0" r="r" b="b"/>
                <a:pathLst>
                  <a:path w="48" h="97">
                    <a:moveTo>
                      <a:pt x="0" y="96"/>
                    </a:moveTo>
                    <a:lnTo>
                      <a:pt x="0" y="0"/>
                    </a:lnTo>
                    <a:lnTo>
                      <a:pt x="47" y="0"/>
                    </a:lnTo>
                    <a:lnTo>
                      <a:pt x="47" y="0"/>
                    </a:lnTo>
                  </a:path>
                </a:pathLst>
              </a:custGeom>
              <a:noFill/>
              <a:ln w="25400" cap="rnd" cmpd="sng">
                <a:solidFill>
                  <a:schemeClr val="tx1"/>
                </a:solidFill>
                <a:prstDash val="solid"/>
                <a:round/>
                <a:headEnd type="none" w="med" len="med"/>
                <a:tailEnd type="none" w="med" len="med"/>
              </a:ln>
              <a:effectLst/>
            </p:spPr>
            <p:txBody>
              <a:bodyPr/>
              <a:lstStyle/>
              <a:p>
                <a:endParaRPr lang="en-US"/>
              </a:p>
            </p:txBody>
          </p:sp>
          <p:sp>
            <p:nvSpPr>
              <p:cNvPr id="2761795" name="Line 67"/>
              <p:cNvSpPr>
                <a:spLocks noChangeShapeType="1"/>
              </p:cNvSpPr>
              <p:nvPr/>
            </p:nvSpPr>
            <p:spPr bwMode="auto">
              <a:xfrm>
                <a:off x="2531" y="1744"/>
                <a:ext cx="157" cy="0"/>
              </a:xfrm>
              <a:prstGeom prst="line">
                <a:avLst/>
              </a:prstGeom>
              <a:noFill/>
              <a:ln w="25400">
                <a:solidFill>
                  <a:schemeClr val="tx1"/>
                </a:solidFill>
                <a:round/>
              </a:ln>
              <a:effectLst/>
            </p:spPr>
            <p:txBody>
              <a:bodyPr wrap="none" anchor="ctr"/>
              <a:lstStyle/>
              <a:p>
                <a:endParaRPr lang="en-US"/>
              </a:p>
            </p:txBody>
          </p:sp>
          <p:sp>
            <p:nvSpPr>
              <p:cNvPr id="2761796" name="Rectangle 68"/>
              <p:cNvSpPr>
                <a:spLocks noChangeArrowheads="1"/>
              </p:cNvSpPr>
              <p:nvPr/>
            </p:nvSpPr>
            <p:spPr bwMode="auto">
              <a:xfrm>
                <a:off x="3028" y="1698"/>
                <a:ext cx="334" cy="188"/>
              </a:xfrm>
              <a:prstGeom prst="rect">
                <a:avLst/>
              </a:prstGeom>
              <a:noFill/>
              <a:ln w="12700">
                <a:noFill/>
                <a:miter lim="800000"/>
              </a:ln>
              <a:effectLst/>
            </p:spPr>
            <p:txBody>
              <a:bodyPr wrap="none" lIns="90487" tIns="44450" rIns="90487" bIns="44450">
                <a:spAutoFit/>
              </a:bodyPr>
              <a:lstStyle/>
              <a:p>
                <a:pPr indent="0">
                  <a:buNone/>
                </a:pPr>
                <a:r>
                  <a:rPr lang="en-US" sz="1600" b="1">
                    <a:solidFill>
                      <a:schemeClr val="tx1"/>
                    </a:solidFill>
                    <a:latin typeface="Times" pitchFamily="-65" charset="0"/>
                  </a:rPr>
                  <a:t>  D$</a:t>
                </a:r>
              </a:p>
            </p:txBody>
          </p:sp>
          <p:grpSp>
            <p:nvGrpSpPr>
              <p:cNvPr id="15" name="Group 69"/>
              <p:cNvGrpSpPr/>
              <p:nvPr/>
            </p:nvGrpSpPr>
            <p:grpSpPr bwMode="auto">
              <a:xfrm>
                <a:off x="3079" y="1696"/>
                <a:ext cx="325" cy="289"/>
                <a:chOff x="3079" y="1696"/>
                <a:chExt cx="325" cy="289"/>
              </a:xfrm>
            </p:grpSpPr>
            <p:sp>
              <p:nvSpPr>
                <p:cNvPr id="2761798" name="Freeform 70"/>
                <p:cNvSpPr/>
                <p:nvPr/>
              </p:nvSpPr>
              <p:spPr bwMode="auto">
                <a:xfrm>
                  <a:off x="3079" y="1696"/>
                  <a:ext cx="162" cy="289"/>
                </a:xfrm>
                <a:custGeom>
                  <a:avLst/>
                  <a:gdLst/>
                  <a:ahLst/>
                  <a:cxnLst>
                    <a:cxn ang="0">
                      <a:pos x="161" y="0"/>
                    </a:cxn>
                    <a:cxn ang="0">
                      <a:pos x="0" y="0"/>
                    </a:cxn>
                    <a:cxn ang="0">
                      <a:pos x="0" y="288"/>
                    </a:cxn>
                    <a:cxn ang="0">
                      <a:pos x="161" y="288"/>
                    </a:cxn>
                  </a:cxnLst>
                  <a:rect l="0" t="0" r="r" b="b"/>
                  <a:pathLst>
                    <a:path w="162" h="289">
                      <a:moveTo>
                        <a:pt x="161" y="0"/>
                      </a:moveTo>
                      <a:lnTo>
                        <a:pt x="0" y="0"/>
                      </a:lnTo>
                      <a:lnTo>
                        <a:pt x="0" y="288"/>
                      </a:lnTo>
                      <a:lnTo>
                        <a:pt x="161" y="288"/>
                      </a:lnTo>
                    </a:path>
                  </a:pathLst>
                </a:custGeom>
                <a:noFill/>
                <a:ln w="25400" cap="rnd" cmpd="sng">
                  <a:solidFill>
                    <a:schemeClr val="tx1"/>
                  </a:solidFill>
                  <a:prstDash val="solid"/>
                  <a:round/>
                  <a:headEnd type="none" w="med" len="med"/>
                  <a:tailEnd type="none" w="med" len="med"/>
                </a:ln>
                <a:effectLst/>
              </p:spPr>
              <p:txBody>
                <a:bodyPr/>
                <a:lstStyle/>
                <a:p>
                  <a:endParaRPr lang="en-US"/>
                </a:p>
              </p:txBody>
            </p:sp>
            <p:sp>
              <p:nvSpPr>
                <p:cNvPr id="2761799" name="Freeform 71"/>
                <p:cNvSpPr/>
                <p:nvPr/>
              </p:nvSpPr>
              <p:spPr bwMode="auto">
                <a:xfrm>
                  <a:off x="3240" y="1696"/>
                  <a:ext cx="164" cy="289"/>
                </a:xfrm>
                <a:custGeom>
                  <a:avLst/>
                  <a:gdLst/>
                  <a:ahLst/>
                  <a:cxnLst>
                    <a:cxn ang="0">
                      <a:pos x="0" y="0"/>
                    </a:cxn>
                    <a:cxn ang="0">
                      <a:pos x="163" y="0"/>
                    </a:cxn>
                    <a:cxn ang="0">
                      <a:pos x="163" y="288"/>
                    </a:cxn>
                    <a:cxn ang="0">
                      <a:pos x="0" y="288"/>
                    </a:cxn>
                  </a:cxnLst>
                  <a:rect l="0" t="0" r="r" b="b"/>
                  <a:pathLst>
                    <a:path w="164" h="289">
                      <a:moveTo>
                        <a:pt x="0" y="0"/>
                      </a:moveTo>
                      <a:lnTo>
                        <a:pt x="163" y="0"/>
                      </a:lnTo>
                      <a:lnTo>
                        <a:pt x="163" y="288"/>
                      </a:lnTo>
                      <a:lnTo>
                        <a:pt x="0" y="288"/>
                      </a:lnTo>
                    </a:path>
                  </a:pathLst>
                </a:custGeom>
                <a:noFill/>
                <a:ln w="25400" cap="rnd" cmpd="sng">
                  <a:solidFill>
                    <a:schemeClr val="tx1"/>
                  </a:solidFill>
                  <a:prstDash val="solid"/>
                  <a:round/>
                  <a:headEnd type="none" w="med" len="med"/>
                  <a:tailEnd type="none" w="med" len="med"/>
                </a:ln>
                <a:effectLst/>
              </p:spPr>
              <p:txBody>
                <a:bodyPr/>
                <a:lstStyle/>
                <a:p>
                  <a:endParaRPr lang="en-US"/>
                </a:p>
              </p:txBody>
            </p:sp>
          </p:grpSp>
          <p:sp>
            <p:nvSpPr>
              <p:cNvPr id="2761800" name="Rectangle 72"/>
              <p:cNvSpPr>
                <a:spLocks noChangeArrowheads="1"/>
              </p:cNvSpPr>
              <p:nvPr/>
            </p:nvSpPr>
            <p:spPr bwMode="auto">
              <a:xfrm>
                <a:off x="3520" y="1698"/>
                <a:ext cx="327" cy="188"/>
              </a:xfrm>
              <a:prstGeom prst="rect">
                <a:avLst/>
              </a:prstGeom>
              <a:noFill/>
              <a:ln w="12700">
                <a:noFill/>
                <a:miter lim="800000"/>
              </a:ln>
              <a:effectLst/>
            </p:spPr>
            <p:txBody>
              <a:bodyPr wrap="none" lIns="90487" tIns="44450" rIns="90487" bIns="44450">
                <a:spAutoFit/>
              </a:bodyPr>
              <a:lstStyle/>
              <a:p>
                <a:pPr indent="0">
                  <a:buNone/>
                </a:pPr>
                <a:r>
                  <a:rPr lang="en-US" sz="1600" b="1">
                    <a:solidFill>
                      <a:schemeClr val="tx1"/>
                    </a:solidFill>
                    <a:latin typeface="Times" pitchFamily="-65" charset="0"/>
                  </a:rPr>
                  <a:t>Reg</a:t>
                </a:r>
              </a:p>
            </p:txBody>
          </p:sp>
          <p:grpSp>
            <p:nvGrpSpPr>
              <p:cNvPr id="16" name="Group 73"/>
              <p:cNvGrpSpPr/>
              <p:nvPr/>
            </p:nvGrpSpPr>
            <p:grpSpPr bwMode="auto">
              <a:xfrm>
                <a:off x="3547" y="1696"/>
                <a:ext cx="284" cy="289"/>
                <a:chOff x="3547" y="1696"/>
                <a:chExt cx="284" cy="289"/>
              </a:xfrm>
            </p:grpSpPr>
            <p:sp>
              <p:nvSpPr>
                <p:cNvPr id="2761802" name="Freeform 74"/>
                <p:cNvSpPr/>
                <p:nvPr/>
              </p:nvSpPr>
              <p:spPr bwMode="auto">
                <a:xfrm>
                  <a:off x="3547" y="1696"/>
                  <a:ext cx="142" cy="289"/>
                </a:xfrm>
                <a:custGeom>
                  <a:avLst/>
                  <a:gdLst/>
                  <a:ahLst/>
                  <a:cxnLst>
                    <a:cxn ang="0">
                      <a:pos x="141" y="0"/>
                    </a:cxn>
                    <a:cxn ang="0">
                      <a:pos x="0" y="0"/>
                    </a:cxn>
                    <a:cxn ang="0">
                      <a:pos x="0" y="288"/>
                    </a:cxn>
                    <a:cxn ang="0">
                      <a:pos x="141" y="288"/>
                    </a:cxn>
                  </a:cxnLst>
                  <a:rect l="0" t="0" r="r" b="b"/>
                  <a:pathLst>
                    <a:path w="142" h="289">
                      <a:moveTo>
                        <a:pt x="141" y="0"/>
                      </a:moveTo>
                      <a:lnTo>
                        <a:pt x="0" y="0"/>
                      </a:lnTo>
                      <a:lnTo>
                        <a:pt x="0" y="288"/>
                      </a:lnTo>
                      <a:lnTo>
                        <a:pt x="141" y="288"/>
                      </a:lnTo>
                    </a:path>
                  </a:pathLst>
                </a:custGeom>
                <a:noFill/>
                <a:ln w="25400" cap="rnd" cmpd="sng">
                  <a:solidFill>
                    <a:schemeClr val="tx1"/>
                  </a:solidFill>
                  <a:prstDash val="solid"/>
                  <a:round/>
                  <a:headEnd type="none" w="med" len="med"/>
                  <a:tailEnd type="none" w="med" len="med"/>
                </a:ln>
                <a:effectLst/>
              </p:spPr>
              <p:txBody>
                <a:bodyPr/>
                <a:lstStyle/>
                <a:p>
                  <a:endParaRPr lang="en-US"/>
                </a:p>
              </p:txBody>
            </p:sp>
            <p:sp>
              <p:nvSpPr>
                <p:cNvPr id="2761803" name="Freeform 75"/>
                <p:cNvSpPr/>
                <p:nvPr/>
              </p:nvSpPr>
              <p:spPr bwMode="auto">
                <a:xfrm>
                  <a:off x="3688" y="1696"/>
                  <a:ext cx="143" cy="289"/>
                </a:xfrm>
                <a:custGeom>
                  <a:avLst/>
                  <a:gdLst/>
                  <a:ahLst/>
                  <a:cxnLst>
                    <a:cxn ang="0">
                      <a:pos x="0" y="0"/>
                    </a:cxn>
                    <a:cxn ang="0">
                      <a:pos x="142" y="0"/>
                    </a:cxn>
                    <a:cxn ang="0">
                      <a:pos x="142" y="288"/>
                    </a:cxn>
                    <a:cxn ang="0">
                      <a:pos x="0" y="288"/>
                    </a:cxn>
                  </a:cxnLst>
                  <a:rect l="0" t="0" r="r" b="b"/>
                  <a:pathLst>
                    <a:path w="143" h="289">
                      <a:moveTo>
                        <a:pt x="0" y="0"/>
                      </a:moveTo>
                      <a:lnTo>
                        <a:pt x="142" y="0"/>
                      </a:lnTo>
                      <a:lnTo>
                        <a:pt x="142" y="288"/>
                      </a:lnTo>
                      <a:lnTo>
                        <a:pt x="0" y="288"/>
                      </a:lnTo>
                    </a:path>
                  </a:pathLst>
                </a:custGeom>
                <a:noFill/>
                <a:ln w="25400" cap="rnd" cmpd="sng">
                  <a:solidFill>
                    <a:schemeClr val="tx1"/>
                  </a:solidFill>
                  <a:prstDash val="solid"/>
                  <a:round/>
                  <a:headEnd type="none" w="med" len="med"/>
                  <a:tailEnd type="none" w="med" len="med"/>
                </a:ln>
                <a:effectLst/>
              </p:spPr>
              <p:txBody>
                <a:bodyPr/>
                <a:lstStyle/>
                <a:p>
                  <a:endParaRPr lang="en-US"/>
                </a:p>
              </p:txBody>
            </p:sp>
          </p:grpSp>
          <p:sp>
            <p:nvSpPr>
              <p:cNvPr id="2761804" name="Line 76"/>
              <p:cNvSpPr>
                <a:spLocks noChangeShapeType="1"/>
              </p:cNvSpPr>
              <p:nvPr/>
            </p:nvSpPr>
            <p:spPr bwMode="auto">
              <a:xfrm>
                <a:off x="3400" y="1840"/>
                <a:ext cx="139" cy="0"/>
              </a:xfrm>
              <a:prstGeom prst="line">
                <a:avLst/>
              </a:prstGeom>
              <a:noFill/>
              <a:ln w="25400">
                <a:solidFill>
                  <a:schemeClr val="tx1"/>
                </a:solidFill>
                <a:round/>
              </a:ln>
              <a:effectLst/>
            </p:spPr>
            <p:txBody>
              <a:bodyPr wrap="none" anchor="ctr"/>
              <a:lstStyle/>
              <a:p>
                <a:endParaRPr lang="en-US"/>
              </a:p>
            </p:txBody>
          </p:sp>
          <p:sp>
            <p:nvSpPr>
              <p:cNvPr id="2761805" name="Line 77"/>
              <p:cNvSpPr>
                <a:spLocks noChangeShapeType="1"/>
              </p:cNvSpPr>
              <p:nvPr/>
            </p:nvSpPr>
            <p:spPr bwMode="auto">
              <a:xfrm>
                <a:off x="2916" y="1840"/>
                <a:ext cx="155" cy="0"/>
              </a:xfrm>
              <a:prstGeom prst="line">
                <a:avLst/>
              </a:prstGeom>
              <a:noFill/>
              <a:ln w="25400">
                <a:solidFill>
                  <a:schemeClr val="tx1"/>
                </a:solidFill>
                <a:round/>
              </a:ln>
              <a:effectLst/>
            </p:spPr>
            <p:txBody>
              <a:bodyPr wrap="none" anchor="ctr"/>
              <a:lstStyle/>
              <a:p>
                <a:endParaRPr lang="en-US"/>
              </a:p>
            </p:txBody>
          </p:sp>
          <p:sp>
            <p:nvSpPr>
              <p:cNvPr id="2761806" name="Freeform 78"/>
              <p:cNvSpPr/>
              <p:nvPr/>
            </p:nvSpPr>
            <p:spPr bwMode="auto">
              <a:xfrm>
                <a:off x="3037" y="1840"/>
                <a:ext cx="431" cy="193"/>
              </a:xfrm>
              <a:custGeom>
                <a:avLst/>
                <a:gdLst/>
                <a:ahLst/>
                <a:cxnLst>
                  <a:cxn ang="0">
                    <a:pos x="0" y="0"/>
                  </a:cxn>
                  <a:cxn ang="0">
                    <a:pos x="0" y="192"/>
                  </a:cxn>
                  <a:cxn ang="0">
                    <a:pos x="391" y="192"/>
                  </a:cxn>
                  <a:cxn ang="0">
                    <a:pos x="391" y="64"/>
                  </a:cxn>
                  <a:cxn ang="0">
                    <a:pos x="430" y="0"/>
                  </a:cxn>
                </a:cxnLst>
                <a:rect l="0" t="0" r="r" b="b"/>
                <a:pathLst>
                  <a:path w="431" h="193">
                    <a:moveTo>
                      <a:pt x="0" y="0"/>
                    </a:moveTo>
                    <a:lnTo>
                      <a:pt x="0" y="192"/>
                    </a:lnTo>
                    <a:lnTo>
                      <a:pt x="391" y="192"/>
                    </a:lnTo>
                    <a:lnTo>
                      <a:pt x="391" y="64"/>
                    </a:lnTo>
                    <a:lnTo>
                      <a:pt x="430" y="0"/>
                    </a:lnTo>
                  </a:path>
                </a:pathLst>
              </a:custGeom>
              <a:noFill/>
              <a:ln w="25400" cap="rnd" cmpd="sng">
                <a:solidFill>
                  <a:schemeClr val="tx1"/>
                </a:solidFill>
                <a:prstDash val="solid"/>
                <a:round/>
                <a:headEnd type="none" w="med" len="med"/>
                <a:tailEnd type="none" w="med" len="med"/>
              </a:ln>
              <a:effectLst/>
            </p:spPr>
            <p:txBody>
              <a:bodyPr/>
              <a:lstStyle/>
              <a:p>
                <a:endParaRPr lang="en-US"/>
              </a:p>
            </p:txBody>
          </p:sp>
          <p:sp>
            <p:nvSpPr>
              <p:cNvPr id="2761807" name="Line 79"/>
              <p:cNvSpPr>
                <a:spLocks noChangeShapeType="1"/>
              </p:cNvSpPr>
              <p:nvPr/>
            </p:nvSpPr>
            <p:spPr bwMode="auto">
              <a:xfrm>
                <a:off x="2531" y="1936"/>
                <a:ext cx="157" cy="0"/>
              </a:xfrm>
              <a:prstGeom prst="line">
                <a:avLst/>
              </a:prstGeom>
              <a:noFill/>
              <a:ln w="25400">
                <a:solidFill>
                  <a:schemeClr val="tx1"/>
                </a:solidFill>
                <a:round/>
              </a:ln>
              <a:effectLst/>
            </p:spPr>
            <p:txBody>
              <a:bodyPr wrap="none" anchor="ctr"/>
              <a:lstStyle/>
              <a:p>
                <a:endParaRPr lang="en-US"/>
              </a:p>
            </p:txBody>
          </p:sp>
          <p:sp>
            <p:nvSpPr>
              <p:cNvPr id="2761808" name="Freeform 80"/>
              <p:cNvSpPr/>
              <p:nvPr/>
            </p:nvSpPr>
            <p:spPr bwMode="auto">
              <a:xfrm>
                <a:off x="2624" y="1835"/>
                <a:ext cx="337" cy="278"/>
              </a:xfrm>
              <a:custGeom>
                <a:avLst/>
                <a:gdLst/>
                <a:ahLst/>
                <a:cxnLst>
                  <a:cxn ang="0">
                    <a:pos x="0" y="101"/>
                  </a:cxn>
                  <a:cxn ang="0">
                    <a:pos x="0" y="277"/>
                  </a:cxn>
                  <a:cxn ang="0">
                    <a:pos x="294" y="277"/>
                  </a:cxn>
                  <a:cxn ang="0">
                    <a:pos x="294" y="90"/>
                  </a:cxn>
                  <a:cxn ang="0">
                    <a:pos x="336" y="0"/>
                  </a:cxn>
                </a:cxnLst>
                <a:rect l="0" t="0" r="r" b="b"/>
                <a:pathLst>
                  <a:path w="337" h="278">
                    <a:moveTo>
                      <a:pt x="0" y="101"/>
                    </a:moveTo>
                    <a:lnTo>
                      <a:pt x="0" y="277"/>
                    </a:lnTo>
                    <a:lnTo>
                      <a:pt x="294" y="277"/>
                    </a:lnTo>
                    <a:lnTo>
                      <a:pt x="294" y="90"/>
                    </a:lnTo>
                    <a:lnTo>
                      <a:pt x="336" y="0"/>
                    </a:lnTo>
                  </a:path>
                </a:pathLst>
              </a:custGeom>
              <a:noFill/>
              <a:ln w="25400" cap="rnd" cmpd="sng">
                <a:solidFill>
                  <a:schemeClr val="tx1"/>
                </a:solidFill>
                <a:prstDash val="solid"/>
                <a:round/>
                <a:headEnd type="none" w="med" len="med"/>
                <a:tailEnd type="none" w="med" len="med"/>
              </a:ln>
              <a:effectLst/>
            </p:spPr>
            <p:txBody>
              <a:bodyPr/>
              <a:lstStyle/>
              <a:p>
                <a:endParaRPr lang="en-US"/>
              </a:p>
            </p:txBody>
          </p:sp>
        </p:grpSp>
        <p:grpSp>
          <p:nvGrpSpPr>
            <p:cNvPr id="17" name="Group 81"/>
            <p:cNvGrpSpPr/>
            <p:nvPr/>
          </p:nvGrpSpPr>
          <p:grpSpPr bwMode="auto">
            <a:xfrm>
              <a:off x="2178" y="2048"/>
              <a:ext cx="2096" cy="513"/>
              <a:chOff x="2178" y="2048"/>
              <a:chExt cx="2096" cy="513"/>
            </a:xfrm>
          </p:grpSpPr>
          <p:grpSp>
            <p:nvGrpSpPr>
              <p:cNvPr id="18" name="Group 82"/>
              <p:cNvGrpSpPr/>
              <p:nvPr/>
            </p:nvGrpSpPr>
            <p:grpSpPr bwMode="auto">
              <a:xfrm>
                <a:off x="3122" y="2048"/>
                <a:ext cx="214" cy="481"/>
                <a:chOff x="3122" y="2048"/>
                <a:chExt cx="214" cy="481"/>
              </a:xfrm>
            </p:grpSpPr>
            <p:sp>
              <p:nvSpPr>
                <p:cNvPr id="2761811" name="Freeform 83"/>
                <p:cNvSpPr/>
                <p:nvPr/>
              </p:nvSpPr>
              <p:spPr bwMode="auto">
                <a:xfrm>
                  <a:off x="3123" y="2048"/>
                  <a:ext cx="213" cy="481"/>
                </a:xfrm>
                <a:custGeom>
                  <a:avLst/>
                  <a:gdLst/>
                  <a:ahLst/>
                  <a:cxnLst>
                    <a:cxn ang="0">
                      <a:pos x="0" y="320"/>
                    </a:cxn>
                    <a:cxn ang="0">
                      <a:pos x="71" y="240"/>
                    </a:cxn>
                    <a:cxn ang="0">
                      <a:pos x="0" y="160"/>
                    </a:cxn>
                    <a:cxn ang="0">
                      <a:pos x="0" y="0"/>
                    </a:cxn>
                    <a:cxn ang="0">
                      <a:pos x="212" y="160"/>
                    </a:cxn>
                    <a:cxn ang="0">
                      <a:pos x="212" y="320"/>
                    </a:cxn>
                    <a:cxn ang="0">
                      <a:pos x="0" y="480"/>
                    </a:cxn>
                    <a:cxn ang="0">
                      <a:pos x="0" y="320"/>
                    </a:cxn>
                  </a:cxnLst>
                  <a:rect l="0" t="0" r="r" b="b"/>
                  <a:pathLst>
                    <a:path w="213" h="481">
                      <a:moveTo>
                        <a:pt x="0" y="320"/>
                      </a:moveTo>
                      <a:lnTo>
                        <a:pt x="71" y="240"/>
                      </a:lnTo>
                      <a:lnTo>
                        <a:pt x="0" y="160"/>
                      </a:lnTo>
                      <a:lnTo>
                        <a:pt x="0" y="0"/>
                      </a:lnTo>
                      <a:lnTo>
                        <a:pt x="212" y="160"/>
                      </a:lnTo>
                      <a:lnTo>
                        <a:pt x="212" y="320"/>
                      </a:lnTo>
                      <a:lnTo>
                        <a:pt x="0" y="480"/>
                      </a:lnTo>
                      <a:lnTo>
                        <a:pt x="0" y="320"/>
                      </a:lnTo>
                    </a:path>
                  </a:pathLst>
                </a:custGeom>
                <a:noFill/>
                <a:ln w="25400" cap="rnd" cmpd="sng">
                  <a:solidFill>
                    <a:schemeClr val="tx1"/>
                  </a:solidFill>
                  <a:prstDash val="solid"/>
                  <a:round/>
                  <a:headEnd type="none" w="med" len="med"/>
                  <a:tailEnd type="none" w="med" len="med"/>
                </a:ln>
                <a:effectLst/>
              </p:spPr>
              <p:txBody>
                <a:bodyPr/>
                <a:lstStyle/>
                <a:p>
                  <a:endParaRPr lang="en-US"/>
                </a:p>
              </p:txBody>
            </p:sp>
            <p:sp>
              <p:nvSpPr>
                <p:cNvPr id="2761812" name="Rectangle 84"/>
                <p:cNvSpPr>
                  <a:spLocks noChangeArrowheads="1"/>
                </p:cNvSpPr>
                <p:nvPr/>
              </p:nvSpPr>
              <p:spPr bwMode="auto">
                <a:xfrm rot="5400000">
                  <a:off x="3024" y="2170"/>
                  <a:ext cx="384" cy="188"/>
                </a:xfrm>
                <a:prstGeom prst="rect">
                  <a:avLst/>
                </a:prstGeom>
                <a:noFill/>
                <a:ln w="12700">
                  <a:noFill/>
                  <a:miter lim="800000"/>
                </a:ln>
                <a:effectLst/>
              </p:spPr>
              <p:txBody>
                <a:bodyPr wrap="none" lIns="90487" tIns="44450" rIns="90487" bIns="44450">
                  <a:spAutoFit/>
                </a:bodyPr>
                <a:lstStyle/>
                <a:p>
                  <a:pPr indent="0">
                    <a:buNone/>
                  </a:pPr>
                  <a:r>
                    <a:rPr lang="en-US" sz="1600" b="1">
                      <a:solidFill>
                        <a:schemeClr val="tx1"/>
                      </a:solidFill>
                      <a:latin typeface="Times" pitchFamily="-65" charset="0"/>
                    </a:rPr>
                    <a:t>ALU</a:t>
                  </a:r>
                </a:p>
              </p:txBody>
            </p:sp>
          </p:grpSp>
          <p:grpSp>
            <p:nvGrpSpPr>
              <p:cNvPr id="19" name="Group 85"/>
              <p:cNvGrpSpPr/>
              <p:nvPr/>
            </p:nvGrpSpPr>
            <p:grpSpPr bwMode="auto">
              <a:xfrm>
                <a:off x="2178" y="2144"/>
                <a:ext cx="359" cy="289"/>
                <a:chOff x="2178" y="2144"/>
                <a:chExt cx="359" cy="289"/>
              </a:xfrm>
            </p:grpSpPr>
            <p:sp>
              <p:nvSpPr>
                <p:cNvPr id="2761814" name="Rectangle 86"/>
                <p:cNvSpPr>
                  <a:spLocks noChangeArrowheads="1"/>
                </p:cNvSpPr>
                <p:nvPr/>
              </p:nvSpPr>
              <p:spPr bwMode="auto">
                <a:xfrm>
                  <a:off x="2178" y="2146"/>
                  <a:ext cx="292" cy="188"/>
                </a:xfrm>
                <a:prstGeom prst="rect">
                  <a:avLst/>
                </a:prstGeom>
                <a:noFill/>
                <a:ln w="12700">
                  <a:noFill/>
                  <a:miter lim="800000"/>
                </a:ln>
                <a:effectLst/>
              </p:spPr>
              <p:txBody>
                <a:bodyPr wrap="none" lIns="90487" tIns="44450" rIns="90487" bIns="44450">
                  <a:spAutoFit/>
                </a:bodyPr>
                <a:lstStyle/>
                <a:p>
                  <a:pPr indent="0">
                    <a:buNone/>
                  </a:pPr>
                  <a:r>
                    <a:rPr lang="en-US" sz="1600" b="1">
                      <a:solidFill>
                        <a:schemeClr val="tx1"/>
                      </a:solidFill>
                      <a:latin typeface="Times" pitchFamily="-65" charset="0"/>
                    </a:rPr>
                    <a:t>  I$</a:t>
                  </a:r>
                  <a:endParaRPr lang="en-US" sz="1600" b="1" dirty="0">
                    <a:solidFill>
                      <a:schemeClr val="tx1"/>
                    </a:solidFill>
                    <a:latin typeface="Times" pitchFamily="-65" charset="0"/>
                  </a:endParaRPr>
                </a:p>
              </p:txBody>
            </p:sp>
            <p:grpSp>
              <p:nvGrpSpPr>
                <p:cNvPr id="20" name="Group 87"/>
                <p:cNvGrpSpPr/>
                <p:nvPr/>
              </p:nvGrpSpPr>
              <p:grpSpPr bwMode="auto">
                <a:xfrm>
                  <a:off x="2197" y="2144"/>
                  <a:ext cx="340" cy="289"/>
                  <a:chOff x="2197" y="2144"/>
                  <a:chExt cx="340" cy="289"/>
                </a:xfrm>
              </p:grpSpPr>
              <p:sp>
                <p:nvSpPr>
                  <p:cNvPr id="2761816" name="Freeform 88"/>
                  <p:cNvSpPr/>
                  <p:nvPr/>
                </p:nvSpPr>
                <p:spPr bwMode="auto">
                  <a:xfrm>
                    <a:off x="2197" y="2144"/>
                    <a:ext cx="170" cy="289"/>
                  </a:xfrm>
                  <a:custGeom>
                    <a:avLst/>
                    <a:gdLst/>
                    <a:ahLst/>
                    <a:cxnLst>
                      <a:cxn ang="0">
                        <a:pos x="169" y="0"/>
                      </a:cxn>
                      <a:cxn ang="0">
                        <a:pos x="0" y="0"/>
                      </a:cxn>
                      <a:cxn ang="0">
                        <a:pos x="0" y="288"/>
                      </a:cxn>
                      <a:cxn ang="0">
                        <a:pos x="169" y="288"/>
                      </a:cxn>
                    </a:cxnLst>
                    <a:rect l="0" t="0" r="r" b="b"/>
                    <a:pathLst>
                      <a:path w="170" h="289">
                        <a:moveTo>
                          <a:pt x="169" y="0"/>
                        </a:moveTo>
                        <a:lnTo>
                          <a:pt x="0" y="0"/>
                        </a:lnTo>
                        <a:lnTo>
                          <a:pt x="0" y="288"/>
                        </a:lnTo>
                        <a:lnTo>
                          <a:pt x="169" y="288"/>
                        </a:lnTo>
                      </a:path>
                    </a:pathLst>
                  </a:custGeom>
                  <a:noFill/>
                  <a:ln w="25400" cap="rnd" cmpd="sng">
                    <a:solidFill>
                      <a:schemeClr val="tx1"/>
                    </a:solidFill>
                    <a:prstDash val="solid"/>
                    <a:round/>
                    <a:headEnd type="none" w="med" len="med"/>
                    <a:tailEnd type="none" w="med" len="med"/>
                  </a:ln>
                  <a:effectLst/>
                </p:spPr>
                <p:txBody>
                  <a:bodyPr/>
                  <a:lstStyle/>
                  <a:p>
                    <a:endParaRPr lang="en-US"/>
                  </a:p>
                </p:txBody>
              </p:sp>
              <p:sp>
                <p:nvSpPr>
                  <p:cNvPr id="2761817" name="Freeform 89"/>
                  <p:cNvSpPr/>
                  <p:nvPr/>
                </p:nvSpPr>
                <p:spPr bwMode="auto">
                  <a:xfrm>
                    <a:off x="2366" y="2144"/>
                    <a:ext cx="171" cy="289"/>
                  </a:xfrm>
                  <a:custGeom>
                    <a:avLst/>
                    <a:gdLst/>
                    <a:ahLst/>
                    <a:cxnLst>
                      <a:cxn ang="0">
                        <a:pos x="0" y="0"/>
                      </a:cxn>
                      <a:cxn ang="0">
                        <a:pos x="170" y="0"/>
                      </a:cxn>
                      <a:cxn ang="0">
                        <a:pos x="170" y="288"/>
                      </a:cxn>
                      <a:cxn ang="0">
                        <a:pos x="0" y="288"/>
                      </a:cxn>
                    </a:cxnLst>
                    <a:rect l="0" t="0" r="r" b="b"/>
                    <a:pathLst>
                      <a:path w="171" h="289">
                        <a:moveTo>
                          <a:pt x="0" y="0"/>
                        </a:moveTo>
                        <a:lnTo>
                          <a:pt x="170" y="0"/>
                        </a:lnTo>
                        <a:lnTo>
                          <a:pt x="170" y="288"/>
                        </a:lnTo>
                        <a:lnTo>
                          <a:pt x="0" y="288"/>
                        </a:lnTo>
                      </a:path>
                    </a:pathLst>
                  </a:custGeom>
                  <a:noFill/>
                  <a:ln w="25400" cap="rnd" cmpd="sng">
                    <a:solidFill>
                      <a:schemeClr val="tx1"/>
                    </a:solidFill>
                    <a:prstDash val="solid"/>
                    <a:round/>
                    <a:headEnd type="none" w="med" len="med"/>
                    <a:tailEnd type="none" w="med" len="med"/>
                  </a:ln>
                  <a:effectLst/>
                </p:spPr>
                <p:txBody>
                  <a:bodyPr/>
                  <a:lstStyle/>
                  <a:p>
                    <a:endParaRPr lang="en-US"/>
                  </a:p>
                </p:txBody>
              </p:sp>
            </p:grpSp>
          </p:grpSp>
          <p:sp>
            <p:nvSpPr>
              <p:cNvPr id="2761818" name="Rectangle 90"/>
              <p:cNvSpPr>
                <a:spLocks noChangeArrowheads="1"/>
              </p:cNvSpPr>
              <p:nvPr/>
            </p:nvSpPr>
            <p:spPr bwMode="auto">
              <a:xfrm>
                <a:off x="2638" y="2151"/>
                <a:ext cx="327" cy="188"/>
              </a:xfrm>
              <a:prstGeom prst="rect">
                <a:avLst/>
              </a:prstGeom>
              <a:noFill/>
              <a:ln w="12700">
                <a:noFill/>
                <a:miter lim="800000"/>
              </a:ln>
              <a:effectLst/>
            </p:spPr>
            <p:txBody>
              <a:bodyPr wrap="none" lIns="90487" tIns="44450" rIns="90487" bIns="44450">
                <a:spAutoFit/>
              </a:bodyPr>
              <a:lstStyle/>
              <a:p>
                <a:pPr indent="0">
                  <a:buNone/>
                </a:pPr>
                <a:r>
                  <a:rPr lang="en-US" sz="1600" b="1">
                    <a:solidFill>
                      <a:schemeClr val="tx1"/>
                    </a:solidFill>
                    <a:latin typeface="Times" pitchFamily="-65" charset="0"/>
                  </a:rPr>
                  <a:t>Reg</a:t>
                </a:r>
              </a:p>
            </p:txBody>
          </p:sp>
          <p:grpSp>
            <p:nvGrpSpPr>
              <p:cNvPr id="21" name="Group 91"/>
              <p:cNvGrpSpPr/>
              <p:nvPr/>
            </p:nvGrpSpPr>
            <p:grpSpPr bwMode="auto">
              <a:xfrm>
                <a:off x="2657" y="2144"/>
                <a:ext cx="296" cy="289"/>
                <a:chOff x="2657" y="2144"/>
                <a:chExt cx="296" cy="289"/>
              </a:xfrm>
            </p:grpSpPr>
            <p:sp>
              <p:nvSpPr>
                <p:cNvPr id="2761820" name="Freeform 92"/>
                <p:cNvSpPr/>
                <p:nvPr/>
              </p:nvSpPr>
              <p:spPr bwMode="auto">
                <a:xfrm>
                  <a:off x="2657" y="2144"/>
                  <a:ext cx="149" cy="289"/>
                </a:xfrm>
                <a:custGeom>
                  <a:avLst/>
                  <a:gdLst/>
                  <a:ahLst/>
                  <a:cxnLst>
                    <a:cxn ang="0">
                      <a:pos x="148" y="0"/>
                    </a:cxn>
                    <a:cxn ang="0">
                      <a:pos x="0" y="0"/>
                    </a:cxn>
                    <a:cxn ang="0">
                      <a:pos x="0" y="288"/>
                    </a:cxn>
                    <a:cxn ang="0">
                      <a:pos x="148" y="288"/>
                    </a:cxn>
                  </a:cxnLst>
                  <a:rect l="0" t="0" r="r" b="b"/>
                  <a:pathLst>
                    <a:path w="149" h="289">
                      <a:moveTo>
                        <a:pt x="148" y="0"/>
                      </a:moveTo>
                      <a:lnTo>
                        <a:pt x="0" y="0"/>
                      </a:lnTo>
                      <a:lnTo>
                        <a:pt x="0" y="288"/>
                      </a:lnTo>
                      <a:lnTo>
                        <a:pt x="148" y="288"/>
                      </a:lnTo>
                    </a:path>
                  </a:pathLst>
                </a:custGeom>
                <a:noFill/>
                <a:ln w="25400" cap="rnd" cmpd="sng">
                  <a:solidFill>
                    <a:schemeClr val="tx1"/>
                  </a:solidFill>
                  <a:prstDash val="solid"/>
                  <a:round/>
                  <a:headEnd type="none" w="med" len="med"/>
                  <a:tailEnd type="none" w="med" len="med"/>
                </a:ln>
                <a:effectLst/>
              </p:spPr>
              <p:txBody>
                <a:bodyPr/>
                <a:lstStyle/>
                <a:p>
                  <a:endParaRPr lang="en-US"/>
                </a:p>
              </p:txBody>
            </p:sp>
            <p:sp>
              <p:nvSpPr>
                <p:cNvPr id="2761821" name="Freeform 93"/>
                <p:cNvSpPr/>
                <p:nvPr/>
              </p:nvSpPr>
              <p:spPr bwMode="auto">
                <a:xfrm>
                  <a:off x="2805" y="2144"/>
                  <a:ext cx="148" cy="289"/>
                </a:xfrm>
                <a:custGeom>
                  <a:avLst/>
                  <a:gdLst/>
                  <a:ahLst/>
                  <a:cxnLst>
                    <a:cxn ang="0">
                      <a:pos x="0" y="0"/>
                    </a:cxn>
                    <a:cxn ang="0">
                      <a:pos x="147" y="0"/>
                    </a:cxn>
                    <a:cxn ang="0">
                      <a:pos x="147" y="288"/>
                    </a:cxn>
                    <a:cxn ang="0">
                      <a:pos x="0" y="288"/>
                    </a:cxn>
                  </a:cxnLst>
                  <a:rect l="0" t="0" r="r" b="b"/>
                  <a:pathLst>
                    <a:path w="148" h="289">
                      <a:moveTo>
                        <a:pt x="0" y="0"/>
                      </a:moveTo>
                      <a:lnTo>
                        <a:pt x="147" y="0"/>
                      </a:lnTo>
                      <a:lnTo>
                        <a:pt x="147" y="288"/>
                      </a:lnTo>
                      <a:lnTo>
                        <a:pt x="0" y="288"/>
                      </a:lnTo>
                    </a:path>
                  </a:pathLst>
                </a:custGeom>
                <a:noFill/>
                <a:ln w="25400" cap="rnd" cmpd="sng">
                  <a:solidFill>
                    <a:schemeClr val="tx1"/>
                  </a:solidFill>
                  <a:prstDash val="solid"/>
                  <a:round/>
                  <a:headEnd type="none" w="med" len="med"/>
                  <a:tailEnd type="none" w="med" len="med"/>
                </a:ln>
                <a:effectLst/>
              </p:spPr>
              <p:txBody>
                <a:bodyPr/>
                <a:lstStyle/>
                <a:p>
                  <a:endParaRPr lang="en-US"/>
                </a:p>
              </p:txBody>
            </p:sp>
          </p:grpSp>
          <p:sp>
            <p:nvSpPr>
              <p:cNvPr id="2761822" name="Line 94"/>
              <p:cNvSpPr>
                <a:spLocks noChangeShapeType="1"/>
              </p:cNvSpPr>
              <p:nvPr/>
            </p:nvSpPr>
            <p:spPr bwMode="auto">
              <a:xfrm>
                <a:off x="2542" y="2288"/>
                <a:ext cx="96" cy="0"/>
              </a:xfrm>
              <a:prstGeom prst="line">
                <a:avLst/>
              </a:prstGeom>
              <a:noFill/>
              <a:ln w="25400">
                <a:solidFill>
                  <a:schemeClr val="tx1"/>
                </a:solidFill>
                <a:round/>
              </a:ln>
              <a:effectLst/>
            </p:spPr>
            <p:txBody>
              <a:bodyPr wrap="none" anchor="ctr"/>
              <a:lstStyle/>
              <a:p>
                <a:endParaRPr lang="en-US"/>
              </a:p>
            </p:txBody>
          </p:sp>
          <p:sp>
            <p:nvSpPr>
              <p:cNvPr id="2761823" name="Freeform 95"/>
              <p:cNvSpPr/>
              <p:nvPr/>
            </p:nvSpPr>
            <p:spPr bwMode="auto">
              <a:xfrm>
                <a:off x="2604" y="2192"/>
                <a:ext cx="48" cy="97"/>
              </a:xfrm>
              <a:custGeom>
                <a:avLst/>
                <a:gdLst/>
                <a:ahLst/>
                <a:cxnLst>
                  <a:cxn ang="0">
                    <a:pos x="0" y="96"/>
                  </a:cxn>
                  <a:cxn ang="0">
                    <a:pos x="0" y="0"/>
                  </a:cxn>
                  <a:cxn ang="0">
                    <a:pos x="47" y="0"/>
                  </a:cxn>
                  <a:cxn ang="0">
                    <a:pos x="47" y="0"/>
                  </a:cxn>
                </a:cxnLst>
                <a:rect l="0" t="0" r="r" b="b"/>
                <a:pathLst>
                  <a:path w="48" h="97">
                    <a:moveTo>
                      <a:pt x="0" y="96"/>
                    </a:moveTo>
                    <a:lnTo>
                      <a:pt x="0" y="0"/>
                    </a:lnTo>
                    <a:lnTo>
                      <a:pt x="47" y="0"/>
                    </a:lnTo>
                    <a:lnTo>
                      <a:pt x="47" y="0"/>
                    </a:lnTo>
                  </a:path>
                </a:pathLst>
              </a:custGeom>
              <a:noFill/>
              <a:ln w="25400" cap="rnd" cmpd="sng">
                <a:solidFill>
                  <a:schemeClr val="tx1"/>
                </a:solidFill>
                <a:prstDash val="solid"/>
                <a:round/>
                <a:headEnd type="none" w="med" len="med"/>
                <a:tailEnd type="none" w="med" len="med"/>
              </a:ln>
              <a:effectLst/>
            </p:spPr>
            <p:txBody>
              <a:bodyPr/>
              <a:lstStyle/>
              <a:p>
                <a:endParaRPr lang="en-US"/>
              </a:p>
            </p:txBody>
          </p:sp>
          <p:sp>
            <p:nvSpPr>
              <p:cNvPr id="2761824" name="Line 96"/>
              <p:cNvSpPr>
                <a:spLocks noChangeShapeType="1"/>
              </p:cNvSpPr>
              <p:nvPr/>
            </p:nvSpPr>
            <p:spPr bwMode="auto">
              <a:xfrm>
                <a:off x="2958" y="2192"/>
                <a:ext cx="157" cy="0"/>
              </a:xfrm>
              <a:prstGeom prst="line">
                <a:avLst/>
              </a:prstGeom>
              <a:noFill/>
              <a:ln w="25400">
                <a:solidFill>
                  <a:schemeClr val="tx1"/>
                </a:solidFill>
                <a:round/>
              </a:ln>
              <a:effectLst/>
            </p:spPr>
            <p:txBody>
              <a:bodyPr wrap="none" anchor="ctr"/>
              <a:lstStyle/>
              <a:p>
                <a:endParaRPr lang="en-US"/>
              </a:p>
            </p:txBody>
          </p:sp>
          <p:sp>
            <p:nvSpPr>
              <p:cNvPr id="2761825" name="Rectangle 97"/>
              <p:cNvSpPr>
                <a:spLocks noChangeArrowheads="1"/>
              </p:cNvSpPr>
              <p:nvPr/>
            </p:nvSpPr>
            <p:spPr bwMode="auto">
              <a:xfrm>
                <a:off x="3455" y="2146"/>
                <a:ext cx="334" cy="188"/>
              </a:xfrm>
              <a:prstGeom prst="rect">
                <a:avLst/>
              </a:prstGeom>
              <a:noFill/>
              <a:ln w="12700">
                <a:noFill/>
                <a:miter lim="800000"/>
              </a:ln>
              <a:effectLst/>
            </p:spPr>
            <p:txBody>
              <a:bodyPr wrap="none" lIns="90487" tIns="44450" rIns="90487" bIns="44450">
                <a:spAutoFit/>
              </a:bodyPr>
              <a:lstStyle/>
              <a:p>
                <a:pPr indent="0">
                  <a:buNone/>
                </a:pPr>
                <a:r>
                  <a:rPr lang="en-US" sz="1600" b="1">
                    <a:solidFill>
                      <a:schemeClr val="tx1"/>
                    </a:solidFill>
                    <a:latin typeface="Times" pitchFamily="-65" charset="0"/>
                  </a:rPr>
                  <a:t>  D$</a:t>
                </a:r>
              </a:p>
            </p:txBody>
          </p:sp>
          <p:grpSp>
            <p:nvGrpSpPr>
              <p:cNvPr id="22" name="Group 98"/>
              <p:cNvGrpSpPr/>
              <p:nvPr/>
            </p:nvGrpSpPr>
            <p:grpSpPr bwMode="auto">
              <a:xfrm>
                <a:off x="3506" y="2144"/>
                <a:ext cx="325" cy="289"/>
                <a:chOff x="3506" y="2144"/>
                <a:chExt cx="325" cy="289"/>
              </a:xfrm>
            </p:grpSpPr>
            <p:sp>
              <p:nvSpPr>
                <p:cNvPr id="2761827" name="Freeform 99"/>
                <p:cNvSpPr/>
                <p:nvPr/>
              </p:nvSpPr>
              <p:spPr bwMode="auto">
                <a:xfrm>
                  <a:off x="3506" y="2144"/>
                  <a:ext cx="162" cy="289"/>
                </a:xfrm>
                <a:custGeom>
                  <a:avLst/>
                  <a:gdLst/>
                  <a:ahLst/>
                  <a:cxnLst>
                    <a:cxn ang="0">
                      <a:pos x="161" y="0"/>
                    </a:cxn>
                    <a:cxn ang="0">
                      <a:pos x="0" y="0"/>
                    </a:cxn>
                    <a:cxn ang="0">
                      <a:pos x="0" y="288"/>
                    </a:cxn>
                    <a:cxn ang="0">
                      <a:pos x="161" y="288"/>
                    </a:cxn>
                  </a:cxnLst>
                  <a:rect l="0" t="0" r="r" b="b"/>
                  <a:pathLst>
                    <a:path w="162" h="289">
                      <a:moveTo>
                        <a:pt x="161" y="0"/>
                      </a:moveTo>
                      <a:lnTo>
                        <a:pt x="0" y="0"/>
                      </a:lnTo>
                      <a:lnTo>
                        <a:pt x="0" y="288"/>
                      </a:lnTo>
                      <a:lnTo>
                        <a:pt x="161" y="288"/>
                      </a:lnTo>
                    </a:path>
                  </a:pathLst>
                </a:custGeom>
                <a:noFill/>
                <a:ln w="25400" cap="rnd" cmpd="sng">
                  <a:solidFill>
                    <a:schemeClr val="tx1"/>
                  </a:solidFill>
                  <a:prstDash val="solid"/>
                  <a:round/>
                  <a:headEnd type="none" w="med" len="med"/>
                  <a:tailEnd type="none" w="med" len="med"/>
                </a:ln>
                <a:effectLst/>
              </p:spPr>
              <p:txBody>
                <a:bodyPr/>
                <a:lstStyle/>
                <a:p>
                  <a:endParaRPr lang="en-US"/>
                </a:p>
              </p:txBody>
            </p:sp>
            <p:sp>
              <p:nvSpPr>
                <p:cNvPr id="2761828" name="Freeform 100"/>
                <p:cNvSpPr/>
                <p:nvPr/>
              </p:nvSpPr>
              <p:spPr bwMode="auto">
                <a:xfrm>
                  <a:off x="3667" y="2144"/>
                  <a:ext cx="164" cy="289"/>
                </a:xfrm>
                <a:custGeom>
                  <a:avLst/>
                  <a:gdLst/>
                  <a:ahLst/>
                  <a:cxnLst>
                    <a:cxn ang="0">
                      <a:pos x="0" y="0"/>
                    </a:cxn>
                    <a:cxn ang="0">
                      <a:pos x="163" y="0"/>
                    </a:cxn>
                    <a:cxn ang="0">
                      <a:pos x="163" y="288"/>
                    </a:cxn>
                    <a:cxn ang="0">
                      <a:pos x="0" y="288"/>
                    </a:cxn>
                  </a:cxnLst>
                  <a:rect l="0" t="0" r="r" b="b"/>
                  <a:pathLst>
                    <a:path w="164" h="289">
                      <a:moveTo>
                        <a:pt x="0" y="0"/>
                      </a:moveTo>
                      <a:lnTo>
                        <a:pt x="163" y="0"/>
                      </a:lnTo>
                      <a:lnTo>
                        <a:pt x="163" y="288"/>
                      </a:lnTo>
                      <a:lnTo>
                        <a:pt x="0" y="288"/>
                      </a:lnTo>
                    </a:path>
                  </a:pathLst>
                </a:custGeom>
                <a:noFill/>
                <a:ln w="25400" cap="rnd" cmpd="sng">
                  <a:solidFill>
                    <a:schemeClr val="tx1"/>
                  </a:solidFill>
                  <a:prstDash val="solid"/>
                  <a:round/>
                  <a:headEnd type="none" w="med" len="med"/>
                  <a:tailEnd type="none" w="med" len="med"/>
                </a:ln>
                <a:effectLst/>
              </p:spPr>
              <p:txBody>
                <a:bodyPr/>
                <a:lstStyle/>
                <a:p>
                  <a:endParaRPr lang="en-US"/>
                </a:p>
              </p:txBody>
            </p:sp>
          </p:grpSp>
          <p:sp>
            <p:nvSpPr>
              <p:cNvPr id="2761829" name="Rectangle 101"/>
              <p:cNvSpPr>
                <a:spLocks noChangeArrowheads="1"/>
              </p:cNvSpPr>
              <p:nvPr/>
            </p:nvSpPr>
            <p:spPr bwMode="auto">
              <a:xfrm>
                <a:off x="3947" y="2146"/>
                <a:ext cx="327" cy="188"/>
              </a:xfrm>
              <a:prstGeom prst="rect">
                <a:avLst/>
              </a:prstGeom>
              <a:noFill/>
              <a:ln w="12700">
                <a:noFill/>
                <a:miter lim="800000"/>
              </a:ln>
              <a:effectLst/>
            </p:spPr>
            <p:txBody>
              <a:bodyPr wrap="none" lIns="90487" tIns="44450" rIns="90487" bIns="44450">
                <a:spAutoFit/>
              </a:bodyPr>
              <a:lstStyle/>
              <a:p>
                <a:pPr indent="0">
                  <a:buNone/>
                </a:pPr>
                <a:r>
                  <a:rPr lang="en-US" sz="1600" b="1">
                    <a:solidFill>
                      <a:schemeClr val="tx1"/>
                    </a:solidFill>
                    <a:latin typeface="Times" pitchFamily="-65" charset="0"/>
                  </a:rPr>
                  <a:t>Reg</a:t>
                </a:r>
              </a:p>
            </p:txBody>
          </p:sp>
          <p:grpSp>
            <p:nvGrpSpPr>
              <p:cNvPr id="23" name="Group 102"/>
              <p:cNvGrpSpPr/>
              <p:nvPr/>
            </p:nvGrpSpPr>
            <p:grpSpPr bwMode="auto">
              <a:xfrm>
                <a:off x="3974" y="2144"/>
                <a:ext cx="284" cy="289"/>
                <a:chOff x="3974" y="2144"/>
                <a:chExt cx="284" cy="289"/>
              </a:xfrm>
            </p:grpSpPr>
            <p:sp>
              <p:nvSpPr>
                <p:cNvPr id="2761831" name="Freeform 103"/>
                <p:cNvSpPr/>
                <p:nvPr/>
              </p:nvSpPr>
              <p:spPr bwMode="auto">
                <a:xfrm>
                  <a:off x="3974" y="2144"/>
                  <a:ext cx="142" cy="289"/>
                </a:xfrm>
                <a:custGeom>
                  <a:avLst/>
                  <a:gdLst/>
                  <a:ahLst/>
                  <a:cxnLst>
                    <a:cxn ang="0">
                      <a:pos x="141" y="0"/>
                    </a:cxn>
                    <a:cxn ang="0">
                      <a:pos x="0" y="0"/>
                    </a:cxn>
                    <a:cxn ang="0">
                      <a:pos x="0" y="288"/>
                    </a:cxn>
                    <a:cxn ang="0">
                      <a:pos x="141" y="288"/>
                    </a:cxn>
                  </a:cxnLst>
                  <a:rect l="0" t="0" r="r" b="b"/>
                  <a:pathLst>
                    <a:path w="142" h="289">
                      <a:moveTo>
                        <a:pt x="141" y="0"/>
                      </a:moveTo>
                      <a:lnTo>
                        <a:pt x="0" y="0"/>
                      </a:lnTo>
                      <a:lnTo>
                        <a:pt x="0" y="288"/>
                      </a:lnTo>
                      <a:lnTo>
                        <a:pt x="141" y="288"/>
                      </a:lnTo>
                    </a:path>
                  </a:pathLst>
                </a:custGeom>
                <a:noFill/>
                <a:ln w="25400" cap="rnd" cmpd="sng">
                  <a:solidFill>
                    <a:schemeClr val="tx1"/>
                  </a:solidFill>
                  <a:prstDash val="solid"/>
                  <a:round/>
                  <a:headEnd type="none" w="med" len="med"/>
                  <a:tailEnd type="none" w="med" len="med"/>
                </a:ln>
                <a:effectLst/>
              </p:spPr>
              <p:txBody>
                <a:bodyPr/>
                <a:lstStyle/>
                <a:p>
                  <a:endParaRPr lang="en-US"/>
                </a:p>
              </p:txBody>
            </p:sp>
            <p:sp>
              <p:nvSpPr>
                <p:cNvPr id="2761832" name="Freeform 104"/>
                <p:cNvSpPr/>
                <p:nvPr/>
              </p:nvSpPr>
              <p:spPr bwMode="auto">
                <a:xfrm>
                  <a:off x="4115" y="2144"/>
                  <a:ext cx="143" cy="289"/>
                </a:xfrm>
                <a:custGeom>
                  <a:avLst/>
                  <a:gdLst/>
                  <a:ahLst/>
                  <a:cxnLst>
                    <a:cxn ang="0">
                      <a:pos x="0" y="0"/>
                    </a:cxn>
                    <a:cxn ang="0">
                      <a:pos x="142" y="0"/>
                    </a:cxn>
                    <a:cxn ang="0">
                      <a:pos x="142" y="288"/>
                    </a:cxn>
                    <a:cxn ang="0">
                      <a:pos x="0" y="288"/>
                    </a:cxn>
                  </a:cxnLst>
                  <a:rect l="0" t="0" r="r" b="b"/>
                  <a:pathLst>
                    <a:path w="143" h="289">
                      <a:moveTo>
                        <a:pt x="0" y="0"/>
                      </a:moveTo>
                      <a:lnTo>
                        <a:pt x="142" y="0"/>
                      </a:lnTo>
                      <a:lnTo>
                        <a:pt x="142" y="288"/>
                      </a:lnTo>
                      <a:lnTo>
                        <a:pt x="0" y="288"/>
                      </a:lnTo>
                    </a:path>
                  </a:pathLst>
                </a:custGeom>
                <a:noFill/>
                <a:ln w="25400" cap="rnd" cmpd="sng">
                  <a:solidFill>
                    <a:schemeClr val="tx1"/>
                  </a:solidFill>
                  <a:prstDash val="solid"/>
                  <a:round/>
                  <a:headEnd type="none" w="med" len="med"/>
                  <a:tailEnd type="none" w="med" len="med"/>
                </a:ln>
                <a:effectLst/>
              </p:spPr>
              <p:txBody>
                <a:bodyPr/>
                <a:lstStyle/>
                <a:p>
                  <a:endParaRPr lang="en-US"/>
                </a:p>
              </p:txBody>
            </p:sp>
          </p:grpSp>
          <p:sp>
            <p:nvSpPr>
              <p:cNvPr id="2761833" name="Line 105"/>
              <p:cNvSpPr>
                <a:spLocks noChangeShapeType="1"/>
              </p:cNvSpPr>
              <p:nvPr/>
            </p:nvSpPr>
            <p:spPr bwMode="auto">
              <a:xfrm>
                <a:off x="3827" y="2288"/>
                <a:ext cx="139" cy="0"/>
              </a:xfrm>
              <a:prstGeom prst="line">
                <a:avLst/>
              </a:prstGeom>
              <a:noFill/>
              <a:ln w="25400">
                <a:solidFill>
                  <a:schemeClr val="tx1"/>
                </a:solidFill>
                <a:round/>
              </a:ln>
              <a:effectLst/>
            </p:spPr>
            <p:txBody>
              <a:bodyPr wrap="none" anchor="ctr"/>
              <a:lstStyle/>
              <a:p>
                <a:endParaRPr lang="en-US"/>
              </a:p>
            </p:txBody>
          </p:sp>
          <p:sp>
            <p:nvSpPr>
              <p:cNvPr id="2761834" name="Line 106"/>
              <p:cNvSpPr>
                <a:spLocks noChangeShapeType="1"/>
              </p:cNvSpPr>
              <p:nvPr/>
            </p:nvSpPr>
            <p:spPr bwMode="auto">
              <a:xfrm>
                <a:off x="3343" y="2288"/>
                <a:ext cx="155" cy="0"/>
              </a:xfrm>
              <a:prstGeom prst="line">
                <a:avLst/>
              </a:prstGeom>
              <a:noFill/>
              <a:ln w="25400">
                <a:solidFill>
                  <a:schemeClr val="tx1"/>
                </a:solidFill>
                <a:round/>
              </a:ln>
              <a:effectLst/>
            </p:spPr>
            <p:txBody>
              <a:bodyPr wrap="none" anchor="ctr"/>
              <a:lstStyle/>
              <a:p>
                <a:endParaRPr lang="en-US"/>
              </a:p>
            </p:txBody>
          </p:sp>
          <p:sp>
            <p:nvSpPr>
              <p:cNvPr id="2761835" name="Freeform 107"/>
              <p:cNvSpPr/>
              <p:nvPr/>
            </p:nvSpPr>
            <p:spPr bwMode="auto">
              <a:xfrm>
                <a:off x="3464" y="2288"/>
                <a:ext cx="431" cy="193"/>
              </a:xfrm>
              <a:custGeom>
                <a:avLst/>
                <a:gdLst/>
                <a:ahLst/>
                <a:cxnLst>
                  <a:cxn ang="0">
                    <a:pos x="0" y="0"/>
                  </a:cxn>
                  <a:cxn ang="0">
                    <a:pos x="0" y="192"/>
                  </a:cxn>
                  <a:cxn ang="0">
                    <a:pos x="391" y="192"/>
                  </a:cxn>
                  <a:cxn ang="0">
                    <a:pos x="391" y="64"/>
                  </a:cxn>
                  <a:cxn ang="0">
                    <a:pos x="430" y="0"/>
                  </a:cxn>
                </a:cxnLst>
                <a:rect l="0" t="0" r="r" b="b"/>
                <a:pathLst>
                  <a:path w="431" h="193">
                    <a:moveTo>
                      <a:pt x="0" y="0"/>
                    </a:moveTo>
                    <a:lnTo>
                      <a:pt x="0" y="192"/>
                    </a:lnTo>
                    <a:lnTo>
                      <a:pt x="391" y="192"/>
                    </a:lnTo>
                    <a:lnTo>
                      <a:pt x="391" y="64"/>
                    </a:lnTo>
                    <a:lnTo>
                      <a:pt x="430" y="0"/>
                    </a:lnTo>
                  </a:path>
                </a:pathLst>
              </a:custGeom>
              <a:noFill/>
              <a:ln w="25400" cap="rnd" cmpd="sng">
                <a:solidFill>
                  <a:schemeClr val="tx1"/>
                </a:solidFill>
                <a:prstDash val="solid"/>
                <a:round/>
                <a:headEnd type="none" w="med" len="med"/>
                <a:tailEnd type="none" w="med" len="med"/>
              </a:ln>
              <a:effectLst/>
            </p:spPr>
            <p:txBody>
              <a:bodyPr/>
              <a:lstStyle/>
              <a:p>
                <a:endParaRPr lang="en-US"/>
              </a:p>
            </p:txBody>
          </p:sp>
          <p:sp>
            <p:nvSpPr>
              <p:cNvPr id="2761836" name="Line 108"/>
              <p:cNvSpPr>
                <a:spLocks noChangeShapeType="1"/>
              </p:cNvSpPr>
              <p:nvPr/>
            </p:nvSpPr>
            <p:spPr bwMode="auto">
              <a:xfrm>
                <a:off x="2958" y="2384"/>
                <a:ext cx="157" cy="0"/>
              </a:xfrm>
              <a:prstGeom prst="line">
                <a:avLst/>
              </a:prstGeom>
              <a:noFill/>
              <a:ln w="25400">
                <a:solidFill>
                  <a:schemeClr val="tx1"/>
                </a:solidFill>
                <a:round/>
              </a:ln>
              <a:effectLst/>
            </p:spPr>
            <p:txBody>
              <a:bodyPr wrap="none" anchor="ctr"/>
              <a:lstStyle/>
              <a:p>
                <a:endParaRPr lang="en-US"/>
              </a:p>
            </p:txBody>
          </p:sp>
          <p:sp>
            <p:nvSpPr>
              <p:cNvPr id="2761837" name="Freeform 109"/>
              <p:cNvSpPr/>
              <p:nvPr/>
            </p:nvSpPr>
            <p:spPr bwMode="auto">
              <a:xfrm>
                <a:off x="3051" y="2283"/>
                <a:ext cx="337" cy="278"/>
              </a:xfrm>
              <a:custGeom>
                <a:avLst/>
                <a:gdLst/>
                <a:ahLst/>
                <a:cxnLst>
                  <a:cxn ang="0">
                    <a:pos x="0" y="101"/>
                  </a:cxn>
                  <a:cxn ang="0">
                    <a:pos x="0" y="277"/>
                  </a:cxn>
                  <a:cxn ang="0">
                    <a:pos x="294" y="277"/>
                  </a:cxn>
                  <a:cxn ang="0">
                    <a:pos x="294" y="90"/>
                  </a:cxn>
                  <a:cxn ang="0">
                    <a:pos x="336" y="0"/>
                  </a:cxn>
                </a:cxnLst>
                <a:rect l="0" t="0" r="r" b="b"/>
                <a:pathLst>
                  <a:path w="337" h="278">
                    <a:moveTo>
                      <a:pt x="0" y="101"/>
                    </a:moveTo>
                    <a:lnTo>
                      <a:pt x="0" y="277"/>
                    </a:lnTo>
                    <a:lnTo>
                      <a:pt x="294" y="277"/>
                    </a:lnTo>
                    <a:lnTo>
                      <a:pt x="294" y="90"/>
                    </a:lnTo>
                    <a:lnTo>
                      <a:pt x="336" y="0"/>
                    </a:lnTo>
                  </a:path>
                </a:pathLst>
              </a:custGeom>
              <a:noFill/>
              <a:ln w="25400" cap="rnd" cmpd="sng">
                <a:solidFill>
                  <a:schemeClr val="tx1"/>
                </a:solidFill>
                <a:prstDash val="solid"/>
                <a:round/>
                <a:headEnd type="none" w="med" len="med"/>
                <a:tailEnd type="none" w="med" len="med"/>
              </a:ln>
              <a:effectLst/>
            </p:spPr>
            <p:txBody>
              <a:bodyPr/>
              <a:lstStyle/>
              <a:p>
                <a:endParaRPr lang="en-US"/>
              </a:p>
            </p:txBody>
          </p:sp>
        </p:grpSp>
        <p:grpSp>
          <p:nvGrpSpPr>
            <p:cNvPr id="24" name="Group 110"/>
            <p:cNvGrpSpPr/>
            <p:nvPr/>
          </p:nvGrpSpPr>
          <p:grpSpPr bwMode="auto">
            <a:xfrm>
              <a:off x="3549" y="2496"/>
              <a:ext cx="214" cy="481"/>
              <a:chOff x="3549" y="2496"/>
              <a:chExt cx="214" cy="481"/>
            </a:xfrm>
          </p:grpSpPr>
          <p:sp>
            <p:nvSpPr>
              <p:cNvPr id="2761839" name="Freeform 111"/>
              <p:cNvSpPr/>
              <p:nvPr/>
            </p:nvSpPr>
            <p:spPr bwMode="auto">
              <a:xfrm>
                <a:off x="3550" y="2496"/>
                <a:ext cx="213" cy="481"/>
              </a:xfrm>
              <a:custGeom>
                <a:avLst/>
                <a:gdLst/>
                <a:ahLst/>
                <a:cxnLst>
                  <a:cxn ang="0">
                    <a:pos x="0" y="320"/>
                  </a:cxn>
                  <a:cxn ang="0">
                    <a:pos x="71" y="240"/>
                  </a:cxn>
                  <a:cxn ang="0">
                    <a:pos x="0" y="160"/>
                  </a:cxn>
                  <a:cxn ang="0">
                    <a:pos x="0" y="0"/>
                  </a:cxn>
                  <a:cxn ang="0">
                    <a:pos x="212" y="160"/>
                  </a:cxn>
                  <a:cxn ang="0">
                    <a:pos x="212" y="320"/>
                  </a:cxn>
                  <a:cxn ang="0">
                    <a:pos x="0" y="480"/>
                  </a:cxn>
                  <a:cxn ang="0">
                    <a:pos x="0" y="320"/>
                  </a:cxn>
                </a:cxnLst>
                <a:rect l="0" t="0" r="r" b="b"/>
                <a:pathLst>
                  <a:path w="213" h="481">
                    <a:moveTo>
                      <a:pt x="0" y="320"/>
                    </a:moveTo>
                    <a:lnTo>
                      <a:pt x="71" y="240"/>
                    </a:lnTo>
                    <a:lnTo>
                      <a:pt x="0" y="160"/>
                    </a:lnTo>
                    <a:lnTo>
                      <a:pt x="0" y="0"/>
                    </a:lnTo>
                    <a:lnTo>
                      <a:pt x="212" y="160"/>
                    </a:lnTo>
                    <a:lnTo>
                      <a:pt x="212" y="320"/>
                    </a:lnTo>
                    <a:lnTo>
                      <a:pt x="0" y="480"/>
                    </a:lnTo>
                    <a:lnTo>
                      <a:pt x="0" y="320"/>
                    </a:lnTo>
                  </a:path>
                </a:pathLst>
              </a:custGeom>
              <a:noFill/>
              <a:ln w="25400" cap="rnd" cmpd="sng">
                <a:solidFill>
                  <a:schemeClr val="tx1"/>
                </a:solidFill>
                <a:prstDash val="solid"/>
                <a:round/>
                <a:headEnd type="none" w="med" len="med"/>
                <a:tailEnd type="none" w="med" len="med"/>
              </a:ln>
              <a:effectLst/>
            </p:spPr>
            <p:txBody>
              <a:bodyPr/>
              <a:lstStyle/>
              <a:p>
                <a:endParaRPr lang="en-US"/>
              </a:p>
            </p:txBody>
          </p:sp>
          <p:sp>
            <p:nvSpPr>
              <p:cNvPr id="2761840" name="Rectangle 112"/>
              <p:cNvSpPr>
                <a:spLocks noChangeArrowheads="1"/>
              </p:cNvSpPr>
              <p:nvPr/>
            </p:nvSpPr>
            <p:spPr bwMode="auto">
              <a:xfrm rot="5400000">
                <a:off x="3451" y="2618"/>
                <a:ext cx="384" cy="188"/>
              </a:xfrm>
              <a:prstGeom prst="rect">
                <a:avLst/>
              </a:prstGeom>
              <a:noFill/>
              <a:ln w="12700">
                <a:noFill/>
                <a:miter lim="800000"/>
              </a:ln>
              <a:effectLst/>
            </p:spPr>
            <p:txBody>
              <a:bodyPr wrap="none" lIns="90487" tIns="44450" rIns="90487" bIns="44450">
                <a:spAutoFit/>
              </a:bodyPr>
              <a:lstStyle/>
              <a:p>
                <a:pPr indent="0">
                  <a:buNone/>
                </a:pPr>
                <a:r>
                  <a:rPr lang="en-US" sz="1600" b="1">
                    <a:solidFill>
                      <a:schemeClr val="tx1"/>
                    </a:solidFill>
                    <a:latin typeface="Times" pitchFamily="-65" charset="0"/>
                  </a:rPr>
                  <a:t>ALU</a:t>
                </a:r>
              </a:p>
            </p:txBody>
          </p:sp>
        </p:grpSp>
        <p:sp>
          <p:nvSpPr>
            <p:cNvPr id="2761841" name="Rectangle 113"/>
            <p:cNvSpPr>
              <a:spLocks noChangeArrowheads="1"/>
            </p:cNvSpPr>
            <p:nvPr/>
          </p:nvSpPr>
          <p:spPr bwMode="auto">
            <a:xfrm>
              <a:off x="3065" y="2599"/>
              <a:ext cx="327" cy="188"/>
            </a:xfrm>
            <a:prstGeom prst="rect">
              <a:avLst/>
            </a:prstGeom>
            <a:noFill/>
            <a:ln w="12700">
              <a:noFill/>
              <a:miter lim="800000"/>
            </a:ln>
            <a:effectLst/>
          </p:spPr>
          <p:txBody>
            <a:bodyPr wrap="none" lIns="90487" tIns="44450" rIns="90487" bIns="44450">
              <a:spAutoFit/>
            </a:bodyPr>
            <a:lstStyle/>
            <a:p>
              <a:pPr indent="0">
                <a:buNone/>
              </a:pPr>
              <a:r>
                <a:rPr lang="en-US" sz="1600" b="1">
                  <a:solidFill>
                    <a:schemeClr val="tx1"/>
                  </a:solidFill>
                  <a:latin typeface="Times" pitchFamily="-65" charset="0"/>
                </a:rPr>
                <a:t>Reg</a:t>
              </a:r>
            </a:p>
          </p:txBody>
        </p:sp>
        <p:grpSp>
          <p:nvGrpSpPr>
            <p:cNvPr id="25" name="Group 114"/>
            <p:cNvGrpSpPr/>
            <p:nvPr/>
          </p:nvGrpSpPr>
          <p:grpSpPr bwMode="auto">
            <a:xfrm>
              <a:off x="3084" y="2592"/>
              <a:ext cx="296" cy="289"/>
              <a:chOff x="3084" y="2592"/>
              <a:chExt cx="296" cy="289"/>
            </a:xfrm>
          </p:grpSpPr>
          <p:sp>
            <p:nvSpPr>
              <p:cNvPr id="2761843" name="Freeform 115"/>
              <p:cNvSpPr/>
              <p:nvPr/>
            </p:nvSpPr>
            <p:spPr bwMode="auto">
              <a:xfrm>
                <a:off x="3084" y="2592"/>
                <a:ext cx="149" cy="289"/>
              </a:xfrm>
              <a:custGeom>
                <a:avLst/>
                <a:gdLst/>
                <a:ahLst/>
                <a:cxnLst>
                  <a:cxn ang="0">
                    <a:pos x="148" y="0"/>
                  </a:cxn>
                  <a:cxn ang="0">
                    <a:pos x="0" y="0"/>
                  </a:cxn>
                  <a:cxn ang="0">
                    <a:pos x="0" y="288"/>
                  </a:cxn>
                  <a:cxn ang="0">
                    <a:pos x="148" y="288"/>
                  </a:cxn>
                </a:cxnLst>
                <a:rect l="0" t="0" r="r" b="b"/>
                <a:pathLst>
                  <a:path w="149" h="289">
                    <a:moveTo>
                      <a:pt x="148" y="0"/>
                    </a:moveTo>
                    <a:lnTo>
                      <a:pt x="0" y="0"/>
                    </a:lnTo>
                    <a:lnTo>
                      <a:pt x="0" y="288"/>
                    </a:lnTo>
                    <a:lnTo>
                      <a:pt x="148" y="288"/>
                    </a:lnTo>
                  </a:path>
                </a:pathLst>
              </a:custGeom>
              <a:noFill/>
              <a:ln w="25400" cap="rnd" cmpd="sng">
                <a:solidFill>
                  <a:schemeClr val="tx1"/>
                </a:solidFill>
                <a:prstDash val="solid"/>
                <a:round/>
                <a:headEnd type="none" w="med" len="med"/>
                <a:tailEnd type="none" w="med" len="med"/>
              </a:ln>
              <a:effectLst/>
            </p:spPr>
            <p:txBody>
              <a:bodyPr/>
              <a:lstStyle/>
              <a:p>
                <a:endParaRPr lang="en-US"/>
              </a:p>
            </p:txBody>
          </p:sp>
          <p:sp>
            <p:nvSpPr>
              <p:cNvPr id="2761844" name="Freeform 116"/>
              <p:cNvSpPr/>
              <p:nvPr/>
            </p:nvSpPr>
            <p:spPr bwMode="auto">
              <a:xfrm>
                <a:off x="3232" y="2592"/>
                <a:ext cx="148" cy="289"/>
              </a:xfrm>
              <a:custGeom>
                <a:avLst/>
                <a:gdLst/>
                <a:ahLst/>
                <a:cxnLst>
                  <a:cxn ang="0">
                    <a:pos x="0" y="0"/>
                  </a:cxn>
                  <a:cxn ang="0">
                    <a:pos x="147" y="0"/>
                  </a:cxn>
                  <a:cxn ang="0">
                    <a:pos x="147" y="288"/>
                  </a:cxn>
                  <a:cxn ang="0">
                    <a:pos x="0" y="288"/>
                  </a:cxn>
                </a:cxnLst>
                <a:rect l="0" t="0" r="r" b="b"/>
                <a:pathLst>
                  <a:path w="148" h="289">
                    <a:moveTo>
                      <a:pt x="0" y="0"/>
                    </a:moveTo>
                    <a:lnTo>
                      <a:pt x="147" y="0"/>
                    </a:lnTo>
                    <a:lnTo>
                      <a:pt x="147" y="288"/>
                    </a:lnTo>
                    <a:lnTo>
                      <a:pt x="0" y="288"/>
                    </a:lnTo>
                  </a:path>
                </a:pathLst>
              </a:custGeom>
              <a:noFill/>
              <a:ln w="25400" cap="rnd" cmpd="sng">
                <a:solidFill>
                  <a:schemeClr val="tx1"/>
                </a:solidFill>
                <a:prstDash val="solid"/>
                <a:round/>
                <a:headEnd type="none" w="med" len="med"/>
                <a:tailEnd type="none" w="med" len="med"/>
              </a:ln>
              <a:effectLst/>
            </p:spPr>
            <p:txBody>
              <a:bodyPr/>
              <a:lstStyle/>
              <a:p>
                <a:endParaRPr lang="en-US"/>
              </a:p>
            </p:txBody>
          </p:sp>
        </p:grpSp>
        <p:sp>
          <p:nvSpPr>
            <p:cNvPr id="2761845" name="Line 117"/>
            <p:cNvSpPr>
              <a:spLocks noChangeShapeType="1"/>
            </p:cNvSpPr>
            <p:nvPr/>
          </p:nvSpPr>
          <p:spPr bwMode="auto">
            <a:xfrm>
              <a:off x="2969" y="2736"/>
              <a:ext cx="96" cy="0"/>
            </a:xfrm>
            <a:prstGeom prst="line">
              <a:avLst/>
            </a:prstGeom>
            <a:noFill/>
            <a:ln w="25400">
              <a:solidFill>
                <a:schemeClr val="tx1"/>
              </a:solidFill>
              <a:round/>
            </a:ln>
            <a:effectLst/>
          </p:spPr>
          <p:txBody>
            <a:bodyPr wrap="none" anchor="ctr"/>
            <a:lstStyle/>
            <a:p>
              <a:endParaRPr lang="en-US"/>
            </a:p>
          </p:txBody>
        </p:sp>
        <p:sp>
          <p:nvSpPr>
            <p:cNvPr id="2761846" name="Freeform 118"/>
            <p:cNvSpPr/>
            <p:nvPr/>
          </p:nvSpPr>
          <p:spPr bwMode="auto">
            <a:xfrm>
              <a:off x="3031" y="2640"/>
              <a:ext cx="48" cy="97"/>
            </a:xfrm>
            <a:custGeom>
              <a:avLst/>
              <a:gdLst/>
              <a:ahLst/>
              <a:cxnLst>
                <a:cxn ang="0">
                  <a:pos x="0" y="96"/>
                </a:cxn>
                <a:cxn ang="0">
                  <a:pos x="0" y="0"/>
                </a:cxn>
                <a:cxn ang="0">
                  <a:pos x="47" y="0"/>
                </a:cxn>
                <a:cxn ang="0">
                  <a:pos x="47" y="0"/>
                </a:cxn>
              </a:cxnLst>
              <a:rect l="0" t="0" r="r" b="b"/>
              <a:pathLst>
                <a:path w="48" h="97">
                  <a:moveTo>
                    <a:pt x="0" y="96"/>
                  </a:moveTo>
                  <a:lnTo>
                    <a:pt x="0" y="0"/>
                  </a:lnTo>
                  <a:lnTo>
                    <a:pt x="47" y="0"/>
                  </a:lnTo>
                  <a:lnTo>
                    <a:pt x="47" y="0"/>
                  </a:lnTo>
                </a:path>
              </a:pathLst>
            </a:custGeom>
            <a:noFill/>
            <a:ln w="25400" cap="rnd" cmpd="sng">
              <a:solidFill>
                <a:schemeClr val="tx1"/>
              </a:solidFill>
              <a:prstDash val="solid"/>
              <a:round/>
              <a:headEnd type="none" w="med" len="med"/>
              <a:tailEnd type="none" w="med" len="med"/>
            </a:ln>
            <a:effectLst/>
          </p:spPr>
          <p:txBody>
            <a:bodyPr/>
            <a:lstStyle/>
            <a:p>
              <a:endParaRPr lang="en-US"/>
            </a:p>
          </p:txBody>
        </p:sp>
        <p:sp>
          <p:nvSpPr>
            <p:cNvPr id="2761847" name="Line 119"/>
            <p:cNvSpPr>
              <a:spLocks noChangeShapeType="1"/>
            </p:cNvSpPr>
            <p:nvPr/>
          </p:nvSpPr>
          <p:spPr bwMode="auto">
            <a:xfrm>
              <a:off x="3385" y="2640"/>
              <a:ext cx="157" cy="0"/>
            </a:xfrm>
            <a:prstGeom prst="line">
              <a:avLst/>
            </a:prstGeom>
            <a:noFill/>
            <a:ln w="25400">
              <a:solidFill>
                <a:schemeClr val="tx1"/>
              </a:solidFill>
              <a:round/>
            </a:ln>
            <a:effectLst/>
          </p:spPr>
          <p:txBody>
            <a:bodyPr wrap="none" anchor="ctr"/>
            <a:lstStyle/>
            <a:p>
              <a:endParaRPr lang="en-US"/>
            </a:p>
          </p:txBody>
        </p:sp>
        <p:sp>
          <p:nvSpPr>
            <p:cNvPr id="2761848" name="Rectangle 120"/>
            <p:cNvSpPr>
              <a:spLocks noChangeArrowheads="1"/>
            </p:cNvSpPr>
            <p:nvPr/>
          </p:nvSpPr>
          <p:spPr bwMode="auto">
            <a:xfrm>
              <a:off x="3882" y="2594"/>
              <a:ext cx="334" cy="188"/>
            </a:xfrm>
            <a:prstGeom prst="rect">
              <a:avLst/>
            </a:prstGeom>
            <a:noFill/>
            <a:ln w="12700">
              <a:noFill/>
              <a:miter lim="800000"/>
            </a:ln>
            <a:effectLst/>
          </p:spPr>
          <p:txBody>
            <a:bodyPr wrap="none" lIns="90487" tIns="44450" rIns="90487" bIns="44450">
              <a:spAutoFit/>
            </a:bodyPr>
            <a:lstStyle/>
            <a:p>
              <a:pPr indent="0">
                <a:buNone/>
              </a:pPr>
              <a:r>
                <a:rPr lang="en-US" sz="1600" b="1">
                  <a:solidFill>
                    <a:schemeClr val="tx1"/>
                  </a:solidFill>
                  <a:latin typeface="Times" pitchFamily="-65" charset="0"/>
                </a:rPr>
                <a:t>  D$</a:t>
              </a:r>
            </a:p>
          </p:txBody>
        </p:sp>
        <p:grpSp>
          <p:nvGrpSpPr>
            <p:cNvPr id="26" name="Group 121"/>
            <p:cNvGrpSpPr/>
            <p:nvPr/>
          </p:nvGrpSpPr>
          <p:grpSpPr bwMode="auto">
            <a:xfrm>
              <a:off x="3933" y="2592"/>
              <a:ext cx="325" cy="289"/>
              <a:chOff x="3933" y="2592"/>
              <a:chExt cx="325" cy="289"/>
            </a:xfrm>
          </p:grpSpPr>
          <p:sp>
            <p:nvSpPr>
              <p:cNvPr id="2761850" name="Freeform 122"/>
              <p:cNvSpPr/>
              <p:nvPr/>
            </p:nvSpPr>
            <p:spPr bwMode="auto">
              <a:xfrm>
                <a:off x="3933" y="2592"/>
                <a:ext cx="162" cy="289"/>
              </a:xfrm>
              <a:custGeom>
                <a:avLst/>
                <a:gdLst/>
                <a:ahLst/>
                <a:cxnLst>
                  <a:cxn ang="0">
                    <a:pos x="161" y="0"/>
                  </a:cxn>
                  <a:cxn ang="0">
                    <a:pos x="0" y="0"/>
                  </a:cxn>
                  <a:cxn ang="0">
                    <a:pos x="0" y="288"/>
                  </a:cxn>
                  <a:cxn ang="0">
                    <a:pos x="161" y="288"/>
                  </a:cxn>
                </a:cxnLst>
                <a:rect l="0" t="0" r="r" b="b"/>
                <a:pathLst>
                  <a:path w="162" h="289">
                    <a:moveTo>
                      <a:pt x="161" y="0"/>
                    </a:moveTo>
                    <a:lnTo>
                      <a:pt x="0" y="0"/>
                    </a:lnTo>
                    <a:lnTo>
                      <a:pt x="0" y="288"/>
                    </a:lnTo>
                    <a:lnTo>
                      <a:pt x="161" y="288"/>
                    </a:lnTo>
                  </a:path>
                </a:pathLst>
              </a:custGeom>
              <a:noFill/>
              <a:ln w="25400" cap="rnd" cmpd="sng">
                <a:solidFill>
                  <a:schemeClr val="tx1"/>
                </a:solidFill>
                <a:prstDash val="solid"/>
                <a:round/>
                <a:headEnd type="none" w="med" len="med"/>
                <a:tailEnd type="none" w="med" len="med"/>
              </a:ln>
              <a:effectLst/>
            </p:spPr>
            <p:txBody>
              <a:bodyPr/>
              <a:lstStyle/>
              <a:p>
                <a:endParaRPr lang="en-US"/>
              </a:p>
            </p:txBody>
          </p:sp>
          <p:sp>
            <p:nvSpPr>
              <p:cNvPr id="2761851" name="Freeform 123"/>
              <p:cNvSpPr/>
              <p:nvPr/>
            </p:nvSpPr>
            <p:spPr bwMode="auto">
              <a:xfrm>
                <a:off x="4094" y="2592"/>
                <a:ext cx="164" cy="289"/>
              </a:xfrm>
              <a:custGeom>
                <a:avLst/>
                <a:gdLst/>
                <a:ahLst/>
                <a:cxnLst>
                  <a:cxn ang="0">
                    <a:pos x="0" y="0"/>
                  </a:cxn>
                  <a:cxn ang="0">
                    <a:pos x="163" y="0"/>
                  </a:cxn>
                  <a:cxn ang="0">
                    <a:pos x="163" y="288"/>
                  </a:cxn>
                  <a:cxn ang="0">
                    <a:pos x="0" y="288"/>
                  </a:cxn>
                </a:cxnLst>
                <a:rect l="0" t="0" r="r" b="b"/>
                <a:pathLst>
                  <a:path w="164" h="289">
                    <a:moveTo>
                      <a:pt x="0" y="0"/>
                    </a:moveTo>
                    <a:lnTo>
                      <a:pt x="163" y="0"/>
                    </a:lnTo>
                    <a:lnTo>
                      <a:pt x="163" y="288"/>
                    </a:lnTo>
                    <a:lnTo>
                      <a:pt x="0" y="288"/>
                    </a:lnTo>
                  </a:path>
                </a:pathLst>
              </a:custGeom>
              <a:noFill/>
              <a:ln w="25400" cap="rnd" cmpd="sng">
                <a:solidFill>
                  <a:schemeClr val="tx1"/>
                </a:solidFill>
                <a:prstDash val="solid"/>
                <a:round/>
                <a:headEnd type="none" w="med" len="med"/>
                <a:tailEnd type="none" w="med" len="med"/>
              </a:ln>
              <a:effectLst/>
            </p:spPr>
            <p:txBody>
              <a:bodyPr/>
              <a:lstStyle/>
              <a:p>
                <a:endParaRPr lang="en-US"/>
              </a:p>
            </p:txBody>
          </p:sp>
        </p:grpSp>
        <p:sp>
          <p:nvSpPr>
            <p:cNvPr id="2761852" name="Rectangle 124"/>
            <p:cNvSpPr>
              <a:spLocks noChangeArrowheads="1"/>
            </p:cNvSpPr>
            <p:nvPr/>
          </p:nvSpPr>
          <p:spPr bwMode="auto">
            <a:xfrm>
              <a:off x="4374" y="2594"/>
              <a:ext cx="327" cy="188"/>
            </a:xfrm>
            <a:prstGeom prst="rect">
              <a:avLst/>
            </a:prstGeom>
            <a:noFill/>
            <a:ln w="12700">
              <a:noFill/>
              <a:miter lim="800000"/>
            </a:ln>
            <a:effectLst/>
          </p:spPr>
          <p:txBody>
            <a:bodyPr wrap="none" lIns="90487" tIns="44450" rIns="90487" bIns="44450">
              <a:spAutoFit/>
            </a:bodyPr>
            <a:lstStyle/>
            <a:p>
              <a:pPr indent="0">
                <a:buNone/>
              </a:pPr>
              <a:r>
                <a:rPr lang="en-US" sz="1600" b="1">
                  <a:solidFill>
                    <a:schemeClr val="tx1"/>
                  </a:solidFill>
                  <a:latin typeface="Times" pitchFamily="-65" charset="0"/>
                </a:rPr>
                <a:t>Reg</a:t>
              </a:r>
            </a:p>
          </p:txBody>
        </p:sp>
        <p:grpSp>
          <p:nvGrpSpPr>
            <p:cNvPr id="27" name="Group 125"/>
            <p:cNvGrpSpPr/>
            <p:nvPr/>
          </p:nvGrpSpPr>
          <p:grpSpPr bwMode="auto">
            <a:xfrm>
              <a:off x="4401" y="2592"/>
              <a:ext cx="284" cy="289"/>
              <a:chOff x="4401" y="2592"/>
              <a:chExt cx="284" cy="289"/>
            </a:xfrm>
          </p:grpSpPr>
          <p:sp>
            <p:nvSpPr>
              <p:cNvPr id="2761854" name="Freeform 126"/>
              <p:cNvSpPr/>
              <p:nvPr/>
            </p:nvSpPr>
            <p:spPr bwMode="auto">
              <a:xfrm>
                <a:off x="4401" y="2592"/>
                <a:ext cx="142" cy="289"/>
              </a:xfrm>
              <a:custGeom>
                <a:avLst/>
                <a:gdLst/>
                <a:ahLst/>
                <a:cxnLst>
                  <a:cxn ang="0">
                    <a:pos x="141" y="0"/>
                  </a:cxn>
                  <a:cxn ang="0">
                    <a:pos x="0" y="0"/>
                  </a:cxn>
                  <a:cxn ang="0">
                    <a:pos x="0" y="288"/>
                  </a:cxn>
                  <a:cxn ang="0">
                    <a:pos x="141" y="288"/>
                  </a:cxn>
                </a:cxnLst>
                <a:rect l="0" t="0" r="r" b="b"/>
                <a:pathLst>
                  <a:path w="142" h="289">
                    <a:moveTo>
                      <a:pt x="141" y="0"/>
                    </a:moveTo>
                    <a:lnTo>
                      <a:pt x="0" y="0"/>
                    </a:lnTo>
                    <a:lnTo>
                      <a:pt x="0" y="288"/>
                    </a:lnTo>
                    <a:lnTo>
                      <a:pt x="141" y="288"/>
                    </a:lnTo>
                  </a:path>
                </a:pathLst>
              </a:custGeom>
              <a:noFill/>
              <a:ln w="25400" cap="rnd" cmpd="sng">
                <a:solidFill>
                  <a:schemeClr val="tx1"/>
                </a:solidFill>
                <a:prstDash val="solid"/>
                <a:round/>
                <a:headEnd type="none" w="med" len="med"/>
                <a:tailEnd type="none" w="med" len="med"/>
              </a:ln>
              <a:effectLst/>
            </p:spPr>
            <p:txBody>
              <a:bodyPr/>
              <a:lstStyle/>
              <a:p>
                <a:endParaRPr lang="en-US"/>
              </a:p>
            </p:txBody>
          </p:sp>
          <p:sp>
            <p:nvSpPr>
              <p:cNvPr id="2761855" name="Freeform 127"/>
              <p:cNvSpPr/>
              <p:nvPr/>
            </p:nvSpPr>
            <p:spPr bwMode="auto">
              <a:xfrm>
                <a:off x="4542" y="2592"/>
                <a:ext cx="143" cy="289"/>
              </a:xfrm>
              <a:custGeom>
                <a:avLst/>
                <a:gdLst/>
                <a:ahLst/>
                <a:cxnLst>
                  <a:cxn ang="0">
                    <a:pos x="0" y="0"/>
                  </a:cxn>
                  <a:cxn ang="0">
                    <a:pos x="142" y="0"/>
                  </a:cxn>
                  <a:cxn ang="0">
                    <a:pos x="142" y="288"/>
                  </a:cxn>
                  <a:cxn ang="0">
                    <a:pos x="0" y="288"/>
                  </a:cxn>
                </a:cxnLst>
                <a:rect l="0" t="0" r="r" b="b"/>
                <a:pathLst>
                  <a:path w="143" h="289">
                    <a:moveTo>
                      <a:pt x="0" y="0"/>
                    </a:moveTo>
                    <a:lnTo>
                      <a:pt x="142" y="0"/>
                    </a:lnTo>
                    <a:lnTo>
                      <a:pt x="142" y="288"/>
                    </a:lnTo>
                    <a:lnTo>
                      <a:pt x="0" y="288"/>
                    </a:lnTo>
                  </a:path>
                </a:pathLst>
              </a:custGeom>
              <a:noFill/>
              <a:ln w="25400" cap="rnd" cmpd="sng">
                <a:solidFill>
                  <a:schemeClr val="tx1"/>
                </a:solidFill>
                <a:prstDash val="solid"/>
                <a:round/>
                <a:headEnd type="none" w="med" len="med"/>
                <a:tailEnd type="none" w="med" len="med"/>
              </a:ln>
              <a:effectLst/>
            </p:spPr>
            <p:txBody>
              <a:bodyPr/>
              <a:lstStyle/>
              <a:p>
                <a:endParaRPr lang="en-US"/>
              </a:p>
            </p:txBody>
          </p:sp>
        </p:grpSp>
        <p:sp>
          <p:nvSpPr>
            <p:cNvPr id="2761856" name="Line 128"/>
            <p:cNvSpPr>
              <a:spLocks noChangeShapeType="1"/>
            </p:cNvSpPr>
            <p:nvPr/>
          </p:nvSpPr>
          <p:spPr bwMode="auto">
            <a:xfrm>
              <a:off x="4254" y="2736"/>
              <a:ext cx="139" cy="0"/>
            </a:xfrm>
            <a:prstGeom prst="line">
              <a:avLst/>
            </a:prstGeom>
            <a:noFill/>
            <a:ln w="25400">
              <a:solidFill>
                <a:schemeClr val="tx1"/>
              </a:solidFill>
              <a:round/>
            </a:ln>
            <a:effectLst/>
          </p:spPr>
          <p:txBody>
            <a:bodyPr wrap="none" anchor="ctr"/>
            <a:lstStyle/>
            <a:p>
              <a:endParaRPr lang="en-US"/>
            </a:p>
          </p:txBody>
        </p:sp>
        <p:sp>
          <p:nvSpPr>
            <p:cNvPr id="2761857" name="Line 129"/>
            <p:cNvSpPr>
              <a:spLocks noChangeShapeType="1"/>
            </p:cNvSpPr>
            <p:nvPr/>
          </p:nvSpPr>
          <p:spPr bwMode="auto">
            <a:xfrm>
              <a:off x="3770" y="2736"/>
              <a:ext cx="155" cy="0"/>
            </a:xfrm>
            <a:prstGeom prst="line">
              <a:avLst/>
            </a:prstGeom>
            <a:noFill/>
            <a:ln w="25400">
              <a:solidFill>
                <a:schemeClr val="tx1"/>
              </a:solidFill>
              <a:round/>
            </a:ln>
            <a:effectLst/>
          </p:spPr>
          <p:txBody>
            <a:bodyPr wrap="none" anchor="ctr"/>
            <a:lstStyle/>
            <a:p>
              <a:endParaRPr lang="en-US"/>
            </a:p>
          </p:txBody>
        </p:sp>
        <p:sp>
          <p:nvSpPr>
            <p:cNvPr id="2761858" name="Freeform 130"/>
            <p:cNvSpPr/>
            <p:nvPr/>
          </p:nvSpPr>
          <p:spPr bwMode="auto">
            <a:xfrm>
              <a:off x="3891" y="2736"/>
              <a:ext cx="431" cy="193"/>
            </a:xfrm>
            <a:custGeom>
              <a:avLst/>
              <a:gdLst/>
              <a:ahLst/>
              <a:cxnLst>
                <a:cxn ang="0">
                  <a:pos x="0" y="0"/>
                </a:cxn>
                <a:cxn ang="0">
                  <a:pos x="0" y="192"/>
                </a:cxn>
                <a:cxn ang="0">
                  <a:pos x="391" y="192"/>
                </a:cxn>
                <a:cxn ang="0">
                  <a:pos x="391" y="64"/>
                </a:cxn>
                <a:cxn ang="0">
                  <a:pos x="430" y="0"/>
                </a:cxn>
              </a:cxnLst>
              <a:rect l="0" t="0" r="r" b="b"/>
              <a:pathLst>
                <a:path w="431" h="193">
                  <a:moveTo>
                    <a:pt x="0" y="0"/>
                  </a:moveTo>
                  <a:lnTo>
                    <a:pt x="0" y="192"/>
                  </a:lnTo>
                  <a:lnTo>
                    <a:pt x="391" y="192"/>
                  </a:lnTo>
                  <a:lnTo>
                    <a:pt x="391" y="64"/>
                  </a:lnTo>
                  <a:lnTo>
                    <a:pt x="430" y="0"/>
                  </a:lnTo>
                </a:path>
              </a:pathLst>
            </a:custGeom>
            <a:noFill/>
            <a:ln w="25400" cap="rnd" cmpd="sng">
              <a:solidFill>
                <a:schemeClr val="tx1"/>
              </a:solidFill>
              <a:prstDash val="solid"/>
              <a:round/>
              <a:headEnd type="none" w="med" len="med"/>
              <a:tailEnd type="none" w="med" len="med"/>
            </a:ln>
            <a:effectLst/>
          </p:spPr>
          <p:txBody>
            <a:bodyPr/>
            <a:lstStyle/>
            <a:p>
              <a:endParaRPr lang="en-US"/>
            </a:p>
          </p:txBody>
        </p:sp>
        <p:sp>
          <p:nvSpPr>
            <p:cNvPr id="2761859" name="Line 131"/>
            <p:cNvSpPr>
              <a:spLocks noChangeShapeType="1"/>
            </p:cNvSpPr>
            <p:nvPr/>
          </p:nvSpPr>
          <p:spPr bwMode="auto">
            <a:xfrm>
              <a:off x="3385" y="2832"/>
              <a:ext cx="157" cy="0"/>
            </a:xfrm>
            <a:prstGeom prst="line">
              <a:avLst/>
            </a:prstGeom>
            <a:noFill/>
            <a:ln w="25400">
              <a:solidFill>
                <a:schemeClr val="tx1"/>
              </a:solidFill>
              <a:round/>
            </a:ln>
            <a:effectLst/>
          </p:spPr>
          <p:txBody>
            <a:bodyPr wrap="none" anchor="ctr"/>
            <a:lstStyle/>
            <a:p>
              <a:endParaRPr lang="en-US"/>
            </a:p>
          </p:txBody>
        </p:sp>
        <p:sp>
          <p:nvSpPr>
            <p:cNvPr id="2761860" name="Freeform 132"/>
            <p:cNvSpPr/>
            <p:nvPr/>
          </p:nvSpPr>
          <p:spPr bwMode="auto">
            <a:xfrm>
              <a:off x="3478" y="2731"/>
              <a:ext cx="337" cy="278"/>
            </a:xfrm>
            <a:custGeom>
              <a:avLst/>
              <a:gdLst/>
              <a:ahLst/>
              <a:cxnLst>
                <a:cxn ang="0">
                  <a:pos x="0" y="101"/>
                </a:cxn>
                <a:cxn ang="0">
                  <a:pos x="0" y="277"/>
                </a:cxn>
                <a:cxn ang="0">
                  <a:pos x="294" y="277"/>
                </a:cxn>
                <a:cxn ang="0">
                  <a:pos x="294" y="90"/>
                </a:cxn>
                <a:cxn ang="0">
                  <a:pos x="336" y="0"/>
                </a:cxn>
              </a:cxnLst>
              <a:rect l="0" t="0" r="r" b="b"/>
              <a:pathLst>
                <a:path w="337" h="278">
                  <a:moveTo>
                    <a:pt x="0" y="101"/>
                  </a:moveTo>
                  <a:lnTo>
                    <a:pt x="0" y="277"/>
                  </a:lnTo>
                  <a:lnTo>
                    <a:pt x="294" y="277"/>
                  </a:lnTo>
                  <a:lnTo>
                    <a:pt x="294" y="90"/>
                  </a:lnTo>
                  <a:lnTo>
                    <a:pt x="336" y="0"/>
                  </a:lnTo>
                </a:path>
              </a:pathLst>
            </a:custGeom>
            <a:noFill/>
            <a:ln w="25400" cap="rnd" cmpd="sng">
              <a:solidFill>
                <a:schemeClr val="tx1"/>
              </a:solidFill>
              <a:prstDash val="solid"/>
              <a:round/>
              <a:headEnd type="none" w="med" len="med"/>
              <a:tailEnd type="none" w="med" len="med"/>
            </a:ln>
            <a:effectLst/>
          </p:spPr>
          <p:txBody>
            <a:bodyPr/>
            <a:lstStyle/>
            <a:p>
              <a:endParaRPr lang="en-US"/>
            </a:p>
          </p:txBody>
        </p:sp>
        <p:grpSp>
          <p:nvGrpSpPr>
            <p:cNvPr id="28" name="Group 133"/>
            <p:cNvGrpSpPr/>
            <p:nvPr/>
          </p:nvGrpSpPr>
          <p:grpSpPr bwMode="auto">
            <a:xfrm>
              <a:off x="3032" y="2944"/>
              <a:ext cx="2096" cy="513"/>
              <a:chOff x="3032" y="2944"/>
              <a:chExt cx="2096" cy="513"/>
            </a:xfrm>
          </p:grpSpPr>
          <p:grpSp>
            <p:nvGrpSpPr>
              <p:cNvPr id="29" name="Group 134"/>
              <p:cNvGrpSpPr/>
              <p:nvPr/>
            </p:nvGrpSpPr>
            <p:grpSpPr bwMode="auto">
              <a:xfrm>
                <a:off x="3976" y="2944"/>
                <a:ext cx="214" cy="481"/>
                <a:chOff x="3976" y="2944"/>
                <a:chExt cx="214" cy="481"/>
              </a:xfrm>
            </p:grpSpPr>
            <p:sp>
              <p:nvSpPr>
                <p:cNvPr id="2761863" name="Freeform 135"/>
                <p:cNvSpPr/>
                <p:nvPr/>
              </p:nvSpPr>
              <p:spPr bwMode="auto">
                <a:xfrm>
                  <a:off x="3977" y="2944"/>
                  <a:ext cx="213" cy="481"/>
                </a:xfrm>
                <a:custGeom>
                  <a:avLst/>
                  <a:gdLst/>
                  <a:ahLst/>
                  <a:cxnLst>
                    <a:cxn ang="0">
                      <a:pos x="0" y="320"/>
                    </a:cxn>
                    <a:cxn ang="0">
                      <a:pos x="71" y="240"/>
                    </a:cxn>
                    <a:cxn ang="0">
                      <a:pos x="0" y="160"/>
                    </a:cxn>
                    <a:cxn ang="0">
                      <a:pos x="0" y="0"/>
                    </a:cxn>
                    <a:cxn ang="0">
                      <a:pos x="212" y="160"/>
                    </a:cxn>
                    <a:cxn ang="0">
                      <a:pos x="212" y="320"/>
                    </a:cxn>
                    <a:cxn ang="0">
                      <a:pos x="0" y="480"/>
                    </a:cxn>
                    <a:cxn ang="0">
                      <a:pos x="0" y="320"/>
                    </a:cxn>
                  </a:cxnLst>
                  <a:rect l="0" t="0" r="r" b="b"/>
                  <a:pathLst>
                    <a:path w="213" h="481">
                      <a:moveTo>
                        <a:pt x="0" y="320"/>
                      </a:moveTo>
                      <a:lnTo>
                        <a:pt x="71" y="240"/>
                      </a:lnTo>
                      <a:lnTo>
                        <a:pt x="0" y="160"/>
                      </a:lnTo>
                      <a:lnTo>
                        <a:pt x="0" y="0"/>
                      </a:lnTo>
                      <a:lnTo>
                        <a:pt x="212" y="160"/>
                      </a:lnTo>
                      <a:lnTo>
                        <a:pt x="212" y="320"/>
                      </a:lnTo>
                      <a:lnTo>
                        <a:pt x="0" y="480"/>
                      </a:lnTo>
                      <a:lnTo>
                        <a:pt x="0" y="320"/>
                      </a:lnTo>
                    </a:path>
                  </a:pathLst>
                </a:custGeom>
                <a:noFill/>
                <a:ln w="25400" cap="rnd" cmpd="sng">
                  <a:solidFill>
                    <a:schemeClr val="tx1"/>
                  </a:solidFill>
                  <a:prstDash val="solid"/>
                  <a:round/>
                  <a:headEnd type="none" w="med" len="med"/>
                  <a:tailEnd type="none" w="med" len="med"/>
                </a:ln>
                <a:effectLst/>
              </p:spPr>
              <p:txBody>
                <a:bodyPr/>
                <a:lstStyle/>
                <a:p>
                  <a:endParaRPr lang="en-US"/>
                </a:p>
              </p:txBody>
            </p:sp>
            <p:sp>
              <p:nvSpPr>
                <p:cNvPr id="2761864" name="Rectangle 136"/>
                <p:cNvSpPr>
                  <a:spLocks noChangeArrowheads="1"/>
                </p:cNvSpPr>
                <p:nvPr/>
              </p:nvSpPr>
              <p:spPr bwMode="auto">
                <a:xfrm rot="5400000">
                  <a:off x="3878" y="3066"/>
                  <a:ext cx="384" cy="188"/>
                </a:xfrm>
                <a:prstGeom prst="rect">
                  <a:avLst/>
                </a:prstGeom>
                <a:noFill/>
                <a:ln w="12700">
                  <a:noFill/>
                  <a:miter lim="800000"/>
                </a:ln>
                <a:effectLst/>
              </p:spPr>
              <p:txBody>
                <a:bodyPr wrap="none" lIns="90487" tIns="44450" rIns="90487" bIns="44450">
                  <a:spAutoFit/>
                </a:bodyPr>
                <a:lstStyle/>
                <a:p>
                  <a:pPr indent="0">
                    <a:buNone/>
                  </a:pPr>
                  <a:r>
                    <a:rPr lang="en-US" sz="1600" b="1">
                      <a:solidFill>
                        <a:schemeClr val="tx1"/>
                      </a:solidFill>
                      <a:latin typeface="Times" pitchFamily="-65" charset="0"/>
                    </a:rPr>
                    <a:t>ALU</a:t>
                  </a:r>
                </a:p>
              </p:txBody>
            </p:sp>
          </p:grpSp>
          <p:grpSp>
            <p:nvGrpSpPr>
              <p:cNvPr id="30" name="Group 137"/>
              <p:cNvGrpSpPr/>
              <p:nvPr/>
            </p:nvGrpSpPr>
            <p:grpSpPr bwMode="auto">
              <a:xfrm>
                <a:off x="3032" y="3040"/>
                <a:ext cx="359" cy="289"/>
                <a:chOff x="3032" y="3040"/>
                <a:chExt cx="359" cy="289"/>
              </a:xfrm>
            </p:grpSpPr>
            <p:sp>
              <p:nvSpPr>
                <p:cNvPr id="2761866" name="Rectangle 138"/>
                <p:cNvSpPr>
                  <a:spLocks noChangeArrowheads="1"/>
                </p:cNvSpPr>
                <p:nvPr/>
              </p:nvSpPr>
              <p:spPr bwMode="auto">
                <a:xfrm>
                  <a:off x="3032" y="3042"/>
                  <a:ext cx="292" cy="188"/>
                </a:xfrm>
                <a:prstGeom prst="rect">
                  <a:avLst/>
                </a:prstGeom>
                <a:noFill/>
                <a:ln w="12700">
                  <a:noFill/>
                  <a:miter lim="800000"/>
                </a:ln>
                <a:effectLst/>
              </p:spPr>
              <p:txBody>
                <a:bodyPr wrap="none" lIns="90487" tIns="44450" rIns="90487" bIns="44450">
                  <a:spAutoFit/>
                </a:bodyPr>
                <a:lstStyle/>
                <a:p>
                  <a:pPr indent="0">
                    <a:buNone/>
                  </a:pPr>
                  <a:r>
                    <a:rPr lang="en-US" sz="1600" b="1">
                      <a:solidFill>
                        <a:schemeClr val="tx1"/>
                      </a:solidFill>
                      <a:latin typeface="Times" pitchFamily="-65" charset="0"/>
                    </a:rPr>
                    <a:t>  I$</a:t>
                  </a:r>
                  <a:endParaRPr lang="en-US" sz="1600" b="1" dirty="0">
                    <a:solidFill>
                      <a:schemeClr val="tx1"/>
                    </a:solidFill>
                    <a:latin typeface="Times" pitchFamily="-65" charset="0"/>
                  </a:endParaRPr>
                </a:p>
              </p:txBody>
            </p:sp>
            <p:grpSp>
              <p:nvGrpSpPr>
                <p:cNvPr id="31" name="Group 139"/>
                <p:cNvGrpSpPr/>
                <p:nvPr/>
              </p:nvGrpSpPr>
              <p:grpSpPr bwMode="auto">
                <a:xfrm>
                  <a:off x="3051" y="3040"/>
                  <a:ext cx="340" cy="289"/>
                  <a:chOff x="3051" y="3040"/>
                  <a:chExt cx="340" cy="289"/>
                </a:xfrm>
              </p:grpSpPr>
              <p:sp>
                <p:nvSpPr>
                  <p:cNvPr id="2761868" name="Freeform 140"/>
                  <p:cNvSpPr/>
                  <p:nvPr/>
                </p:nvSpPr>
                <p:spPr bwMode="auto">
                  <a:xfrm>
                    <a:off x="3051" y="3040"/>
                    <a:ext cx="170" cy="289"/>
                  </a:xfrm>
                  <a:custGeom>
                    <a:avLst/>
                    <a:gdLst/>
                    <a:ahLst/>
                    <a:cxnLst>
                      <a:cxn ang="0">
                        <a:pos x="169" y="0"/>
                      </a:cxn>
                      <a:cxn ang="0">
                        <a:pos x="0" y="0"/>
                      </a:cxn>
                      <a:cxn ang="0">
                        <a:pos x="0" y="288"/>
                      </a:cxn>
                      <a:cxn ang="0">
                        <a:pos x="169" y="288"/>
                      </a:cxn>
                    </a:cxnLst>
                    <a:rect l="0" t="0" r="r" b="b"/>
                    <a:pathLst>
                      <a:path w="170" h="289">
                        <a:moveTo>
                          <a:pt x="169" y="0"/>
                        </a:moveTo>
                        <a:lnTo>
                          <a:pt x="0" y="0"/>
                        </a:lnTo>
                        <a:lnTo>
                          <a:pt x="0" y="288"/>
                        </a:lnTo>
                        <a:lnTo>
                          <a:pt x="169" y="288"/>
                        </a:lnTo>
                      </a:path>
                    </a:pathLst>
                  </a:custGeom>
                  <a:noFill/>
                  <a:ln w="25400" cap="rnd" cmpd="sng">
                    <a:solidFill>
                      <a:schemeClr val="tx1"/>
                    </a:solidFill>
                    <a:prstDash val="solid"/>
                    <a:round/>
                    <a:headEnd type="none" w="med" len="med"/>
                    <a:tailEnd type="none" w="med" len="med"/>
                  </a:ln>
                  <a:effectLst/>
                </p:spPr>
                <p:txBody>
                  <a:bodyPr/>
                  <a:lstStyle/>
                  <a:p>
                    <a:endParaRPr lang="en-US"/>
                  </a:p>
                </p:txBody>
              </p:sp>
              <p:sp>
                <p:nvSpPr>
                  <p:cNvPr id="2761869" name="Freeform 141"/>
                  <p:cNvSpPr/>
                  <p:nvPr/>
                </p:nvSpPr>
                <p:spPr bwMode="auto">
                  <a:xfrm>
                    <a:off x="3220" y="3040"/>
                    <a:ext cx="171" cy="289"/>
                  </a:xfrm>
                  <a:custGeom>
                    <a:avLst/>
                    <a:gdLst/>
                    <a:ahLst/>
                    <a:cxnLst>
                      <a:cxn ang="0">
                        <a:pos x="0" y="0"/>
                      </a:cxn>
                      <a:cxn ang="0">
                        <a:pos x="170" y="0"/>
                      </a:cxn>
                      <a:cxn ang="0">
                        <a:pos x="170" y="288"/>
                      </a:cxn>
                      <a:cxn ang="0">
                        <a:pos x="0" y="288"/>
                      </a:cxn>
                    </a:cxnLst>
                    <a:rect l="0" t="0" r="r" b="b"/>
                    <a:pathLst>
                      <a:path w="171" h="289">
                        <a:moveTo>
                          <a:pt x="0" y="0"/>
                        </a:moveTo>
                        <a:lnTo>
                          <a:pt x="170" y="0"/>
                        </a:lnTo>
                        <a:lnTo>
                          <a:pt x="170" y="288"/>
                        </a:lnTo>
                        <a:lnTo>
                          <a:pt x="0" y="288"/>
                        </a:lnTo>
                      </a:path>
                    </a:pathLst>
                  </a:custGeom>
                  <a:noFill/>
                  <a:ln w="25400" cap="rnd" cmpd="sng">
                    <a:solidFill>
                      <a:schemeClr val="tx1"/>
                    </a:solidFill>
                    <a:prstDash val="solid"/>
                    <a:round/>
                    <a:headEnd type="none" w="med" len="med"/>
                    <a:tailEnd type="none" w="med" len="med"/>
                  </a:ln>
                  <a:effectLst/>
                </p:spPr>
                <p:txBody>
                  <a:bodyPr/>
                  <a:lstStyle/>
                  <a:p>
                    <a:endParaRPr lang="en-US"/>
                  </a:p>
                </p:txBody>
              </p:sp>
            </p:grpSp>
          </p:grpSp>
          <p:sp>
            <p:nvSpPr>
              <p:cNvPr id="2761870" name="Rectangle 142"/>
              <p:cNvSpPr>
                <a:spLocks noChangeArrowheads="1"/>
              </p:cNvSpPr>
              <p:nvPr/>
            </p:nvSpPr>
            <p:spPr bwMode="auto">
              <a:xfrm>
                <a:off x="3492" y="3047"/>
                <a:ext cx="327" cy="188"/>
              </a:xfrm>
              <a:prstGeom prst="rect">
                <a:avLst/>
              </a:prstGeom>
              <a:noFill/>
              <a:ln w="12700">
                <a:noFill/>
                <a:miter lim="800000"/>
              </a:ln>
              <a:effectLst/>
            </p:spPr>
            <p:txBody>
              <a:bodyPr wrap="none" lIns="90487" tIns="44450" rIns="90487" bIns="44450">
                <a:spAutoFit/>
              </a:bodyPr>
              <a:lstStyle/>
              <a:p>
                <a:pPr indent="0">
                  <a:buNone/>
                </a:pPr>
                <a:r>
                  <a:rPr lang="en-US" sz="1600" b="1">
                    <a:solidFill>
                      <a:schemeClr val="tx1"/>
                    </a:solidFill>
                    <a:latin typeface="Times" pitchFamily="-65" charset="0"/>
                  </a:rPr>
                  <a:t>Reg</a:t>
                </a:r>
              </a:p>
            </p:txBody>
          </p:sp>
          <p:grpSp>
            <p:nvGrpSpPr>
              <p:cNvPr id="2761728" name="Group 143"/>
              <p:cNvGrpSpPr/>
              <p:nvPr/>
            </p:nvGrpSpPr>
            <p:grpSpPr bwMode="auto">
              <a:xfrm>
                <a:off x="3511" y="3040"/>
                <a:ext cx="296" cy="289"/>
                <a:chOff x="3511" y="3040"/>
                <a:chExt cx="296" cy="289"/>
              </a:xfrm>
            </p:grpSpPr>
            <p:sp>
              <p:nvSpPr>
                <p:cNvPr id="2761872" name="Freeform 144"/>
                <p:cNvSpPr/>
                <p:nvPr/>
              </p:nvSpPr>
              <p:spPr bwMode="auto">
                <a:xfrm>
                  <a:off x="3511" y="3040"/>
                  <a:ext cx="149" cy="289"/>
                </a:xfrm>
                <a:custGeom>
                  <a:avLst/>
                  <a:gdLst/>
                  <a:ahLst/>
                  <a:cxnLst>
                    <a:cxn ang="0">
                      <a:pos x="148" y="0"/>
                    </a:cxn>
                    <a:cxn ang="0">
                      <a:pos x="0" y="0"/>
                    </a:cxn>
                    <a:cxn ang="0">
                      <a:pos x="0" y="288"/>
                    </a:cxn>
                    <a:cxn ang="0">
                      <a:pos x="148" y="288"/>
                    </a:cxn>
                  </a:cxnLst>
                  <a:rect l="0" t="0" r="r" b="b"/>
                  <a:pathLst>
                    <a:path w="149" h="289">
                      <a:moveTo>
                        <a:pt x="148" y="0"/>
                      </a:moveTo>
                      <a:lnTo>
                        <a:pt x="0" y="0"/>
                      </a:lnTo>
                      <a:lnTo>
                        <a:pt x="0" y="288"/>
                      </a:lnTo>
                      <a:lnTo>
                        <a:pt x="148" y="288"/>
                      </a:lnTo>
                    </a:path>
                  </a:pathLst>
                </a:custGeom>
                <a:noFill/>
                <a:ln w="25400" cap="rnd" cmpd="sng">
                  <a:solidFill>
                    <a:schemeClr val="tx1"/>
                  </a:solidFill>
                  <a:prstDash val="solid"/>
                  <a:round/>
                  <a:headEnd type="none" w="med" len="med"/>
                  <a:tailEnd type="none" w="med" len="med"/>
                </a:ln>
                <a:effectLst/>
              </p:spPr>
              <p:txBody>
                <a:bodyPr/>
                <a:lstStyle/>
                <a:p>
                  <a:endParaRPr lang="en-US"/>
                </a:p>
              </p:txBody>
            </p:sp>
            <p:sp>
              <p:nvSpPr>
                <p:cNvPr id="2761873" name="Freeform 145"/>
                <p:cNvSpPr/>
                <p:nvPr/>
              </p:nvSpPr>
              <p:spPr bwMode="auto">
                <a:xfrm>
                  <a:off x="3659" y="3040"/>
                  <a:ext cx="148" cy="289"/>
                </a:xfrm>
                <a:custGeom>
                  <a:avLst/>
                  <a:gdLst/>
                  <a:ahLst/>
                  <a:cxnLst>
                    <a:cxn ang="0">
                      <a:pos x="0" y="0"/>
                    </a:cxn>
                    <a:cxn ang="0">
                      <a:pos x="147" y="0"/>
                    </a:cxn>
                    <a:cxn ang="0">
                      <a:pos x="147" y="288"/>
                    </a:cxn>
                    <a:cxn ang="0">
                      <a:pos x="0" y="288"/>
                    </a:cxn>
                  </a:cxnLst>
                  <a:rect l="0" t="0" r="r" b="b"/>
                  <a:pathLst>
                    <a:path w="148" h="289">
                      <a:moveTo>
                        <a:pt x="0" y="0"/>
                      </a:moveTo>
                      <a:lnTo>
                        <a:pt x="147" y="0"/>
                      </a:lnTo>
                      <a:lnTo>
                        <a:pt x="147" y="288"/>
                      </a:lnTo>
                      <a:lnTo>
                        <a:pt x="0" y="288"/>
                      </a:lnTo>
                    </a:path>
                  </a:pathLst>
                </a:custGeom>
                <a:noFill/>
                <a:ln w="25400" cap="rnd" cmpd="sng">
                  <a:solidFill>
                    <a:schemeClr val="tx1"/>
                  </a:solidFill>
                  <a:prstDash val="solid"/>
                  <a:round/>
                  <a:headEnd type="none" w="med" len="med"/>
                  <a:tailEnd type="none" w="med" len="med"/>
                </a:ln>
                <a:effectLst/>
              </p:spPr>
              <p:txBody>
                <a:bodyPr/>
                <a:lstStyle/>
                <a:p>
                  <a:endParaRPr lang="en-US"/>
                </a:p>
              </p:txBody>
            </p:sp>
          </p:grpSp>
          <p:sp>
            <p:nvSpPr>
              <p:cNvPr id="2761874" name="Line 146"/>
              <p:cNvSpPr>
                <a:spLocks noChangeShapeType="1"/>
              </p:cNvSpPr>
              <p:nvPr/>
            </p:nvSpPr>
            <p:spPr bwMode="auto">
              <a:xfrm>
                <a:off x="3396" y="3184"/>
                <a:ext cx="96" cy="0"/>
              </a:xfrm>
              <a:prstGeom prst="line">
                <a:avLst/>
              </a:prstGeom>
              <a:noFill/>
              <a:ln w="25400">
                <a:solidFill>
                  <a:schemeClr val="tx1"/>
                </a:solidFill>
                <a:round/>
              </a:ln>
              <a:effectLst/>
            </p:spPr>
            <p:txBody>
              <a:bodyPr wrap="none" anchor="ctr"/>
              <a:lstStyle/>
              <a:p>
                <a:endParaRPr lang="en-US"/>
              </a:p>
            </p:txBody>
          </p:sp>
          <p:sp>
            <p:nvSpPr>
              <p:cNvPr id="2761875" name="Freeform 147"/>
              <p:cNvSpPr/>
              <p:nvPr/>
            </p:nvSpPr>
            <p:spPr bwMode="auto">
              <a:xfrm>
                <a:off x="3458" y="3088"/>
                <a:ext cx="48" cy="97"/>
              </a:xfrm>
              <a:custGeom>
                <a:avLst/>
                <a:gdLst/>
                <a:ahLst/>
                <a:cxnLst>
                  <a:cxn ang="0">
                    <a:pos x="0" y="96"/>
                  </a:cxn>
                  <a:cxn ang="0">
                    <a:pos x="0" y="0"/>
                  </a:cxn>
                  <a:cxn ang="0">
                    <a:pos x="47" y="0"/>
                  </a:cxn>
                  <a:cxn ang="0">
                    <a:pos x="47" y="0"/>
                  </a:cxn>
                </a:cxnLst>
                <a:rect l="0" t="0" r="r" b="b"/>
                <a:pathLst>
                  <a:path w="48" h="97">
                    <a:moveTo>
                      <a:pt x="0" y="96"/>
                    </a:moveTo>
                    <a:lnTo>
                      <a:pt x="0" y="0"/>
                    </a:lnTo>
                    <a:lnTo>
                      <a:pt x="47" y="0"/>
                    </a:lnTo>
                    <a:lnTo>
                      <a:pt x="47" y="0"/>
                    </a:lnTo>
                  </a:path>
                </a:pathLst>
              </a:custGeom>
              <a:noFill/>
              <a:ln w="25400" cap="rnd" cmpd="sng">
                <a:solidFill>
                  <a:schemeClr val="tx1"/>
                </a:solidFill>
                <a:prstDash val="solid"/>
                <a:round/>
                <a:headEnd type="none" w="med" len="med"/>
                <a:tailEnd type="none" w="med" len="med"/>
              </a:ln>
              <a:effectLst/>
            </p:spPr>
            <p:txBody>
              <a:bodyPr/>
              <a:lstStyle/>
              <a:p>
                <a:endParaRPr lang="en-US"/>
              </a:p>
            </p:txBody>
          </p:sp>
          <p:sp>
            <p:nvSpPr>
              <p:cNvPr id="2761876" name="Line 148"/>
              <p:cNvSpPr>
                <a:spLocks noChangeShapeType="1"/>
              </p:cNvSpPr>
              <p:nvPr/>
            </p:nvSpPr>
            <p:spPr bwMode="auto">
              <a:xfrm>
                <a:off x="3812" y="3088"/>
                <a:ext cx="157" cy="0"/>
              </a:xfrm>
              <a:prstGeom prst="line">
                <a:avLst/>
              </a:prstGeom>
              <a:noFill/>
              <a:ln w="25400">
                <a:solidFill>
                  <a:schemeClr val="tx1"/>
                </a:solidFill>
                <a:round/>
              </a:ln>
              <a:effectLst/>
            </p:spPr>
            <p:txBody>
              <a:bodyPr wrap="none" anchor="ctr"/>
              <a:lstStyle/>
              <a:p>
                <a:endParaRPr lang="en-US"/>
              </a:p>
            </p:txBody>
          </p:sp>
          <p:sp>
            <p:nvSpPr>
              <p:cNvPr id="2761877" name="Rectangle 149"/>
              <p:cNvSpPr>
                <a:spLocks noChangeArrowheads="1"/>
              </p:cNvSpPr>
              <p:nvPr/>
            </p:nvSpPr>
            <p:spPr bwMode="auto">
              <a:xfrm>
                <a:off x="4309" y="3042"/>
                <a:ext cx="334" cy="188"/>
              </a:xfrm>
              <a:prstGeom prst="rect">
                <a:avLst/>
              </a:prstGeom>
              <a:noFill/>
              <a:ln w="12700">
                <a:noFill/>
                <a:miter lim="800000"/>
              </a:ln>
              <a:effectLst/>
            </p:spPr>
            <p:txBody>
              <a:bodyPr wrap="none" lIns="90487" tIns="44450" rIns="90487" bIns="44450">
                <a:spAutoFit/>
              </a:bodyPr>
              <a:lstStyle/>
              <a:p>
                <a:pPr indent="0">
                  <a:buNone/>
                </a:pPr>
                <a:r>
                  <a:rPr lang="en-US" sz="1600" b="1">
                    <a:solidFill>
                      <a:schemeClr val="tx1"/>
                    </a:solidFill>
                    <a:latin typeface="Times" pitchFamily="-65" charset="0"/>
                  </a:rPr>
                  <a:t>  D$</a:t>
                </a:r>
              </a:p>
            </p:txBody>
          </p:sp>
          <p:grpSp>
            <p:nvGrpSpPr>
              <p:cNvPr id="2761729" name="Group 150"/>
              <p:cNvGrpSpPr/>
              <p:nvPr/>
            </p:nvGrpSpPr>
            <p:grpSpPr bwMode="auto">
              <a:xfrm>
                <a:off x="4360" y="3040"/>
                <a:ext cx="325" cy="289"/>
                <a:chOff x="4360" y="3040"/>
                <a:chExt cx="325" cy="289"/>
              </a:xfrm>
            </p:grpSpPr>
            <p:sp>
              <p:nvSpPr>
                <p:cNvPr id="2761879" name="Freeform 151"/>
                <p:cNvSpPr/>
                <p:nvPr/>
              </p:nvSpPr>
              <p:spPr bwMode="auto">
                <a:xfrm>
                  <a:off x="4360" y="3040"/>
                  <a:ext cx="162" cy="289"/>
                </a:xfrm>
                <a:custGeom>
                  <a:avLst/>
                  <a:gdLst/>
                  <a:ahLst/>
                  <a:cxnLst>
                    <a:cxn ang="0">
                      <a:pos x="161" y="0"/>
                    </a:cxn>
                    <a:cxn ang="0">
                      <a:pos x="0" y="0"/>
                    </a:cxn>
                    <a:cxn ang="0">
                      <a:pos x="0" y="288"/>
                    </a:cxn>
                    <a:cxn ang="0">
                      <a:pos x="161" y="288"/>
                    </a:cxn>
                  </a:cxnLst>
                  <a:rect l="0" t="0" r="r" b="b"/>
                  <a:pathLst>
                    <a:path w="162" h="289">
                      <a:moveTo>
                        <a:pt x="161" y="0"/>
                      </a:moveTo>
                      <a:lnTo>
                        <a:pt x="0" y="0"/>
                      </a:lnTo>
                      <a:lnTo>
                        <a:pt x="0" y="288"/>
                      </a:lnTo>
                      <a:lnTo>
                        <a:pt x="161" y="288"/>
                      </a:lnTo>
                    </a:path>
                  </a:pathLst>
                </a:custGeom>
                <a:noFill/>
                <a:ln w="25400" cap="rnd" cmpd="sng">
                  <a:solidFill>
                    <a:schemeClr val="tx1"/>
                  </a:solidFill>
                  <a:prstDash val="solid"/>
                  <a:round/>
                  <a:headEnd type="none" w="med" len="med"/>
                  <a:tailEnd type="none" w="med" len="med"/>
                </a:ln>
                <a:effectLst/>
              </p:spPr>
              <p:txBody>
                <a:bodyPr/>
                <a:lstStyle/>
                <a:p>
                  <a:endParaRPr lang="en-US"/>
                </a:p>
              </p:txBody>
            </p:sp>
            <p:sp>
              <p:nvSpPr>
                <p:cNvPr id="2761880" name="Freeform 152"/>
                <p:cNvSpPr/>
                <p:nvPr/>
              </p:nvSpPr>
              <p:spPr bwMode="auto">
                <a:xfrm>
                  <a:off x="4521" y="3040"/>
                  <a:ext cx="164" cy="289"/>
                </a:xfrm>
                <a:custGeom>
                  <a:avLst/>
                  <a:gdLst/>
                  <a:ahLst/>
                  <a:cxnLst>
                    <a:cxn ang="0">
                      <a:pos x="0" y="0"/>
                    </a:cxn>
                    <a:cxn ang="0">
                      <a:pos x="163" y="0"/>
                    </a:cxn>
                    <a:cxn ang="0">
                      <a:pos x="163" y="288"/>
                    </a:cxn>
                    <a:cxn ang="0">
                      <a:pos x="0" y="288"/>
                    </a:cxn>
                  </a:cxnLst>
                  <a:rect l="0" t="0" r="r" b="b"/>
                  <a:pathLst>
                    <a:path w="164" h="289">
                      <a:moveTo>
                        <a:pt x="0" y="0"/>
                      </a:moveTo>
                      <a:lnTo>
                        <a:pt x="163" y="0"/>
                      </a:lnTo>
                      <a:lnTo>
                        <a:pt x="163" y="288"/>
                      </a:lnTo>
                      <a:lnTo>
                        <a:pt x="0" y="288"/>
                      </a:lnTo>
                    </a:path>
                  </a:pathLst>
                </a:custGeom>
                <a:noFill/>
                <a:ln w="25400" cap="rnd" cmpd="sng">
                  <a:solidFill>
                    <a:schemeClr val="tx1"/>
                  </a:solidFill>
                  <a:prstDash val="solid"/>
                  <a:round/>
                  <a:headEnd type="none" w="med" len="med"/>
                  <a:tailEnd type="none" w="med" len="med"/>
                </a:ln>
                <a:effectLst/>
              </p:spPr>
              <p:txBody>
                <a:bodyPr/>
                <a:lstStyle/>
                <a:p>
                  <a:endParaRPr lang="en-US"/>
                </a:p>
              </p:txBody>
            </p:sp>
          </p:grpSp>
          <p:sp>
            <p:nvSpPr>
              <p:cNvPr id="2761881" name="Rectangle 153"/>
              <p:cNvSpPr>
                <a:spLocks noChangeArrowheads="1"/>
              </p:cNvSpPr>
              <p:nvPr/>
            </p:nvSpPr>
            <p:spPr bwMode="auto">
              <a:xfrm>
                <a:off x="4801" y="3042"/>
                <a:ext cx="327" cy="188"/>
              </a:xfrm>
              <a:prstGeom prst="rect">
                <a:avLst/>
              </a:prstGeom>
              <a:noFill/>
              <a:ln w="12700">
                <a:noFill/>
                <a:miter lim="800000"/>
              </a:ln>
              <a:effectLst/>
            </p:spPr>
            <p:txBody>
              <a:bodyPr wrap="none" lIns="90487" tIns="44450" rIns="90487" bIns="44450">
                <a:spAutoFit/>
              </a:bodyPr>
              <a:lstStyle/>
              <a:p>
                <a:pPr indent="0">
                  <a:buNone/>
                </a:pPr>
                <a:r>
                  <a:rPr lang="en-US" sz="1600" b="1">
                    <a:solidFill>
                      <a:schemeClr val="tx1"/>
                    </a:solidFill>
                    <a:latin typeface="Times" pitchFamily="-65" charset="0"/>
                  </a:rPr>
                  <a:t>Reg</a:t>
                </a:r>
              </a:p>
            </p:txBody>
          </p:sp>
          <p:grpSp>
            <p:nvGrpSpPr>
              <p:cNvPr id="2761731" name="Group 154"/>
              <p:cNvGrpSpPr/>
              <p:nvPr/>
            </p:nvGrpSpPr>
            <p:grpSpPr bwMode="auto">
              <a:xfrm>
                <a:off x="4828" y="3040"/>
                <a:ext cx="284" cy="289"/>
                <a:chOff x="4828" y="3040"/>
                <a:chExt cx="284" cy="289"/>
              </a:xfrm>
            </p:grpSpPr>
            <p:sp>
              <p:nvSpPr>
                <p:cNvPr id="2761883" name="Freeform 155"/>
                <p:cNvSpPr/>
                <p:nvPr/>
              </p:nvSpPr>
              <p:spPr bwMode="auto">
                <a:xfrm>
                  <a:off x="4828" y="3040"/>
                  <a:ext cx="142" cy="289"/>
                </a:xfrm>
                <a:custGeom>
                  <a:avLst/>
                  <a:gdLst/>
                  <a:ahLst/>
                  <a:cxnLst>
                    <a:cxn ang="0">
                      <a:pos x="141" y="0"/>
                    </a:cxn>
                    <a:cxn ang="0">
                      <a:pos x="0" y="0"/>
                    </a:cxn>
                    <a:cxn ang="0">
                      <a:pos x="0" y="288"/>
                    </a:cxn>
                    <a:cxn ang="0">
                      <a:pos x="141" y="288"/>
                    </a:cxn>
                  </a:cxnLst>
                  <a:rect l="0" t="0" r="r" b="b"/>
                  <a:pathLst>
                    <a:path w="142" h="289">
                      <a:moveTo>
                        <a:pt x="141" y="0"/>
                      </a:moveTo>
                      <a:lnTo>
                        <a:pt x="0" y="0"/>
                      </a:lnTo>
                      <a:lnTo>
                        <a:pt x="0" y="288"/>
                      </a:lnTo>
                      <a:lnTo>
                        <a:pt x="141" y="288"/>
                      </a:lnTo>
                    </a:path>
                  </a:pathLst>
                </a:custGeom>
                <a:noFill/>
                <a:ln w="25400" cap="rnd" cmpd="sng">
                  <a:solidFill>
                    <a:schemeClr val="tx1"/>
                  </a:solidFill>
                  <a:prstDash val="solid"/>
                  <a:round/>
                  <a:headEnd type="none" w="med" len="med"/>
                  <a:tailEnd type="none" w="med" len="med"/>
                </a:ln>
                <a:effectLst/>
              </p:spPr>
              <p:txBody>
                <a:bodyPr/>
                <a:lstStyle/>
                <a:p>
                  <a:endParaRPr lang="en-US"/>
                </a:p>
              </p:txBody>
            </p:sp>
            <p:sp>
              <p:nvSpPr>
                <p:cNvPr id="2761884" name="Freeform 156"/>
                <p:cNvSpPr/>
                <p:nvPr/>
              </p:nvSpPr>
              <p:spPr bwMode="auto">
                <a:xfrm>
                  <a:off x="4969" y="3040"/>
                  <a:ext cx="143" cy="289"/>
                </a:xfrm>
                <a:custGeom>
                  <a:avLst/>
                  <a:gdLst/>
                  <a:ahLst/>
                  <a:cxnLst>
                    <a:cxn ang="0">
                      <a:pos x="0" y="0"/>
                    </a:cxn>
                    <a:cxn ang="0">
                      <a:pos x="142" y="0"/>
                    </a:cxn>
                    <a:cxn ang="0">
                      <a:pos x="142" y="288"/>
                    </a:cxn>
                    <a:cxn ang="0">
                      <a:pos x="0" y="288"/>
                    </a:cxn>
                  </a:cxnLst>
                  <a:rect l="0" t="0" r="r" b="b"/>
                  <a:pathLst>
                    <a:path w="143" h="289">
                      <a:moveTo>
                        <a:pt x="0" y="0"/>
                      </a:moveTo>
                      <a:lnTo>
                        <a:pt x="142" y="0"/>
                      </a:lnTo>
                      <a:lnTo>
                        <a:pt x="142" y="288"/>
                      </a:lnTo>
                      <a:lnTo>
                        <a:pt x="0" y="288"/>
                      </a:lnTo>
                    </a:path>
                  </a:pathLst>
                </a:custGeom>
                <a:noFill/>
                <a:ln w="25400" cap="rnd" cmpd="sng">
                  <a:solidFill>
                    <a:schemeClr val="tx1"/>
                  </a:solidFill>
                  <a:prstDash val="solid"/>
                  <a:round/>
                  <a:headEnd type="none" w="med" len="med"/>
                  <a:tailEnd type="none" w="med" len="med"/>
                </a:ln>
                <a:effectLst/>
              </p:spPr>
              <p:txBody>
                <a:bodyPr/>
                <a:lstStyle/>
                <a:p>
                  <a:endParaRPr lang="en-US"/>
                </a:p>
              </p:txBody>
            </p:sp>
          </p:grpSp>
          <p:sp>
            <p:nvSpPr>
              <p:cNvPr id="2761885" name="Line 157"/>
              <p:cNvSpPr>
                <a:spLocks noChangeShapeType="1"/>
              </p:cNvSpPr>
              <p:nvPr/>
            </p:nvSpPr>
            <p:spPr bwMode="auto">
              <a:xfrm>
                <a:off x="4681" y="3184"/>
                <a:ext cx="139" cy="0"/>
              </a:xfrm>
              <a:prstGeom prst="line">
                <a:avLst/>
              </a:prstGeom>
              <a:noFill/>
              <a:ln w="25400">
                <a:solidFill>
                  <a:schemeClr val="tx1"/>
                </a:solidFill>
                <a:round/>
              </a:ln>
              <a:effectLst/>
            </p:spPr>
            <p:txBody>
              <a:bodyPr wrap="none" anchor="ctr"/>
              <a:lstStyle/>
              <a:p>
                <a:endParaRPr lang="en-US"/>
              </a:p>
            </p:txBody>
          </p:sp>
          <p:sp>
            <p:nvSpPr>
              <p:cNvPr id="2761886" name="Line 158"/>
              <p:cNvSpPr>
                <a:spLocks noChangeShapeType="1"/>
              </p:cNvSpPr>
              <p:nvPr/>
            </p:nvSpPr>
            <p:spPr bwMode="auto">
              <a:xfrm>
                <a:off x="4197" y="3184"/>
                <a:ext cx="155" cy="0"/>
              </a:xfrm>
              <a:prstGeom prst="line">
                <a:avLst/>
              </a:prstGeom>
              <a:noFill/>
              <a:ln w="25400">
                <a:solidFill>
                  <a:schemeClr val="tx1"/>
                </a:solidFill>
                <a:round/>
              </a:ln>
              <a:effectLst/>
            </p:spPr>
            <p:txBody>
              <a:bodyPr wrap="none" anchor="ctr"/>
              <a:lstStyle/>
              <a:p>
                <a:endParaRPr lang="en-US"/>
              </a:p>
            </p:txBody>
          </p:sp>
          <p:sp>
            <p:nvSpPr>
              <p:cNvPr id="2761887" name="Freeform 159"/>
              <p:cNvSpPr/>
              <p:nvPr/>
            </p:nvSpPr>
            <p:spPr bwMode="auto">
              <a:xfrm>
                <a:off x="4318" y="3184"/>
                <a:ext cx="431" cy="193"/>
              </a:xfrm>
              <a:custGeom>
                <a:avLst/>
                <a:gdLst/>
                <a:ahLst/>
                <a:cxnLst>
                  <a:cxn ang="0">
                    <a:pos x="0" y="0"/>
                  </a:cxn>
                  <a:cxn ang="0">
                    <a:pos x="0" y="192"/>
                  </a:cxn>
                  <a:cxn ang="0">
                    <a:pos x="391" y="192"/>
                  </a:cxn>
                  <a:cxn ang="0">
                    <a:pos x="391" y="64"/>
                  </a:cxn>
                  <a:cxn ang="0">
                    <a:pos x="430" y="0"/>
                  </a:cxn>
                </a:cxnLst>
                <a:rect l="0" t="0" r="r" b="b"/>
                <a:pathLst>
                  <a:path w="431" h="193">
                    <a:moveTo>
                      <a:pt x="0" y="0"/>
                    </a:moveTo>
                    <a:lnTo>
                      <a:pt x="0" y="192"/>
                    </a:lnTo>
                    <a:lnTo>
                      <a:pt x="391" y="192"/>
                    </a:lnTo>
                    <a:lnTo>
                      <a:pt x="391" y="64"/>
                    </a:lnTo>
                    <a:lnTo>
                      <a:pt x="430" y="0"/>
                    </a:lnTo>
                  </a:path>
                </a:pathLst>
              </a:custGeom>
              <a:noFill/>
              <a:ln w="25400" cap="rnd" cmpd="sng">
                <a:solidFill>
                  <a:schemeClr val="tx1"/>
                </a:solidFill>
                <a:prstDash val="solid"/>
                <a:round/>
                <a:headEnd type="none" w="med" len="med"/>
                <a:tailEnd type="none" w="med" len="med"/>
              </a:ln>
              <a:effectLst/>
            </p:spPr>
            <p:txBody>
              <a:bodyPr/>
              <a:lstStyle/>
              <a:p>
                <a:endParaRPr lang="en-US"/>
              </a:p>
            </p:txBody>
          </p:sp>
          <p:sp>
            <p:nvSpPr>
              <p:cNvPr id="2761888" name="Line 160"/>
              <p:cNvSpPr>
                <a:spLocks noChangeShapeType="1"/>
              </p:cNvSpPr>
              <p:nvPr/>
            </p:nvSpPr>
            <p:spPr bwMode="auto">
              <a:xfrm>
                <a:off x="3812" y="3280"/>
                <a:ext cx="157" cy="0"/>
              </a:xfrm>
              <a:prstGeom prst="line">
                <a:avLst/>
              </a:prstGeom>
              <a:noFill/>
              <a:ln w="25400">
                <a:solidFill>
                  <a:schemeClr val="tx1"/>
                </a:solidFill>
                <a:round/>
              </a:ln>
              <a:effectLst/>
            </p:spPr>
            <p:txBody>
              <a:bodyPr wrap="none" anchor="ctr"/>
              <a:lstStyle/>
              <a:p>
                <a:endParaRPr lang="en-US"/>
              </a:p>
            </p:txBody>
          </p:sp>
          <p:sp>
            <p:nvSpPr>
              <p:cNvPr id="2761889" name="Freeform 161"/>
              <p:cNvSpPr/>
              <p:nvPr/>
            </p:nvSpPr>
            <p:spPr bwMode="auto">
              <a:xfrm>
                <a:off x="3905" y="3179"/>
                <a:ext cx="337" cy="278"/>
              </a:xfrm>
              <a:custGeom>
                <a:avLst/>
                <a:gdLst/>
                <a:ahLst/>
                <a:cxnLst>
                  <a:cxn ang="0">
                    <a:pos x="0" y="101"/>
                  </a:cxn>
                  <a:cxn ang="0">
                    <a:pos x="0" y="277"/>
                  </a:cxn>
                  <a:cxn ang="0">
                    <a:pos x="294" y="277"/>
                  </a:cxn>
                  <a:cxn ang="0">
                    <a:pos x="294" y="90"/>
                  </a:cxn>
                  <a:cxn ang="0">
                    <a:pos x="336" y="0"/>
                  </a:cxn>
                </a:cxnLst>
                <a:rect l="0" t="0" r="r" b="b"/>
                <a:pathLst>
                  <a:path w="337" h="278">
                    <a:moveTo>
                      <a:pt x="0" y="101"/>
                    </a:moveTo>
                    <a:lnTo>
                      <a:pt x="0" y="277"/>
                    </a:lnTo>
                    <a:lnTo>
                      <a:pt x="294" y="277"/>
                    </a:lnTo>
                    <a:lnTo>
                      <a:pt x="294" y="90"/>
                    </a:lnTo>
                    <a:lnTo>
                      <a:pt x="336" y="0"/>
                    </a:lnTo>
                  </a:path>
                </a:pathLst>
              </a:custGeom>
              <a:noFill/>
              <a:ln w="25400" cap="rnd" cmpd="sng">
                <a:solidFill>
                  <a:schemeClr val="tx1"/>
                </a:solidFill>
                <a:prstDash val="solid"/>
                <a:round/>
                <a:headEnd type="none" w="med" len="med"/>
                <a:tailEnd type="none" w="med" len="med"/>
              </a:ln>
              <a:effectLst/>
            </p:spPr>
            <p:txBody>
              <a:bodyPr/>
              <a:lstStyle/>
              <a:p>
                <a:endParaRPr lang="en-US"/>
              </a:p>
            </p:txBody>
          </p:sp>
        </p:grpSp>
        <p:sp>
          <p:nvSpPr>
            <p:cNvPr id="2761891" name="Rectangle 163"/>
            <p:cNvSpPr>
              <a:spLocks noChangeArrowheads="1"/>
            </p:cNvSpPr>
            <p:nvPr/>
          </p:nvSpPr>
          <p:spPr bwMode="auto">
            <a:xfrm>
              <a:off x="1867" y="551"/>
              <a:ext cx="2162" cy="286"/>
            </a:xfrm>
            <a:prstGeom prst="rect">
              <a:avLst/>
            </a:prstGeom>
            <a:noFill/>
            <a:ln w="12700">
              <a:noFill/>
              <a:miter lim="800000"/>
            </a:ln>
            <a:effectLst/>
          </p:spPr>
          <p:txBody>
            <a:bodyPr wrap="none" lIns="90487" tIns="44450" rIns="90487" bIns="44450">
              <a:spAutoFit/>
            </a:bodyPr>
            <a:lstStyle/>
            <a:p>
              <a:pPr indent="0">
                <a:buNone/>
              </a:pPr>
              <a:r>
                <a:rPr lang="en-US" sz="2800" b="1">
                  <a:solidFill>
                    <a:schemeClr val="tx1"/>
                  </a:solidFill>
                  <a:latin typeface="Arial" panose="020B0604020202020204" pitchFamily="34" charset="0"/>
                </a:rPr>
                <a:t>Time </a:t>
              </a:r>
              <a:r>
                <a:rPr lang="en-US" sz="2800" b="1" dirty="0">
                  <a:solidFill>
                    <a:schemeClr val="tx1"/>
                  </a:solidFill>
                  <a:latin typeface="Arial" panose="020B0604020202020204" pitchFamily="34" charset="0"/>
                </a:rPr>
                <a:t>(clock cycles)</a:t>
              </a:r>
            </a:p>
          </p:txBody>
        </p:sp>
      </p:grpSp>
      <p:sp>
        <p:nvSpPr>
          <p:cNvPr id="2761892" name="Line 164"/>
          <p:cNvSpPr>
            <a:spLocks noChangeShapeType="1"/>
          </p:cNvSpPr>
          <p:nvPr/>
        </p:nvSpPr>
        <p:spPr bwMode="auto">
          <a:xfrm>
            <a:off x="6887307" y="2602522"/>
            <a:ext cx="413239" cy="2769577"/>
          </a:xfrm>
          <a:prstGeom prst="line">
            <a:avLst/>
          </a:prstGeom>
          <a:noFill/>
          <a:ln w="38100">
            <a:solidFill>
              <a:schemeClr val="tx2"/>
            </a:solidFill>
            <a:round/>
            <a:tailEnd type="triangle" w="med" len="med"/>
          </a:ln>
          <a:effectLst/>
        </p:spPr>
        <p:txBody>
          <a:bodyPr wrap="none" anchor="ctr"/>
          <a:lstStyle/>
          <a:p>
            <a:endParaRPr lang="en-US"/>
          </a:p>
        </p:txBody>
      </p:sp>
      <p:sp>
        <p:nvSpPr>
          <p:cNvPr id="167" name="TextBox 2"/>
          <p:cNvSpPr txBox="1">
            <a:spLocks noChangeArrowheads="1"/>
          </p:cNvSpPr>
          <p:nvPr/>
        </p:nvSpPr>
        <p:spPr bwMode="auto">
          <a:xfrm>
            <a:off x="9491663" y="1914526"/>
            <a:ext cx="2867025" cy="457200"/>
          </a:xfrm>
          <a:prstGeom prst="rect">
            <a:avLst/>
          </a:prstGeom>
          <a:solidFill>
            <a:schemeClr val="bg1"/>
          </a:solidFill>
          <a:ln w="9525">
            <a:noFill/>
            <a:miter lim="800000"/>
          </a:ln>
        </p:spPr>
        <p:txBody>
          <a:bodyPr wrap="square">
            <a:spAutoFit/>
          </a:bodyPr>
          <a:lstStyle/>
          <a:p>
            <a:pPr indent="0">
              <a:buNone/>
            </a:pPr>
            <a:r>
              <a:rPr lang="en-US" sz="2800" b="1" dirty="0">
                <a:solidFill>
                  <a:srgbClr val="FF8000"/>
                </a:solidFill>
              </a:rPr>
              <a:t>No stalls as is</a:t>
            </a:r>
            <a:endParaRPr lang="en-US" sz="2800" b="1" dirty="0">
              <a:solidFill>
                <a:srgbClr val="FF8000"/>
              </a:solidFill>
              <a:latin typeface="Symbol" panose="05050102010706020507" pitchFamily="1" charset="2"/>
            </a:endParaRPr>
          </a:p>
        </p:txBody>
      </p:sp>
      <p:sp>
        <p:nvSpPr>
          <p:cNvPr id="33" name="Rectangle 162"/>
          <p:cNvSpPr>
            <a:spLocks noChangeArrowheads="1"/>
          </p:cNvSpPr>
          <p:nvPr/>
        </p:nvSpPr>
        <p:spPr bwMode="auto">
          <a:xfrm>
            <a:off x="1519238" y="1947863"/>
            <a:ext cx="1089025" cy="949325"/>
          </a:xfrm>
          <a:prstGeom prst="rect">
            <a:avLst/>
          </a:prstGeom>
          <a:noFill/>
          <a:ln w="12700">
            <a:noFill/>
            <a:miter lim="800000"/>
          </a:ln>
          <a:effectLst/>
        </p:spPr>
        <p:txBody>
          <a:bodyPr wrap="none" lIns="90487" tIns="44450" rIns="90487" bIns="44450">
            <a:spAutoFit/>
          </a:bodyPr>
          <a:lstStyle/>
          <a:p>
            <a:pPr indent="0" algn="ctr">
              <a:lnSpc>
                <a:spcPct val="80000"/>
              </a:lnSpc>
              <a:buNone/>
            </a:pPr>
            <a:r>
              <a:rPr lang="en-US" sz="2800" b="1">
                <a:solidFill>
                  <a:schemeClr val="tx1"/>
                </a:solidFill>
                <a:latin typeface="Arial" panose="020B0604020202020204" pitchFamily="34" charset="0"/>
              </a:rPr>
              <a:t>Instr</a:t>
            </a:r>
          </a:p>
          <a:p>
            <a:pPr indent="0" algn="ctr">
              <a:lnSpc>
                <a:spcPct val="80000"/>
              </a:lnSpc>
              <a:buNone/>
            </a:pPr>
            <a:r>
              <a:rPr lang="en-US" sz="2800" b="1">
                <a:solidFill>
                  <a:schemeClr val="tx1"/>
                </a:solidFill>
                <a:latin typeface="Arial" panose="020B0604020202020204" pitchFamily="34" charset="0"/>
              </a:rPr>
              <a:t>order</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761892"/>
                                        </p:tgtEl>
                                        <p:attrNameLst>
                                          <p:attrName>style.visibility</p:attrName>
                                        </p:attrNameLst>
                                      </p:cBhvr>
                                      <p:to>
                                        <p:strVal val="visible"/>
                                      </p:to>
                                    </p:set>
                                    <p:animEffect transition="in" filter="wipe(up)">
                                      <p:cBhvr>
                                        <p:cTn id="7" dur="500"/>
                                        <p:tgtEl>
                                          <p:spTgt spid="276189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1892" grpId="0" bldLvl="0" animBg="1"/>
      <p:bldP spid="167" grpId="0" bldLvl="0" animBg="1"/>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1730" name="Rectangle 2"/>
          <p:cNvSpPr>
            <a:spLocks noGrp="1" noChangeArrowheads="1"/>
          </p:cNvSpPr>
          <p:nvPr>
            <p:ph type="title" idx="4294967295"/>
          </p:nvPr>
        </p:nvSpPr>
        <p:spPr>
          <a:xfrm>
            <a:off x="309736" y="313690"/>
            <a:ext cx="7010400" cy="371475"/>
          </a:xfrm>
        </p:spPr>
        <p:txBody>
          <a:bodyPr/>
          <a:lstStyle/>
          <a:p>
            <a:r>
              <a:rPr lang="en-US" dirty="0">
                <a:solidFill>
                  <a:schemeClr val="accent1"/>
                </a:solidFill>
              </a:rPr>
              <a:t>#4</a:t>
            </a:r>
          </a:p>
        </p:txBody>
      </p:sp>
      <p:grpSp>
        <p:nvGrpSpPr>
          <p:cNvPr id="2" name="Group 4"/>
          <p:cNvGrpSpPr/>
          <p:nvPr/>
        </p:nvGrpSpPr>
        <p:grpSpPr bwMode="auto">
          <a:xfrm>
            <a:off x="2595563" y="1179513"/>
            <a:ext cx="6992938" cy="5056188"/>
            <a:chOff x="555" y="551"/>
            <a:chExt cx="4405" cy="3185"/>
          </a:xfrm>
        </p:grpSpPr>
        <p:grpSp>
          <p:nvGrpSpPr>
            <p:cNvPr id="3" name="Group 5"/>
            <p:cNvGrpSpPr/>
            <p:nvPr/>
          </p:nvGrpSpPr>
          <p:grpSpPr bwMode="auto">
            <a:xfrm>
              <a:off x="2624" y="1200"/>
              <a:ext cx="340" cy="289"/>
              <a:chOff x="2624" y="1200"/>
              <a:chExt cx="340" cy="289"/>
            </a:xfrm>
          </p:grpSpPr>
          <p:sp>
            <p:nvSpPr>
              <p:cNvPr id="2761734" name="Freeform 6"/>
              <p:cNvSpPr/>
              <p:nvPr/>
            </p:nvSpPr>
            <p:spPr bwMode="auto">
              <a:xfrm>
                <a:off x="2624" y="1200"/>
                <a:ext cx="170" cy="289"/>
              </a:xfrm>
              <a:custGeom>
                <a:avLst/>
                <a:gdLst/>
                <a:ahLst/>
                <a:cxnLst>
                  <a:cxn ang="0">
                    <a:pos x="169" y="0"/>
                  </a:cxn>
                  <a:cxn ang="0">
                    <a:pos x="0" y="0"/>
                  </a:cxn>
                  <a:cxn ang="0">
                    <a:pos x="0" y="288"/>
                  </a:cxn>
                  <a:cxn ang="0">
                    <a:pos x="169" y="288"/>
                  </a:cxn>
                </a:cxnLst>
                <a:rect l="0" t="0" r="r" b="b"/>
                <a:pathLst>
                  <a:path w="170" h="289">
                    <a:moveTo>
                      <a:pt x="169" y="0"/>
                    </a:moveTo>
                    <a:lnTo>
                      <a:pt x="0" y="0"/>
                    </a:lnTo>
                    <a:lnTo>
                      <a:pt x="0" y="288"/>
                    </a:lnTo>
                    <a:lnTo>
                      <a:pt x="169" y="288"/>
                    </a:lnTo>
                  </a:path>
                </a:pathLst>
              </a:custGeom>
              <a:noFill/>
              <a:ln w="25400" cap="rnd" cmpd="sng">
                <a:solidFill>
                  <a:schemeClr val="tx1"/>
                </a:solidFill>
                <a:prstDash val="solid"/>
                <a:round/>
                <a:headEnd type="none" w="med" len="med"/>
                <a:tailEnd type="none" w="med" len="med"/>
              </a:ln>
              <a:effectLst/>
            </p:spPr>
            <p:txBody>
              <a:bodyPr/>
              <a:lstStyle/>
              <a:p>
                <a:endParaRPr lang="en-US"/>
              </a:p>
            </p:txBody>
          </p:sp>
          <p:sp>
            <p:nvSpPr>
              <p:cNvPr id="2761735" name="Freeform 7"/>
              <p:cNvSpPr/>
              <p:nvPr/>
            </p:nvSpPr>
            <p:spPr bwMode="auto">
              <a:xfrm>
                <a:off x="2793" y="1200"/>
                <a:ext cx="171" cy="289"/>
              </a:xfrm>
              <a:custGeom>
                <a:avLst/>
                <a:gdLst/>
                <a:ahLst/>
                <a:cxnLst>
                  <a:cxn ang="0">
                    <a:pos x="0" y="0"/>
                  </a:cxn>
                  <a:cxn ang="0">
                    <a:pos x="170" y="0"/>
                  </a:cxn>
                  <a:cxn ang="0">
                    <a:pos x="170" y="288"/>
                  </a:cxn>
                  <a:cxn ang="0">
                    <a:pos x="0" y="288"/>
                  </a:cxn>
                </a:cxnLst>
                <a:rect l="0" t="0" r="r" b="b"/>
                <a:pathLst>
                  <a:path w="171" h="289">
                    <a:moveTo>
                      <a:pt x="0" y="0"/>
                    </a:moveTo>
                    <a:lnTo>
                      <a:pt x="170" y="0"/>
                    </a:lnTo>
                    <a:lnTo>
                      <a:pt x="170" y="288"/>
                    </a:lnTo>
                    <a:lnTo>
                      <a:pt x="0" y="288"/>
                    </a:lnTo>
                  </a:path>
                </a:pathLst>
              </a:custGeom>
              <a:noFill/>
              <a:ln w="25400" cap="rnd" cmpd="sng">
                <a:solidFill>
                  <a:schemeClr val="tx1"/>
                </a:solidFill>
                <a:prstDash val="solid"/>
                <a:round/>
                <a:headEnd type="none" w="med" len="med"/>
                <a:tailEnd type="none" w="med" len="med"/>
              </a:ln>
              <a:effectLst/>
            </p:spPr>
            <p:txBody>
              <a:bodyPr/>
              <a:lstStyle/>
              <a:p>
                <a:endParaRPr lang="en-US"/>
              </a:p>
            </p:txBody>
          </p:sp>
        </p:grpSp>
        <p:grpSp>
          <p:nvGrpSpPr>
            <p:cNvPr id="4" name="Group 8"/>
            <p:cNvGrpSpPr/>
            <p:nvPr/>
          </p:nvGrpSpPr>
          <p:grpSpPr bwMode="auto">
            <a:xfrm>
              <a:off x="2624" y="2592"/>
              <a:ext cx="340" cy="289"/>
              <a:chOff x="2624" y="2592"/>
              <a:chExt cx="340" cy="289"/>
            </a:xfrm>
          </p:grpSpPr>
          <p:sp>
            <p:nvSpPr>
              <p:cNvPr id="2761737" name="Freeform 9"/>
              <p:cNvSpPr/>
              <p:nvPr/>
            </p:nvSpPr>
            <p:spPr bwMode="auto">
              <a:xfrm>
                <a:off x="2624" y="2592"/>
                <a:ext cx="170" cy="289"/>
              </a:xfrm>
              <a:custGeom>
                <a:avLst/>
                <a:gdLst/>
                <a:ahLst/>
                <a:cxnLst>
                  <a:cxn ang="0">
                    <a:pos x="169" y="0"/>
                  </a:cxn>
                  <a:cxn ang="0">
                    <a:pos x="0" y="0"/>
                  </a:cxn>
                  <a:cxn ang="0">
                    <a:pos x="0" y="288"/>
                  </a:cxn>
                  <a:cxn ang="0">
                    <a:pos x="169" y="288"/>
                  </a:cxn>
                </a:cxnLst>
                <a:rect l="0" t="0" r="r" b="b"/>
                <a:pathLst>
                  <a:path w="170" h="289">
                    <a:moveTo>
                      <a:pt x="169" y="0"/>
                    </a:moveTo>
                    <a:lnTo>
                      <a:pt x="0" y="0"/>
                    </a:lnTo>
                    <a:lnTo>
                      <a:pt x="0" y="288"/>
                    </a:lnTo>
                    <a:lnTo>
                      <a:pt x="169" y="288"/>
                    </a:lnTo>
                  </a:path>
                </a:pathLst>
              </a:custGeom>
              <a:noFill/>
              <a:ln w="25400" cap="rnd" cmpd="sng">
                <a:solidFill>
                  <a:schemeClr val="tx1"/>
                </a:solidFill>
                <a:prstDash val="solid"/>
                <a:round/>
                <a:headEnd type="none" w="med" len="med"/>
                <a:tailEnd type="none" w="med" len="med"/>
              </a:ln>
              <a:effectLst/>
            </p:spPr>
            <p:txBody>
              <a:bodyPr/>
              <a:lstStyle/>
              <a:p>
                <a:endParaRPr lang="en-US"/>
              </a:p>
            </p:txBody>
          </p:sp>
          <p:sp>
            <p:nvSpPr>
              <p:cNvPr id="2761738" name="Freeform 10"/>
              <p:cNvSpPr/>
              <p:nvPr/>
            </p:nvSpPr>
            <p:spPr bwMode="auto">
              <a:xfrm>
                <a:off x="2793" y="2592"/>
                <a:ext cx="171" cy="289"/>
              </a:xfrm>
              <a:custGeom>
                <a:avLst/>
                <a:gdLst/>
                <a:ahLst/>
                <a:cxnLst>
                  <a:cxn ang="0">
                    <a:pos x="0" y="0"/>
                  </a:cxn>
                  <a:cxn ang="0">
                    <a:pos x="170" y="0"/>
                  </a:cxn>
                  <a:cxn ang="0">
                    <a:pos x="170" y="288"/>
                  </a:cxn>
                  <a:cxn ang="0">
                    <a:pos x="0" y="288"/>
                  </a:cxn>
                </a:cxnLst>
                <a:rect l="0" t="0" r="r" b="b"/>
                <a:pathLst>
                  <a:path w="171" h="289">
                    <a:moveTo>
                      <a:pt x="0" y="0"/>
                    </a:moveTo>
                    <a:lnTo>
                      <a:pt x="170" y="0"/>
                    </a:lnTo>
                    <a:lnTo>
                      <a:pt x="170" y="288"/>
                    </a:lnTo>
                    <a:lnTo>
                      <a:pt x="0" y="288"/>
                    </a:lnTo>
                  </a:path>
                </a:pathLst>
              </a:custGeom>
              <a:noFill/>
              <a:ln w="25400" cap="rnd" cmpd="sng">
                <a:solidFill>
                  <a:schemeClr val="tx1"/>
                </a:solidFill>
                <a:prstDash val="solid"/>
                <a:round/>
                <a:headEnd type="none" w="med" len="med"/>
                <a:tailEnd type="none" w="med" len="med"/>
              </a:ln>
              <a:effectLst/>
            </p:spPr>
            <p:txBody>
              <a:bodyPr/>
              <a:lstStyle/>
              <a:p>
                <a:endParaRPr lang="en-US"/>
              </a:p>
            </p:txBody>
          </p:sp>
        </p:grpSp>
        <p:sp>
          <p:nvSpPr>
            <p:cNvPr id="2761739" name="Rectangle 11"/>
            <p:cNvSpPr>
              <a:spLocks noChangeArrowheads="1"/>
            </p:cNvSpPr>
            <p:nvPr/>
          </p:nvSpPr>
          <p:spPr bwMode="auto">
            <a:xfrm>
              <a:off x="2605" y="2594"/>
              <a:ext cx="292" cy="188"/>
            </a:xfrm>
            <a:prstGeom prst="rect">
              <a:avLst/>
            </a:prstGeom>
            <a:noFill/>
            <a:ln w="12700">
              <a:noFill/>
              <a:miter lim="800000"/>
            </a:ln>
            <a:effectLst/>
          </p:spPr>
          <p:txBody>
            <a:bodyPr wrap="none" lIns="90487" tIns="44450" rIns="90487" bIns="44450">
              <a:spAutoFit/>
            </a:bodyPr>
            <a:lstStyle/>
            <a:p>
              <a:pPr indent="0">
                <a:buNone/>
              </a:pPr>
              <a:r>
                <a:rPr lang="en-US" sz="1600" b="1">
                  <a:solidFill>
                    <a:schemeClr val="tx1"/>
                  </a:solidFill>
                  <a:latin typeface="Times" pitchFamily="-65" charset="0"/>
                </a:rPr>
                <a:t>  I$</a:t>
              </a:r>
              <a:endParaRPr lang="en-US" sz="1600" b="1" dirty="0">
                <a:solidFill>
                  <a:schemeClr val="tx1"/>
                </a:solidFill>
                <a:latin typeface="Times" pitchFamily="-65" charset="0"/>
              </a:endParaRPr>
            </a:p>
          </p:txBody>
        </p:sp>
        <p:sp>
          <p:nvSpPr>
            <p:cNvPr id="2761740" name="Line 12"/>
            <p:cNvSpPr>
              <a:spLocks noChangeShapeType="1"/>
            </p:cNvSpPr>
            <p:nvPr/>
          </p:nvSpPr>
          <p:spPr bwMode="auto">
            <a:xfrm>
              <a:off x="584" y="1224"/>
              <a:ext cx="0" cy="2032"/>
            </a:xfrm>
            <a:prstGeom prst="line">
              <a:avLst/>
            </a:prstGeom>
            <a:noFill/>
            <a:ln w="38100">
              <a:solidFill>
                <a:schemeClr val="tx1"/>
              </a:solidFill>
              <a:round/>
              <a:tailEnd type="triangle" w="med" len="med"/>
            </a:ln>
            <a:effectLst/>
          </p:spPr>
          <p:txBody>
            <a:bodyPr wrap="none" anchor="ctr"/>
            <a:lstStyle/>
            <a:p>
              <a:endParaRPr lang="en-US"/>
            </a:p>
          </p:txBody>
        </p:sp>
        <p:sp>
          <p:nvSpPr>
            <p:cNvPr id="2761741" name="Line 13"/>
            <p:cNvSpPr>
              <a:spLocks noChangeShapeType="1"/>
            </p:cNvSpPr>
            <p:nvPr/>
          </p:nvSpPr>
          <p:spPr bwMode="auto">
            <a:xfrm>
              <a:off x="984" y="840"/>
              <a:ext cx="3976" cy="0"/>
            </a:xfrm>
            <a:prstGeom prst="line">
              <a:avLst/>
            </a:prstGeom>
            <a:noFill/>
            <a:ln w="38100">
              <a:solidFill>
                <a:schemeClr val="tx1"/>
              </a:solidFill>
              <a:round/>
              <a:tailEnd type="triangle" w="med" len="med"/>
            </a:ln>
            <a:effectLst/>
          </p:spPr>
          <p:txBody>
            <a:bodyPr wrap="none" anchor="ctr"/>
            <a:lstStyle/>
            <a:p>
              <a:endParaRPr lang="en-US"/>
            </a:p>
          </p:txBody>
        </p:sp>
        <p:sp>
          <p:nvSpPr>
            <p:cNvPr id="2761742" name="Rectangle 14"/>
            <p:cNvSpPr>
              <a:spLocks noChangeArrowheads="1"/>
            </p:cNvSpPr>
            <p:nvPr/>
          </p:nvSpPr>
          <p:spPr bwMode="auto">
            <a:xfrm>
              <a:off x="579" y="1302"/>
              <a:ext cx="574" cy="286"/>
            </a:xfrm>
            <a:prstGeom prst="rect">
              <a:avLst/>
            </a:prstGeom>
            <a:noFill/>
            <a:ln w="12700">
              <a:noFill/>
              <a:miter lim="800000"/>
            </a:ln>
            <a:effectLst/>
          </p:spPr>
          <p:txBody>
            <a:bodyPr wrap="none" lIns="90487" tIns="44450" rIns="90487" bIns="44450">
              <a:spAutoFit/>
            </a:bodyPr>
            <a:lstStyle/>
            <a:p>
              <a:pPr indent="0">
                <a:buNone/>
              </a:pPr>
              <a:r>
                <a:rPr lang="en-US" sz="2800" b="1">
                  <a:solidFill>
                    <a:schemeClr val="tx1"/>
                  </a:solidFill>
                  <a:latin typeface="Arial" panose="020B0604020202020204" pitchFamily="34" charset="0"/>
                  <a:cs typeface="Arial" panose="020B0604020202020204" pitchFamily="34" charset="0"/>
                </a:rPr>
                <a:t>addi</a:t>
              </a:r>
              <a:endParaRPr lang="en-US" sz="2800" b="1" dirty="0">
                <a:solidFill>
                  <a:schemeClr val="tx1"/>
                </a:solidFill>
                <a:latin typeface="Arial" panose="020B0604020202020204" pitchFamily="34" charset="0"/>
                <a:cs typeface="Arial" panose="020B0604020202020204" pitchFamily="34" charset="0"/>
              </a:endParaRPr>
            </a:p>
          </p:txBody>
        </p:sp>
        <p:sp>
          <p:nvSpPr>
            <p:cNvPr id="2761743" name="Rectangle 15"/>
            <p:cNvSpPr>
              <a:spLocks noChangeArrowheads="1"/>
            </p:cNvSpPr>
            <p:nvPr/>
          </p:nvSpPr>
          <p:spPr bwMode="auto">
            <a:xfrm>
              <a:off x="563" y="1718"/>
              <a:ext cx="574" cy="286"/>
            </a:xfrm>
            <a:prstGeom prst="rect">
              <a:avLst/>
            </a:prstGeom>
            <a:noFill/>
            <a:ln w="12700">
              <a:noFill/>
              <a:miter lim="800000"/>
            </a:ln>
            <a:effectLst/>
          </p:spPr>
          <p:txBody>
            <a:bodyPr wrap="none" lIns="90487" tIns="44450" rIns="90487" bIns="44450">
              <a:spAutoFit/>
            </a:bodyPr>
            <a:lstStyle/>
            <a:p>
              <a:pPr indent="0">
                <a:buNone/>
              </a:pPr>
              <a:r>
                <a:rPr lang="en-US" sz="2800" b="1">
                  <a:latin typeface="Arial" panose="020B0604020202020204" pitchFamily="34" charset="0"/>
                  <a:cs typeface="Arial" panose="020B0604020202020204" pitchFamily="34" charset="0"/>
                </a:rPr>
                <a:t>addi</a:t>
              </a:r>
              <a:endParaRPr lang="en-US" sz="2800" b="1" dirty="0">
                <a:solidFill>
                  <a:schemeClr val="tx1"/>
                </a:solidFill>
                <a:latin typeface="Arial" panose="020B0604020202020204" pitchFamily="34" charset="0"/>
                <a:cs typeface="Arial" panose="020B0604020202020204" pitchFamily="34" charset="0"/>
              </a:endParaRPr>
            </a:p>
          </p:txBody>
        </p:sp>
        <p:sp>
          <p:nvSpPr>
            <p:cNvPr id="2761744" name="Rectangle 16"/>
            <p:cNvSpPr>
              <a:spLocks noChangeArrowheads="1"/>
            </p:cNvSpPr>
            <p:nvPr/>
          </p:nvSpPr>
          <p:spPr bwMode="auto">
            <a:xfrm>
              <a:off x="555" y="2182"/>
              <a:ext cx="574" cy="286"/>
            </a:xfrm>
            <a:prstGeom prst="rect">
              <a:avLst/>
            </a:prstGeom>
            <a:noFill/>
            <a:ln w="12700">
              <a:noFill/>
              <a:miter lim="800000"/>
            </a:ln>
            <a:effectLst/>
          </p:spPr>
          <p:txBody>
            <a:bodyPr wrap="none" lIns="90487" tIns="44450" rIns="90487" bIns="44450">
              <a:spAutoFit/>
            </a:bodyPr>
            <a:lstStyle/>
            <a:p>
              <a:pPr indent="0">
                <a:buNone/>
              </a:pPr>
              <a:r>
                <a:rPr lang="en-US" sz="2800" b="1">
                  <a:latin typeface="Arial" panose="020B0604020202020204" pitchFamily="34" charset="0"/>
                  <a:cs typeface="Arial" panose="020B0604020202020204" pitchFamily="34" charset="0"/>
                </a:rPr>
                <a:t>addi</a:t>
              </a:r>
              <a:endParaRPr lang="en-US" sz="2800" b="1" dirty="0">
                <a:solidFill>
                  <a:schemeClr val="tx1"/>
                </a:solidFill>
                <a:latin typeface="Arial" panose="020B0604020202020204" pitchFamily="34" charset="0"/>
                <a:cs typeface="Arial" panose="020B0604020202020204" pitchFamily="34" charset="0"/>
              </a:endParaRPr>
            </a:p>
          </p:txBody>
        </p:sp>
        <p:sp>
          <p:nvSpPr>
            <p:cNvPr id="2761745" name="Rectangle 17"/>
            <p:cNvSpPr>
              <a:spLocks noChangeArrowheads="1"/>
            </p:cNvSpPr>
            <p:nvPr/>
          </p:nvSpPr>
          <p:spPr bwMode="auto">
            <a:xfrm>
              <a:off x="598" y="2612"/>
              <a:ext cx="574" cy="286"/>
            </a:xfrm>
            <a:prstGeom prst="rect">
              <a:avLst/>
            </a:prstGeom>
            <a:noFill/>
            <a:ln w="12700">
              <a:noFill/>
              <a:miter lim="800000"/>
            </a:ln>
            <a:effectLst/>
          </p:spPr>
          <p:txBody>
            <a:bodyPr wrap="none" lIns="90487" tIns="44450" rIns="90487" bIns="44450">
              <a:spAutoFit/>
            </a:bodyPr>
            <a:lstStyle/>
            <a:p>
              <a:pPr indent="0">
                <a:buNone/>
              </a:pPr>
              <a:r>
                <a:rPr lang="en-US" sz="2800" b="1">
                  <a:latin typeface="Arial" panose="020B0604020202020204" pitchFamily="34" charset="0"/>
                  <a:cs typeface="Arial" panose="020B0604020202020204" pitchFamily="34" charset="0"/>
                </a:rPr>
                <a:t>addi</a:t>
              </a:r>
              <a:endParaRPr lang="en-US" sz="2800" b="1" dirty="0">
                <a:solidFill>
                  <a:schemeClr val="tx1"/>
                </a:solidFill>
                <a:latin typeface="Arial" panose="020B0604020202020204" pitchFamily="34" charset="0"/>
                <a:cs typeface="Arial" panose="020B0604020202020204" pitchFamily="34" charset="0"/>
              </a:endParaRPr>
            </a:p>
          </p:txBody>
        </p:sp>
        <p:sp>
          <p:nvSpPr>
            <p:cNvPr id="2761747" name="Line 19"/>
            <p:cNvSpPr>
              <a:spLocks noChangeShapeType="1"/>
            </p:cNvSpPr>
            <p:nvPr/>
          </p:nvSpPr>
          <p:spPr bwMode="auto">
            <a:xfrm>
              <a:off x="1728" y="920"/>
              <a:ext cx="0" cy="2816"/>
            </a:xfrm>
            <a:prstGeom prst="line">
              <a:avLst/>
            </a:prstGeom>
            <a:noFill/>
            <a:ln w="25400">
              <a:solidFill>
                <a:schemeClr val="tx1"/>
              </a:solidFill>
              <a:prstDash val="sysDot"/>
              <a:round/>
            </a:ln>
            <a:effectLst/>
          </p:spPr>
          <p:txBody>
            <a:bodyPr wrap="none" anchor="ctr"/>
            <a:lstStyle/>
            <a:p>
              <a:endParaRPr lang="en-US"/>
            </a:p>
          </p:txBody>
        </p:sp>
        <p:sp>
          <p:nvSpPr>
            <p:cNvPr id="2761748" name="Line 20"/>
            <p:cNvSpPr>
              <a:spLocks noChangeShapeType="1"/>
            </p:cNvSpPr>
            <p:nvPr/>
          </p:nvSpPr>
          <p:spPr bwMode="auto">
            <a:xfrm>
              <a:off x="2160" y="920"/>
              <a:ext cx="0" cy="2816"/>
            </a:xfrm>
            <a:prstGeom prst="line">
              <a:avLst/>
            </a:prstGeom>
            <a:noFill/>
            <a:ln w="25400">
              <a:solidFill>
                <a:schemeClr val="tx1"/>
              </a:solidFill>
              <a:prstDash val="sysDot"/>
              <a:round/>
            </a:ln>
            <a:effectLst/>
          </p:spPr>
          <p:txBody>
            <a:bodyPr wrap="none" anchor="ctr"/>
            <a:lstStyle/>
            <a:p>
              <a:endParaRPr lang="en-US"/>
            </a:p>
          </p:txBody>
        </p:sp>
        <p:sp>
          <p:nvSpPr>
            <p:cNvPr id="2761749" name="Line 21"/>
            <p:cNvSpPr>
              <a:spLocks noChangeShapeType="1"/>
            </p:cNvSpPr>
            <p:nvPr/>
          </p:nvSpPr>
          <p:spPr bwMode="auto">
            <a:xfrm>
              <a:off x="2592" y="920"/>
              <a:ext cx="0" cy="2816"/>
            </a:xfrm>
            <a:prstGeom prst="line">
              <a:avLst/>
            </a:prstGeom>
            <a:noFill/>
            <a:ln w="25400">
              <a:solidFill>
                <a:schemeClr val="tx1"/>
              </a:solidFill>
              <a:prstDash val="sysDot"/>
              <a:round/>
            </a:ln>
            <a:effectLst/>
          </p:spPr>
          <p:txBody>
            <a:bodyPr wrap="none" anchor="ctr"/>
            <a:lstStyle/>
            <a:p>
              <a:endParaRPr lang="en-US"/>
            </a:p>
          </p:txBody>
        </p:sp>
        <p:sp>
          <p:nvSpPr>
            <p:cNvPr id="2761750" name="Line 22"/>
            <p:cNvSpPr>
              <a:spLocks noChangeShapeType="1"/>
            </p:cNvSpPr>
            <p:nvPr/>
          </p:nvSpPr>
          <p:spPr bwMode="auto">
            <a:xfrm>
              <a:off x="3024" y="920"/>
              <a:ext cx="0" cy="2816"/>
            </a:xfrm>
            <a:prstGeom prst="line">
              <a:avLst/>
            </a:prstGeom>
            <a:noFill/>
            <a:ln w="25400">
              <a:solidFill>
                <a:schemeClr val="tx1"/>
              </a:solidFill>
              <a:prstDash val="sysDot"/>
              <a:round/>
            </a:ln>
            <a:effectLst/>
          </p:spPr>
          <p:txBody>
            <a:bodyPr wrap="none" anchor="ctr"/>
            <a:lstStyle/>
            <a:p>
              <a:endParaRPr lang="en-US"/>
            </a:p>
          </p:txBody>
        </p:sp>
        <p:sp>
          <p:nvSpPr>
            <p:cNvPr id="2761751" name="Line 23"/>
            <p:cNvSpPr>
              <a:spLocks noChangeShapeType="1"/>
            </p:cNvSpPr>
            <p:nvPr/>
          </p:nvSpPr>
          <p:spPr bwMode="auto">
            <a:xfrm>
              <a:off x="3456" y="920"/>
              <a:ext cx="0" cy="2816"/>
            </a:xfrm>
            <a:prstGeom prst="line">
              <a:avLst/>
            </a:prstGeom>
            <a:noFill/>
            <a:ln w="25400">
              <a:solidFill>
                <a:schemeClr val="tx1"/>
              </a:solidFill>
              <a:prstDash val="sysDot"/>
              <a:round/>
            </a:ln>
            <a:effectLst/>
          </p:spPr>
          <p:txBody>
            <a:bodyPr wrap="none" anchor="ctr"/>
            <a:lstStyle/>
            <a:p>
              <a:endParaRPr lang="en-US"/>
            </a:p>
          </p:txBody>
        </p:sp>
        <p:sp>
          <p:nvSpPr>
            <p:cNvPr id="2761752" name="Line 24"/>
            <p:cNvSpPr>
              <a:spLocks noChangeShapeType="1"/>
            </p:cNvSpPr>
            <p:nvPr/>
          </p:nvSpPr>
          <p:spPr bwMode="auto">
            <a:xfrm>
              <a:off x="3888" y="920"/>
              <a:ext cx="0" cy="2816"/>
            </a:xfrm>
            <a:prstGeom prst="line">
              <a:avLst/>
            </a:prstGeom>
            <a:noFill/>
            <a:ln w="25400">
              <a:solidFill>
                <a:schemeClr val="tx1"/>
              </a:solidFill>
              <a:prstDash val="sysDot"/>
              <a:round/>
            </a:ln>
            <a:effectLst/>
          </p:spPr>
          <p:txBody>
            <a:bodyPr wrap="none" anchor="ctr"/>
            <a:lstStyle/>
            <a:p>
              <a:endParaRPr lang="en-US"/>
            </a:p>
          </p:txBody>
        </p:sp>
        <p:sp>
          <p:nvSpPr>
            <p:cNvPr id="2761753" name="Line 25"/>
            <p:cNvSpPr>
              <a:spLocks noChangeShapeType="1"/>
            </p:cNvSpPr>
            <p:nvPr/>
          </p:nvSpPr>
          <p:spPr bwMode="auto">
            <a:xfrm>
              <a:off x="4320" y="920"/>
              <a:ext cx="0" cy="2816"/>
            </a:xfrm>
            <a:prstGeom prst="line">
              <a:avLst/>
            </a:prstGeom>
            <a:noFill/>
            <a:ln w="25400">
              <a:solidFill>
                <a:schemeClr val="tx1"/>
              </a:solidFill>
              <a:prstDash val="sysDot"/>
              <a:round/>
            </a:ln>
            <a:effectLst/>
          </p:spPr>
          <p:txBody>
            <a:bodyPr wrap="none" anchor="ctr"/>
            <a:lstStyle/>
            <a:p>
              <a:endParaRPr lang="en-US"/>
            </a:p>
          </p:txBody>
        </p:sp>
        <p:sp>
          <p:nvSpPr>
            <p:cNvPr id="2761754" name="Line 26"/>
            <p:cNvSpPr>
              <a:spLocks noChangeShapeType="1"/>
            </p:cNvSpPr>
            <p:nvPr/>
          </p:nvSpPr>
          <p:spPr bwMode="auto">
            <a:xfrm>
              <a:off x="4752" y="920"/>
              <a:ext cx="0" cy="2816"/>
            </a:xfrm>
            <a:prstGeom prst="line">
              <a:avLst/>
            </a:prstGeom>
            <a:noFill/>
            <a:ln w="25400">
              <a:solidFill>
                <a:schemeClr val="tx1"/>
              </a:solidFill>
              <a:prstDash val="sysDot"/>
              <a:round/>
            </a:ln>
            <a:effectLst/>
          </p:spPr>
          <p:txBody>
            <a:bodyPr wrap="none" anchor="ctr"/>
            <a:lstStyle/>
            <a:p>
              <a:endParaRPr lang="en-US"/>
            </a:p>
          </p:txBody>
        </p:sp>
        <p:grpSp>
          <p:nvGrpSpPr>
            <p:cNvPr id="5" name="Group 27"/>
            <p:cNvGrpSpPr/>
            <p:nvPr/>
          </p:nvGrpSpPr>
          <p:grpSpPr bwMode="auto">
            <a:xfrm>
              <a:off x="2268" y="1152"/>
              <a:ext cx="214" cy="481"/>
              <a:chOff x="2268" y="1152"/>
              <a:chExt cx="214" cy="481"/>
            </a:xfrm>
          </p:grpSpPr>
          <p:sp>
            <p:nvSpPr>
              <p:cNvPr id="2761756" name="Freeform 28"/>
              <p:cNvSpPr/>
              <p:nvPr/>
            </p:nvSpPr>
            <p:spPr bwMode="auto">
              <a:xfrm>
                <a:off x="2269" y="1152"/>
                <a:ext cx="213" cy="481"/>
              </a:xfrm>
              <a:custGeom>
                <a:avLst/>
                <a:gdLst/>
                <a:ahLst/>
                <a:cxnLst>
                  <a:cxn ang="0">
                    <a:pos x="0" y="320"/>
                  </a:cxn>
                  <a:cxn ang="0">
                    <a:pos x="71" y="240"/>
                  </a:cxn>
                  <a:cxn ang="0">
                    <a:pos x="0" y="160"/>
                  </a:cxn>
                  <a:cxn ang="0">
                    <a:pos x="0" y="0"/>
                  </a:cxn>
                  <a:cxn ang="0">
                    <a:pos x="212" y="160"/>
                  </a:cxn>
                  <a:cxn ang="0">
                    <a:pos x="212" y="320"/>
                  </a:cxn>
                  <a:cxn ang="0">
                    <a:pos x="0" y="480"/>
                  </a:cxn>
                  <a:cxn ang="0">
                    <a:pos x="0" y="320"/>
                  </a:cxn>
                </a:cxnLst>
                <a:rect l="0" t="0" r="r" b="b"/>
                <a:pathLst>
                  <a:path w="213" h="481">
                    <a:moveTo>
                      <a:pt x="0" y="320"/>
                    </a:moveTo>
                    <a:lnTo>
                      <a:pt x="71" y="240"/>
                    </a:lnTo>
                    <a:lnTo>
                      <a:pt x="0" y="160"/>
                    </a:lnTo>
                    <a:lnTo>
                      <a:pt x="0" y="0"/>
                    </a:lnTo>
                    <a:lnTo>
                      <a:pt x="212" y="160"/>
                    </a:lnTo>
                    <a:lnTo>
                      <a:pt x="212" y="320"/>
                    </a:lnTo>
                    <a:lnTo>
                      <a:pt x="0" y="480"/>
                    </a:lnTo>
                    <a:lnTo>
                      <a:pt x="0" y="320"/>
                    </a:lnTo>
                  </a:path>
                </a:pathLst>
              </a:custGeom>
              <a:noFill/>
              <a:ln w="25400" cap="rnd" cmpd="sng">
                <a:solidFill>
                  <a:schemeClr val="tx1"/>
                </a:solidFill>
                <a:prstDash val="solid"/>
                <a:round/>
                <a:headEnd type="none" w="med" len="med"/>
                <a:tailEnd type="none" w="med" len="med"/>
              </a:ln>
              <a:effectLst/>
            </p:spPr>
            <p:txBody>
              <a:bodyPr/>
              <a:lstStyle/>
              <a:p>
                <a:endParaRPr lang="en-US"/>
              </a:p>
            </p:txBody>
          </p:sp>
          <p:sp>
            <p:nvSpPr>
              <p:cNvPr id="2761757" name="Rectangle 29"/>
              <p:cNvSpPr>
                <a:spLocks noChangeArrowheads="1"/>
              </p:cNvSpPr>
              <p:nvPr/>
            </p:nvSpPr>
            <p:spPr bwMode="auto">
              <a:xfrm rot="5400000">
                <a:off x="2170" y="1274"/>
                <a:ext cx="384" cy="188"/>
              </a:xfrm>
              <a:prstGeom prst="rect">
                <a:avLst/>
              </a:prstGeom>
              <a:noFill/>
              <a:ln w="12700">
                <a:noFill/>
                <a:miter lim="800000"/>
              </a:ln>
              <a:effectLst/>
            </p:spPr>
            <p:txBody>
              <a:bodyPr wrap="none" lIns="90487" tIns="44450" rIns="90487" bIns="44450">
                <a:spAutoFit/>
              </a:bodyPr>
              <a:lstStyle/>
              <a:p>
                <a:pPr indent="0">
                  <a:buNone/>
                </a:pPr>
                <a:r>
                  <a:rPr lang="en-US" sz="1600" b="1">
                    <a:solidFill>
                      <a:schemeClr val="tx1"/>
                    </a:solidFill>
                    <a:latin typeface="Times" pitchFamily="-65" charset="0"/>
                  </a:rPr>
                  <a:t>ALU</a:t>
                </a:r>
              </a:p>
            </p:txBody>
          </p:sp>
        </p:grpSp>
        <p:grpSp>
          <p:nvGrpSpPr>
            <p:cNvPr id="6" name="Group 30"/>
            <p:cNvGrpSpPr/>
            <p:nvPr/>
          </p:nvGrpSpPr>
          <p:grpSpPr bwMode="auto">
            <a:xfrm>
              <a:off x="1324" y="1248"/>
              <a:ext cx="359" cy="289"/>
              <a:chOff x="1324" y="1248"/>
              <a:chExt cx="359" cy="289"/>
            </a:xfrm>
          </p:grpSpPr>
          <p:sp>
            <p:nvSpPr>
              <p:cNvPr id="2761759" name="Rectangle 31"/>
              <p:cNvSpPr>
                <a:spLocks noChangeArrowheads="1"/>
              </p:cNvSpPr>
              <p:nvPr/>
            </p:nvSpPr>
            <p:spPr bwMode="auto">
              <a:xfrm>
                <a:off x="1324" y="1250"/>
                <a:ext cx="292" cy="188"/>
              </a:xfrm>
              <a:prstGeom prst="rect">
                <a:avLst/>
              </a:prstGeom>
              <a:noFill/>
              <a:ln w="12700">
                <a:noFill/>
                <a:miter lim="800000"/>
              </a:ln>
              <a:effectLst/>
            </p:spPr>
            <p:txBody>
              <a:bodyPr wrap="none" lIns="90487" tIns="44450" rIns="90487" bIns="44450">
                <a:spAutoFit/>
              </a:bodyPr>
              <a:lstStyle/>
              <a:p>
                <a:pPr indent="0">
                  <a:buNone/>
                </a:pPr>
                <a:r>
                  <a:rPr lang="en-US" sz="1600" b="1">
                    <a:solidFill>
                      <a:schemeClr val="tx1"/>
                    </a:solidFill>
                    <a:latin typeface="Times" pitchFamily="-65" charset="0"/>
                  </a:rPr>
                  <a:t>  I$</a:t>
                </a:r>
                <a:endParaRPr lang="en-US" sz="1600" b="1" dirty="0">
                  <a:solidFill>
                    <a:schemeClr val="tx1"/>
                  </a:solidFill>
                  <a:latin typeface="Times" pitchFamily="-65" charset="0"/>
                </a:endParaRPr>
              </a:p>
            </p:txBody>
          </p:sp>
          <p:grpSp>
            <p:nvGrpSpPr>
              <p:cNvPr id="7" name="Group 32"/>
              <p:cNvGrpSpPr/>
              <p:nvPr/>
            </p:nvGrpSpPr>
            <p:grpSpPr bwMode="auto">
              <a:xfrm>
                <a:off x="1343" y="1248"/>
                <a:ext cx="340" cy="289"/>
                <a:chOff x="1343" y="1248"/>
                <a:chExt cx="340" cy="289"/>
              </a:xfrm>
            </p:grpSpPr>
            <p:sp>
              <p:nvSpPr>
                <p:cNvPr id="2761761" name="Freeform 33"/>
                <p:cNvSpPr/>
                <p:nvPr/>
              </p:nvSpPr>
              <p:spPr bwMode="auto">
                <a:xfrm>
                  <a:off x="1343" y="1248"/>
                  <a:ext cx="170" cy="289"/>
                </a:xfrm>
                <a:custGeom>
                  <a:avLst/>
                  <a:gdLst/>
                  <a:ahLst/>
                  <a:cxnLst>
                    <a:cxn ang="0">
                      <a:pos x="169" y="0"/>
                    </a:cxn>
                    <a:cxn ang="0">
                      <a:pos x="0" y="0"/>
                    </a:cxn>
                    <a:cxn ang="0">
                      <a:pos x="0" y="288"/>
                    </a:cxn>
                    <a:cxn ang="0">
                      <a:pos x="169" y="288"/>
                    </a:cxn>
                  </a:cxnLst>
                  <a:rect l="0" t="0" r="r" b="b"/>
                  <a:pathLst>
                    <a:path w="170" h="289">
                      <a:moveTo>
                        <a:pt x="169" y="0"/>
                      </a:moveTo>
                      <a:lnTo>
                        <a:pt x="0" y="0"/>
                      </a:lnTo>
                      <a:lnTo>
                        <a:pt x="0" y="288"/>
                      </a:lnTo>
                      <a:lnTo>
                        <a:pt x="169" y="288"/>
                      </a:lnTo>
                    </a:path>
                  </a:pathLst>
                </a:custGeom>
                <a:noFill/>
                <a:ln w="25400" cap="rnd" cmpd="sng">
                  <a:solidFill>
                    <a:schemeClr val="tx1"/>
                  </a:solidFill>
                  <a:prstDash val="solid"/>
                  <a:round/>
                  <a:headEnd type="none" w="med" len="med"/>
                  <a:tailEnd type="none" w="med" len="med"/>
                </a:ln>
                <a:effectLst/>
              </p:spPr>
              <p:txBody>
                <a:bodyPr/>
                <a:lstStyle/>
                <a:p>
                  <a:endParaRPr lang="en-US"/>
                </a:p>
              </p:txBody>
            </p:sp>
            <p:sp>
              <p:nvSpPr>
                <p:cNvPr id="2761762" name="Freeform 34"/>
                <p:cNvSpPr/>
                <p:nvPr/>
              </p:nvSpPr>
              <p:spPr bwMode="auto">
                <a:xfrm>
                  <a:off x="1512" y="1248"/>
                  <a:ext cx="171" cy="289"/>
                </a:xfrm>
                <a:custGeom>
                  <a:avLst/>
                  <a:gdLst/>
                  <a:ahLst/>
                  <a:cxnLst>
                    <a:cxn ang="0">
                      <a:pos x="0" y="0"/>
                    </a:cxn>
                    <a:cxn ang="0">
                      <a:pos x="170" y="0"/>
                    </a:cxn>
                    <a:cxn ang="0">
                      <a:pos x="170" y="288"/>
                    </a:cxn>
                    <a:cxn ang="0">
                      <a:pos x="0" y="288"/>
                    </a:cxn>
                  </a:cxnLst>
                  <a:rect l="0" t="0" r="r" b="b"/>
                  <a:pathLst>
                    <a:path w="171" h="289">
                      <a:moveTo>
                        <a:pt x="0" y="0"/>
                      </a:moveTo>
                      <a:lnTo>
                        <a:pt x="170" y="0"/>
                      </a:lnTo>
                      <a:lnTo>
                        <a:pt x="170" y="288"/>
                      </a:lnTo>
                      <a:lnTo>
                        <a:pt x="0" y="288"/>
                      </a:lnTo>
                    </a:path>
                  </a:pathLst>
                </a:custGeom>
                <a:noFill/>
                <a:ln w="25400" cap="rnd" cmpd="sng">
                  <a:solidFill>
                    <a:schemeClr val="tx1"/>
                  </a:solidFill>
                  <a:prstDash val="solid"/>
                  <a:round/>
                  <a:headEnd type="none" w="med" len="med"/>
                  <a:tailEnd type="none" w="med" len="med"/>
                </a:ln>
                <a:effectLst/>
              </p:spPr>
              <p:txBody>
                <a:bodyPr/>
                <a:lstStyle/>
                <a:p>
                  <a:endParaRPr lang="en-US"/>
                </a:p>
              </p:txBody>
            </p:sp>
          </p:grpSp>
        </p:grpSp>
        <p:sp>
          <p:nvSpPr>
            <p:cNvPr id="2761763" name="Rectangle 35"/>
            <p:cNvSpPr>
              <a:spLocks noChangeArrowheads="1"/>
            </p:cNvSpPr>
            <p:nvPr/>
          </p:nvSpPr>
          <p:spPr bwMode="auto">
            <a:xfrm>
              <a:off x="1784" y="1255"/>
              <a:ext cx="327" cy="188"/>
            </a:xfrm>
            <a:prstGeom prst="rect">
              <a:avLst/>
            </a:prstGeom>
            <a:noFill/>
            <a:ln w="12700">
              <a:noFill/>
              <a:miter lim="800000"/>
            </a:ln>
            <a:effectLst/>
          </p:spPr>
          <p:txBody>
            <a:bodyPr wrap="none" lIns="90487" tIns="44450" rIns="90487" bIns="44450">
              <a:spAutoFit/>
            </a:bodyPr>
            <a:lstStyle/>
            <a:p>
              <a:pPr indent="0">
                <a:buNone/>
              </a:pPr>
              <a:r>
                <a:rPr lang="en-US" sz="1600" b="1">
                  <a:solidFill>
                    <a:schemeClr val="tx1"/>
                  </a:solidFill>
                  <a:latin typeface="Times" pitchFamily="-65" charset="0"/>
                </a:rPr>
                <a:t>Reg</a:t>
              </a:r>
            </a:p>
          </p:txBody>
        </p:sp>
        <p:grpSp>
          <p:nvGrpSpPr>
            <p:cNvPr id="8" name="Group 36"/>
            <p:cNvGrpSpPr/>
            <p:nvPr/>
          </p:nvGrpSpPr>
          <p:grpSpPr bwMode="auto">
            <a:xfrm>
              <a:off x="1803" y="1248"/>
              <a:ext cx="296" cy="289"/>
              <a:chOff x="1803" y="1248"/>
              <a:chExt cx="296" cy="289"/>
            </a:xfrm>
          </p:grpSpPr>
          <p:sp>
            <p:nvSpPr>
              <p:cNvPr id="2761765" name="Freeform 37"/>
              <p:cNvSpPr/>
              <p:nvPr/>
            </p:nvSpPr>
            <p:spPr bwMode="auto">
              <a:xfrm>
                <a:off x="1803" y="1248"/>
                <a:ext cx="149" cy="289"/>
              </a:xfrm>
              <a:custGeom>
                <a:avLst/>
                <a:gdLst/>
                <a:ahLst/>
                <a:cxnLst>
                  <a:cxn ang="0">
                    <a:pos x="148" y="0"/>
                  </a:cxn>
                  <a:cxn ang="0">
                    <a:pos x="0" y="0"/>
                  </a:cxn>
                  <a:cxn ang="0">
                    <a:pos x="0" y="288"/>
                  </a:cxn>
                  <a:cxn ang="0">
                    <a:pos x="148" y="288"/>
                  </a:cxn>
                </a:cxnLst>
                <a:rect l="0" t="0" r="r" b="b"/>
                <a:pathLst>
                  <a:path w="149" h="289">
                    <a:moveTo>
                      <a:pt x="148" y="0"/>
                    </a:moveTo>
                    <a:lnTo>
                      <a:pt x="0" y="0"/>
                    </a:lnTo>
                    <a:lnTo>
                      <a:pt x="0" y="288"/>
                    </a:lnTo>
                    <a:lnTo>
                      <a:pt x="148" y="288"/>
                    </a:lnTo>
                  </a:path>
                </a:pathLst>
              </a:custGeom>
              <a:noFill/>
              <a:ln w="25400" cap="rnd" cmpd="sng">
                <a:solidFill>
                  <a:schemeClr val="tx1"/>
                </a:solidFill>
                <a:prstDash val="solid"/>
                <a:round/>
                <a:headEnd type="none" w="med" len="med"/>
                <a:tailEnd type="none" w="med" len="med"/>
              </a:ln>
              <a:effectLst/>
            </p:spPr>
            <p:txBody>
              <a:bodyPr/>
              <a:lstStyle/>
              <a:p>
                <a:endParaRPr lang="en-US"/>
              </a:p>
            </p:txBody>
          </p:sp>
          <p:sp>
            <p:nvSpPr>
              <p:cNvPr id="2761766" name="Freeform 38"/>
              <p:cNvSpPr/>
              <p:nvPr/>
            </p:nvSpPr>
            <p:spPr bwMode="auto">
              <a:xfrm>
                <a:off x="1951" y="1248"/>
                <a:ext cx="148" cy="289"/>
              </a:xfrm>
              <a:custGeom>
                <a:avLst/>
                <a:gdLst/>
                <a:ahLst/>
                <a:cxnLst>
                  <a:cxn ang="0">
                    <a:pos x="0" y="0"/>
                  </a:cxn>
                  <a:cxn ang="0">
                    <a:pos x="147" y="0"/>
                  </a:cxn>
                  <a:cxn ang="0">
                    <a:pos x="147" y="288"/>
                  </a:cxn>
                  <a:cxn ang="0">
                    <a:pos x="0" y="288"/>
                  </a:cxn>
                </a:cxnLst>
                <a:rect l="0" t="0" r="r" b="b"/>
                <a:pathLst>
                  <a:path w="148" h="289">
                    <a:moveTo>
                      <a:pt x="0" y="0"/>
                    </a:moveTo>
                    <a:lnTo>
                      <a:pt x="147" y="0"/>
                    </a:lnTo>
                    <a:lnTo>
                      <a:pt x="147" y="288"/>
                    </a:lnTo>
                    <a:lnTo>
                      <a:pt x="0" y="288"/>
                    </a:lnTo>
                  </a:path>
                </a:pathLst>
              </a:custGeom>
              <a:noFill/>
              <a:ln w="25400" cap="rnd" cmpd="sng">
                <a:solidFill>
                  <a:schemeClr val="tx1"/>
                </a:solidFill>
                <a:prstDash val="solid"/>
                <a:round/>
                <a:headEnd type="none" w="med" len="med"/>
                <a:tailEnd type="none" w="med" len="med"/>
              </a:ln>
              <a:effectLst/>
            </p:spPr>
            <p:txBody>
              <a:bodyPr/>
              <a:lstStyle/>
              <a:p>
                <a:endParaRPr lang="en-US"/>
              </a:p>
            </p:txBody>
          </p:sp>
        </p:grpSp>
        <p:sp>
          <p:nvSpPr>
            <p:cNvPr id="2761767" name="Line 39"/>
            <p:cNvSpPr>
              <a:spLocks noChangeShapeType="1"/>
            </p:cNvSpPr>
            <p:nvPr/>
          </p:nvSpPr>
          <p:spPr bwMode="auto">
            <a:xfrm>
              <a:off x="1688" y="1392"/>
              <a:ext cx="96" cy="0"/>
            </a:xfrm>
            <a:prstGeom prst="line">
              <a:avLst/>
            </a:prstGeom>
            <a:noFill/>
            <a:ln w="25400">
              <a:solidFill>
                <a:schemeClr val="tx1"/>
              </a:solidFill>
              <a:round/>
            </a:ln>
            <a:effectLst/>
          </p:spPr>
          <p:txBody>
            <a:bodyPr wrap="none" anchor="ctr"/>
            <a:lstStyle/>
            <a:p>
              <a:endParaRPr lang="en-US"/>
            </a:p>
          </p:txBody>
        </p:sp>
        <p:sp>
          <p:nvSpPr>
            <p:cNvPr id="2761768" name="Freeform 40"/>
            <p:cNvSpPr/>
            <p:nvPr/>
          </p:nvSpPr>
          <p:spPr bwMode="auto">
            <a:xfrm>
              <a:off x="1750" y="1296"/>
              <a:ext cx="48" cy="97"/>
            </a:xfrm>
            <a:custGeom>
              <a:avLst/>
              <a:gdLst/>
              <a:ahLst/>
              <a:cxnLst>
                <a:cxn ang="0">
                  <a:pos x="0" y="96"/>
                </a:cxn>
                <a:cxn ang="0">
                  <a:pos x="0" y="0"/>
                </a:cxn>
                <a:cxn ang="0">
                  <a:pos x="47" y="0"/>
                </a:cxn>
                <a:cxn ang="0">
                  <a:pos x="47" y="0"/>
                </a:cxn>
              </a:cxnLst>
              <a:rect l="0" t="0" r="r" b="b"/>
              <a:pathLst>
                <a:path w="48" h="97">
                  <a:moveTo>
                    <a:pt x="0" y="96"/>
                  </a:moveTo>
                  <a:lnTo>
                    <a:pt x="0" y="0"/>
                  </a:lnTo>
                  <a:lnTo>
                    <a:pt x="47" y="0"/>
                  </a:lnTo>
                  <a:lnTo>
                    <a:pt x="47" y="0"/>
                  </a:lnTo>
                </a:path>
              </a:pathLst>
            </a:custGeom>
            <a:noFill/>
            <a:ln w="25400" cap="rnd" cmpd="sng">
              <a:solidFill>
                <a:schemeClr val="tx1"/>
              </a:solidFill>
              <a:prstDash val="solid"/>
              <a:round/>
              <a:headEnd type="none" w="med" len="med"/>
              <a:tailEnd type="none" w="med" len="med"/>
            </a:ln>
            <a:effectLst/>
          </p:spPr>
          <p:txBody>
            <a:bodyPr/>
            <a:lstStyle/>
            <a:p>
              <a:endParaRPr lang="en-US"/>
            </a:p>
          </p:txBody>
        </p:sp>
        <p:sp>
          <p:nvSpPr>
            <p:cNvPr id="2761769" name="Line 41"/>
            <p:cNvSpPr>
              <a:spLocks noChangeShapeType="1"/>
            </p:cNvSpPr>
            <p:nvPr/>
          </p:nvSpPr>
          <p:spPr bwMode="auto">
            <a:xfrm>
              <a:off x="2104" y="1296"/>
              <a:ext cx="157" cy="0"/>
            </a:xfrm>
            <a:prstGeom prst="line">
              <a:avLst/>
            </a:prstGeom>
            <a:noFill/>
            <a:ln w="25400">
              <a:solidFill>
                <a:schemeClr val="tx1"/>
              </a:solidFill>
              <a:round/>
            </a:ln>
            <a:effectLst/>
          </p:spPr>
          <p:txBody>
            <a:bodyPr wrap="none" anchor="ctr"/>
            <a:lstStyle/>
            <a:p>
              <a:endParaRPr lang="en-US"/>
            </a:p>
          </p:txBody>
        </p:sp>
        <p:sp>
          <p:nvSpPr>
            <p:cNvPr id="2761770" name="Rectangle 42"/>
            <p:cNvSpPr>
              <a:spLocks noChangeArrowheads="1"/>
            </p:cNvSpPr>
            <p:nvPr/>
          </p:nvSpPr>
          <p:spPr bwMode="auto">
            <a:xfrm>
              <a:off x="2601" y="1250"/>
              <a:ext cx="334" cy="188"/>
            </a:xfrm>
            <a:prstGeom prst="rect">
              <a:avLst/>
            </a:prstGeom>
            <a:noFill/>
            <a:ln w="12700">
              <a:noFill/>
              <a:miter lim="800000"/>
            </a:ln>
            <a:effectLst/>
          </p:spPr>
          <p:txBody>
            <a:bodyPr wrap="none" lIns="90487" tIns="44450" rIns="90487" bIns="44450">
              <a:spAutoFit/>
            </a:bodyPr>
            <a:lstStyle/>
            <a:p>
              <a:pPr indent="0">
                <a:buNone/>
              </a:pPr>
              <a:r>
                <a:rPr lang="en-US" sz="1600" b="1">
                  <a:solidFill>
                    <a:schemeClr val="tx1"/>
                  </a:solidFill>
                  <a:latin typeface="Times" pitchFamily="-65" charset="0"/>
                </a:rPr>
                <a:t>  D$</a:t>
              </a:r>
            </a:p>
          </p:txBody>
        </p:sp>
        <p:sp>
          <p:nvSpPr>
            <p:cNvPr id="2761771" name="Rectangle 43"/>
            <p:cNvSpPr>
              <a:spLocks noChangeArrowheads="1"/>
            </p:cNvSpPr>
            <p:nvPr/>
          </p:nvSpPr>
          <p:spPr bwMode="auto">
            <a:xfrm>
              <a:off x="3093" y="1250"/>
              <a:ext cx="327" cy="188"/>
            </a:xfrm>
            <a:prstGeom prst="rect">
              <a:avLst/>
            </a:prstGeom>
            <a:noFill/>
            <a:ln w="12700">
              <a:noFill/>
              <a:miter lim="800000"/>
            </a:ln>
            <a:effectLst/>
          </p:spPr>
          <p:txBody>
            <a:bodyPr wrap="none" lIns="90487" tIns="44450" rIns="90487" bIns="44450">
              <a:spAutoFit/>
            </a:bodyPr>
            <a:lstStyle/>
            <a:p>
              <a:pPr indent="0">
                <a:buNone/>
              </a:pPr>
              <a:r>
                <a:rPr lang="en-US" sz="1600" b="1" dirty="0" err="1">
                  <a:solidFill>
                    <a:schemeClr val="tx1"/>
                  </a:solidFill>
                  <a:latin typeface="Times" pitchFamily="-65" charset="0"/>
                </a:rPr>
                <a:t>Reg</a:t>
              </a:r>
              <a:endParaRPr lang="en-US" sz="1600" b="1" dirty="0">
                <a:solidFill>
                  <a:schemeClr val="tx1"/>
                </a:solidFill>
                <a:latin typeface="Times" pitchFamily="-65" charset="0"/>
              </a:endParaRPr>
            </a:p>
          </p:txBody>
        </p:sp>
        <p:grpSp>
          <p:nvGrpSpPr>
            <p:cNvPr id="9" name="Group 44"/>
            <p:cNvGrpSpPr/>
            <p:nvPr/>
          </p:nvGrpSpPr>
          <p:grpSpPr bwMode="auto">
            <a:xfrm>
              <a:off x="3120" y="1248"/>
              <a:ext cx="284" cy="289"/>
              <a:chOff x="3120" y="1248"/>
              <a:chExt cx="284" cy="289"/>
            </a:xfrm>
          </p:grpSpPr>
          <p:sp>
            <p:nvSpPr>
              <p:cNvPr id="2761773" name="Freeform 45"/>
              <p:cNvSpPr/>
              <p:nvPr/>
            </p:nvSpPr>
            <p:spPr bwMode="auto">
              <a:xfrm>
                <a:off x="3120" y="1248"/>
                <a:ext cx="142" cy="289"/>
              </a:xfrm>
              <a:custGeom>
                <a:avLst/>
                <a:gdLst/>
                <a:ahLst/>
                <a:cxnLst>
                  <a:cxn ang="0">
                    <a:pos x="141" y="0"/>
                  </a:cxn>
                  <a:cxn ang="0">
                    <a:pos x="0" y="0"/>
                  </a:cxn>
                  <a:cxn ang="0">
                    <a:pos x="0" y="288"/>
                  </a:cxn>
                  <a:cxn ang="0">
                    <a:pos x="141" y="288"/>
                  </a:cxn>
                </a:cxnLst>
                <a:rect l="0" t="0" r="r" b="b"/>
                <a:pathLst>
                  <a:path w="142" h="289">
                    <a:moveTo>
                      <a:pt x="141" y="0"/>
                    </a:moveTo>
                    <a:lnTo>
                      <a:pt x="0" y="0"/>
                    </a:lnTo>
                    <a:lnTo>
                      <a:pt x="0" y="288"/>
                    </a:lnTo>
                    <a:lnTo>
                      <a:pt x="141" y="288"/>
                    </a:lnTo>
                  </a:path>
                </a:pathLst>
              </a:custGeom>
              <a:noFill/>
              <a:ln w="25400" cap="rnd" cmpd="sng">
                <a:solidFill>
                  <a:schemeClr val="tx1"/>
                </a:solidFill>
                <a:prstDash val="solid"/>
                <a:round/>
                <a:headEnd type="none" w="med" len="med"/>
                <a:tailEnd type="none" w="med" len="med"/>
              </a:ln>
              <a:effectLst/>
            </p:spPr>
            <p:txBody>
              <a:bodyPr/>
              <a:lstStyle/>
              <a:p>
                <a:endParaRPr lang="en-US"/>
              </a:p>
            </p:txBody>
          </p:sp>
          <p:sp>
            <p:nvSpPr>
              <p:cNvPr id="2761774" name="Freeform 46"/>
              <p:cNvSpPr/>
              <p:nvPr/>
            </p:nvSpPr>
            <p:spPr bwMode="auto">
              <a:xfrm>
                <a:off x="3261" y="1248"/>
                <a:ext cx="143" cy="289"/>
              </a:xfrm>
              <a:custGeom>
                <a:avLst/>
                <a:gdLst/>
                <a:ahLst/>
                <a:cxnLst>
                  <a:cxn ang="0">
                    <a:pos x="0" y="0"/>
                  </a:cxn>
                  <a:cxn ang="0">
                    <a:pos x="142" y="0"/>
                  </a:cxn>
                  <a:cxn ang="0">
                    <a:pos x="142" y="288"/>
                  </a:cxn>
                  <a:cxn ang="0">
                    <a:pos x="0" y="288"/>
                  </a:cxn>
                </a:cxnLst>
                <a:rect l="0" t="0" r="r" b="b"/>
                <a:pathLst>
                  <a:path w="143" h="289">
                    <a:moveTo>
                      <a:pt x="0" y="0"/>
                    </a:moveTo>
                    <a:lnTo>
                      <a:pt x="142" y="0"/>
                    </a:lnTo>
                    <a:lnTo>
                      <a:pt x="142" y="288"/>
                    </a:lnTo>
                    <a:lnTo>
                      <a:pt x="0" y="288"/>
                    </a:lnTo>
                  </a:path>
                </a:pathLst>
              </a:custGeom>
              <a:noFill/>
              <a:ln w="25400" cap="rnd" cmpd="sng">
                <a:solidFill>
                  <a:schemeClr val="tx1"/>
                </a:solidFill>
                <a:prstDash val="solid"/>
                <a:round/>
                <a:headEnd type="none" w="med" len="med"/>
                <a:tailEnd type="none" w="med" len="med"/>
              </a:ln>
              <a:effectLst/>
            </p:spPr>
            <p:txBody>
              <a:bodyPr/>
              <a:lstStyle/>
              <a:p>
                <a:endParaRPr lang="en-US"/>
              </a:p>
            </p:txBody>
          </p:sp>
        </p:grpSp>
        <p:sp>
          <p:nvSpPr>
            <p:cNvPr id="2761775" name="Line 47"/>
            <p:cNvSpPr>
              <a:spLocks noChangeShapeType="1"/>
            </p:cNvSpPr>
            <p:nvPr/>
          </p:nvSpPr>
          <p:spPr bwMode="auto">
            <a:xfrm>
              <a:off x="2973" y="1392"/>
              <a:ext cx="139" cy="0"/>
            </a:xfrm>
            <a:prstGeom prst="line">
              <a:avLst/>
            </a:prstGeom>
            <a:noFill/>
            <a:ln w="25400">
              <a:solidFill>
                <a:schemeClr val="tx1"/>
              </a:solidFill>
              <a:round/>
            </a:ln>
            <a:effectLst/>
          </p:spPr>
          <p:txBody>
            <a:bodyPr wrap="none" anchor="ctr"/>
            <a:lstStyle/>
            <a:p>
              <a:endParaRPr lang="en-US"/>
            </a:p>
          </p:txBody>
        </p:sp>
        <p:sp>
          <p:nvSpPr>
            <p:cNvPr id="2761776" name="Line 48"/>
            <p:cNvSpPr>
              <a:spLocks noChangeShapeType="1"/>
            </p:cNvSpPr>
            <p:nvPr/>
          </p:nvSpPr>
          <p:spPr bwMode="auto">
            <a:xfrm>
              <a:off x="2489" y="1392"/>
              <a:ext cx="155" cy="0"/>
            </a:xfrm>
            <a:prstGeom prst="line">
              <a:avLst/>
            </a:prstGeom>
            <a:noFill/>
            <a:ln w="25400">
              <a:solidFill>
                <a:schemeClr val="tx1"/>
              </a:solidFill>
              <a:round/>
            </a:ln>
            <a:effectLst/>
          </p:spPr>
          <p:txBody>
            <a:bodyPr wrap="none" anchor="ctr"/>
            <a:lstStyle/>
            <a:p>
              <a:endParaRPr lang="en-US"/>
            </a:p>
          </p:txBody>
        </p:sp>
        <p:sp>
          <p:nvSpPr>
            <p:cNvPr id="2761777" name="Freeform 49"/>
            <p:cNvSpPr/>
            <p:nvPr/>
          </p:nvSpPr>
          <p:spPr bwMode="auto">
            <a:xfrm>
              <a:off x="2610" y="1392"/>
              <a:ext cx="431" cy="193"/>
            </a:xfrm>
            <a:custGeom>
              <a:avLst/>
              <a:gdLst/>
              <a:ahLst/>
              <a:cxnLst>
                <a:cxn ang="0">
                  <a:pos x="0" y="0"/>
                </a:cxn>
                <a:cxn ang="0">
                  <a:pos x="0" y="192"/>
                </a:cxn>
                <a:cxn ang="0">
                  <a:pos x="391" y="192"/>
                </a:cxn>
                <a:cxn ang="0">
                  <a:pos x="391" y="64"/>
                </a:cxn>
                <a:cxn ang="0">
                  <a:pos x="430" y="0"/>
                </a:cxn>
              </a:cxnLst>
              <a:rect l="0" t="0" r="r" b="b"/>
              <a:pathLst>
                <a:path w="431" h="193">
                  <a:moveTo>
                    <a:pt x="0" y="0"/>
                  </a:moveTo>
                  <a:lnTo>
                    <a:pt x="0" y="192"/>
                  </a:lnTo>
                  <a:lnTo>
                    <a:pt x="391" y="192"/>
                  </a:lnTo>
                  <a:lnTo>
                    <a:pt x="391" y="64"/>
                  </a:lnTo>
                  <a:lnTo>
                    <a:pt x="430" y="0"/>
                  </a:lnTo>
                </a:path>
              </a:pathLst>
            </a:custGeom>
            <a:noFill/>
            <a:ln w="25400" cap="rnd" cmpd="sng">
              <a:solidFill>
                <a:schemeClr val="tx1"/>
              </a:solidFill>
              <a:prstDash val="solid"/>
              <a:round/>
              <a:headEnd type="none" w="med" len="med"/>
              <a:tailEnd type="none" w="med" len="med"/>
            </a:ln>
            <a:effectLst/>
          </p:spPr>
          <p:txBody>
            <a:bodyPr/>
            <a:lstStyle/>
            <a:p>
              <a:endParaRPr lang="en-US"/>
            </a:p>
          </p:txBody>
        </p:sp>
        <p:sp>
          <p:nvSpPr>
            <p:cNvPr id="2761778" name="Line 50"/>
            <p:cNvSpPr>
              <a:spLocks noChangeShapeType="1"/>
            </p:cNvSpPr>
            <p:nvPr/>
          </p:nvSpPr>
          <p:spPr bwMode="auto">
            <a:xfrm>
              <a:off x="2104" y="1488"/>
              <a:ext cx="157" cy="0"/>
            </a:xfrm>
            <a:prstGeom prst="line">
              <a:avLst/>
            </a:prstGeom>
            <a:noFill/>
            <a:ln w="25400">
              <a:solidFill>
                <a:schemeClr val="tx1"/>
              </a:solidFill>
              <a:round/>
            </a:ln>
            <a:effectLst/>
          </p:spPr>
          <p:txBody>
            <a:bodyPr wrap="none" anchor="ctr"/>
            <a:lstStyle/>
            <a:p>
              <a:endParaRPr lang="en-US"/>
            </a:p>
          </p:txBody>
        </p:sp>
        <p:sp>
          <p:nvSpPr>
            <p:cNvPr id="2761779" name="Freeform 51"/>
            <p:cNvSpPr/>
            <p:nvPr/>
          </p:nvSpPr>
          <p:spPr bwMode="auto">
            <a:xfrm>
              <a:off x="2197" y="1387"/>
              <a:ext cx="337" cy="278"/>
            </a:xfrm>
            <a:custGeom>
              <a:avLst/>
              <a:gdLst/>
              <a:ahLst/>
              <a:cxnLst>
                <a:cxn ang="0">
                  <a:pos x="0" y="101"/>
                </a:cxn>
                <a:cxn ang="0">
                  <a:pos x="0" y="277"/>
                </a:cxn>
                <a:cxn ang="0">
                  <a:pos x="294" y="277"/>
                </a:cxn>
                <a:cxn ang="0">
                  <a:pos x="294" y="90"/>
                </a:cxn>
                <a:cxn ang="0">
                  <a:pos x="336" y="0"/>
                </a:cxn>
              </a:cxnLst>
              <a:rect l="0" t="0" r="r" b="b"/>
              <a:pathLst>
                <a:path w="337" h="278">
                  <a:moveTo>
                    <a:pt x="0" y="101"/>
                  </a:moveTo>
                  <a:lnTo>
                    <a:pt x="0" y="277"/>
                  </a:lnTo>
                  <a:lnTo>
                    <a:pt x="294" y="277"/>
                  </a:lnTo>
                  <a:lnTo>
                    <a:pt x="294" y="90"/>
                  </a:lnTo>
                  <a:lnTo>
                    <a:pt x="336" y="0"/>
                  </a:lnTo>
                </a:path>
              </a:pathLst>
            </a:custGeom>
            <a:noFill/>
            <a:ln w="25400" cap="rnd" cmpd="sng">
              <a:solidFill>
                <a:schemeClr val="tx1"/>
              </a:solidFill>
              <a:prstDash val="solid"/>
              <a:round/>
              <a:headEnd type="none" w="med" len="med"/>
              <a:tailEnd type="none" w="med" len="med"/>
            </a:ln>
            <a:effectLst/>
          </p:spPr>
          <p:txBody>
            <a:bodyPr/>
            <a:lstStyle/>
            <a:p>
              <a:endParaRPr lang="en-US"/>
            </a:p>
          </p:txBody>
        </p:sp>
        <p:grpSp>
          <p:nvGrpSpPr>
            <p:cNvPr id="10" name="Group 52"/>
            <p:cNvGrpSpPr/>
            <p:nvPr/>
          </p:nvGrpSpPr>
          <p:grpSpPr bwMode="auto">
            <a:xfrm>
              <a:off x="1751" y="1600"/>
              <a:ext cx="2096" cy="513"/>
              <a:chOff x="1751" y="1600"/>
              <a:chExt cx="2096" cy="513"/>
            </a:xfrm>
          </p:grpSpPr>
          <p:grpSp>
            <p:nvGrpSpPr>
              <p:cNvPr id="11" name="Group 53"/>
              <p:cNvGrpSpPr/>
              <p:nvPr/>
            </p:nvGrpSpPr>
            <p:grpSpPr bwMode="auto">
              <a:xfrm>
                <a:off x="2695" y="1600"/>
                <a:ext cx="214" cy="481"/>
                <a:chOff x="2695" y="1600"/>
                <a:chExt cx="214" cy="481"/>
              </a:xfrm>
            </p:grpSpPr>
            <p:sp>
              <p:nvSpPr>
                <p:cNvPr id="2761782" name="Freeform 54"/>
                <p:cNvSpPr/>
                <p:nvPr/>
              </p:nvSpPr>
              <p:spPr bwMode="auto">
                <a:xfrm>
                  <a:off x="2696" y="1600"/>
                  <a:ext cx="213" cy="481"/>
                </a:xfrm>
                <a:custGeom>
                  <a:avLst/>
                  <a:gdLst/>
                  <a:ahLst/>
                  <a:cxnLst>
                    <a:cxn ang="0">
                      <a:pos x="0" y="320"/>
                    </a:cxn>
                    <a:cxn ang="0">
                      <a:pos x="71" y="240"/>
                    </a:cxn>
                    <a:cxn ang="0">
                      <a:pos x="0" y="160"/>
                    </a:cxn>
                    <a:cxn ang="0">
                      <a:pos x="0" y="0"/>
                    </a:cxn>
                    <a:cxn ang="0">
                      <a:pos x="212" y="160"/>
                    </a:cxn>
                    <a:cxn ang="0">
                      <a:pos x="212" y="320"/>
                    </a:cxn>
                    <a:cxn ang="0">
                      <a:pos x="0" y="480"/>
                    </a:cxn>
                    <a:cxn ang="0">
                      <a:pos x="0" y="320"/>
                    </a:cxn>
                  </a:cxnLst>
                  <a:rect l="0" t="0" r="r" b="b"/>
                  <a:pathLst>
                    <a:path w="213" h="481">
                      <a:moveTo>
                        <a:pt x="0" y="320"/>
                      </a:moveTo>
                      <a:lnTo>
                        <a:pt x="71" y="240"/>
                      </a:lnTo>
                      <a:lnTo>
                        <a:pt x="0" y="160"/>
                      </a:lnTo>
                      <a:lnTo>
                        <a:pt x="0" y="0"/>
                      </a:lnTo>
                      <a:lnTo>
                        <a:pt x="212" y="160"/>
                      </a:lnTo>
                      <a:lnTo>
                        <a:pt x="212" y="320"/>
                      </a:lnTo>
                      <a:lnTo>
                        <a:pt x="0" y="480"/>
                      </a:lnTo>
                      <a:lnTo>
                        <a:pt x="0" y="320"/>
                      </a:lnTo>
                    </a:path>
                  </a:pathLst>
                </a:custGeom>
                <a:noFill/>
                <a:ln w="25400" cap="rnd" cmpd="sng">
                  <a:solidFill>
                    <a:schemeClr val="tx1"/>
                  </a:solidFill>
                  <a:prstDash val="solid"/>
                  <a:round/>
                  <a:headEnd type="none" w="med" len="med"/>
                  <a:tailEnd type="none" w="med" len="med"/>
                </a:ln>
                <a:effectLst/>
              </p:spPr>
              <p:txBody>
                <a:bodyPr/>
                <a:lstStyle/>
                <a:p>
                  <a:endParaRPr lang="en-US"/>
                </a:p>
              </p:txBody>
            </p:sp>
            <p:sp>
              <p:nvSpPr>
                <p:cNvPr id="2761783" name="Rectangle 55"/>
                <p:cNvSpPr>
                  <a:spLocks noChangeArrowheads="1"/>
                </p:cNvSpPr>
                <p:nvPr/>
              </p:nvSpPr>
              <p:spPr bwMode="auto">
                <a:xfrm rot="5400000">
                  <a:off x="2597" y="1722"/>
                  <a:ext cx="384" cy="188"/>
                </a:xfrm>
                <a:prstGeom prst="rect">
                  <a:avLst/>
                </a:prstGeom>
                <a:noFill/>
                <a:ln w="12700">
                  <a:noFill/>
                  <a:miter lim="800000"/>
                </a:ln>
                <a:effectLst/>
              </p:spPr>
              <p:txBody>
                <a:bodyPr wrap="none" lIns="90487" tIns="44450" rIns="90487" bIns="44450">
                  <a:spAutoFit/>
                </a:bodyPr>
                <a:lstStyle/>
                <a:p>
                  <a:pPr indent="0">
                    <a:buNone/>
                  </a:pPr>
                  <a:r>
                    <a:rPr lang="en-US" sz="1600" b="1">
                      <a:solidFill>
                        <a:schemeClr val="tx1"/>
                      </a:solidFill>
                      <a:latin typeface="Times" pitchFamily="-65" charset="0"/>
                    </a:rPr>
                    <a:t>ALU</a:t>
                  </a:r>
                </a:p>
              </p:txBody>
            </p:sp>
          </p:grpSp>
          <p:grpSp>
            <p:nvGrpSpPr>
              <p:cNvPr id="12" name="Group 56"/>
              <p:cNvGrpSpPr/>
              <p:nvPr/>
            </p:nvGrpSpPr>
            <p:grpSpPr bwMode="auto">
              <a:xfrm>
                <a:off x="1751" y="1696"/>
                <a:ext cx="359" cy="289"/>
                <a:chOff x="1751" y="1696"/>
                <a:chExt cx="359" cy="289"/>
              </a:xfrm>
            </p:grpSpPr>
            <p:sp>
              <p:nvSpPr>
                <p:cNvPr id="2761785" name="Rectangle 57"/>
                <p:cNvSpPr>
                  <a:spLocks noChangeArrowheads="1"/>
                </p:cNvSpPr>
                <p:nvPr/>
              </p:nvSpPr>
              <p:spPr bwMode="auto">
                <a:xfrm>
                  <a:off x="1751" y="1698"/>
                  <a:ext cx="292" cy="188"/>
                </a:xfrm>
                <a:prstGeom prst="rect">
                  <a:avLst/>
                </a:prstGeom>
                <a:noFill/>
                <a:ln w="12700">
                  <a:noFill/>
                  <a:miter lim="800000"/>
                </a:ln>
                <a:effectLst/>
              </p:spPr>
              <p:txBody>
                <a:bodyPr wrap="none" lIns="90487" tIns="44450" rIns="90487" bIns="44450">
                  <a:spAutoFit/>
                </a:bodyPr>
                <a:lstStyle/>
                <a:p>
                  <a:pPr indent="0">
                    <a:buNone/>
                  </a:pPr>
                  <a:r>
                    <a:rPr lang="en-US" sz="1600" b="1">
                      <a:solidFill>
                        <a:schemeClr val="tx1"/>
                      </a:solidFill>
                      <a:latin typeface="Times" pitchFamily="-65" charset="0"/>
                    </a:rPr>
                    <a:t>  I$</a:t>
                  </a:r>
                  <a:endParaRPr lang="en-US" sz="1600" b="1" dirty="0">
                    <a:solidFill>
                      <a:schemeClr val="tx1"/>
                    </a:solidFill>
                    <a:latin typeface="Times" pitchFamily="-65" charset="0"/>
                  </a:endParaRPr>
                </a:p>
              </p:txBody>
            </p:sp>
            <p:grpSp>
              <p:nvGrpSpPr>
                <p:cNvPr id="13" name="Group 58"/>
                <p:cNvGrpSpPr/>
                <p:nvPr/>
              </p:nvGrpSpPr>
              <p:grpSpPr bwMode="auto">
                <a:xfrm>
                  <a:off x="1770" y="1696"/>
                  <a:ext cx="340" cy="289"/>
                  <a:chOff x="1770" y="1696"/>
                  <a:chExt cx="340" cy="289"/>
                </a:xfrm>
              </p:grpSpPr>
              <p:sp>
                <p:nvSpPr>
                  <p:cNvPr id="2761787" name="Freeform 59"/>
                  <p:cNvSpPr/>
                  <p:nvPr/>
                </p:nvSpPr>
                <p:spPr bwMode="auto">
                  <a:xfrm>
                    <a:off x="1770" y="1696"/>
                    <a:ext cx="170" cy="289"/>
                  </a:xfrm>
                  <a:custGeom>
                    <a:avLst/>
                    <a:gdLst/>
                    <a:ahLst/>
                    <a:cxnLst>
                      <a:cxn ang="0">
                        <a:pos x="169" y="0"/>
                      </a:cxn>
                      <a:cxn ang="0">
                        <a:pos x="0" y="0"/>
                      </a:cxn>
                      <a:cxn ang="0">
                        <a:pos x="0" y="288"/>
                      </a:cxn>
                      <a:cxn ang="0">
                        <a:pos x="169" y="288"/>
                      </a:cxn>
                    </a:cxnLst>
                    <a:rect l="0" t="0" r="r" b="b"/>
                    <a:pathLst>
                      <a:path w="170" h="289">
                        <a:moveTo>
                          <a:pt x="169" y="0"/>
                        </a:moveTo>
                        <a:lnTo>
                          <a:pt x="0" y="0"/>
                        </a:lnTo>
                        <a:lnTo>
                          <a:pt x="0" y="288"/>
                        </a:lnTo>
                        <a:lnTo>
                          <a:pt x="169" y="288"/>
                        </a:lnTo>
                      </a:path>
                    </a:pathLst>
                  </a:custGeom>
                  <a:noFill/>
                  <a:ln w="25400" cap="rnd" cmpd="sng">
                    <a:solidFill>
                      <a:schemeClr val="tx1"/>
                    </a:solidFill>
                    <a:prstDash val="solid"/>
                    <a:round/>
                    <a:headEnd type="none" w="med" len="med"/>
                    <a:tailEnd type="none" w="med" len="med"/>
                  </a:ln>
                  <a:effectLst/>
                </p:spPr>
                <p:txBody>
                  <a:bodyPr/>
                  <a:lstStyle/>
                  <a:p>
                    <a:endParaRPr lang="en-US"/>
                  </a:p>
                </p:txBody>
              </p:sp>
              <p:sp>
                <p:nvSpPr>
                  <p:cNvPr id="2761788" name="Freeform 60"/>
                  <p:cNvSpPr/>
                  <p:nvPr/>
                </p:nvSpPr>
                <p:spPr bwMode="auto">
                  <a:xfrm>
                    <a:off x="1939" y="1696"/>
                    <a:ext cx="171" cy="289"/>
                  </a:xfrm>
                  <a:custGeom>
                    <a:avLst/>
                    <a:gdLst/>
                    <a:ahLst/>
                    <a:cxnLst>
                      <a:cxn ang="0">
                        <a:pos x="0" y="0"/>
                      </a:cxn>
                      <a:cxn ang="0">
                        <a:pos x="170" y="0"/>
                      </a:cxn>
                      <a:cxn ang="0">
                        <a:pos x="170" y="288"/>
                      </a:cxn>
                      <a:cxn ang="0">
                        <a:pos x="0" y="288"/>
                      </a:cxn>
                    </a:cxnLst>
                    <a:rect l="0" t="0" r="r" b="b"/>
                    <a:pathLst>
                      <a:path w="171" h="289">
                        <a:moveTo>
                          <a:pt x="0" y="0"/>
                        </a:moveTo>
                        <a:lnTo>
                          <a:pt x="170" y="0"/>
                        </a:lnTo>
                        <a:lnTo>
                          <a:pt x="170" y="288"/>
                        </a:lnTo>
                        <a:lnTo>
                          <a:pt x="0" y="288"/>
                        </a:lnTo>
                      </a:path>
                    </a:pathLst>
                  </a:custGeom>
                  <a:noFill/>
                  <a:ln w="25400" cap="rnd" cmpd="sng">
                    <a:solidFill>
                      <a:schemeClr val="tx1"/>
                    </a:solidFill>
                    <a:prstDash val="solid"/>
                    <a:round/>
                    <a:headEnd type="none" w="med" len="med"/>
                    <a:tailEnd type="none" w="med" len="med"/>
                  </a:ln>
                  <a:effectLst/>
                </p:spPr>
                <p:txBody>
                  <a:bodyPr/>
                  <a:lstStyle/>
                  <a:p>
                    <a:endParaRPr lang="en-US"/>
                  </a:p>
                </p:txBody>
              </p:sp>
            </p:grpSp>
          </p:grpSp>
          <p:sp>
            <p:nvSpPr>
              <p:cNvPr id="2761789" name="Rectangle 61"/>
              <p:cNvSpPr>
                <a:spLocks noChangeArrowheads="1"/>
              </p:cNvSpPr>
              <p:nvPr/>
            </p:nvSpPr>
            <p:spPr bwMode="auto">
              <a:xfrm>
                <a:off x="2211" y="1703"/>
                <a:ext cx="327" cy="188"/>
              </a:xfrm>
              <a:prstGeom prst="rect">
                <a:avLst/>
              </a:prstGeom>
              <a:noFill/>
              <a:ln w="12700">
                <a:noFill/>
                <a:miter lim="800000"/>
              </a:ln>
              <a:effectLst/>
            </p:spPr>
            <p:txBody>
              <a:bodyPr wrap="none" lIns="90487" tIns="44450" rIns="90487" bIns="44450">
                <a:spAutoFit/>
              </a:bodyPr>
              <a:lstStyle/>
              <a:p>
                <a:pPr indent="0">
                  <a:buNone/>
                </a:pPr>
                <a:r>
                  <a:rPr lang="en-US" sz="1600" b="1">
                    <a:solidFill>
                      <a:schemeClr val="tx1"/>
                    </a:solidFill>
                    <a:latin typeface="Times" pitchFamily="-65" charset="0"/>
                  </a:rPr>
                  <a:t>Reg</a:t>
                </a:r>
              </a:p>
            </p:txBody>
          </p:sp>
          <p:grpSp>
            <p:nvGrpSpPr>
              <p:cNvPr id="14" name="Group 62"/>
              <p:cNvGrpSpPr/>
              <p:nvPr/>
            </p:nvGrpSpPr>
            <p:grpSpPr bwMode="auto">
              <a:xfrm>
                <a:off x="2230" y="1696"/>
                <a:ext cx="296" cy="289"/>
                <a:chOff x="2230" y="1696"/>
                <a:chExt cx="296" cy="289"/>
              </a:xfrm>
            </p:grpSpPr>
            <p:sp>
              <p:nvSpPr>
                <p:cNvPr id="2761791" name="Freeform 63"/>
                <p:cNvSpPr/>
                <p:nvPr/>
              </p:nvSpPr>
              <p:spPr bwMode="auto">
                <a:xfrm>
                  <a:off x="2230" y="1696"/>
                  <a:ext cx="149" cy="289"/>
                </a:xfrm>
                <a:custGeom>
                  <a:avLst/>
                  <a:gdLst/>
                  <a:ahLst/>
                  <a:cxnLst>
                    <a:cxn ang="0">
                      <a:pos x="148" y="0"/>
                    </a:cxn>
                    <a:cxn ang="0">
                      <a:pos x="0" y="0"/>
                    </a:cxn>
                    <a:cxn ang="0">
                      <a:pos x="0" y="288"/>
                    </a:cxn>
                    <a:cxn ang="0">
                      <a:pos x="148" y="288"/>
                    </a:cxn>
                  </a:cxnLst>
                  <a:rect l="0" t="0" r="r" b="b"/>
                  <a:pathLst>
                    <a:path w="149" h="289">
                      <a:moveTo>
                        <a:pt x="148" y="0"/>
                      </a:moveTo>
                      <a:lnTo>
                        <a:pt x="0" y="0"/>
                      </a:lnTo>
                      <a:lnTo>
                        <a:pt x="0" y="288"/>
                      </a:lnTo>
                      <a:lnTo>
                        <a:pt x="148" y="288"/>
                      </a:lnTo>
                    </a:path>
                  </a:pathLst>
                </a:custGeom>
                <a:noFill/>
                <a:ln w="25400" cap="rnd" cmpd="sng">
                  <a:solidFill>
                    <a:schemeClr val="tx1"/>
                  </a:solidFill>
                  <a:prstDash val="solid"/>
                  <a:round/>
                  <a:headEnd type="none" w="med" len="med"/>
                  <a:tailEnd type="none" w="med" len="med"/>
                </a:ln>
                <a:effectLst/>
              </p:spPr>
              <p:txBody>
                <a:bodyPr/>
                <a:lstStyle/>
                <a:p>
                  <a:endParaRPr lang="en-US"/>
                </a:p>
              </p:txBody>
            </p:sp>
            <p:sp>
              <p:nvSpPr>
                <p:cNvPr id="2761792" name="Freeform 64"/>
                <p:cNvSpPr/>
                <p:nvPr/>
              </p:nvSpPr>
              <p:spPr bwMode="auto">
                <a:xfrm>
                  <a:off x="2378" y="1696"/>
                  <a:ext cx="148" cy="289"/>
                </a:xfrm>
                <a:custGeom>
                  <a:avLst/>
                  <a:gdLst/>
                  <a:ahLst/>
                  <a:cxnLst>
                    <a:cxn ang="0">
                      <a:pos x="0" y="0"/>
                    </a:cxn>
                    <a:cxn ang="0">
                      <a:pos x="147" y="0"/>
                    </a:cxn>
                    <a:cxn ang="0">
                      <a:pos x="147" y="288"/>
                    </a:cxn>
                    <a:cxn ang="0">
                      <a:pos x="0" y="288"/>
                    </a:cxn>
                  </a:cxnLst>
                  <a:rect l="0" t="0" r="r" b="b"/>
                  <a:pathLst>
                    <a:path w="148" h="289">
                      <a:moveTo>
                        <a:pt x="0" y="0"/>
                      </a:moveTo>
                      <a:lnTo>
                        <a:pt x="147" y="0"/>
                      </a:lnTo>
                      <a:lnTo>
                        <a:pt x="147" y="288"/>
                      </a:lnTo>
                      <a:lnTo>
                        <a:pt x="0" y="288"/>
                      </a:lnTo>
                    </a:path>
                  </a:pathLst>
                </a:custGeom>
                <a:noFill/>
                <a:ln w="25400" cap="rnd" cmpd="sng">
                  <a:solidFill>
                    <a:schemeClr val="tx1"/>
                  </a:solidFill>
                  <a:prstDash val="solid"/>
                  <a:round/>
                  <a:headEnd type="none" w="med" len="med"/>
                  <a:tailEnd type="none" w="med" len="med"/>
                </a:ln>
                <a:effectLst/>
              </p:spPr>
              <p:txBody>
                <a:bodyPr/>
                <a:lstStyle/>
                <a:p>
                  <a:endParaRPr lang="en-US"/>
                </a:p>
              </p:txBody>
            </p:sp>
          </p:grpSp>
          <p:sp>
            <p:nvSpPr>
              <p:cNvPr id="2761793" name="Line 65"/>
              <p:cNvSpPr>
                <a:spLocks noChangeShapeType="1"/>
              </p:cNvSpPr>
              <p:nvPr/>
            </p:nvSpPr>
            <p:spPr bwMode="auto">
              <a:xfrm>
                <a:off x="2115" y="1840"/>
                <a:ext cx="96" cy="0"/>
              </a:xfrm>
              <a:prstGeom prst="line">
                <a:avLst/>
              </a:prstGeom>
              <a:noFill/>
              <a:ln w="25400">
                <a:solidFill>
                  <a:schemeClr val="tx1"/>
                </a:solidFill>
                <a:round/>
              </a:ln>
              <a:effectLst/>
            </p:spPr>
            <p:txBody>
              <a:bodyPr wrap="none" anchor="ctr"/>
              <a:lstStyle/>
              <a:p>
                <a:endParaRPr lang="en-US"/>
              </a:p>
            </p:txBody>
          </p:sp>
          <p:sp>
            <p:nvSpPr>
              <p:cNvPr id="2761794" name="Freeform 66"/>
              <p:cNvSpPr/>
              <p:nvPr/>
            </p:nvSpPr>
            <p:spPr bwMode="auto">
              <a:xfrm>
                <a:off x="2177" y="1744"/>
                <a:ext cx="48" cy="97"/>
              </a:xfrm>
              <a:custGeom>
                <a:avLst/>
                <a:gdLst/>
                <a:ahLst/>
                <a:cxnLst>
                  <a:cxn ang="0">
                    <a:pos x="0" y="96"/>
                  </a:cxn>
                  <a:cxn ang="0">
                    <a:pos x="0" y="0"/>
                  </a:cxn>
                  <a:cxn ang="0">
                    <a:pos x="47" y="0"/>
                  </a:cxn>
                  <a:cxn ang="0">
                    <a:pos x="47" y="0"/>
                  </a:cxn>
                </a:cxnLst>
                <a:rect l="0" t="0" r="r" b="b"/>
                <a:pathLst>
                  <a:path w="48" h="97">
                    <a:moveTo>
                      <a:pt x="0" y="96"/>
                    </a:moveTo>
                    <a:lnTo>
                      <a:pt x="0" y="0"/>
                    </a:lnTo>
                    <a:lnTo>
                      <a:pt x="47" y="0"/>
                    </a:lnTo>
                    <a:lnTo>
                      <a:pt x="47" y="0"/>
                    </a:lnTo>
                  </a:path>
                </a:pathLst>
              </a:custGeom>
              <a:noFill/>
              <a:ln w="25400" cap="rnd" cmpd="sng">
                <a:solidFill>
                  <a:schemeClr val="tx1"/>
                </a:solidFill>
                <a:prstDash val="solid"/>
                <a:round/>
                <a:headEnd type="none" w="med" len="med"/>
                <a:tailEnd type="none" w="med" len="med"/>
              </a:ln>
              <a:effectLst/>
            </p:spPr>
            <p:txBody>
              <a:bodyPr/>
              <a:lstStyle/>
              <a:p>
                <a:endParaRPr lang="en-US"/>
              </a:p>
            </p:txBody>
          </p:sp>
          <p:sp>
            <p:nvSpPr>
              <p:cNvPr id="2761795" name="Line 67"/>
              <p:cNvSpPr>
                <a:spLocks noChangeShapeType="1"/>
              </p:cNvSpPr>
              <p:nvPr/>
            </p:nvSpPr>
            <p:spPr bwMode="auto">
              <a:xfrm>
                <a:off x="2531" y="1744"/>
                <a:ext cx="157" cy="0"/>
              </a:xfrm>
              <a:prstGeom prst="line">
                <a:avLst/>
              </a:prstGeom>
              <a:noFill/>
              <a:ln w="25400">
                <a:solidFill>
                  <a:schemeClr val="tx1"/>
                </a:solidFill>
                <a:round/>
              </a:ln>
              <a:effectLst/>
            </p:spPr>
            <p:txBody>
              <a:bodyPr wrap="none" anchor="ctr"/>
              <a:lstStyle/>
              <a:p>
                <a:endParaRPr lang="en-US"/>
              </a:p>
            </p:txBody>
          </p:sp>
          <p:sp>
            <p:nvSpPr>
              <p:cNvPr id="2761796" name="Rectangle 68"/>
              <p:cNvSpPr>
                <a:spLocks noChangeArrowheads="1"/>
              </p:cNvSpPr>
              <p:nvPr/>
            </p:nvSpPr>
            <p:spPr bwMode="auto">
              <a:xfrm>
                <a:off x="3028" y="1698"/>
                <a:ext cx="334" cy="188"/>
              </a:xfrm>
              <a:prstGeom prst="rect">
                <a:avLst/>
              </a:prstGeom>
              <a:noFill/>
              <a:ln w="12700">
                <a:noFill/>
                <a:miter lim="800000"/>
              </a:ln>
              <a:effectLst/>
            </p:spPr>
            <p:txBody>
              <a:bodyPr wrap="none" lIns="90487" tIns="44450" rIns="90487" bIns="44450">
                <a:spAutoFit/>
              </a:bodyPr>
              <a:lstStyle/>
              <a:p>
                <a:pPr indent="0">
                  <a:buNone/>
                </a:pPr>
                <a:r>
                  <a:rPr lang="en-US" sz="1600" b="1">
                    <a:solidFill>
                      <a:schemeClr val="tx1"/>
                    </a:solidFill>
                    <a:latin typeface="Times" pitchFamily="-65" charset="0"/>
                  </a:rPr>
                  <a:t>  D$</a:t>
                </a:r>
              </a:p>
            </p:txBody>
          </p:sp>
          <p:grpSp>
            <p:nvGrpSpPr>
              <p:cNvPr id="15" name="Group 69"/>
              <p:cNvGrpSpPr/>
              <p:nvPr/>
            </p:nvGrpSpPr>
            <p:grpSpPr bwMode="auto">
              <a:xfrm>
                <a:off x="3079" y="1696"/>
                <a:ext cx="325" cy="289"/>
                <a:chOff x="3079" y="1696"/>
                <a:chExt cx="325" cy="289"/>
              </a:xfrm>
            </p:grpSpPr>
            <p:sp>
              <p:nvSpPr>
                <p:cNvPr id="2761798" name="Freeform 70"/>
                <p:cNvSpPr/>
                <p:nvPr/>
              </p:nvSpPr>
              <p:spPr bwMode="auto">
                <a:xfrm>
                  <a:off x="3079" y="1696"/>
                  <a:ext cx="162" cy="289"/>
                </a:xfrm>
                <a:custGeom>
                  <a:avLst/>
                  <a:gdLst/>
                  <a:ahLst/>
                  <a:cxnLst>
                    <a:cxn ang="0">
                      <a:pos x="161" y="0"/>
                    </a:cxn>
                    <a:cxn ang="0">
                      <a:pos x="0" y="0"/>
                    </a:cxn>
                    <a:cxn ang="0">
                      <a:pos x="0" y="288"/>
                    </a:cxn>
                    <a:cxn ang="0">
                      <a:pos x="161" y="288"/>
                    </a:cxn>
                  </a:cxnLst>
                  <a:rect l="0" t="0" r="r" b="b"/>
                  <a:pathLst>
                    <a:path w="162" h="289">
                      <a:moveTo>
                        <a:pt x="161" y="0"/>
                      </a:moveTo>
                      <a:lnTo>
                        <a:pt x="0" y="0"/>
                      </a:lnTo>
                      <a:lnTo>
                        <a:pt x="0" y="288"/>
                      </a:lnTo>
                      <a:lnTo>
                        <a:pt x="161" y="288"/>
                      </a:lnTo>
                    </a:path>
                  </a:pathLst>
                </a:custGeom>
                <a:noFill/>
                <a:ln w="25400" cap="rnd" cmpd="sng">
                  <a:solidFill>
                    <a:schemeClr val="tx1"/>
                  </a:solidFill>
                  <a:prstDash val="solid"/>
                  <a:round/>
                  <a:headEnd type="none" w="med" len="med"/>
                  <a:tailEnd type="none" w="med" len="med"/>
                </a:ln>
                <a:effectLst/>
              </p:spPr>
              <p:txBody>
                <a:bodyPr/>
                <a:lstStyle/>
                <a:p>
                  <a:endParaRPr lang="en-US"/>
                </a:p>
              </p:txBody>
            </p:sp>
            <p:sp>
              <p:nvSpPr>
                <p:cNvPr id="2761799" name="Freeform 71"/>
                <p:cNvSpPr/>
                <p:nvPr/>
              </p:nvSpPr>
              <p:spPr bwMode="auto">
                <a:xfrm>
                  <a:off x="3240" y="1696"/>
                  <a:ext cx="164" cy="289"/>
                </a:xfrm>
                <a:custGeom>
                  <a:avLst/>
                  <a:gdLst/>
                  <a:ahLst/>
                  <a:cxnLst>
                    <a:cxn ang="0">
                      <a:pos x="0" y="0"/>
                    </a:cxn>
                    <a:cxn ang="0">
                      <a:pos x="163" y="0"/>
                    </a:cxn>
                    <a:cxn ang="0">
                      <a:pos x="163" y="288"/>
                    </a:cxn>
                    <a:cxn ang="0">
                      <a:pos x="0" y="288"/>
                    </a:cxn>
                  </a:cxnLst>
                  <a:rect l="0" t="0" r="r" b="b"/>
                  <a:pathLst>
                    <a:path w="164" h="289">
                      <a:moveTo>
                        <a:pt x="0" y="0"/>
                      </a:moveTo>
                      <a:lnTo>
                        <a:pt x="163" y="0"/>
                      </a:lnTo>
                      <a:lnTo>
                        <a:pt x="163" y="288"/>
                      </a:lnTo>
                      <a:lnTo>
                        <a:pt x="0" y="288"/>
                      </a:lnTo>
                    </a:path>
                  </a:pathLst>
                </a:custGeom>
                <a:noFill/>
                <a:ln w="25400" cap="rnd" cmpd="sng">
                  <a:solidFill>
                    <a:schemeClr val="tx1"/>
                  </a:solidFill>
                  <a:prstDash val="solid"/>
                  <a:round/>
                  <a:headEnd type="none" w="med" len="med"/>
                  <a:tailEnd type="none" w="med" len="med"/>
                </a:ln>
                <a:effectLst/>
              </p:spPr>
              <p:txBody>
                <a:bodyPr/>
                <a:lstStyle/>
                <a:p>
                  <a:endParaRPr lang="en-US"/>
                </a:p>
              </p:txBody>
            </p:sp>
          </p:grpSp>
          <p:sp>
            <p:nvSpPr>
              <p:cNvPr id="2761800" name="Rectangle 72"/>
              <p:cNvSpPr>
                <a:spLocks noChangeArrowheads="1"/>
              </p:cNvSpPr>
              <p:nvPr/>
            </p:nvSpPr>
            <p:spPr bwMode="auto">
              <a:xfrm>
                <a:off x="3520" y="1698"/>
                <a:ext cx="327" cy="188"/>
              </a:xfrm>
              <a:prstGeom prst="rect">
                <a:avLst/>
              </a:prstGeom>
              <a:noFill/>
              <a:ln w="12700">
                <a:noFill/>
                <a:miter lim="800000"/>
              </a:ln>
              <a:effectLst/>
            </p:spPr>
            <p:txBody>
              <a:bodyPr wrap="none" lIns="90487" tIns="44450" rIns="90487" bIns="44450">
                <a:spAutoFit/>
              </a:bodyPr>
              <a:lstStyle/>
              <a:p>
                <a:pPr indent="0">
                  <a:buNone/>
                </a:pPr>
                <a:r>
                  <a:rPr lang="en-US" sz="1600" b="1">
                    <a:solidFill>
                      <a:schemeClr val="tx1"/>
                    </a:solidFill>
                    <a:latin typeface="Times" pitchFamily="-65" charset="0"/>
                  </a:rPr>
                  <a:t>Reg</a:t>
                </a:r>
              </a:p>
            </p:txBody>
          </p:sp>
          <p:grpSp>
            <p:nvGrpSpPr>
              <p:cNvPr id="16" name="Group 73"/>
              <p:cNvGrpSpPr/>
              <p:nvPr/>
            </p:nvGrpSpPr>
            <p:grpSpPr bwMode="auto">
              <a:xfrm>
                <a:off x="3547" y="1696"/>
                <a:ext cx="284" cy="289"/>
                <a:chOff x="3547" y="1696"/>
                <a:chExt cx="284" cy="289"/>
              </a:xfrm>
            </p:grpSpPr>
            <p:sp>
              <p:nvSpPr>
                <p:cNvPr id="2761802" name="Freeform 74"/>
                <p:cNvSpPr/>
                <p:nvPr/>
              </p:nvSpPr>
              <p:spPr bwMode="auto">
                <a:xfrm>
                  <a:off x="3547" y="1696"/>
                  <a:ext cx="142" cy="289"/>
                </a:xfrm>
                <a:custGeom>
                  <a:avLst/>
                  <a:gdLst/>
                  <a:ahLst/>
                  <a:cxnLst>
                    <a:cxn ang="0">
                      <a:pos x="141" y="0"/>
                    </a:cxn>
                    <a:cxn ang="0">
                      <a:pos x="0" y="0"/>
                    </a:cxn>
                    <a:cxn ang="0">
                      <a:pos x="0" y="288"/>
                    </a:cxn>
                    <a:cxn ang="0">
                      <a:pos x="141" y="288"/>
                    </a:cxn>
                  </a:cxnLst>
                  <a:rect l="0" t="0" r="r" b="b"/>
                  <a:pathLst>
                    <a:path w="142" h="289">
                      <a:moveTo>
                        <a:pt x="141" y="0"/>
                      </a:moveTo>
                      <a:lnTo>
                        <a:pt x="0" y="0"/>
                      </a:lnTo>
                      <a:lnTo>
                        <a:pt x="0" y="288"/>
                      </a:lnTo>
                      <a:lnTo>
                        <a:pt x="141" y="288"/>
                      </a:lnTo>
                    </a:path>
                  </a:pathLst>
                </a:custGeom>
                <a:noFill/>
                <a:ln w="25400" cap="rnd" cmpd="sng">
                  <a:solidFill>
                    <a:schemeClr val="tx1"/>
                  </a:solidFill>
                  <a:prstDash val="solid"/>
                  <a:round/>
                  <a:headEnd type="none" w="med" len="med"/>
                  <a:tailEnd type="none" w="med" len="med"/>
                </a:ln>
                <a:effectLst/>
              </p:spPr>
              <p:txBody>
                <a:bodyPr/>
                <a:lstStyle/>
                <a:p>
                  <a:endParaRPr lang="en-US"/>
                </a:p>
              </p:txBody>
            </p:sp>
            <p:sp>
              <p:nvSpPr>
                <p:cNvPr id="2761803" name="Freeform 75"/>
                <p:cNvSpPr/>
                <p:nvPr/>
              </p:nvSpPr>
              <p:spPr bwMode="auto">
                <a:xfrm>
                  <a:off x="3688" y="1696"/>
                  <a:ext cx="143" cy="289"/>
                </a:xfrm>
                <a:custGeom>
                  <a:avLst/>
                  <a:gdLst/>
                  <a:ahLst/>
                  <a:cxnLst>
                    <a:cxn ang="0">
                      <a:pos x="0" y="0"/>
                    </a:cxn>
                    <a:cxn ang="0">
                      <a:pos x="142" y="0"/>
                    </a:cxn>
                    <a:cxn ang="0">
                      <a:pos x="142" y="288"/>
                    </a:cxn>
                    <a:cxn ang="0">
                      <a:pos x="0" y="288"/>
                    </a:cxn>
                  </a:cxnLst>
                  <a:rect l="0" t="0" r="r" b="b"/>
                  <a:pathLst>
                    <a:path w="143" h="289">
                      <a:moveTo>
                        <a:pt x="0" y="0"/>
                      </a:moveTo>
                      <a:lnTo>
                        <a:pt x="142" y="0"/>
                      </a:lnTo>
                      <a:lnTo>
                        <a:pt x="142" y="288"/>
                      </a:lnTo>
                      <a:lnTo>
                        <a:pt x="0" y="288"/>
                      </a:lnTo>
                    </a:path>
                  </a:pathLst>
                </a:custGeom>
                <a:noFill/>
                <a:ln w="25400" cap="rnd" cmpd="sng">
                  <a:solidFill>
                    <a:schemeClr val="tx1"/>
                  </a:solidFill>
                  <a:prstDash val="solid"/>
                  <a:round/>
                  <a:headEnd type="none" w="med" len="med"/>
                  <a:tailEnd type="none" w="med" len="med"/>
                </a:ln>
                <a:effectLst/>
              </p:spPr>
              <p:txBody>
                <a:bodyPr/>
                <a:lstStyle/>
                <a:p>
                  <a:endParaRPr lang="en-US"/>
                </a:p>
              </p:txBody>
            </p:sp>
          </p:grpSp>
          <p:sp>
            <p:nvSpPr>
              <p:cNvPr id="2761804" name="Line 76"/>
              <p:cNvSpPr>
                <a:spLocks noChangeShapeType="1"/>
              </p:cNvSpPr>
              <p:nvPr/>
            </p:nvSpPr>
            <p:spPr bwMode="auto">
              <a:xfrm>
                <a:off x="3400" y="1840"/>
                <a:ext cx="139" cy="0"/>
              </a:xfrm>
              <a:prstGeom prst="line">
                <a:avLst/>
              </a:prstGeom>
              <a:noFill/>
              <a:ln w="25400">
                <a:solidFill>
                  <a:schemeClr val="tx1"/>
                </a:solidFill>
                <a:round/>
              </a:ln>
              <a:effectLst/>
            </p:spPr>
            <p:txBody>
              <a:bodyPr wrap="none" anchor="ctr"/>
              <a:lstStyle/>
              <a:p>
                <a:endParaRPr lang="en-US"/>
              </a:p>
            </p:txBody>
          </p:sp>
          <p:sp>
            <p:nvSpPr>
              <p:cNvPr id="2761805" name="Line 77"/>
              <p:cNvSpPr>
                <a:spLocks noChangeShapeType="1"/>
              </p:cNvSpPr>
              <p:nvPr/>
            </p:nvSpPr>
            <p:spPr bwMode="auto">
              <a:xfrm>
                <a:off x="2916" y="1840"/>
                <a:ext cx="155" cy="0"/>
              </a:xfrm>
              <a:prstGeom prst="line">
                <a:avLst/>
              </a:prstGeom>
              <a:noFill/>
              <a:ln w="25400">
                <a:solidFill>
                  <a:schemeClr val="tx1"/>
                </a:solidFill>
                <a:round/>
              </a:ln>
              <a:effectLst/>
            </p:spPr>
            <p:txBody>
              <a:bodyPr wrap="none" anchor="ctr"/>
              <a:lstStyle/>
              <a:p>
                <a:endParaRPr lang="en-US"/>
              </a:p>
            </p:txBody>
          </p:sp>
          <p:sp>
            <p:nvSpPr>
              <p:cNvPr id="2761806" name="Freeform 78"/>
              <p:cNvSpPr/>
              <p:nvPr/>
            </p:nvSpPr>
            <p:spPr bwMode="auto">
              <a:xfrm>
                <a:off x="3037" y="1840"/>
                <a:ext cx="431" cy="193"/>
              </a:xfrm>
              <a:custGeom>
                <a:avLst/>
                <a:gdLst/>
                <a:ahLst/>
                <a:cxnLst>
                  <a:cxn ang="0">
                    <a:pos x="0" y="0"/>
                  </a:cxn>
                  <a:cxn ang="0">
                    <a:pos x="0" y="192"/>
                  </a:cxn>
                  <a:cxn ang="0">
                    <a:pos x="391" y="192"/>
                  </a:cxn>
                  <a:cxn ang="0">
                    <a:pos x="391" y="64"/>
                  </a:cxn>
                  <a:cxn ang="0">
                    <a:pos x="430" y="0"/>
                  </a:cxn>
                </a:cxnLst>
                <a:rect l="0" t="0" r="r" b="b"/>
                <a:pathLst>
                  <a:path w="431" h="193">
                    <a:moveTo>
                      <a:pt x="0" y="0"/>
                    </a:moveTo>
                    <a:lnTo>
                      <a:pt x="0" y="192"/>
                    </a:lnTo>
                    <a:lnTo>
                      <a:pt x="391" y="192"/>
                    </a:lnTo>
                    <a:lnTo>
                      <a:pt x="391" y="64"/>
                    </a:lnTo>
                    <a:lnTo>
                      <a:pt x="430" y="0"/>
                    </a:lnTo>
                  </a:path>
                </a:pathLst>
              </a:custGeom>
              <a:noFill/>
              <a:ln w="25400" cap="rnd" cmpd="sng">
                <a:solidFill>
                  <a:schemeClr val="tx1"/>
                </a:solidFill>
                <a:prstDash val="solid"/>
                <a:round/>
                <a:headEnd type="none" w="med" len="med"/>
                <a:tailEnd type="none" w="med" len="med"/>
              </a:ln>
              <a:effectLst/>
            </p:spPr>
            <p:txBody>
              <a:bodyPr/>
              <a:lstStyle/>
              <a:p>
                <a:endParaRPr lang="en-US"/>
              </a:p>
            </p:txBody>
          </p:sp>
          <p:sp>
            <p:nvSpPr>
              <p:cNvPr id="2761807" name="Line 79"/>
              <p:cNvSpPr>
                <a:spLocks noChangeShapeType="1"/>
              </p:cNvSpPr>
              <p:nvPr/>
            </p:nvSpPr>
            <p:spPr bwMode="auto">
              <a:xfrm>
                <a:off x="2531" y="1936"/>
                <a:ext cx="157" cy="0"/>
              </a:xfrm>
              <a:prstGeom prst="line">
                <a:avLst/>
              </a:prstGeom>
              <a:noFill/>
              <a:ln w="25400">
                <a:solidFill>
                  <a:schemeClr val="tx1"/>
                </a:solidFill>
                <a:round/>
              </a:ln>
              <a:effectLst/>
            </p:spPr>
            <p:txBody>
              <a:bodyPr wrap="none" anchor="ctr"/>
              <a:lstStyle/>
              <a:p>
                <a:endParaRPr lang="en-US"/>
              </a:p>
            </p:txBody>
          </p:sp>
          <p:sp>
            <p:nvSpPr>
              <p:cNvPr id="2761808" name="Freeform 80"/>
              <p:cNvSpPr/>
              <p:nvPr/>
            </p:nvSpPr>
            <p:spPr bwMode="auto">
              <a:xfrm>
                <a:off x="2624" y="1835"/>
                <a:ext cx="337" cy="278"/>
              </a:xfrm>
              <a:custGeom>
                <a:avLst/>
                <a:gdLst/>
                <a:ahLst/>
                <a:cxnLst>
                  <a:cxn ang="0">
                    <a:pos x="0" y="101"/>
                  </a:cxn>
                  <a:cxn ang="0">
                    <a:pos x="0" y="277"/>
                  </a:cxn>
                  <a:cxn ang="0">
                    <a:pos x="294" y="277"/>
                  </a:cxn>
                  <a:cxn ang="0">
                    <a:pos x="294" y="90"/>
                  </a:cxn>
                  <a:cxn ang="0">
                    <a:pos x="336" y="0"/>
                  </a:cxn>
                </a:cxnLst>
                <a:rect l="0" t="0" r="r" b="b"/>
                <a:pathLst>
                  <a:path w="337" h="278">
                    <a:moveTo>
                      <a:pt x="0" y="101"/>
                    </a:moveTo>
                    <a:lnTo>
                      <a:pt x="0" y="277"/>
                    </a:lnTo>
                    <a:lnTo>
                      <a:pt x="294" y="277"/>
                    </a:lnTo>
                    <a:lnTo>
                      <a:pt x="294" y="90"/>
                    </a:lnTo>
                    <a:lnTo>
                      <a:pt x="336" y="0"/>
                    </a:lnTo>
                  </a:path>
                </a:pathLst>
              </a:custGeom>
              <a:noFill/>
              <a:ln w="25400" cap="rnd" cmpd="sng">
                <a:solidFill>
                  <a:schemeClr val="tx1"/>
                </a:solidFill>
                <a:prstDash val="solid"/>
                <a:round/>
                <a:headEnd type="none" w="med" len="med"/>
                <a:tailEnd type="none" w="med" len="med"/>
              </a:ln>
              <a:effectLst/>
            </p:spPr>
            <p:txBody>
              <a:bodyPr/>
              <a:lstStyle/>
              <a:p>
                <a:endParaRPr lang="en-US"/>
              </a:p>
            </p:txBody>
          </p:sp>
        </p:grpSp>
        <p:grpSp>
          <p:nvGrpSpPr>
            <p:cNvPr id="17" name="Group 81"/>
            <p:cNvGrpSpPr/>
            <p:nvPr/>
          </p:nvGrpSpPr>
          <p:grpSpPr bwMode="auto">
            <a:xfrm>
              <a:off x="2178" y="2048"/>
              <a:ext cx="2096" cy="513"/>
              <a:chOff x="2178" y="2048"/>
              <a:chExt cx="2096" cy="513"/>
            </a:xfrm>
          </p:grpSpPr>
          <p:grpSp>
            <p:nvGrpSpPr>
              <p:cNvPr id="18" name="Group 82"/>
              <p:cNvGrpSpPr/>
              <p:nvPr/>
            </p:nvGrpSpPr>
            <p:grpSpPr bwMode="auto">
              <a:xfrm>
                <a:off x="3122" y="2048"/>
                <a:ext cx="214" cy="481"/>
                <a:chOff x="3122" y="2048"/>
                <a:chExt cx="214" cy="481"/>
              </a:xfrm>
            </p:grpSpPr>
            <p:sp>
              <p:nvSpPr>
                <p:cNvPr id="2761811" name="Freeform 83"/>
                <p:cNvSpPr/>
                <p:nvPr/>
              </p:nvSpPr>
              <p:spPr bwMode="auto">
                <a:xfrm>
                  <a:off x="3123" y="2048"/>
                  <a:ext cx="213" cy="481"/>
                </a:xfrm>
                <a:custGeom>
                  <a:avLst/>
                  <a:gdLst/>
                  <a:ahLst/>
                  <a:cxnLst>
                    <a:cxn ang="0">
                      <a:pos x="0" y="320"/>
                    </a:cxn>
                    <a:cxn ang="0">
                      <a:pos x="71" y="240"/>
                    </a:cxn>
                    <a:cxn ang="0">
                      <a:pos x="0" y="160"/>
                    </a:cxn>
                    <a:cxn ang="0">
                      <a:pos x="0" y="0"/>
                    </a:cxn>
                    <a:cxn ang="0">
                      <a:pos x="212" y="160"/>
                    </a:cxn>
                    <a:cxn ang="0">
                      <a:pos x="212" y="320"/>
                    </a:cxn>
                    <a:cxn ang="0">
                      <a:pos x="0" y="480"/>
                    </a:cxn>
                    <a:cxn ang="0">
                      <a:pos x="0" y="320"/>
                    </a:cxn>
                  </a:cxnLst>
                  <a:rect l="0" t="0" r="r" b="b"/>
                  <a:pathLst>
                    <a:path w="213" h="481">
                      <a:moveTo>
                        <a:pt x="0" y="320"/>
                      </a:moveTo>
                      <a:lnTo>
                        <a:pt x="71" y="240"/>
                      </a:lnTo>
                      <a:lnTo>
                        <a:pt x="0" y="160"/>
                      </a:lnTo>
                      <a:lnTo>
                        <a:pt x="0" y="0"/>
                      </a:lnTo>
                      <a:lnTo>
                        <a:pt x="212" y="160"/>
                      </a:lnTo>
                      <a:lnTo>
                        <a:pt x="212" y="320"/>
                      </a:lnTo>
                      <a:lnTo>
                        <a:pt x="0" y="480"/>
                      </a:lnTo>
                      <a:lnTo>
                        <a:pt x="0" y="320"/>
                      </a:lnTo>
                    </a:path>
                  </a:pathLst>
                </a:custGeom>
                <a:noFill/>
                <a:ln w="25400" cap="rnd" cmpd="sng">
                  <a:solidFill>
                    <a:schemeClr val="tx1"/>
                  </a:solidFill>
                  <a:prstDash val="solid"/>
                  <a:round/>
                  <a:headEnd type="none" w="med" len="med"/>
                  <a:tailEnd type="none" w="med" len="med"/>
                </a:ln>
                <a:effectLst/>
              </p:spPr>
              <p:txBody>
                <a:bodyPr/>
                <a:lstStyle/>
                <a:p>
                  <a:endParaRPr lang="en-US"/>
                </a:p>
              </p:txBody>
            </p:sp>
            <p:sp>
              <p:nvSpPr>
                <p:cNvPr id="2761812" name="Rectangle 84"/>
                <p:cNvSpPr>
                  <a:spLocks noChangeArrowheads="1"/>
                </p:cNvSpPr>
                <p:nvPr/>
              </p:nvSpPr>
              <p:spPr bwMode="auto">
                <a:xfrm rot="5400000">
                  <a:off x="3024" y="2170"/>
                  <a:ext cx="384" cy="188"/>
                </a:xfrm>
                <a:prstGeom prst="rect">
                  <a:avLst/>
                </a:prstGeom>
                <a:noFill/>
                <a:ln w="12700">
                  <a:noFill/>
                  <a:miter lim="800000"/>
                </a:ln>
                <a:effectLst/>
              </p:spPr>
              <p:txBody>
                <a:bodyPr wrap="none" lIns="90487" tIns="44450" rIns="90487" bIns="44450">
                  <a:spAutoFit/>
                </a:bodyPr>
                <a:lstStyle/>
                <a:p>
                  <a:pPr indent="0">
                    <a:buNone/>
                  </a:pPr>
                  <a:r>
                    <a:rPr lang="en-US" sz="1600" b="1">
                      <a:solidFill>
                        <a:schemeClr val="tx1"/>
                      </a:solidFill>
                      <a:latin typeface="Times" pitchFamily="-65" charset="0"/>
                    </a:rPr>
                    <a:t>ALU</a:t>
                  </a:r>
                </a:p>
              </p:txBody>
            </p:sp>
          </p:grpSp>
          <p:grpSp>
            <p:nvGrpSpPr>
              <p:cNvPr id="19" name="Group 85"/>
              <p:cNvGrpSpPr/>
              <p:nvPr/>
            </p:nvGrpSpPr>
            <p:grpSpPr bwMode="auto">
              <a:xfrm>
                <a:off x="2178" y="2144"/>
                <a:ext cx="359" cy="289"/>
                <a:chOff x="2178" y="2144"/>
                <a:chExt cx="359" cy="289"/>
              </a:xfrm>
            </p:grpSpPr>
            <p:sp>
              <p:nvSpPr>
                <p:cNvPr id="2761814" name="Rectangle 86"/>
                <p:cNvSpPr>
                  <a:spLocks noChangeArrowheads="1"/>
                </p:cNvSpPr>
                <p:nvPr/>
              </p:nvSpPr>
              <p:spPr bwMode="auto">
                <a:xfrm>
                  <a:off x="2178" y="2146"/>
                  <a:ext cx="292" cy="188"/>
                </a:xfrm>
                <a:prstGeom prst="rect">
                  <a:avLst/>
                </a:prstGeom>
                <a:noFill/>
                <a:ln w="12700">
                  <a:noFill/>
                  <a:miter lim="800000"/>
                </a:ln>
                <a:effectLst/>
              </p:spPr>
              <p:txBody>
                <a:bodyPr wrap="none" lIns="90487" tIns="44450" rIns="90487" bIns="44450">
                  <a:spAutoFit/>
                </a:bodyPr>
                <a:lstStyle/>
                <a:p>
                  <a:pPr indent="0">
                    <a:buNone/>
                  </a:pPr>
                  <a:r>
                    <a:rPr lang="en-US" sz="1600" b="1">
                      <a:solidFill>
                        <a:schemeClr val="tx1"/>
                      </a:solidFill>
                      <a:latin typeface="Times" pitchFamily="-65" charset="0"/>
                    </a:rPr>
                    <a:t>  I$</a:t>
                  </a:r>
                  <a:endParaRPr lang="en-US" sz="1600" b="1" dirty="0">
                    <a:solidFill>
                      <a:schemeClr val="tx1"/>
                    </a:solidFill>
                    <a:latin typeface="Times" pitchFamily="-65" charset="0"/>
                  </a:endParaRPr>
                </a:p>
              </p:txBody>
            </p:sp>
            <p:grpSp>
              <p:nvGrpSpPr>
                <p:cNvPr id="20" name="Group 87"/>
                <p:cNvGrpSpPr/>
                <p:nvPr/>
              </p:nvGrpSpPr>
              <p:grpSpPr bwMode="auto">
                <a:xfrm>
                  <a:off x="2197" y="2144"/>
                  <a:ext cx="340" cy="289"/>
                  <a:chOff x="2197" y="2144"/>
                  <a:chExt cx="340" cy="289"/>
                </a:xfrm>
              </p:grpSpPr>
              <p:sp>
                <p:nvSpPr>
                  <p:cNvPr id="2761816" name="Freeform 88"/>
                  <p:cNvSpPr/>
                  <p:nvPr/>
                </p:nvSpPr>
                <p:spPr bwMode="auto">
                  <a:xfrm>
                    <a:off x="2197" y="2144"/>
                    <a:ext cx="170" cy="289"/>
                  </a:xfrm>
                  <a:custGeom>
                    <a:avLst/>
                    <a:gdLst/>
                    <a:ahLst/>
                    <a:cxnLst>
                      <a:cxn ang="0">
                        <a:pos x="169" y="0"/>
                      </a:cxn>
                      <a:cxn ang="0">
                        <a:pos x="0" y="0"/>
                      </a:cxn>
                      <a:cxn ang="0">
                        <a:pos x="0" y="288"/>
                      </a:cxn>
                      <a:cxn ang="0">
                        <a:pos x="169" y="288"/>
                      </a:cxn>
                    </a:cxnLst>
                    <a:rect l="0" t="0" r="r" b="b"/>
                    <a:pathLst>
                      <a:path w="170" h="289">
                        <a:moveTo>
                          <a:pt x="169" y="0"/>
                        </a:moveTo>
                        <a:lnTo>
                          <a:pt x="0" y="0"/>
                        </a:lnTo>
                        <a:lnTo>
                          <a:pt x="0" y="288"/>
                        </a:lnTo>
                        <a:lnTo>
                          <a:pt x="169" y="288"/>
                        </a:lnTo>
                      </a:path>
                    </a:pathLst>
                  </a:custGeom>
                  <a:noFill/>
                  <a:ln w="25400" cap="rnd" cmpd="sng">
                    <a:solidFill>
                      <a:schemeClr val="tx1"/>
                    </a:solidFill>
                    <a:prstDash val="solid"/>
                    <a:round/>
                    <a:headEnd type="none" w="med" len="med"/>
                    <a:tailEnd type="none" w="med" len="med"/>
                  </a:ln>
                  <a:effectLst/>
                </p:spPr>
                <p:txBody>
                  <a:bodyPr/>
                  <a:lstStyle/>
                  <a:p>
                    <a:endParaRPr lang="en-US"/>
                  </a:p>
                </p:txBody>
              </p:sp>
              <p:sp>
                <p:nvSpPr>
                  <p:cNvPr id="2761817" name="Freeform 89"/>
                  <p:cNvSpPr/>
                  <p:nvPr/>
                </p:nvSpPr>
                <p:spPr bwMode="auto">
                  <a:xfrm>
                    <a:off x="2366" y="2144"/>
                    <a:ext cx="171" cy="289"/>
                  </a:xfrm>
                  <a:custGeom>
                    <a:avLst/>
                    <a:gdLst/>
                    <a:ahLst/>
                    <a:cxnLst>
                      <a:cxn ang="0">
                        <a:pos x="0" y="0"/>
                      </a:cxn>
                      <a:cxn ang="0">
                        <a:pos x="170" y="0"/>
                      </a:cxn>
                      <a:cxn ang="0">
                        <a:pos x="170" y="288"/>
                      </a:cxn>
                      <a:cxn ang="0">
                        <a:pos x="0" y="288"/>
                      </a:cxn>
                    </a:cxnLst>
                    <a:rect l="0" t="0" r="r" b="b"/>
                    <a:pathLst>
                      <a:path w="171" h="289">
                        <a:moveTo>
                          <a:pt x="0" y="0"/>
                        </a:moveTo>
                        <a:lnTo>
                          <a:pt x="170" y="0"/>
                        </a:lnTo>
                        <a:lnTo>
                          <a:pt x="170" y="288"/>
                        </a:lnTo>
                        <a:lnTo>
                          <a:pt x="0" y="288"/>
                        </a:lnTo>
                      </a:path>
                    </a:pathLst>
                  </a:custGeom>
                  <a:noFill/>
                  <a:ln w="25400" cap="rnd" cmpd="sng">
                    <a:solidFill>
                      <a:schemeClr val="tx1"/>
                    </a:solidFill>
                    <a:prstDash val="solid"/>
                    <a:round/>
                    <a:headEnd type="none" w="med" len="med"/>
                    <a:tailEnd type="none" w="med" len="med"/>
                  </a:ln>
                  <a:effectLst/>
                </p:spPr>
                <p:txBody>
                  <a:bodyPr/>
                  <a:lstStyle/>
                  <a:p>
                    <a:endParaRPr lang="en-US"/>
                  </a:p>
                </p:txBody>
              </p:sp>
            </p:grpSp>
          </p:grpSp>
          <p:sp>
            <p:nvSpPr>
              <p:cNvPr id="2761818" name="Rectangle 90"/>
              <p:cNvSpPr>
                <a:spLocks noChangeArrowheads="1"/>
              </p:cNvSpPr>
              <p:nvPr/>
            </p:nvSpPr>
            <p:spPr bwMode="auto">
              <a:xfrm>
                <a:off x="2638" y="2151"/>
                <a:ext cx="327" cy="188"/>
              </a:xfrm>
              <a:prstGeom prst="rect">
                <a:avLst/>
              </a:prstGeom>
              <a:noFill/>
              <a:ln w="12700">
                <a:noFill/>
                <a:miter lim="800000"/>
              </a:ln>
              <a:effectLst/>
            </p:spPr>
            <p:txBody>
              <a:bodyPr wrap="none" lIns="90487" tIns="44450" rIns="90487" bIns="44450">
                <a:spAutoFit/>
              </a:bodyPr>
              <a:lstStyle/>
              <a:p>
                <a:pPr indent="0">
                  <a:buNone/>
                </a:pPr>
                <a:r>
                  <a:rPr lang="en-US" sz="1600" b="1">
                    <a:solidFill>
                      <a:schemeClr val="tx1"/>
                    </a:solidFill>
                    <a:latin typeface="Times" pitchFamily="-65" charset="0"/>
                  </a:rPr>
                  <a:t>Reg</a:t>
                </a:r>
              </a:p>
            </p:txBody>
          </p:sp>
          <p:grpSp>
            <p:nvGrpSpPr>
              <p:cNvPr id="21" name="Group 91"/>
              <p:cNvGrpSpPr/>
              <p:nvPr/>
            </p:nvGrpSpPr>
            <p:grpSpPr bwMode="auto">
              <a:xfrm>
                <a:off x="2657" y="2144"/>
                <a:ext cx="296" cy="289"/>
                <a:chOff x="2657" y="2144"/>
                <a:chExt cx="296" cy="289"/>
              </a:xfrm>
            </p:grpSpPr>
            <p:sp>
              <p:nvSpPr>
                <p:cNvPr id="2761820" name="Freeform 92"/>
                <p:cNvSpPr/>
                <p:nvPr/>
              </p:nvSpPr>
              <p:spPr bwMode="auto">
                <a:xfrm>
                  <a:off x="2657" y="2144"/>
                  <a:ext cx="149" cy="289"/>
                </a:xfrm>
                <a:custGeom>
                  <a:avLst/>
                  <a:gdLst/>
                  <a:ahLst/>
                  <a:cxnLst>
                    <a:cxn ang="0">
                      <a:pos x="148" y="0"/>
                    </a:cxn>
                    <a:cxn ang="0">
                      <a:pos x="0" y="0"/>
                    </a:cxn>
                    <a:cxn ang="0">
                      <a:pos x="0" y="288"/>
                    </a:cxn>
                    <a:cxn ang="0">
                      <a:pos x="148" y="288"/>
                    </a:cxn>
                  </a:cxnLst>
                  <a:rect l="0" t="0" r="r" b="b"/>
                  <a:pathLst>
                    <a:path w="149" h="289">
                      <a:moveTo>
                        <a:pt x="148" y="0"/>
                      </a:moveTo>
                      <a:lnTo>
                        <a:pt x="0" y="0"/>
                      </a:lnTo>
                      <a:lnTo>
                        <a:pt x="0" y="288"/>
                      </a:lnTo>
                      <a:lnTo>
                        <a:pt x="148" y="288"/>
                      </a:lnTo>
                    </a:path>
                  </a:pathLst>
                </a:custGeom>
                <a:noFill/>
                <a:ln w="25400" cap="rnd" cmpd="sng">
                  <a:solidFill>
                    <a:schemeClr val="tx1"/>
                  </a:solidFill>
                  <a:prstDash val="solid"/>
                  <a:round/>
                  <a:headEnd type="none" w="med" len="med"/>
                  <a:tailEnd type="none" w="med" len="med"/>
                </a:ln>
                <a:effectLst/>
              </p:spPr>
              <p:txBody>
                <a:bodyPr/>
                <a:lstStyle/>
                <a:p>
                  <a:endParaRPr lang="en-US"/>
                </a:p>
              </p:txBody>
            </p:sp>
            <p:sp>
              <p:nvSpPr>
                <p:cNvPr id="2761821" name="Freeform 93"/>
                <p:cNvSpPr/>
                <p:nvPr/>
              </p:nvSpPr>
              <p:spPr bwMode="auto">
                <a:xfrm>
                  <a:off x="2805" y="2144"/>
                  <a:ext cx="148" cy="289"/>
                </a:xfrm>
                <a:custGeom>
                  <a:avLst/>
                  <a:gdLst/>
                  <a:ahLst/>
                  <a:cxnLst>
                    <a:cxn ang="0">
                      <a:pos x="0" y="0"/>
                    </a:cxn>
                    <a:cxn ang="0">
                      <a:pos x="147" y="0"/>
                    </a:cxn>
                    <a:cxn ang="0">
                      <a:pos x="147" y="288"/>
                    </a:cxn>
                    <a:cxn ang="0">
                      <a:pos x="0" y="288"/>
                    </a:cxn>
                  </a:cxnLst>
                  <a:rect l="0" t="0" r="r" b="b"/>
                  <a:pathLst>
                    <a:path w="148" h="289">
                      <a:moveTo>
                        <a:pt x="0" y="0"/>
                      </a:moveTo>
                      <a:lnTo>
                        <a:pt x="147" y="0"/>
                      </a:lnTo>
                      <a:lnTo>
                        <a:pt x="147" y="288"/>
                      </a:lnTo>
                      <a:lnTo>
                        <a:pt x="0" y="288"/>
                      </a:lnTo>
                    </a:path>
                  </a:pathLst>
                </a:custGeom>
                <a:noFill/>
                <a:ln w="25400" cap="rnd" cmpd="sng">
                  <a:solidFill>
                    <a:schemeClr val="tx1"/>
                  </a:solidFill>
                  <a:prstDash val="solid"/>
                  <a:round/>
                  <a:headEnd type="none" w="med" len="med"/>
                  <a:tailEnd type="none" w="med" len="med"/>
                </a:ln>
                <a:effectLst/>
              </p:spPr>
              <p:txBody>
                <a:bodyPr/>
                <a:lstStyle/>
                <a:p>
                  <a:endParaRPr lang="en-US"/>
                </a:p>
              </p:txBody>
            </p:sp>
          </p:grpSp>
          <p:sp>
            <p:nvSpPr>
              <p:cNvPr id="2761822" name="Line 94"/>
              <p:cNvSpPr>
                <a:spLocks noChangeShapeType="1"/>
              </p:cNvSpPr>
              <p:nvPr/>
            </p:nvSpPr>
            <p:spPr bwMode="auto">
              <a:xfrm>
                <a:off x="2542" y="2288"/>
                <a:ext cx="96" cy="0"/>
              </a:xfrm>
              <a:prstGeom prst="line">
                <a:avLst/>
              </a:prstGeom>
              <a:noFill/>
              <a:ln w="25400">
                <a:solidFill>
                  <a:schemeClr val="tx1"/>
                </a:solidFill>
                <a:round/>
              </a:ln>
              <a:effectLst/>
            </p:spPr>
            <p:txBody>
              <a:bodyPr wrap="none" anchor="ctr"/>
              <a:lstStyle/>
              <a:p>
                <a:endParaRPr lang="en-US"/>
              </a:p>
            </p:txBody>
          </p:sp>
          <p:sp>
            <p:nvSpPr>
              <p:cNvPr id="2761823" name="Freeform 95"/>
              <p:cNvSpPr/>
              <p:nvPr/>
            </p:nvSpPr>
            <p:spPr bwMode="auto">
              <a:xfrm>
                <a:off x="2604" y="2192"/>
                <a:ext cx="48" cy="97"/>
              </a:xfrm>
              <a:custGeom>
                <a:avLst/>
                <a:gdLst/>
                <a:ahLst/>
                <a:cxnLst>
                  <a:cxn ang="0">
                    <a:pos x="0" y="96"/>
                  </a:cxn>
                  <a:cxn ang="0">
                    <a:pos x="0" y="0"/>
                  </a:cxn>
                  <a:cxn ang="0">
                    <a:pos x="47" y="0"/>
                  </a:cxn>
                  <a:cxn ang="0">
                    <a:pos x="47" y="0"/>
                  </a:cxn>
                </a:cxnLst>
                <a:rect l="0" t="0" r="r" b="b"/>
                <a:pathLst>
                  <a:path w="48" h="97">
                    <a:moveTo>
                      <a:pt x="0" y="96"/>
                    </a:moveTo>
                    <a:lnTo>
                      <a:pt x="0" y="0"/>
                    </a:lnTo>
                    <a:lnTo>
                      <a:pt x="47" y="0"/>
                    </a:lnTo>
                    <a:lnTo>
                      <a:pt x="47" y="0"/>
                    </a:lnTo>
                  </a:path>
                </a:pathLst>
              </a:custGeom>
              <a:noFill/>
              <a:ln w="25400" cap="rnd" cmpd="sng">
                <a:solidFill>
                  <a:schemeClr val="tx1"/>
                </a:solidFill>
                <a:prstDash val="solid"/>
                <a:round/>
                <a:headEnd type="none" w="med" len="med"/>
                <a:tailEnd type="none" w="med" len="med"/>
              </a:ln>
              <a:effectLst/>
            </p:spPr>
            <p:txBody>
              <a:bodyPr/>
              <a:lstStyle/>
              <a:p>
                <a:endParaRPr lang="en-US"/>
              </a:p>
            </p:txBody>
          </p:sp>
          <p:sp>
            <p:nvSpPr>
              <p:cNvPr id="2761824" name="Line 96"/>
              <p:cNvSpPr>
                <a:spLocks noChangeShapeType="1"/>
              </p:cNvSpPr>
              <p:nvPr/>
            </p:nvSpPr>
            <p:spPr bwMode="auto">
              <a:xfrm>
                <a:off x="2958" y="2192"/>
                <a:ext cx="157" cy="0"/>
              </a:xfrm>
              <a:prstGeom prst="line">
                <a:avLst/>
              </a:prstGeom>
              <a:noFill/>
              <a:ln w="25400">
                <a:solidFill>
                  <a:schemeClr val="tx1"/>
                </a:solidFill>
                <a:round/>
              </a:ln>
              <a:effectLst/>
            </p:spPr>
            <p:txBody>
              <a:bodyPr wrap="none" anchor="ctr"/>
              <a:lstStyle/>
              <a:p>
                <a:endParaRPr lang="en-US"/>
              </a:p>
            </p:txBody>
          </p:sp>
          <p:sp>
            <p:nvSpPr>
              <p:cNvPr id="2761825" name="Rectangle 97"/>
              <p:cNvSpPr>
                <a:spLocks noChangeArrowheads="1"/>
              </p:cNvSpPr>
              <p:nvPr/>
            </p:nvSpPr>
            <p:spPr bwMode="auto">
              <a:xfrm>
                <a:off x="3455" y="2146"/>
                <a:ext cx="334" cy="188"/>
              </a:xfrm>
              <a:prstGeom prst="rect">
                <a:avLst/>
              </a:prstGeom>
              <a:noFill/>
              <a:ln w="12700">
                <a:noFill/>
                <a:miter lim="800000"/>
              </a:ln>
              <a:effectLst/>
            </p:spPr>
            <p:txBody>
              <a:bodyPr wrap="none" lIns="90487" tIns="44450" rIns="90487" bIns="44450">
                <a:spAutoFit/>
              </a:bodyPr>
              <a:lstStyle/>
              <a:p>
                <a:pPr indent="0">
                  <a:buNone/>
                </a:pPr>
                <a:r>
                  <a:rPr lang="en-US" sz="1600" b="1">
                    <a:solidFill>
                      <a:schemeClr val="tx1"/>
                    </a:solidFill>
                    <a:latin typeface="Times" pitchFamily="-65" charset="0"/>
                  </a:rPr>
                  <a:t>  D$</a:t>
                </a:r>
              </a:p>
            </p:txBody>
          </p:sp>
          <p:grpSp>
            <p:nvGrpSpPr>
              <p:cNvPr id="22" name="Group 98"/>
              <p:cNvGrpSpPr/>
              <p:nvPr/>
            </p:nvGrpSpPr>
            <p:grpSpPr bwMode="auto">
              <a:xfrm>
                <a:off x="3506" y="2144"/>
                <a:ext cx="325" cy="289"/>
                <a:chOff x="3506" y="2144"/>
                <a:chExt cx="325" cy="289"/>
              </a:xfrm>
            </p:grpSpPr>
            <p:sp>
              <p:nvSpPr>
                <p:cNvPr id="2761827" name="Freeform 99"/>
                <p:cNvSpPr/>
                <p:nvPr/>
              </p:nvSpPr>
              <p:spPr bwMode="auto">
                <a:xfrm>
                  <a:off x="3506" y="2144"/>
                  <a:ext cx="162" cy="289"/>
                </a:xfrm>
                <a:custGeom>
                  <a:avLst/>
                  <a:gdLst/>
                  <a:ahLst/>
                  <a:cxnLst>
                    <a:cxn ang="0">
                      <a:pos x="161" y="0"/>
                    </a:cxn>
                    <a:cxn ang="0">
                      <a:pos x="0" y="0"/>
                    </a:cxn>
                    <a:cxn ang="0">
                      <a:pos x="0" y="288"/>
                    </a:cxn>
                    <a:cxn ang="0">
                      <a:pos x="161" y="288"/>
                    </a:cxn>
                  </a:cxnLst>
                  <a:rect l="0" t="0" r="r" b="b"/>
                  <a:pathLst>
                    <a:path w="162" h="289">
                      <a:moveTo>
                        <a:pt x="161" y="0"/>
                      </a:moveTo>
                      <a:lnTo>
                        <a:pt x="0" y="0"/>
                      </a:lnTo>
                      <a:lnTo>
                        <a:pt x="0" y="288"/>
                      </a:lnTo>
                      <a:lnTo>
                        <a:pt x="161" y="288"/>
                      </a:lnTo>
                    </a:path>
                  </a:pathLst>
                </a:custGeom>
                <a:noFill/>
                <a:ln w="25400" cap="rnd" cmpd="sng">
                  <a:solidFill>
                    <a:schemeClr val="tx1"/>
                  </a:solidFill>
                  <a:prstDash val="solid"/>
                  <a:round/>
                  <a:headEnd type="none" w="med" len="med"/>
                  <a:tailEnd type="none" w="med" len="med"/>
                </a:ln>
                <a:effectLst/>
              </p:spPr>
              <p:txBody>
                <a:bodyPr/>
                <a:lstStyle/>
                <a:p>
                  <a:endParaRPr lang="en-US"/>
                </a:p>
              </p:txBody>
            </p:sp>
            <p:sp>
              <p:nvSpPr>
                <p:cNvPr id="2761828" name="Freeform 100"/>
                <p:cNvSpPr/>
                <p:nvPr/>
              </p:nvSpPr>
              <p:spPr bwMode="auto">
                <a:xfrm>
                  <a:off x="3667" y="2144"/>
                  <a:ext cx="164" cy="289"/>
                </a:xfrm>
                <a:custGeom>
                  <a:avLst/>
                  <a:gdLst/>
                  <a:ahLst/>
                  <a:cxnLst>
                    <a:cxn ang="0">
                      <a:pos x="0" y="0"/>
                    </a:cxn>
                    <a:cxn ang="0">
                      <a:pos x="163" y="0"/>
                    </a:cxn>
                    <a:cxn ang="0">
                      <a:pos x="163" y="288"/>
                    </a:cxn>
                    <a:cxn ang="0">
                      <a:pos x="0" y="288"/>
                    </a:cxn>
                  </a:cxnLst>
                  <a:rect l="0" t="0" r="r" b="b"/>
                  <a:pathLst>
                    <a:path w="164" h="289">
                      <a:moveTo>
                        <a:pt x="0" y="0"/>
                      </a:moveTo>
                      <a:lnTo>
                        <a:pt x="163" y="0"/>
                      </a:lnTo>
                      <a:lnTo>
                        <a:pt x="163" y="288"/>
                      </a:lnTo>
                      <a:lnTo>
                        <a:pt x="0" y="288"/>
                      </a:lnTo>
                    </a:path>
                  </a:pathLst>
                </a:custGeom>
                <a:noFill/>
                <a:ln w="25400" cap="rnd" cmpd="sng">
                  <a:solidFill>
                    <a:schemeClr val="tx1"/>
                  </a:solidFill>
                  <a:prstDash val="solid"/>
                  <a:round/>
                  <a:headEnd type="none" w="med" len="med"/>
                  <a:tailEnd type="none" w="med" len="med"/>
                </a:ln>
                <a:effectLst/>
              </p:spPr>
              <p:txBody>
                <a:bodyPr/>
                <a:lstStyle/>
                <a:p>
                  <a:endParaRPr lang="en-US"/>
                </a:p>
              </p:txBody>
            </p:sp>
          </p:grpSp>
          <p:sp>
            <p:nvSpPr>
              <p:cNvPr id="2761829" name="Rectangle 101"/>
              <p:cNvSpPr>
                <a:spLocks noChangeArrowheads="1"/>
              </p:cNvSpPr>
              <p:nvPr/>
            </p:nvSpPr>
            <p:spPr bwMode="auto">
              <a:xfrm>
                <a:off x="3947" y="2146"/>
                <a:ext cx="327" cy="188"/>
              </a:xfrm>
              <a:prstGeom prst="rect">
                <a:avLst/>
              </a:prstGeom>
              <a:noFill/>
              <a:ln w="12700">
                <a:noFill/>
                <a:miter lim="800000"/>
              </a:ln>
              <a:effectLst/>
            </p:spPr>
            <p:txBody>
              <a:bodyPr wrap="none" lIns="90487" tIns="44450" rIns="90487" bIns="44450">
                <a:spAutoFit/>
              </a:bodyPr>
              <a:lstStyle/>
              <a:p>
                <a:pPr indent="0">
                  <a:buNone/>
                </a:pPr>
                <a:r>
                  <a:rPr lang="en-US" sz="1600" b="1">
                    <a:solidFill>
                      <a:schemeClr val="tx1"/>
                    </a:solidFill>
                    <a:latin typeface="Times" pitchFamily="-65" charset="0"/>
                  </a:rPr>
                  <a:t>Reg</a:t>
                </a:r>
              </a:p>
            </p:txBody>
          </p:sp>
          <p:grpSp>
            <p:nvGrpSpPr>
              <p:cNvPr id="23" name="Group 102"/>
              <p:cNvGrpSpPr/>
              <p:nvPr/>
            </p:nvGrpSpPr>
            <p:grpSpPr bwMode="auto">
              <a:xfrm>
                <a:off x="3974" y="2144"/>
                <a:ext cx="284" cy="289"/>
                <a:chOff x="3974" y="2144"/>
                <a:chExt cx="284" cy="289"/>
              </a:xfrm>
            </p:grpSpPr>
            <p:sp>
              <p:nvSpPr>
                <p:cNvPr id="2761831" name="Freeform 103"/>
                <p:cNvSpPr/>
                <p:nvPr/>
              </p:nvSpPr>
              <p:spPr bwMode="auto">
                <a:xfrm>
                  <a:off x="3974" y="2144"/>
                  <a:ext cx="142" cy="289"/>
                </a:xfrm>
                <a:custGeom>
                  <a:avLst/>
                  <a:gdLst/>
                  <a:ahLst/>
                  <a:cxnLst>
                    <a:cxn ang="0">
                      <a:pos x="141" y="0"/>
                    </a:cxn>
                    <a:cxn ang="0">
                      <a:pos x="0" y="0"/>
                    </a:cxn>
                    <a:cxn ang="0">
                      <a:pos x="0" y="288"/>
                    </a:cxn>
                    <a:cxn ang="0">
                      <a:pos x="141" y="288"/>
                    </a:cxn>
                  </a:cxnLst>
                  <a:rect l="0" t="0" r="r" b="b"/>
                  <a:pathLst>
                    <a:path w="142" h="289">
                      <a:moveTo>
                        <a:pt x="141" y="0"/>
                      </a:moveTo>
                      <a:lnTo>
                        <a:pt x="0" y="0"/>
                      </a:lnTo>
                      <a:lnTo>
                        <a:pt x="0" y="288"/>
                      </a:lnTo>
                      <a:lnTo>
                        <a:pt x="141" y="288"/>
                      </a:lnTo>
                    </a:path>
                  </a:pathLst>
                </a:custGeom>
                <a:noFill/>
                <a:ln w="25400" cap="rnd" cmpd="sng">
                  <a:solidFill>
                    <a:schemeClr val="tx1"/>
                  </a:solidFill>
                  <a:prstDash val="solid"/>
                  <a:round/>
                  <a:headEnd type="none" w="med" len="med"/>
                  <a:tailEnd type="none" w="med" len="med"/>
                </a:ln>
                <a:effectLst/>
              </p:spPr>
              <p:txBody>
                <a:bodyPr/>
                <a:lstStyle/>
                <a:p>
                  <a:endParaRPr lang="en-US"/>
                </a:p>
              </p:txBody>
            </p:sp>
            <p:sp>
              <p:nvSpPr>
                <p:cNvPr id="2761832" name="Freeform 104"/>
                <p:cNvSpPr/>
                <p:nvPr/>
              </p:nvSpPr>
              <p:spPr bwMode="auto">
                <a:xfrm>
                  <a:off x="4115" y="2144"/>
                  <a:ext cx="143" cy="289"/>
                </a:xfrm>
                <a:custGeom>
                  <a:avLst/>
                  <a:gdLst/>
                  <a:ahLst/>
                  <a:cxnLst>
                    <a:cxn ang="0">
                      <a:pos x="0" y="0"/>
                    </a:cxn>
                    <a:cxn ang="0">
                      <a:pos x="142" y="0"/>
                    </a:cxn>
                    <a:cxn ang="0">
                      <a:pos x="142" y="288"/>
                    </a:cxn>
                    <a:cxn ang="0">
                      <a:pos x="0" y="288"/>
                    </a:cxn>
                  </a:cxnLst>
                  <a:rect l="0" t="0" r="r" b="b"/>
                  <a:pathLst>
                    <a:path w="143" h="289">
                      <a:moveTo>
                        <a:pt x="0" y="0"/>
                      </a:moveTo>
                      <a:lnTo>
                        <a:pt x="142" y="0"/>
                      </a:lnTo>
                      <a:lnTo>
                        <a:pt x="142" y="288"/>
                      </a:lnTo>
                      <a:lnTo>
                        <a:pt x="0" y="288"/>
                      </a:lnTo>
                    </a:path>
                  </a:pathLst>
                </a:custGeom>
                <a:noFill/>
                <a:ln w="25400" cap="rnd" cmpd="sng">
                  <a:solidFill>
                    <a:schemeClr val="tx1"/>
                  </a:solidFill>
                  <a:prstDash val="solid"/>
                  <a:round/>
                  <a:headEnd type="none" w="med" len="med"/>
                  <a:tailEnd type="none" w="med" len="med"/>
                </a:ln>
                <a:effectLst/>
              </p:spPr>
              <p:txBody>
                <a:bodyPr/>
                <a:lstStyle/>
                <a:p>
                  <a:endParaRPr lang="en-US"/>
                </a:p>
              </p:txBody>
            </p:sp>
          </p:grpSp>
          <p:sp>
            <p:nvSpPr>
              <p:cNvPr id="2761833" name="Line 105"/>
              <p:cNvSpPr>
                <a:spLocks noChangeShapeType="1"/>
              </p:cNvSpPr>
              <p:nvPr/>
            </p:nvSpPr>
            <p:spPr bwMode="auto">
              <a:xfrm>
                <a:off x="3827" y="2288"/>
                <a:ext cx="139" cy="0"/>
              </a:xfrm>
              <a:prstGeom prst="line">
                <a:avLst/>
              </a:prstGeom>
              <a:noFill/>
              <a:ln w="25400">
                <a:solidFill>
                  <a:schemeClr val="tx1"/>
                </a:solidFill>
                <a:round/>
              </a:ln>
              <a:effectLst/>
            </p:spPr>
            <p:txBody>
              <a:bodyPr wrap="none" anchor="ctr"/>
              <a:lstStyle/>
              <a:p>
                <a:endParaRPr lang="en-US"/>
              </a:p>
            </p:txBody>
          </p:sp>
          <p:sp>
            <p:nvSpPr>
              <p:cNvPr id="2761834" name="Line 106"/>
              <p:cNvSpPr>
                <a:spLocks noChangeShapeType="1"/>
              </p:cNvSpPr>
              <p:nvPr/>
            </p:nvSpPr>
            <p:spPr bwMode="auto">
              <a:xfrm>
                <a:off x="3343" y="2288"/>
                <a:ext cx="155" cy="0"/>
              </a:xfrm>
              <a:prstGeom prst="line">
                <a:avLst/>
              </a:prstGeom>
              <a:noFill/>
              <a:ln w="25400">
                <a:solidFill>
                  <a:schemeClr val="tx1"/>
                </a:solidFill>
                <a:round/>
              </a:ln>
              <a:effectLst/>
            </p:spPr>
            <p:txBody>
              <a:bodyPr wrap="none" anchor="ctr"/>
              <a:lstStyle/>
              <a:p>
                <a:endParaRPr lang="en-US"/>
              </a:p>
            </p:txBody>
          </p:sp>
          <p:sp>
            <p:nvSpPr>
              <p:cNvPr id="2761835" name="Freeform 107"/>
              <p:cNvSpPr/>
              <p:nvPr/>
            </p:nvSpPr>
            <p:spPr bwMode="auto">
              <a:xfrm>
                <a:off x="3464" y="2288"/>
                <a:ext cx="431" cy="193"/>
              </a:xfrm>
              <a:custGeom>
                <a:avLst/>
                <a:gdLst/>
                <a:ahLst/>
                <a:cxnLst>
                  <a:cxn ang="0">
                    <a:pos x="0" y="0"/>
                  </a:cxn>
                  <a:cxn ang="0">
                    <a:pos x="0" y="192"/>
                  </a:cxn>
                  <a:cxn ang="0">
                    <a:pos x="391" y="192"/>
                  </a:cxn>
                  <a:cxn ang="0">
                    <a:pos x="391" y="64"/>
                  </a:cxn>
                  <a:cxn ang="0">
                    <a:pos x="430" y="0"/>
                  </a:cxn>
                </a:cxnLst>
                <a:rect l="0" t="0" r="r" b="b"/>
                <a:pathLst>
                  <a:path w="431" h="193">
                    <a:moveTo>
                      <a:pt x="0" y="0"/>
                    </a:moveTo>
                    <a:lnTo>
                      <a:pt x="0" y="192"/>
                    </a:lnTo>
                    <a:lnTo>
                      <a:pt x="391" y="192"/>
                    </a:lnTo>
                    <a:lnTo>
                      <a:pt x="391" y="64"/>
                    </a:lnTo>
                    <a:lnTo>
                      <a:pt x="430" y="0"/>
                    </a:lnTo>
                  </a:path>
                </a:pathLst>
              </a:custGeom>
              <a:noFill/>
              <a:ln w="25400" cap="rnd" cmpd="sng">
                <a:solidFill>
                  <a:schemeClr val="tx1"/>
                </a:solidFill>
                <a:prstDash val="solid"/>
                <a:round/>
                <a:headEnd type="none" w="med" len="med"/>
                <a:tailEnd type="none" w="med" len="med"/>
              </a:ln>
              <a:effectLst/>
            </p:spPr>
            <p:txBody>
              <a:bodyPr/>
              <a:lstStyle/>
              <a:p>
                <a:endParaRPr lang="en-US"/>
              </a:p>
            </p:txBody>
          </p:sp>
          <p:sp>
            <p:nvSpPr>
              <p:cNvPr id="2761836" name="Line 108"/>
              <p:cNvSpPr>
                <a:spLocks noChangeShapeType="1"/>
              </p:cNvSpPr>
              <p:nvPr/>
            </p:nvSpPr>
            <p:spPr bwMode="auto">
              <a:xfrm>
                <a:off x="2958" y="2384"/>
                <a:ext cx="157" cy="0"/>
              </a:xfrm>
              <a:prstGeom prst="line">
                <a:avLst/>
              </a:prstGeom>
              <a:noFill/>
              <a:ln w="25400">
                <a:solidFill>
                  <a:schemeClr val="tx1"/>
                </a:solidFill>
                <a:round/>
              </a:ln>
              <a:effectLst/>
            </p:spPr>
            <p:txBody>
              <a:bodyPr wrap="none" anchor="ctr"/>
              <a:lstStyle/>
              <a:p>
                <a:endParaRPr lang="en-US"/>
              </a:p>
            </p:txBody>
          </p:sp>
          <p:sp>
            <p:nvSpPr>
              <p:cNvPr id="2761837" name="Freeform 109"/>
              <p:cNvSpPr/>
              <p:nvPr/>
            </p:nvSpPr>
            <p:spPr bwMode="auto">
              <a:xfrm>
                <a:off x="3051" y="2283"/>
                <a:ext cx="337" cy="278"/>
              </a:xfrm>
              <a:custGeom>
                <a:avLst/>
                <a:gdLst/>
                <a:ahLst/>
                <a:cxnLst>
                  <a:cxn ang="0">
                    <a:pos x="0" y="101"/>
                  </a:cxn>
                  <a:cxn ang="0">
                    <a:pos x="0" y="277"/>
                  </a:cxn>
                  <a:cxn ang="0">
                    <a:pos x="294" y="277"/>
                  </a:cxn>
                  <a:cxn ang="0">
                    <a:pos x="294" y="90"/>
                  </a:cxn>
                  <a:cxn ang="0">
                    <a:pos x="336" y="0"/>
                  </a:cxn>
                </a:cxnLst>
                <a:rect l="0" t="0" r="r" b="b"/>
                <a:pathLst>
                  <a:path w="337" h="278">
                    <a:moveTo>
                      <a:pt x="0" y="101"/>
                    </a:moveTo>
                    <a:lnTo>
                      <a:pt x="0" y="277"/>
                    </a:lnTo>
                    <a:lnTo>
                      <a:pt x="294" y="277"/>
                    </a:lnTo>
                    <a:lnTo>
                      <a:pt x="294" y="90"/>
                    </a:lnTo>
                    <a:lnTo>
                      <a:pt x="336" y="0"/>
                    </a:lnTo>
                  </a:path>
                </a:pathLst>
              </a:custGeom>
              <a:noFill/>
              <a:ln w="25400" cap="rnd" cmpd="sng">
                <a:solidFill>
                  <a:schemeClr val="tx1"/>
                </a:solidFill>
                <a:prstDash val="solid"/>
                <a:round/>
                <a:headEnd type="none" w="med" len="med"/>
                <a:tailEnd type="none" w="med" len="med"/>
              </a:ln>
              <a:effectLst/>
            </p:spPr>
            <p:txBody>
              <a:bodyPr/>
              <a:lstStyle/>
              <a:p>
                <a:endParaRPr lang="en-US"/>
              </a:p>
            </p:txBody>
          </p:sp>
        </p:grpSp>
        <p:grpSp>
          <p:nvGrpSpPr>
            <p:cNvPr id="24" name="Group 110"/>
            <p:cNvGrpSpPr/>
            <p:nvPr/>
          </p:nvGrpSpPr>
          <p:grpSpPr bwMode="auto">
            <a:xfrm>
              <a:off x="3549" y="2496"/>
              <a:ext cx="214" cy="481"/>
              <a:chOff x="3549" y="2496"/>
              <a:chExt cx="214" cy="481"/>
            </a:xfrm>
          </p:grpSpPr>
          <p:sp>
            <p:nvSpPr>
              <p:cNvPr id="2761839" name="Freeform 111"/>
              <p:cNvSpPr/>
              <p:nvPr/>
            </p:nvSpPr>
            <p:spPr bwMode="auto">
              <a:xfrm>
                <a:off x="3550" y="2496"/>
                <a:ext cx="213" cy="481"/>
              </a:xfrm>
              <a:custGeom>
                <a:avLst/>
                <a:gdLst/>
                <a:ahLst/>
                <a:cxnLst>
                  <a:cxn ang="0">
                    <a:pos x="0" y="320"/>
                  </a:cxn>
                  <a:cxn ang="0">
                    <a:pos x="71" y="240"/>
                  </a:cxn>
                  <a:cxn ang="0">
                    <a:pos x="0" y="160"/>
                  </a:cxn>
                  <a:cxn ang="0">
                    <a:pos x="0" y="0"/>
                  </a:cxn>
                  <a:cxn ang="0">
                    <a:pos x="212" y="160"/>
                  </a:cxn>
                  <a:cxn ang="0">
                    <a:pos x="212" y="320"/>
                  </a:cxn>
                  <a:cxn ang="0">
                    <a:pos x="0" y="480"/>
                  </a:cxn>
                  <a:cxn ang="0">
                    <a:pos x="0" y="320"/>
                  </a:cxn>
                </a:cxnLst>
                <a:rect l="0" t="0" r="r" b="b"/>
                <a:pathLst>
                  <a:path w="213" h="481">
                    <a:moveTo>
                      <a:pt x="0" y="320"/>
                    </a:moveTo>
                    <a:lnTo>
                      <a:pt x="71" y="240"/>
                    </a:lnTo>
                    <a:lnTo>
                      <a:pt x="0" y="160"/>
                    </a:lnTo>
                    <a:lnTo>
                      <a:pt x="0" y="0"/>
                    </a:lnTo>
                    <a:lnTo>
                      <a:pt x="212" y="160"/>
                    </a:lnTo>
                    <a:lnTo>
                      <a:pt x="212" y="320"/>
                    </a:lnTo>
                    <a:lnTo>
                      <a:pt x="0" y="480"/>
                    </a:lnTo>
                    <a:lnTo>
                      <a:pt x="0" y="320"/>
                    </a:lnTo>
                  </a:path>
                </a:pathLst>
              </a:custGeom>
              <a:noFill/>
              <a:ln w="25400" cap="rnd" cmpd="sng">
                <a:solidFill>
                  <a:schemeClr val="tx1"/>
                </a:solidFill>
                <a:prstDash val="solid"/>
                <a:round/>
                <a:headEnd type="none" w="med" len="med"/>
                <a:tailEnd type="none" w="med" len="med"/>
              </a:ln>
              <a:effectLst/>
            </p:spPr>
            <p:txBody>
              <a:bodyPr/>
              <a:lstStyle/>
              <a:p>
                <a:endParaRPr lang="en-US"/>
              </a:p>
            </p:txBody>
          </p:sp>
          <p:sp>
            <p:nvSpPr>
              <p:cNvPr id="2761840" name="Rectangle 112"/>
              <p:cNvSpPr>
                <a:spLocks noChangeArrowheads="1"/>
              </p:cNvSpPr>
              <p:nvPr/>
            </p:nvSpPr>
            <p:spPr bwMode="auto">
              <a:xfrm rot="5400000">
                <a:off x="3451" y="2618"/>
                <a:ext cx="384" cy="188"/>
              </a:xfrm>
              <a:prstGeom prst="rect">
                <a:avLst/>
              </a:prstGeom>
              <a:noFill/>
              <a:ln w="12700">
                <a:noFill/>
                <a:miter lim="800000"/>
              </a:ln>
              <a:effectLst/>
            </p:spPr>
            <p:txBody>
              <a:bodyPr wrap="none" lIns="90487" tIns="44450" rIns="90487" bIns="44450">
                <a:spAutoFit/>
              </a:bodyPr>
              <a:lstStyle/>
              <a:p>
                <a:pPr indent="0">
                  <a:buNone/>
                </a:pPr>
                <a:r>
                  <a:rPr lang="en-US" sz="1600" b="1">
                    <a:solidFill>
                      <a:schemeClr val="tx1"/>
                    </a:solidFill>
                    <a:latin typeface="Times" pitchFamily="-65" charset="0"/>
                  </a:rPr>
                  <a:t>ALU</a:t>
                </a:r>
              </a:p>
            </p:txBody>
          </p:sp>
        </p:grpSp>
        <p:sp>
          <p:nvSpPr>
            <p:cNvPr id="2761841" name="Rectangle 113"/>
            <p:cNvSpPr>
              <a:spLocks noChangeArrowheads="1"/>
            </p:cNvSpPr>
            <p:nvPr/>
          </p:nvSpPr>
          <p:spPr bwMode="auto">
            <a:xfrm>
              <a:off x="3065" y="2599"/>
              <a:ext cx="327" cy="188"/>
            </a:xfrm>
            <a:prstGeom prst="rect">
              <a:avLst/>
            </a:prstGeom>
            <a:noFill/>
            <a:ln w="12700">
              <a:noFill/>
              <a:miter lim="800000"/>
            </a:ln>
            <a:effectLst/>
          </p:spPr>
          <p:txBody>
            <a:bodyPr wrap="none" lIns="90487" tIns="44450" rIns="90487" bIns="44450">
              <a:spAutoFit/>
            </a:bodyPr>
            <a:lstStyle/>
            <a:p>
              <a:pPr indent="0">
                <a:buNone/>
              </a:pPr>
              <a:r>
                <a:rPr lang="en-US" sz="1600" b="1">
                  <a:solidFill>
                    <a:schemeClr val="tx1"/>
                  </a:solidFill>
                  <a:latin typeface="Times" pitchFamily="-65" charset="0"/>
                </a:rPr>
                <a:t>Reg</a:t>
              </a:r>
            </a:p>
          </p:txBody>
        </p:sp>
        <p:grpSp>
          <p:nvGrpSpPr>
            <p:cNvPr id="25" name="Group 114"/>
            <p:cNvGrpSpPr/>
            <p:nvPr/>
          </p:nvGrpSpPr>
          <p:grpSpPr bwMode="auto">
            <a:xfrm>
              <a:off x="3084" y="2592"/>
              <a:ext cx="296" cy="289"/>
              <a:chOff x="3084" y="2592"/>
              <a:chExt cx="296" cy="289"/>
            </a:xfrm>
          </p:grpSpPr>
          <p:sp>
            <p:nvSpPr>
              <p:cNvPr id="2761843" name="Freeform 115"/>
              <p:cNvSpPr/>
              <p:nvPr/>
            </p:nvSpPr>
            <p:spPr bwMode="auto">
              <a:xfrm>
                <a:off x="3084" y="2592"/>
                <a:ext cx="149" cy="289"/>
              </a:xfrm>
              <a:custGeom>
                <a:avLst/>
                <a:gdLst/>
                <a:ahLst/>
                <a:cxnLst>
                  <a:cxn ang="0">
                    <a:pos x="148" y="0"/>
                  </a:cxn>
                  <a:cxn ang="0">
                    <a:pos x="0" y="0"/>
                  </a:cxn>
                  <a:cxn ang="0">
                    <a:pos x="0" y="288"/>
                  </a:cxn>
                  <a:cxn ang="0">
                    <a:pos x="148" y="288"/>
                  </a:cxn>
                </a:cxnLst>
                <a:rect l="0" t="0" r="r" b="b"/>
                <a:pathLst>
                  <a:path w="149" h="289">
                    <a:moveTo>
                      <a:pt x="148" y="0"/>
                    </a:moveTo>
                    <a:lnTo>
                      <a:pt x="0" y="0"/>
                    </a:lnTo>
                    <a:lnTo>
                      <a:pt x="0" y="288"/>
                    </a:lnTo>
                    <a:lnTo>
                      <a:pt x="148" y="288"/>
                    </a:lnTo>
                  </a:path>
                </a:pathLst>
              </a:custGeom>
              <a:noFill/>
              <a:ln w="25400" cap="rnd" cmpd="sng">
                <a:solidFill>
                  <a:schemeClr val="tx1"/>
                </a:solidFill>
                <a:prstDash val="solid"/>
                <a:round/>
                <a:headEnd type="none" w="med" len="med"/>
                <a:tailEnd type="none" w="med" len="med"/>
              </a:ln>
              <a:effectLst/>
            </p:spPr>
            <p:txBody>
              <a:bodyPr/>
              <a:lstStyle/>
              <a:p>
                <a:endParaRPr lang="en-US"/>
              </a:p>
            </p:txBody>
          </p:sp>
          <p:sp>
            <p:nvSpPr>
              <p:cNvPr id="2761844" name="Freeform 116"/>
              <p:cNvSpPr/>
              <p:nvPr/>
            </p:nvSpPr>
            <p:spPr bwMode="auto">
              <a:xfrm>
                <a:off x="3232" y="2592"/>
                <a:ext cx="148" cy="289"/>
              </a:xfrm>
              <a:custGeom>
                <a:avLst/>
                <a:gdLst/>
                <a:ahLst/>
                <a:cxnLst>
                  <a:cxn ang="0">
                    <a:pos x="0" y="0"/>
                  </a:cxn>
                  <a:cxn ang="0">
                    <a:pos x="147" y="0"/>
                  </a:cxn>
                  <a:cxn ang="0">
                    <a:pos x="147" y="288"/>
                  </a:cxn>
                  <a:cxn ang="0">
                    <a:pos x="0" y="288"/>
                  </a:cxn>
                </a:cxnLst>
                <a:rect l="0" t="0" r="r" b="b"/>
                <a:pathLst>
                  <a:path w="148" h="289">
                    <a:moveTo>
                      <a:pt x="0" y="0"/>
                    </a:moveTo>
                    <a:lnTo>
                      <a:pt x="147" y="0"/>
                    </a:lnTo>
                    <a:lnTo>
                      <a:pt x="147" y="288"/>
                    </a:lnTo>
                    <a:lnTo>
                      <a:pt x="0" y="288"/>
                    </a:lnTo>
                  </a:path>
                </a:pathLst>
              </a:custGeom>
              <a:noFill/>
              <a:ln w="25400" cap="rnd" cmpd="sng">
                <a:solidFill>
                  <a:schemeClr val="tx1"/>
                </a:solidFill>
                <a:prstDash val="solid"/>
                <a:round/>
                <a:headEnd type="none" w="med" len="med"/>
                <a:tailEnd type="none" w="med" len="med"/>
              </a:ln>
              <a:effectLst/>
            </p:spPr>
            <p:txBody>
              <a:bodyPr/>
              <a:lstStyle/>
              <a:p>
                <a:endParaRPr lang="en-US"/>
              </a:p>
            </p:txBody>
          </p:sp>
        </p:grpSp>
        <p:sp>
          <p:nvSpPr>
            <p:cNvPr id="2761845" name="Line 117"/>
            <p:cNvSpPr>
              <a:spLocks noChangeShapeType="1"/>
            </p:cNvSpPr>
            <p:nvPr/>
          </p:nvSpPr>
          <p:spPr bwMode="auto">
            <a:xfrm>
              <a:off x="2969" y="2736"/>
              <a:ext cx="96" cy="0"/>
            </a:xfrm>
            <a:prstGeom prst="line">
              <a:avLst/>
            </a:prstGeom>
            <a:noFill/>
            <a:ln w="25400">
              <a:solidFill>
                <a:schemeClr val="tx1"/>
              </a:solidFill>
              <a:round/>
            </a:ln>
            <a:effectLst/>
          </p:spPr>
          <p:txBody>
            <a:bodyPr wrap="none" anchor="ctr"/>
            <a:lstStyle/>
            <a:p>
              <a:endParaRPr lang="en-US"/>
            </a:p>
          </p:txBody>
        </p:sp>
        <p:sp>
          <p:nvSpPr>
            <p:cNvPr id="2761846" name="Freeform 118"/>
            <p:cNvSpPr/>
            <p:nvPr/>
          </p:nvSpPr>
          <p:spPr bwMode="auto">
            <a:xfrm>
              <a:off x="3031" y="2640"/>
              <a:ext cx="48" cy="97"/>
            </a:xfrm>
            <a:custGeom>
              <a:avLst/>
              <a:gdLst/>
              <a:ahLst/>
              <a:cxnLst>
                <a:cxn ang="0">
                  <a:pos x="0" y="96"/>
                </a:cxn>
                <a:cxn ang="0">
                  <a:pos x="0" y="0"/>
                </a:cxn>
                <a:cxn ang="0">
                  <a:pos x="47" y="0"/>
                </a:cxn>
                <a:cxn ang="0">
                  <a:pos x="47" y="0"/>
                </a:cxn>
              </a:cxnLst>
              <a:rect l="0" t="0" r="r" b="b"/>
              <a:pathLst>
                <a:path w="48" h="97">
                  <a:moveTo>
                    <a:pt x="0" y="96"/>
                  </a:moveTo>
                  <a:lnTo>
                    <a:pt x="0" y="0"/>
                  </a:lnTo>
                  <a:lnTo>
                    <a:pt x="47" y="0"/>
                  </a:lnTo>
                  <a:lnTo>
                    <a:pt x="47" y="0"/>
                  </a:lnTo>
                </a:path>
              </a:pathLst>
            </a:custGeom>
            <a:noFill/>
            <a:ln w="25400" cap="rnd" cmpd="sng">
              <a:solidFill>
                <a:schemeClr val="tx1"/>
              </a:solidFill>
              <a:prstDash val="solid"/>
              <a:round/>
              <a:headEnd type="none" w="med" len="med"/>
              <a:tailEnd type="none" w="med" len="med"/>
            </a:ln>
            <a:effectLst/>
          </p:spPr>
          <p:txBody>
            <a:bodyPr/>
            <a:lstStyle/>
            <a:p>
              <a:endParaRPr lang="en-US"/>
            </a:p>
          </p:txBody>
        </p:sp>
        <p:sp>
          <p:nvSpPr>
            <p:cNvPr id="2761847" name="Line 119"/>
            <p:cNvSpPr>
              <a:spLocks noChangeShapeType="1"/>
            </p:cNvSpPr>
            <p:nvPr/>
          </p:nvSpPr>
          <p:spPr bwMode="auto">
            <a:xfrm>
              <a:off x="3385" y="2640"/>
              <a:ext cx="157" cy="0"/>
            </a:xfrm>
            <a:prstGeom prst="line">
              <a:avLst/>
            </a:prstGeom>
            <a:noFill/>
            <a:ln w="25400">
              <a:solidFill>
                <a:schemeClr val="tx1"/>
              </a:solidFill>
              <a:round/>
            </a:ln>
            <a:effectLst/>
          </p:spPr>
          <p:txBody>
            <a:bodyPr wrap="none" anchor="ctr"/>
            <a:lstStyle/>
            <a:p>
              <a:endParaRPr lang="en-US"/>
            </a:p>
          </p:txBody>
        </p:sp>
        <p:sp>
          <p:nvSpPr>
            <p:cNvPr id="2761848" name="Rectangle 120"/>
            <p:cNvSpPr>
              <a:spLocks noChangeArrowheads="1"/>
            </p:cNvSpPr>
            <p:nvPr/>
          </p:nvSpPr>
          <p:spPr bwMode="auto">
            <a:xfrm>
              <a:off x="3882" y="2594"/>
              <a:ext cx="334" cy="188"/>
            </a:xfrm>
            <a:prstGeom prst="rect">
              <a:avLst/>
            </a:prstGeom>
            <a:noFill/>
            <a:ln w="12700">
              <a:noFill/>
              <a:miter lim="800000"/>
            </a:ln>
            <a:effectLst/>
          </p:spPr>
          <p:txBody>
            <a:bodyPr wrap="none" lIns="90487" tIns="44450" rIns="90487" bIns="44450">
              <a:spAutoFit/>
            </a:bodyPr>
            <a:lstStyle/>
            <a:p>
              <a:pPr indent="0">
                <a:buNone/>
              </a:pPr>
              <a:r>
                <a:rPr lang="en-US" sz="1600" b="1">
                  <a:solidFill>
                    <a:schemeClr val="tx1"/>
                  </a:solidFill>
                  <a:latin typeface="Times" pitchFamily="-65" charset="0"/>
                </a:rPr>
                <a:t>  D$</a:t>
              </a:r>
            </a:p>
          </p:txBody>
        </p:sp>
        <p:grpSp>
          <p:nvGrpSpPr>
            <p:cNvPr id="26" name="Group 121"/>
            <p:cNvGrpSpPr/>
            <p:nvPr/>
          </p:nvGrpSpPr>
          <p:grpSpPr bwMode="auto">
            <a:xfrm>
              <a:off x="3933" y="2592"/>
              <a:ext cx="325" cy="289"/>
              <a:chOff x="3933" y="2592"/>
              <a:chExt cx="325" cy="289"/>
            </a:xfrm>
          </p:grpSpPr>
          <p:sp>
            <p:nvSpPr>
              <p:cNvPr id="2761850" name="Freeform 122"/>
              <p:cNvSpPr/>
              <p:nvPr/>
            </p:nvSpPr>
            <p:spPr bwMode="auto">
              <a:xfrm>
                <a:off x="3933" y="2592"/>
                <a:ext cx="162" cy="289"/>
              </a:xfrm>
              <a:custGeom>
                <a:avLst/>
                <a:gdLst/>
                <a:ahLst/>
                <a:cxnLst>
                  <a:cxn ang="0">
                    <a:pos x="161" y="0"/>
                  </a:cxn>
                  <a:cxn ang="0">
                    <a:pos x="0" y="0"/>
                  </a:cxn>
                  <a:cxn ang="0">
                    <a:pos x="0" y="288"/>
                  </a:cxn>
                  <a:cxn ang="0">
                    <a:pos x="161" y="288"/>
                  </a:cxn>
                </a:cxnLst>
                <a:rect l="0" t="0" r="r" b="b"/>
                <a:pathLst>
                  <a:path w="162" h="289">
                    <a:moveTo>
                      <a:pt x="161" y="0"/>
                    </a:moveTo>
                    <a:lnTo>
                      <a:pt x="0" y="0"/>
                    </a:lnTo>
                    <a:lnTo>
                      <a:pt x="0" y="288"/>
                    </a:lnTo>
                    <a:lnTo>
                      <a:pt x="161" y="288"/>
                    </a:lnTo>
                  </a:path>
                </a:pathLst>
              </a:custGeom>
              <a:noFill/>
              <a:ln w="25400" cap="rnd" cmpd="sng">
                <a:solidFill>
                  <a:schemeClr val="tx1"/>
                </a:solidFill>
                <a:prstDash val="solid"/>
                <a:round/>
                <a:headEnd type="none" w="med" len="med"/>
                <a:tailEnd type="none" w="med" len="med"/>
              </a:ln>
              <a:effectLst/>
            </p:spPr>
            <p:txBody>
              <a:bodyPr/>
              <a:lstStyle/>
              <a:p>
                <a:endParaRPr lang="en-US"/>
              </a:p>
            </p:txBody>
          </p:sp>
          <p:sp>
            <p:nvSpPr>
              <p:cNvPr id="2761851" name="Freeform 123"/>
              <p:cNvSpPr/>
              <p:nvPr/>
            </p:nvSpPr>
            <p:spPr bwMode="auto">
              <a:xfrm>
                <a:off x="4094" y="2592"/>
                <a:ext cx="164" cy="289"/>
              </a:xfrm>
              <a:custGeom>
                <a:avLst/>
                <a:gdLst/>
                <a:ahLst/>
                <a:cxnLst>
                  <a:cxn ang="0">
                    <a:pos x="0" y="0"/>
                  </a:cxn>
                  <a:cxn ang="0">
                    <a:pos x="163" y="0"/>
                  </a:cxn>
                  <a:cxn ang="0">
                    <a:pos x="163" y="288"/>
                  </a:cxn>
                  <a:cxn ang="0">
                    <a:pos x="0" y="288"/>
                  </a:cxn>
                </a:cxnLst>
                <a:rect l="0" t="0" r="r" b="b"/>
                <a:pathLst>
                  <a:path w="164" h="289">
                    <a:moveTo>
                      <a:pt x="0" y="0"/>
                    </a:moveTo>
                    <a:lnTo>
                      <a:pt x="163" y="0"/>
                    </a:lnTo>
                    <a:lnTo>
                      <a:pt x="163" y="288"/>
                    </a:lnTo>
                    <a:lnTo>
                      <a:pt x="0" y="288"/>
                    </a:lnTo>
                  </a:path>
                </a:pathLst>
              </a:custGeom>
              <a:noFill/>
              <a:ln w="25400" cap="rnd" cmpd="sng">
                <a:solidFill>
                  <a:schemeClr val="tx1"/>
                </a:solidFill>
                <a:prstDash val="solid"/>
                <a:round/>
                <a:headEnd type="none" w="med" len="med"/>
                <a:tailEnd type="none" w="med" len="med"/>
              </a:ln>
              <a:effectLst/>
            </p:spPr>
            <p:txBody>
              <a:bodyPr/>
              <a:lstStyle/>
              <a:p>
                <a:endParaRPr lang="en-US"/>
              </a:p>
            </p:txBody>
          </p:sp>
        </p:grpSp>
        <p:sp>
          <p:nvSpPr>
            <p:cNvPr id="2761852" name="Rectangle 124"/>
            <p:cNvSpPr>
              <a:spLocks noChangeArrowheads="1"/>
            </p:cNvSpPr>
            <p:nvPr/>
          </p:nvSpPr>
          <p:spPr bwMode="auto">
            <a:xfrm>
              <a:off x="4374" y="2594"/>
              <a:ext cx="327" cy="188"/>
            </a:xfrm>
            <a:prstGeom prst="rect">
              <a:avLst/>
            </a:prstGeom>
            <a:noFill/>
            <a:ln w="12700">
              <a:noFill/>
              <a:miter lim="800000"/>
            </a:ln>
            <a:effectLst/>
          </p:spPr>
          <p:txBody>
            <a:bodyPr wrap="none" lIns="90487" tIns="44450" rIns="90487" bIns="44450">
              <a:spAutoFit/>
            </a:bodyPr>
            <a:lstStyle/>
            <a:p>
              <a:pPr indent="0">
                <a:buNone/>
              </a:pPr>
              <a:r>
                <a:rPr lang="en-US" sz="1600" b="1">
                  <a:solidFill>
                    <a:schemeClr val="tx1"/>
                  </a:solidFill>
                  <a:latin typeface="Times" pitchFamily="-65" charset="0"/>
                </a:rPr>
                <a:t>Reg</a:t>
              </a:r>
            </a:p>
          </p:txBody>
        </p:sp>
        <p:grpSp>
          <p:nvGrpSpPr>
            <p:cNvPr id="27" name="Group 125"/>
            <p:cNvGrpSpPr/>
            <p:nvPr/>
          </p:nvGrpSpPr>
          <p:grpSpPr bwMode="auto">
            <a:xfrm>
              <a:off x="4401" y="2592"/>
              <a:ext cx="284" cy="289"/>
              <a:chOff x="4401" y="2592"/>
              <a:chExt cx="284" cy="289"/>
            </a:xfrm>
          </p:grpSpPr>
          <p:sp>
            <p:nvSpPr>
              <p:cNvPr id="2761854" name="Freeform 126"/>
              <p:cNvSpPr/>
              <p:nvPr/>
            </p:nvSpPr>
            <p:spPr bwMode="auto">
              <a:xfrm>
                <a:off x="4401" y="2592"/>
                <a:ext cx="142" cy="289"/>
              </a:xfrm>
              <a:custGeom>
                <a:avLst/>
                <a:gdLst/>
                <a:ahLst/>
                <a:cxnLst>
                  <a:cxn ang="0">
                    <a:pos x="141" y="0"/>
                  </a:cxn>
                  <a:cxn ang="0">
                    <a:pos x="0" y="0"/>
                  </a:cxn>
                  <a:cxn ang="0">
                    <a:pos x="0" y="288"/>
                  </a:cxn>
                  <a:cxn ang="0">
                    <a:pos x="141" y="288"/>
                  </a:cxn>
                </a:cxnLst>
                <a:rect l="0" t="0" r="r" b="b"/>
                <a:pathLst>
                  <a:path w="142" h="289">
                    <a:moveTo>
                      <a:pt x="141" y="0"/>
                    </a:moveTo>
                    <a:lnTo>
                      <a:pt x="0" y="0"/>
                    </a:lnTo>
                    <a:lnTo>
                      <a:pt x="0" y="288"/>
                    </a:lnTo>
                    <a:lnTo>
                      <a:pt x="141" y="288"/>
                    </a:lnTo>
                  </a:path>
                </a:pathLst>
              </a:custGeom>
              <a:noFill/>
              <a:ln w="25400" cap="rnd" cmpd="sng">
                <a:solidFill>
                  <a:schemeClr val="tx1"/>
                </a:solidFill>
                <a:prstDash val="solid"/>
                <a:round/>
                <a:headEnd type="none" w="med" len="med"/>
                <a:tailEnd type="none" w="med" len="med"/>
              </a:ln>
              <a:effectLst/>
            </p:spPr>
            <p:txBody>
              <a:bodyPr/>
              <a:lstStyle/>
              <a:p>
                <a:endParaRPr lang="en-US"/>
              </a:p>
            </p:txBody>
          </p:sp>
          <p:sp>
            <p:nvSpPr>
              <p:cNvPr id="2761855" name="Freeform 127"/>
              <p:cNvSpPr/>
              <p:nvPr/>
            </p:nvSpPr>
            <p:spPr bwMode="auto">
              <a:xfrm>
                <a:off x="4542" y="2592"/>
                <a:ext cx="143" cy="289"/>
              </a:xfrm>
              <a:custGeom>
                <a:avLst/>
                <a:gdLst/>
                <a:ahLst/>
                <a:cxnLst>
                  <a:cxn ang="0">
                    <a:pos x="0" y="0"/>
                  </a:cxn>
                  <a:cxn ang="0">
                    <a:pos x="142" y="0"/>
                  </a:cxn>
                  <a:cxn ang="0">
                    <a:pos x="142" y="288"/>
                  </a:cxn>
                  <a:cxn ang="0">
                    <a:pos x="0" y="288"/>
                  </a:cxn>
                </a:cxnLst>
                <a:rect l="0" t="0" r="r" b="b"/>
                <a:pathLst>
                  <a:path w="143" h="289">
                    <a:moveTo>
                      <a:pt x="0" y="0"/>
                    </a:moveTo>
                    <a:lnTo>
                      <a:pt x="142" y="0"/>
                    </a:lnTo>
                    <a:lnTo>
                      <a:pt x="142" y="288"/>
                    </a:lnTo>
                    <a:lnTo>
                      <a:pt x="0" y="288"/>
                    </a:lnTo>
                  </a:path>
                </a:pathLst>
              </a:custGeom>
              <a:noFill/>
              <a:ln w="25400" cap="rnd" cmpd="sng">
                <a:solidFill>
                  <a:schemeClr val="tx1"/>
                </a:solidFill>
                <a:prstDash val="solid"/>
                <a:round/>
                <a:headEnd type="none" w="med" len="med"/>
                <a:tailEnd type="none" w="med" len="med"/>
              </a:ln>
              <a:effectLst/>
            </p:spPr>
            <p:txBody>
              <a:bodyPr/>
              <a:lstStyle/>
              <a:p>
                <a:endParaRPr lang="en-US"/>
              </a:p>
            </p:txBody>
          </p:sp>
        </p:grpSp>
        <p:sp>
          <p:nvSpPr>
            <p:cNvPr id="2761856" name="Line 128"/>
            <p:cNvSpPr>
              <a:spLocks noChangeShapeType="1"/>
            </p:cNvSpPr>
            <p:nvPr/>
          </p:nvSpPr>
          <p:spPr bwMode="auto">
            <a:xfrm>
              <a:off x="4254" y="2736"/>
              <a:ext cx="139" cy="0"/>
            </a:xfrm>
            <a:prstGeom prst="line">
              <a:avLst/>
            </a:prstGeom>
            <a:noFill/>
            <a:ln w="25400">
              <a:solidFill>
                <a:schemeClr val="tx1"/>
              </a:solidFill>
              <a:round/>
            </a:ln>
            <a:effectLst/>
          </p:spPr>
          <p:txBody>
            <a:bodyPr wrap="none" anchor="ctr"/>
            <a:lstStyle/>
            <a:p>
              <a:endParaRPr lang="en-US"/>
            </a:p>
          </p:txBody>
        </p:sp>
        <p:sp>
          <p:nvSpPr>
            <p:cNvPr id="2761857" name="Line 129"/>
            <p:cNvSpPr>
              <a:spLocks noChangeShapeType="1"/>
            </p:cNvSpPr>
            <p:nvPr/>
          </p:nvSpPr>
          <p:spPr bwMode="auto">
            <a:xfrm>
              <a:off x="3770" y="2736"/>
              <a:ext cx="155" cy="0"/>
            </a:xfrm>
            <a:prstGeom prst="line">
              <a:avLst/>
            </a:prstGeom>
            <a:noFill/>
            <a:ln w="25400">
              <a:solidFill>
                <a:schemeClr val="tx1"/>
              </a:solidFill>
              <a:round/>
            </a:ln>
            <a:effectLst/>
          </p:spPr>
          <p:txBody>
            <a:bodyPr wrap="none" anchor="ctr"/>
            <a:lstStyle/>
            <a:p>
              <a:endParaRPr lang="en-US"/>
            </a:p>
          </p:txBody>
        </p:sp>
        <p:sp>
          <p:nvSpPr>
            <p:cNvPr id="2761858" name="Freeform 130"/>
            <p:cNvSpPr/>
            <p:nvPr/>
          </p:nvSpPr>
          <p:spPr bwMode="auto">
            <a:xfrm>
              <a:off x="3891" y="2736"/>
              <a:ext cx="431" cy="193"/>
            </a:xfrm>
            <a:custGeom>
              <a:avLst/>
              <a:gdLst/>
              <a:ahLst/>
              <a:cxnLst>
                <a:cxn ang="0">
                  <a:pos x="0" y="0"/>
                </a:cxn>
                <a:cxn ang="0">
                  <a:pos x="0" y="192"/>
                </a:cxn>
                <a:cxn ang="0">
                  <a:pos x="391" y="192"/>
                </a:cxn>
                <a:cxn ang="0">
                  <a:pos x="391" y="64"/>
                </a:cxn>
                <a:cxn ang="0">
                  <a:pos x="430" y="0"/>
                </a:cxn>
              </a:cxnLst>
              <a:rect l="0" t="0" r="r" b="b"/>
              <a:pathLst>
                <a:path w="431" h="193">
                  <a:moveTo>
                    <a:pt x="0" y="0"/>
                  </a:moveTo>
                  <a:lnTo>
                    <a:pt x="0" y="192"/>
                  </a:lnTo>
                  <a:lnTo>
                    <a:pt x="391" y="192"/>
                  </a:lnTo>
                  <a:lnTo>
                    <a:pt x="391" y="64"/>
                  </a:lnTo>
                  <a:lnTo>
                    <a:pt x="430" y="0"/>
                  </a:lnTo>
                </a:path>
              </a:pathLst>
            </a:custGeom>
            <a:noFill/>
            <a:ln w="25400" cap="rnd" cmpd="sng">
              <a:solidFill>
                <a:schemeClr val="tx1"/>
              </a:solidFill>
              <a:prstDash val="solid"/>
              <a:round/>
              <a:headEnd type="none" w="med" len="med"/>
              <a:tailEnd type="none" w="med" len="med"/>
            </a:ln>
            <a:effectLst/>
          </p:spPr>
          <p:txBody>
            <a:bodyPr/>
            <a:lstStyle/>
            <a:p>
              <a:endParaRPr lang="en-US"/>
            </a:p>
          </p:txBody>
        </p:sp>
        <p:sp>
          <p:nvSpPr>
            <p:cNvPr id="2761859" name="Line 131"/>
            <p:cNvSpPr>
              <a:spLocks noChangeShapeType="1"/>
            </p:cNvSpPr>
            <p:nvPr/>
          </p:nvSpPr>
          <p:spPr bwMode="auto">
            <a:xfrm>
              <a:off x="3385" y="2832"/>
              <a:ext cx="157" cy="0"/>
            </a:xfrm>
            <a:prstGeom prst="line">
              <a:avLst/>
            </a:prstGeom>
            <a:noFill/>
            <a:ln w="25400">
              <a:solidFill>
                <a:schemeClr val="tx1"/>
              </a:solidFill>
              <a:round/>
            </a:ln>
            <a:effectLst/>
          </p:spPr>
          <p:txBody>
            <a:bodyPr wrap="none" anchor="ctr"/>
            <a:lstStyle/>
            <a:p>
              <a:endParaRPr lang="en-US"/>
            </a:p>
          </p:txBody>
        </p:sp>
        <p:sp>
          <p:nvSpPr>
            <p:cNvPr id="2761860" name="Freeform 132"/>
            <p:cNvSpPr/>
            <p:nvPr/>
          </p:nvSpPr>
          <p:spPr bwMode="auto">
            <a:xfrm>
              <a:off x="3478" y="2731"/>
              <a:ext cx="337" cy="278"/>
            </a:xfrm>
            <a:custGeom>
              <a:avLst/>
              <a:gdLst/>
              <a:ahLst/>
              <a:cxnLst>
                <a:cxn ang="0">
                  <a:pos x="0" y="101"/>
                </a:cxn>
                <a:cxn ang="0">
                  <a:pos x="0" y="277"/>
                </a:cxn>
                <a:cxn ang="0">
                  <a:pos x="294" y="277"/>
                </a:cxn>
                <a:cxn ang="0">
                  <a:pos x="294" y="90"/>
                </a:cxn>
                <a:cxn ang="0">
                  <a:pos x="336" y="0"/>
                </a:cxn>
              </a:cxnLst>
              <a:rect l="0" t="0" r="r" b="b"/>
              <a:pathLst>
                <a:path w="337" h="278">
                  <a:moveTo>
                    <a:pt x="0" y="101"/>
                  </a:moveTo>
                  <a:lnTo>
                    <a:pt x="0" y="277"/>
                  </a:lnTo>
                  <a:lnTo>
                    <a:pt x="294" y="277"/>
                  </a:lnTo>
                  <a:lnTo>
                    <a:pt x="294" y="90"/>
                  </a:lnTo>
                  <a:lnTo>
                    <a:pt x="336" y="0"/>
                  </a:lnTo>
                </a:path>
              </a:pathLst>
            </a:custGeom>
            <a:noFill/>
            <a:ln w="25400" cap="rnd" cmpd="sng">
              <a:solidFill>
                <a:schemeClr val="tx1"/>
              </a:solidFill>
              <a:prstDash val="solid"/>
              <a:round/>
              <a:headEnd type="none" w="med" len="med"/>
              <a:tailEnd type="none" w="med" len="med"/>
            </a:ln>
            <a:effectLst/>
          </p:spPr>
          <p:txBody>
            <a:bodyPr/>
            <a:lstStyle/>
            <a:p>
              <a:endParaRPr lang="en-US"/>
            </a:p>
          </p:txBody>
        </p:sp>
        <p:sp>
          <p:nvSpPr>
            <p:cNvPr id="2761891" name="Rectangle 163"/>
            <p:cNvSpPr>
              <a:spLocks noChangeArrowheads="1"/>
            </p:cNvSpPr>
            <p:nvPr/>
          </p:nvSpPr>
          <p:spPr bwMode="auto">
            <a:xfrm>
              <a:off x="1867" y="551"/>
              <a:ext cx="2162" cy="286"/>
            </a:xfrm>
            <a:prstGeom prst="rect">
              <a:avLst/>
            </a:prstGeom>
            <a:noFill/>
            <a:ln w="12700">
              <a:noFill/>
              <a:miter lim="800000"/>
            </a:ln>
            <a:effectLst/>
          </p:spPr>
          <p:txBody>
            <a:bodyPr wrap="none" lIns="90487" tIns="44450" rIns="90487" bIns="44450">
              <a:spAutoFit/>
            </a:bodyPr>
            <a:lstStyle/>
            <a:p>
              <a:pPr indent="0">
                <a:buNone/>
              </a:pPr>
              <a:r>
                <a:rPr lang="en-US" sz="2800" b="1">
                  <a:solidFill>
                    <a:schemeClr val="tx1"/>
                  </a:solidFill>
                  <a:latin typeface="Arial" panose="020B0604020202020204" pitchFamily="34" charset="0"/>
                </a:rPr>
                <a:t>Time </a:t>
              </a:r>
              <a:r>
                <a:rPr lang="en-US" sz="2800" b="1" dirty="0">
                  <a:solidFill>
                    <a:schemeClr val="tx1"/>
                  </a:solidFill>
                  <a:latin typeface="Arial" panose="020B0604020202020204" pitchFamily="34" charset="0"/>
                </a:rPr>
                <a:t>(clock cycles)</a:t>
              </a:r>
            </a:p>
          </p:txBody>
        </p:sp>
      </p:grpSp>
      <p:sp>
        <p:nvSpPr>
          <p:cNvPr id="2761892" name="Line 164"/>
          <p:cNvSpPr>
            <a:spLocks noChangeShapeType="1"/>
          </p:cNvSpPr>
          <p:nvPr/>
        </p:nvSpPr>
        <p:spPr bwMode="auto">
          <a:xfrm flipH="1">
            <a:off x="6858002" y="2602522"/>
            <a:ext cx="29306" cy="1970273"/>
          </a:xfrm>
          <a:prstGeom prst="line">
            <a:avLst/>
          </a:prstGeom>
          <a:noFill/>
          <a:ln w="38100">
            <a:solidFill>
              <a:schemeClr val="tx2"/>
            </a:solidFill>
            <a:round/>
            <a:tailEnd type="triangle" w="med" len="med"/>
          </a:ln>
          <a:effectLst/>
        </p:spPr>
        <p:txBody>
          <a:bodyPr wrap="none" anchor="ctr"/>
          <a:lstStyle/>
          <a:p>
            <a:endParaRPr lang="en-US"/>
          </a:p>
        </p:txBody>
      </p:sp>
      <p:sp>
        <p:nvSpPr>
          <p:cNvPr id="135" name="TextBox 2"/>
          <p:cNvSpPr txBox="1">
            <a:spLocks noChangeArrowheads="1"/>
          </p:cNvSpPr>
          <p:nvPr/>
        </p:nvSpPr>
        <p:spPr bwMode="auto">
          <a:xfrm>
            <a:off x="9438453" y="1981201"/>
            <a:ext cx="2755900" cy="457200"/>
          </a:xfrm>
          <a:prstGeom prst="rect">
            <a:avLst/>
          </a:prstGeom>
          <a:solidFill>
            <a:schemeClr val="bg1"/>
          </a:solidFill>
          <a:ln w="9525">
            <a:noFill/>
            <a:miter lim="800000"/>
          </a:ln>
        </p:spPr>
        <p:txBody>
          <a:bodyPr wrap="square">
            <a:spAutoFit/>
          </a:bodyPr>
          <a:lstStyle/>
          <a:p>
            <a:pPr indent="0">
              <a:buNone/>
            </a:pPr>
            <a:r>
              <a:rPr lang="en-US" sz="2800" b="1" dirty="0">
                <a:solidFill>
                  <a:srgbClr val="FF8000"/>
                </a:solidFill>
              </a:rPr>
              <a:t>No stalls as is</a:t>
            </a:r>
            <a:endParaRPr lang="en-US" sz="2800" b="1" dirty="0">
              <a:solidFill>
                <a:srgbClr val="FF8000"/>
              </a:solidFill>
              <a:latin typeface="Symbol" panose="05050102010706020507" pitchFamily="1" charset="2"/>
            </a:endParaRPr>
          </a:p>
        </p:txBody>
      </p:sp>
      <p:sp>
        <p:nvSpPr>
          <p:cNvPr id="29" name="Rectangle 162"/>
          <p:cNvSpPr>
            <a:spLocks noChangeArrowheads="1"/>
          </p:cNvSpPr>
          <p:nvPr/>
        </p:nvSpPr>
        <p:spPr bwMode="auto">
          <a:xfrm>
            <a:off x="1519238" y="1947863"/>
            <a:ext cx="1089025" cy="949325"/>
          </a:xfrm>
          <a:prstGeom prst="rect">
            <a:avLst/>
          </a:prstGeom>
          <a:noFill/>
          <a:ln w="12700">
            <a:noFill/>
            <a:miter lim="800000"/>
          </a:ln>
          <a:effectLst/>
        </p:spPr>
        <p:txBody>
          <a:bodyPr wrap="none" lIns="90487" tIns="44450" rIns="90487" bIns="44450">
            <a:spAutoFit/>
          </a:bodyPr>
          <a:lstStyle/>
          <a:p>
            <a:pPr indent="0" algn="ctr">
              <a:lnSpc>
                <a:spcPct val="80000"/>
              </a:lnSpc>
              <a:buNone/>
            </a:pPr>
            <a:r>
              <a:rPr lang="en-US" sz="2800" b="1">
                <a:solidFill>
                  <a:schemeClr val="tx1"/>
                </a:solidFill>
                <a:latin typeface="Arial" panose="020B0604020202020204" pitchFamily="34" charset="0"/>
              </a:rPr>
              <a:t>Instr</a:t>
            </a:r>
          </a:p>
          <a:p>
            <a:pPr indent="0" algn="ctr">
              <a:lnSpc>
                <a:spcPct val="80000"/>
              </a:lnSpc>
              <a:buNone/>
            </a:pPr>
            <a:r>
              <a:rPr lang="en-US" sz="2800" b="1">
                <a:solidFill>
                  <a:schemeClr val="tx1"/>
                </a:solidFill>
                <a:latin typeface="Arial" panose="020B0604020202020204" pitchFamily="34" charset="0"/>
              </a:rPr>
              <a:t>order</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761892"/>
                                        </p:tgtEl>
                                        <p:attrNameLst>
                                          <p:attrName>style.visibility</p:attrName>
                                        </p:attrNameLst>
                                      </p:cBhvr>
                                      <p:to>
                                        <p:strVal val="visible"/>
                                      </p:to>
                                    </p:set>
                                    <p:animEffect transition="in" filter="wipe(up)">
                                      <p:cBhvr>
                                        <p:cTn id="7" dur="500"/>
                                        <p:tgtEl>
                                          <p:spTgt spid="276189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1892" grpId="0" bldLvl="0" animBg="1"/>
      <p:bldP spid="135" grpId="0" bldLvl="0" animBg="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0000">
            <a:alpha val="50000"/>
          </a:srgbClr>
        </a:solidFill>
        <a:effectLst/>
      </p:bgPr>
    </p:bg>
    <p:spTree>
      <p:nvGrpSpPr>
        <p:cNvPr id="1" name=""/>
        <p:cNvGrpSpPr/>
        <p:nvPr/>
      </p:nvGrpSpPr>
      <p:grpSpPr>
        <a:xfrm>
          <a:off x="0" y="0"/>
          <a:ext cx="0" cy="0"/>
          <a:chOff x="0" y="0"/>
          <a:chExt cx="0" cy="0"/>
        </a:xfrm>
      </p:grpSpPr>
      <p:sp>
        <p:nvSpPr>
          <p:cNvPr id="32771" name="Rectangle 3"/>
          <p:cNvSpPr>
            <a:spLocks noGrp="1" noChangeArrowheads="1"/>
          </p:cNvSpPr>
          <p:nvPr>
            <p:ph type="body" idx="4294967295"/>
          </p:nvPr>
        </p:nvSpPr>
        <p:spPr>
          <a:xfrm>
            <a:off x="1460500" y="989965"/>
            <a:ext cx="7992745" cy="5328920"/>
          </a:xfrm>
        </p:spPr>
        <p:txBody>
          <a:bodyPr/>
          <a:lstStyle/>
          <a:p>
            <a:pPr>
              <a:lnSpc>
                <a:spcPct val="110000"/>
              </a:lnSpc>
              <a:spcBef>
                <a:spcPts val="0"/>
              </a:spcBef>
              <a:spcAft>
                <a:spcPts val="0"/>
              </a:spcAft>
            </a:pPr>
            <a:r>
              <a:rPr lang="zh-CN" altLang="en-US" b="0" dirty="0">
                <a:ea typeface="宋体" panose="02010600030101010101" pitchFamily="2" charset="-122"/>
              </a:rPr>
              <a:t>各型指令所需的时钟周期数和时间</a:t>
            </a:r>
          </a:p>
          <a:p>
            <a:pPr lvl="1">
              <a:lnSpc>
                <a:spcPct val="110000"/>
              </a:lnSpc>
              <a:spcBef>
                <a:spcPts val="0"/>
              </a:spcBef>
              <a:spcAft>
                <a:spcPts val="0"/>
              </a:spcAft>
            </a:pPr>
            <a:r>
              <a:rPr lang="en-US" altLang="zh-CN" b="0" dirty="0">
                <a:ea typeface="宋体" panose="02010600030101010101" pitchFamily="2" charset="-122"/>
              </a:rPr>
              <a:t> R</a:t>
            </a:r>
            <a:r>
              <a:rPr lang="zh-CN" altLang="en-US" b="0" dirty="0">
                <a:ea typeface="宋体" panose="02010600030101010101" pitchFamily="2" charset="-122"/>
              </a:rPr>
              <a:t>型指令 ：</a:t>
            </a:r>
            <a:r>
              <a:rPr lang="en-US" altLang="zh-CN" b="0" dirty="0">
                <a:ea typeface="宋体" panose="02010600030101010101" pitchFamily="2" charset="-122"/>
              </a:rPr>
              <a:t>800ps</a:t>
            </a:r>
          </a:p>
          <a:p>
            <a:pPr lvl="1">
              <a:lnSpc>
                <a:spcPct val="110000"/>
              </a:lnSpc>
              <a:spcBef>
                <a:spcPts val="0"/>
              </a:spcBef>
              <a:spcAft>
                <a:spcPts val="0"/>
              </a:spcAft>
            </a:pPr>
            <a:r>
              <a:rPr lang="en-US" altLang="zh-CN" b="0" dirty="0">
                <a:ea typeface="宋体" panose="02010600030101010101" pitchFamily="2" charset="-122"/>
              </a:rPr>
              <a:t> </a:t>
            </a:r>
            <a:r>
              <a:rPr lang="en-US" altLang="zh-CN" b="0" dirty="0" err="1">
                <a:ea typeface="宋体" panose="02010600030101010101" pitchFamily="2" charset="-122"/>
              </a:rPr>
              <a:t>lw</a:t>
            </a:r>
            <a:r>
              <a:rPr lang="zh-CN" altLang="en-US" b="0" dirty="0">
                <a:ea typeface="宋体" panose="02010600030101010101" pitchFamily="2" charset="-122"/>
              </a:rPr>
              <a:t>指令    ：</a:t>
            </a:r>
            <a:r>
              <a:rPr lang="en-US" altLang="zh-CN" b="0" dirty="0">
                <a:ea typeface="宋体" panose="02010600030101010101" pitchFamily="2" charset="-122"/>
              </a:rPr>
              <a:t>1000ps</a:t>
            </a:r>
          </a:p>
          <a:p>
            <a:pPr lvl="1">
              <a:lnSpc>
                <a:spcPct val="110000"/>
              </a:lnSpc>
              <a:spcBef>
                <a:spcPts val="0"/>
              </a:spcBef>
              <a:spcAft>
                <a:spcPts val="0"/>
              </a:spcAft>
            </a:pPr>
            <a:r>
              <a:rPr lang="en-US" altLang="zh-CN" b="0" dirty="0">
                <a:ea typeface="宋体" panose="02010600030101010101" pitchFamily="2" charset="-122"/>
              </a:rPr>
              <a:t> </a:t>
            </a:r>
            <a:r>
              <a:rPr lang="en-US" altLang="zh-CN" b="0" dirty="0" err="1">
                <a:ea typeface="宋体" panose="02010600030101010101" pitchFamily="2" charset="-122"/>
              </a:rPr>
              <a:t>sw</a:t>
            </a:r>
            <a:r>
              <a:rPr lang="zh-CN" altLang="en-US" b="0" dirty="0">
                <a:ea typeface="宋体" panose="02010600030101010101" pitchFamily="2" charset="-122"/>
              </a:rPr>
              <a:t>指令   ：</a:t>
            </a:r>
            <a:r>
              <a:rPr lang="en-US" altLang="zh-CN" b="0" dirty="0">
                <a:ea typeface="宋体" panose="02010600030101010101" pitchFamily="2" charset="-122"/>
              </a:rPr>
              <a:t>800ps </a:t>
            </a:r>
          </a:p>
          <a:p>
            <a:pPr lvl="1">
              <a:lnSpc>
                <a:spcPct val="110000"/>
              </a:lnSpc>
              <a:spcBef>
                <a:spcPts val="0"/>
              </a:spcBef>
              <a:spcAft>
                <a:spcPts val="0"/>
              </a:spcAft>
            </a:pPr>
            <a:r>
              <a:rPr lang="en-US" altLang="zh-CN" b="0" dirty="0">
                <a:ea typeface="宋体" panose="02010600030101010101" pitchFamily="2" charset="-122"/>
              </a:rPr>
              <a:t> </a:t>
            </a:r>
            <a:r>
              <a:rPr lang="en-US" altLang="zh-CN" b="0" dirty="0" err="1">
                <a:ea typeface="宋体" panose="02010600030101010101" pitchFamily="2" charset="-122"/>
              </a:rPr>
              <a:t>beq</a:t>
            </a:r>
            <a:r>
              <a:rPr lang="zh-CN" altLang="en-US" b="0" dirty="0">
                <a:ea typeface="宋体" panose="02010600030101010101" pitchFamily="2" charset="-122"/>
              </a:rPr>
              <a:t>指令  ：</a:t>
            </a:r>
            <a:r>
              <a:rPr lang="en-US" altLang="zh-CN" b="0" dirty="0">
                <a:ea typeface="宋体" panose="02010600030101010101" pitchFamily="2" charset="-122"/>
              </a:rPr>
              <a:t>600ps</a:t>
            </a:r>
          </a:p>
          <a:p>
            <a:pPr lvl="1">
              <a:lnSpc>
                <a:spcPct val="110000"/>
              </a:lnSpc>
              <a:spcBef>
                <a:spcPts val="0"/>
              </a:spcBef>
              <a:spcAft>
                <a:spcPts val="0"/>
              </a:spcAft>
            </a:pPr>
            <a:r>
              <a:rPr lang="en-US" altLang="zh-CN" b="0" dirty="0">
                <a:ea typeface="宋体" panose="02010600030101010101" pitchFamily="2" charset="-122"/>
              </a:rPr>
              <a:t> j</a:t>
            </a:r>
            <a:r>
              <a:rPr lang="zh-CN" altLang="en-US" b="0" dirty="0">
                <a:ea typeface="宋体" panose="02010600030101010101" pitchFamily="2" charset="-122"/>
              </a:rPr>
              <a:t>指令      ：</a:t>
            </a:r>
            <a:r>
              <a:rPr lang="en-US" altLang="zh-CN" b="0" dirty="0">
                <a:ea typeface="宋体" panose="02010600030101010101" pitchFamily="2" charset="-122"/>
              </a:rPr>
              <a:t>600ps</a:t>
            </a:r>
          </a:p>
          <a:p>
            <a:pPr>
              <a:lnSpc>
                <a:spcPct val="110000"/>
              </a:lnSpc>
              <a:spcBef>
                <a:spcPts val="0"/>
              </a:spcBef>
              <a:spcAft>
                <a:spcPts val="0"/>
              </a:spcAft>
            </a:pPr>
            <a:r>
              <a:rPr lang="zh-CN" altLang="en-US" b="0" dirty="0"/>
              <a:t>假设指令在程序中出现的频率</a:t>
            </a:r>
          </a:p>
          <a:p>
            <a:pPr lvl="1">
              <a:lnSpc>
                <a:spcPct val="110000"/>
              </a:lnSpc>
              <a:spcBef>
                <a:spcPts val="0"/>
              </a:spcBef>
              <a:spcAft>
                <a:spcPts val="0"/>
              </a:spcAft>
            </a:pPr>
            <a:r>
              <a:rPr lang="en-US" altLang="zh-CN" b="0" dirty="0"/>
              <a:t> </a:t>
            </a:r>
            <a:r>
              <a:rPr lang="en-US" altLang="zh-CN" b="0" dirty="0" err="1"/>
              <a:t>lw</a:t>
            </a:r>
            <a:r>
              <a:rPr lang="zh-CN" altLang="en-US" b="0" dirty="0"/>
              <a:t>指令   ：</a:t>
            </a:r>
            <a:r>
              <a:rPr lang="en-US" altLang="zh-CN" b="0" dirty="0"/>
              <a:t>25%</a:t>
            </a:r>
          </a:p>
          <a:p>
            <a:pPr lvl="1">
              <a:lnSpc>
                <a:spcPct val="110000"/>
              </a:lnSpc>
              <a:spcBef>
                <a:spcPts val="0"/>
              </a:spcBef>
              <a:spcAft>
                <a:spcPts val="0"/>
              </a:spcAft>
            </a:pPr>
            <a:r>
              <a:rPr lang="en-US" altLang="zh-CN" b="0" dirty="0"/>
              <a:t> </a:t>
            </a:r>
            <a:r>
              <a:rPr lang="en-US" altLang="zh-CN" b="0" dirty="0" err="1"/>
              <a:t>sw</a:t>
            </a:r>
            <a:r>
              <a:rPr lang="zh-CN" altLang="en-US" b="0" dirty="0"/>
              <a:t>指令  ：</a:t>
            </a:r>
            <a:r>
              <a:rPr lang="en-US" altLang="zh-CN" b="0" dirty="0"/>
              <a:t>10% </a:t>
            </a:r>
          </a:p>
          <a:p>
            <a:pPr lvl="1">
              <a:lnSpc>
                <a:spcPct val="110000"/>
              </a:lnSpc>
              <a:spcBef>
                <a:spcPts val="0"/>
              </a:spcBef>
              <a:spcAft>
                <a:spcPts val="0"/>
              </a:spcAft>
            </a:pPr>
            <a:r>
              <a:rPr lang="en-US" altLang="zh-CN" b="0" dirty="0"/>
              <a:t> R</a:t>
            </a:r>
            <a:r>
              <a:rPr lang="zh-CN" altLang="en-US" b="0" dirty="0"/>
              <a:t>型指令：</a:t>
            </a:r>
            <a:r>
              <a:rPr lang="en-US" altLang="zh-CN" b="0" dirty="0"/>
              <a:t>45%</a:t>
            </a:r>
          </a:p>
          <a:p>
            <a:pPr lvl="1">
              <a:lnSpc>
                <a:spcPct val="110000"/>
              </a:lnSpc>
              <a:spcBef>
                <a:spcPts val="0"/>
              </a:spcBef>
              <a:spcAft>
                <a:spcPts val="0"/>
              </a:spcAft>
            </a:pPr>
            <a:r>
              <a:rPr lang="en-US" altLang="zh-CN" b="0" dirty="0"/>
              <a:t> </a:t>
            </a:r>
            <a:r>
              <a:rPr lang="en-US" altLang="zh-CN" b="0" dirty="0" err="1"/>
              <a:t>beq</a:t>
            </a:r>
            <a:r>
              <a:rPr lang="zh-CN" altLang="en-US" b="0" dirty="0"/>
              <a:t>指令：</a:t>
            </a:r>
            <a:r>
              <a:rPr lang="en-US" altLang="zh-CN" b="0" dirty="0"/>
              <a:t>15%</a:t>
            </a:r>
          </a:p>
          <a:p>
            <a:pPr lvl="1">
              <a:lnSpc>
                <a:spcPct val="110000"/>
              </a:lnSpc>
              <a:spcBef>
                <a:spcPts val="0"/>
              </a:spcBef>
              <a:spcAft>
                <a:spcPts val="0"/>
              </a:spcAft>
            </a:pPr>
            <a:r>
              <a:rPr lang="en-US" altLang="zh-CN" b="0" dirty="0"/>
              <a:t> j</a:t>
            </a:r>
            <a:r>
              <a:rPr lang="zh-CN" altLang="en-US" b="0" dirty="0"/>
              <a:t>指令      ：</a:t>
            </a:r>
            <a:r>
              <a:rPr lang="en-US" altLang="zh-CN" b="0" dirty="0"/>
              <a:t>5%</a:t>
            </a:r>
          </a:p>
          <a:p>
            <a:pPr>
              <a:lnSpc>
                <a:spcPct val="110000"/>
              </a:lnSpc>
            </a:pPr>
            <a:r>
              <a:rPr lang="zh-CN" altLang="en-US" b="0" dirty="0"/>
              <a:t>则一条指令的平均</a:t>
            </a:r>
            <a:r>
              <a:rPr lang="en-US" altLang="zh-CN" b="0" dirty="0"/>
              <a:t>CPI</a:t>
            </a:r>
            <a:endParaRPr lang="zh-CN" altLang="en-US" b="0" dirty="0"/>
          </a:p>
          <a:p>
            <a:pPr lvl="1">
              <a:lnSpc>
                <a:spcPct val="110000"/>
              </a:lnSpc>
            </a:pPr>
            <a:r>
              <a:rPr lang="en-US" altLang="zh-CN" b="0" dirty="0"/>
              <a:t> 5*25%+4*10%+4*45%+3*15%+3*5% =  </a:t>
            </a:r>
            <a:r>
              <a:rPr lang="en-US" altLang="zh-CN" b="0" dirty="0">
                <a:solidFill>
                  <a:schemeClr val="accent1"/>
                </a:solidFill>
              </a:rPr>
              <a:t>4.05</a:t>
            </a:r>
          </a:p>
          <a:p>
            <a:pPr>
              <a:lnSpc>
                <a:spcPct val="110000"/>
              </a:lnSpc>
            </a:pPr>
            <a:r>
              <a:rPr lang="zh-CN" altLang="en-US" b="0" dirty="0"/>
              <a:t>一条指令的平均执行时间：</a:t>
            </a:r>
          </a:p>
          <a:p>
            <a:pPr lvl="1">
              <a:lnSpc>
                <a:spcPct val="110000"/>
              </a:lnSpc>
            </a:pPr>
            <a:r>
              <a:rPr lang="en-US" altLang="zh-CN" b="0" dirty="0"/>
              <a:t>1000*25%+800*10%+800*45%+600*15%+600*5% = </a:t>
            </a:r>
            <a:r>
              <a:rPr lang="en-US" altLang="zh-CN" b="0" dirty="0">
                <a:solidFill>
                  <a:schemeClr val="accent1"/>
                </a:solidFill>
              </a:rPr>
              <a:t>810ps</a:t>
            </a:r>
            <a:endParaRPr lang="en-US" altLang="zh-CN" b="0" dirty="0">
              <a:solidFill>
                <a:schemeClr val="accent1"/>
              </a:solidFill>
              <a:ea typeface="宋体" panose="02010600030101010101" pitchFamily="2" charset="-122"/>
            </a:endParaRPr>
          </a:p>
        </p:txBody>
      </p:sp>
      <p:sp>
        <p:nvSpPr>
          <p:cNvPr id="2" name="Rectangle 2"/>
          <p:cNvSpPr>
            <a:spLocks noGrp="1" noChangeArrowheads="1"/>
          </p:cNvSpPr>
          <p:nvPr/>
        </p:nvSpPr>
        <p:spPr>
          <a:xfrm>
            <a:off x="0" y="212090"/>
            <a:ext cx="7344410" cy="478790"/>
          </a:xfrm>
          <a:prstGeom prst="rect">
            <a:avLst/>
          </a:prstGeom>
          <a:noFill/>
          <a:ln w="12700">
            <a:noFill/>
            <a:miter lim="800000"/>
          </a:ln>
        </p:spPr>
        <p:txBody>
          <a:bodyPr vert="horz" wrap="square" lIns="63500" tIns="25400" rIns="63500" bIns="25400" numCol="1" anchor="t" anchorCtr="0" compatLnSpc="1">
            <a:spAutoFit/>
          </a:bodyPr>
          <a:lstStyle>
            <a:lvl1pPr algn="l" rtl="0" eaLnBrk="0" fontAlgn="base" hangingPunct="0">
              <a:lnSpc>
                <a:spcPct val="87000"/>
              </a:lnSpc>
              <a:spcBef>
                <a:spcPct val="0"/>
              </a:spcBef>
              <a:spcAft>
                <a:spcPct val="0"/>
              </a:spcAft>
              <a:defRPr sz="2400" b="1" i="0">
                <a:solidFill>
                  <a:srgbClr val="FF0000"/>
                </a:solidFill>
                <a:latin typeface="+mj-lt"/>
                <a:ea typeface="+mj-ea"/>
                <a:cs typeface="楷体_GB2312"/>
              </a:defRPr>
            </a:lvl1pPr>
            <a:lvl2pPr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cs typeface="楷体_GB2312"/>
              </a:defRPr>
            </a:lvl2pPr>
            <a:lvl3pPr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cs typeface="楷体_GB2312"/>
              </a:defRPr>
            </a:lvl3pPr>
            <a:lvl4pPr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cs typeface="楷体_GB2312"/>
              </a:defRPr>
            </a:lvl4pPr>
            <a:lvl5pPr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cs typeface="楷体_GB2312"/>
              </a:defRPr>
            </a:lvl5pPr>
            <a:lvl6pPr marL="457200"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defRPr>
            </a:lvl6pPr>
            <a:lvl7pPr marL="914400"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defRPr>
            </a:lvl7pPr>
            <a:lvl8pPr marL="1371600"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defRPr>
            </a:lvl8pPr>
            <a:lvl9pPr marL="1828800"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defRPr>
            </a:lvl9pPr>
          </a:lstStyle>
          <a:p>
            <a:pPr indent="0">
              <a:buNone/>
            </a:pPr>
            <a:r>
              <a:rPr lang="en-US" altLang="zh-CN" sz="3200" dirty="0">
                <a:latin typeface="Times New Roman" panose="02020603050405020304" pitchFamily="18" charset="0"/>
                <a:cs typeface="Times New Roman" panose="02020603050405020304" pitchFamily="18" charset="0"/>
              </a:rPr>
              <a:t>4.3  </a:t>
            </a:r>
            <a:r>
              <a:rPr lang="zh-CN" altLang="en-US" sz="3200" dirty="0">
                <a:latin typeface="Times New Roman" panose="02020603050405020304" pitchFamily="18" charset="0"/>
                <a:cs typeface="Times New Roman" panose="02020603050405020304" pitchFamily="18" charset="0"/>
              </a:rPr>
              <a:t>多周期性能分析</a:t>
            </a:r>
            <a:endParaRPr lang="zh-CN" altLang="en-US" sz="32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2771">
                                            <p:txEl>
                                              <p:pRg st="0" end="0"/>
                                            </p:txEl>
                                          </p:spTgt>
                                        </p:tgtEl>
                                        <p:attrNameLst>
                                          <p:attrName>style.visibility</p:attrName>
                                        </p:attrNameLst>
                                      </p:cBhvr>
                                      <p:to>
                                        <p:strVal val="visible"/>
                                      </p:to>
                                    </p:set>
                                    <p:animEffect transition="in" filter="barn(inVertical)">
                                      <p:cBhvr>
                                        <p:cTn id="7" dur="500"/>
                                        <p:tgtEl>
                                          <p:spTgt spid="32771">
                                            <p:txEl>
                                              <p:pRg st="0" end="0"/>
                                            </p:txEl>
                                          </p:spTgt>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32771">
                                            <p:txEl>
                                              <p:pRg st="1" end="1"/>
                                            </p:txEl>
                                          </p:spTgt>
                                        </p:tgtEl>
                                        <p:attrNameLst>
                                          <p:attrName>style.visibility</p:attrName>
                                        </p:attrNameLst>
                                      </p:cBhvr>
                                      <p:to>
                                        <p:strVal val="visible"/>
                                      </p:to>
                                    </p:set>
                                    <p:animEffect transition="in" filter="barn(inVertical)">
                                      <p:cBhvr>
                                        <p:cTn id="10" dur="500"/>
                                        <p:tgtEl>
                                          <p:spTgt spid="32771">
                                            <p:txEl>
                                              <p:pRg st="1" end="1"/>
                                            </p:txEl>
                                          </p:spTgt>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32771">
                                            <p:txEl>
                                              <p:pRg st="2" end="2"/>
                                            </p:txEl>
                                          </p:spTgt>
                                        </p:tgtEl>
                                        <p:attrNameLst>
                                          <p:attrName>style.visibility</p:attrName>
                                        </p:attrNameLst>
                                      </p:cBhvr>
                                      <p:to>
                                        <p:strVal val="visible"/>
                                      </p:to>
                                    </p:set>
                                    <p:animEffect transition="in" filter="barn(inVertical)">
                                      <p:cBhvr>
                                        <p:cTn id="13" dur="500"/>
                                        <p:tgtEl>
                                          <p:spTgt spid="32771">
                                            <p:txEl>
                                              <p:pRg st="2" end="2"/>
                                            </p:txEl>
                                          </p:spTgt>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32771">
                                            <p:txEl>
                                              <p:pRg st="3" end="3"/>
                                            </p:txEl>
                                          </p:spTgt>
                                        </p:tgtEl>
                                        <p:attrNameLst>
                                          <p:attrName>style.visibility</p:attrName>
                                        </p:attrNameLst>
                                      </p:cBhvr>
                                      <p:to>
                                        <p:strVal val="visible"/>
                                      </p:to>
                                    </p:set>
                                    <p:animEffect transition="in" filter="barn(inVertical)">
                                      <p:cBhvr>
                                        <p:cTn id="16" dur="500"/>
                                        <p:tgtEl>
                                          <p:spTgt spid="32771">
                                            <p:txEl>
                                              <p:pRg st="3" end="3"/>
                                            </p:txEl>
                                          </p:spTgt>
                                        </p:tgtEl>
                                      </p:cBhvr>
                                    </p:animEffect>
                                  </p:childTnLst>
                                </p:cTn>
                              </p:par>
                              <p:par>
                                <p:cTn id="17" presetID="16" presetClass="entr" presetSubtype="21" fill="hold" grpId="0" nodeType="withEffect">
                                  <p:stCondLst>
                                    <p:cond delay="0"/>
                                  </p:stCondLst>
                                  <p:childTnLst>
                                    <p:set>
                                      <p:cBhvr>
                                        <p:cTn id="18" dur="1" fill="hold">
                                          <p:stCondLst>
                                            <p:cond delay="0"/>
                                          </p:stCondLst>
                                        </p:cTn>
                                        <p:tgtEl>
                                          <p:spTgt spid="32771">
                                            <p:txEl>
                                              <p:pRg st="4" end="4"/>
                                            </p:txEl>
                                          </p:spTgt>
                                        </p:tgtEl>
                                        <p:attrNameLst>
                                          <p:attrName>style.visibility</p:attrName>
                                        </p:attrNameLst>
                                      </p:cBhvr>
                                      <p:to>
                                        <p:strVal val="visible"/>
                                      </p:to>
                                    </p:set>
                                    <p:animEffect transition="in" filter="barn(inVertical)">
                                      <p:cBhvr>
                                        <p:cTn id="19" dur="500"/>
                                        <p:tgtEl>
                                          <p:spTgt spid="32771">
                                            <p:txEl>
                                              <p:pRg st="4" end="4"/>
                                            </p:txEl>
                                          </p:spTgt>
                                        </p:tgtEl>
                                      </p:cBhvr>
                                    </p:animEffect>
                                  </p:childTnLst>
                                </p:cTn>
                              </p:par>
                              <p:par>
                                <p:cTn id="20" presetID="16" presetClass="entr" presetSubtype="21" fill="hold" grpId="0" nodeType="withEffect">
                                  <p:stCondLst>
                                    <p:cond delay="0"/>
                                  </p:stCondLst>
                                  <p:childTnLst>
                                    <p:set>
                                      <p:cBhvr>
                                        <p:cTn id="21" dur="1" fill="hold">
                                          <p:stCondLst>
                                            <p:cond delay="0"/>
                                          </p:stCondLst>
                                        </p:cTn>
                                        <p:tgtEl>
                                          <p:spTgt spid="32771">
                                            <p:txEl>
                                              <p:pRg st="5" end="5"/>
                                            </p:txEl>
                                          </p:spTgt>
                                        </p:tgtEl>
                                        <p:attrNameLst>
                                          <p:attrName>style.visibility</p:attrName>
                                        </p:attrNameLst>
                                      </p:cBhvr>
                                      <p:to>
                                        <p:strVal val="visible"/>
                                      </p:to>
                                    </p:set>
                                    <p:animEffect transition="in" filter="barn(inVertical)">
                                      <p:cBhvr>
                                        <p:cTn id="22" dur="500"/>
                                        <p:tgtEl>
                                          <p:spTgt spid="32771">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32771">
                                            <p:txEl>
                                              <p:pRg st="6" end="6"/>
                                            </p:txEl>
                                          </p:spTgt>
                                        </p:tgtEl>
                                        <p:attrNameLst>
                                          <p:attrName>style.visibility</p:attrName>
                                        </p:attrNameLst>
                                      </p:cBhvr>
                                      <p:to>
                                        <p:strVal val="visible"/>
                                      </p:to>
                                    </p:set>
                                    <p:animEffect transition="in" filter="barn(inVertical)">
                                      <p:cBhvr>
                                        <p:cTn id="27" dur="500"/>
                                        <p:tgtEl>
                                          <p:spTgt spid="32771">
                                            <p:txEl>
                                              <p:pRg st="6" end="6"/>
                                            </p:txEl>
                                          </p:spTgt>
                                        </p:tgtEl>
                                      </p:cBhvr>
                                    </p:animEffect>
                                  </p:childTnLst>
                                </p:cTn>
                              </p:par>
                              <p:par>
                                <p:cTn id="28" presetID="16" presetClass="entr" presetSubtype="21" fill="hold" grpId="0" nodeType="withEffect">
                                  <p:stCondLst>
                                    <p:cond delay="0"/>
                                  </p:stCondLst>
                                  <p:childTnLst>
                                    <p:set>
                                      <p:cBhvr>
                                        <p:cTn id="29" dur="1" fill="hold">
                                          <p:stCondLst>
                                            <p:cond delay="0"/>
                                          </p:stCondLst>
                                        </p:cTn>
                                        <p:tgtEl>
                                          <p:spTgt spid="32771">
                                            <p:txEl>
                                              <p:pRg st="7" end="7"/>
                                            </p:txEl>
                                          </p:spTgt>
                                        </p:tgtEl>
                                        <p:attrNameLst>
                                          <p:attrName>style.visibility</p:attrName>
                                        </p:attrNameLst>
                                      </p:cBhvr>
                                      <p:to>
                                        <p:strVal val="visible"/>
                                      </p:to>
                                    </p:set>
                                    <p:animEffect transition="in" filter="barn(inVertical)">
                                      <p:cBhvr>
                                        <p:cTn id="30" dur="500"/>
                                        <p:tgtEl>
                                          <p:spTgt spid="32771">
                                            <p:txEl>
                                              <p:pRg st="7" end="7"/>
                                            </p:txEl>
                                          </p:spTgt>
                                        </p:tgtEl>
                                      </p:cBhvr>
                                    </p:animEffect>
                                  </p:childTnLst>
                                </p:cTn>
                              </p:par>
                              <p:par>
                                <p:cTn id="31" presetID="16" presetClass="entr" presetSubtype="21" fill="hold" grpId="0" nodeType="withEffect">
                                  <p:stCondLst>
                                    <p:cond delay="0"/>
                                  </p:stCondLst>
                                  <p:childTnLst>
                                    <p:set>
                                      <p:cBhvr>
                                        <p:cTn id="32" dur="1" fill="hold">
                                          <p:stCondLst>
                                            <p:cond delay="0"/>
                                          </p:stCondLst>
                                        </p:cTn>
                                        <p:tgtEl>
                                          <p:spTgt spid="32771">
                                            <p:txEl>
                                              <p:pRg st="8" end="8"/>
                                            </p:txEl>
                                          </p:spTgt>
                                        </p:tgtEl>
                                        <p:attrNameLst>
                                          <p:attrName>style.visibility</p:attrName>
                                        </p:attrNameLst>
                                      </p:cBhvr>
                                      <p:to>
                                        <p:strVal val="visible"/>
                                      </p:to>
                                    </p:set>
                                    <p:animEffect transition="in" filter="barn(inVertical)">
                                      <p:cBhvr>
                                        <p:cTn id="33" dur="500"/>
                                        <p:tgtEl>
                                          <p:spTgt spid="32771">
                                            <p:txEl>
                                              <p:pRg st="8" end="8"/>
                                            </p:txEl>
                                          </p:spTgt>
                                        </p:tgtEl>
                                      </p:cBhvr>
                                    </p:animEffect>
                                  </p:childTnLst>
                                </p:cTn>
                              </p:par>
                              <p:par>
                                <p:cTn id="34" presetID="16" presetClass="entr" presetSubtype="21" fill="hold" grpId="0" nodeType="withEffect">
                                  <p:stCondLst>
                                    <p:cond delay="0"/>
                                  </p:stCondLst>
                                  <p:childTnLst>
                                    <p:set>
                                      <p:cBhvr>
                                        <p:cTn id="35" dur="1" fill="hold">
                                          <p:stCondLst>
                                            <p:cond delay="0"/>
                                          </p:stCondLst>
                                        </p:cTn>
                                        <p:tgtEl>
                                          <p:spTgt spid="32771">
                                            <p:txEl>
                                              <p:pRg st="9" end="9"/>
                                            </p:txEl>
                                          </p:spTgt>
                                        </p:tgtEl>
                                        <p:attrNameLst>
                                          <p:attrName>style.visibility</p:attrName>
                                        </p:attrNameLst>
                                      </p:cBhvr>
                                      <p:to>
                                        <p:strVal val="visible"/>
                                      </p:to>
                                    </p:set>
                                    <p:animEffect transition="in" filter="barn(inVertical)">
                                      <p:cBhvr>
                                        <p:cTn id="36" dur="500"/>
                                        <p:tgtEl>
                                          <p:spTgt spid="32771">
                                            <p:txEl>
                                              <p:pRg st="9" end="9"/>
                                            </p:txEl>
                                          </p:spTgt>
                                        </p:tgtEl>
                                      </p:cBhvr>
                                    </p:animEffect>
                                  </p:childTnLst>
                                </p:cTn>
                              </p:par>
                              <p:par>
                                <p:cTn id="37" presetID="16" presetClass="entr" presetSubtype="21" fill="hold" grpId="0" nodeType="withEffect">
                                  <p:stCondLst>
                                    <p:cond delay="0"/>
                                  </p:stCondLst>
                                  <p:childTnLst>
                                    <p:set>
                                      <p:cBhvr>
                                        <p:cTn id="38" dur="1" fill="hold">
                                          <p:stCondLst>
                                            <p:cond delay="0"/>
                                          </p:stCondLst>
                                        </p:cTn>
                                        <p:tgtEl>
                                          <p:spTgt spid="32771">
                                            <p:txEl>
                                              <p:pRg st="10" end="10"/>
                                            </p:txEl>
                                          </p:spTgt>
                                        </p:tgtEl>
                                        <p:attrNameLst>
                                          <p:attrName>style.visibility</p:attrName>
                                        </p:attrNameLst>
                                      </p:cBhvr>
                                      <p:to>
                                        <p:strVal val="visible"/>
                                      </p:to>
                                    </p:set>
                                    <p:animEffect transition="in" filter="barn(inVertical)">
                                      <p:cBhvr>
                                        <p:cTn id="39" dur="500"/>
                                        <p:tgtEl>
                                          <p:spTgt spid="32771">
                                            <p:txEl>
                                              <p:pRg st="10" end="10"/>
                                            </p:txEl>
                                          </p:spTgt>
                                        </p:tgtEl>
                                      </p:cBhvr>
                                    </p:animEffect>
                                  </p:childTnLst>
                                </p:cTn>
                              </p:par>
                              <p:par>
                                <p:cTn id="40" presetID="16" presetClass="entr" presetSubtype="21" fill="hold" grpId="0" nodeType="withEffect">
                                  <p:stCondLst>
                                    <p:cond delay="0"/>
                                  </p:stCondLst>
                                  <p:childTnLst>
                                    <p:set>
                                      <p:cBhvr>
                                        <p:cTn id="41" dur="1" fill="hold">
                                          <p:stCondLst>
                                            <p:cond delay="0"/>
                                          </p:stCondLst>
                                        </p:cTn>
                                        <p:tgtEl>
                                          <p:spTgt spid="32771">
                                            <p:txEl>
                                              <p:pRg st="11" end="11"/>
                                            </p:txEl>
                                          </p:spTgt>
                                        </p:tgtEl>
                                        <p:attrNameLst>
                                          <p:attrName>style.visibility</p:attrName>
                                        </p:attrNameLst>
                                      </p:cBhvr>
                                      <p:to>
                                        <p:strVal val="visible"/>
                                      </p:to>
                                    </p:set>
                                    <p:animEffect transition="in" filter="barn(inVertical)">
                                      <p:cBhvr>
                                        <p:cTn id="42" dur="500"/>
                                        <p:tgtEl>
                                          <p:spTgt spid="32771">
                                            <p:txEl>
                                              <p:pRg st="11" end="11"/>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6" presetClass="entr" presetSubtype="21" fill="hold" grpId="0" nodeType="clickEffect">
                                  <p:stCondLst>
                                    <p:cond delay="0"/>
                                  </p:stCondLst>
                                  <p:childTnLst>
                                    <p:set>
                                      <p:cBhvr>
                                        <p:cTn id="46" dur="1" fill="hold">
                                          <p:stCondLst>
                                            <p:cond delay="0"/>
                                          </p:stCondLst>
                                        </p:cTn>
                                        <p:tgtEl>
                                          <p:spTgt spid="32771">
                                            <p:txEl>
                                              <p:pRg st="12" end="12"/>
                                            </p:txEl>
                                          </p:spTgt>
                                        </p:tgtEl>
                                        <p:attrNameLst>
                                          <p:attrName>style.visibility</p:attrName>
                                        </p:attrNameLst>
                                      </p:cBhvr>
                                      <p:to>
                                        <p:strVal val="visible"/>
                                      </p:to>
                                    </p:set>
                                    <p:animEffect transition="in" filter="barn(inVertical)">
                                      <p:cBhvr>
                                        <p:cTn id="47" dur="500"/>
                                        <p:tgtEl>
                                          <p:spTgt spid="32771">
                                            <p:txEl>
                                              <p:pRg st="12" end="12"/>
                                            </p:txEl>
                                          </p:spTgt>
                                        </p:tgtEl>
                                      </p:cBhvr>
                                    </p:animEffect>
                                  </p:childTnLst>
                                </p:cTn>
                              </p:par>
                              <p:par>
                                <p:cTn id="48" presetID="16" presetClass="entr" presetSubtype="21" fill="hold" grpId="0" nodeType="withEffect">
                                  <p:stCondLst>
                                    <p:cond delay="0"/>
                                  </p:stCondLst>
                                  <p:childTnLst>
                                    <p:set>
                                      <p:cBhvr>
                                        <p:cTn id="49" dur="1" fill="hold">
                                          <p:stCondLst>
                                            <p:cond delay="0"/>
                                          </p:stCondLst>
                                        </p:cTn>
                                        <p:tgtEl>
                                          <p:spTgt spid="32771">
                                            <p:txEl>
                                              <p:pRg st="13" end="13"/>
                                            </p:txEl>
                                          </p:spTgt>
                                        </p:tgtEl>
                                        <p:attrNameLst>
                                          <p:attrName>style.visibility</p:attrName>
                                        </p:attrNameLst>
                                      </p:cBhvr>
                                      <p:to>
                                        <p:strVal val="visible"/>
                                      </p:to>
                                    </p:set>
                                    <p:animEffect transition="in" filter="barn(inVertical)">
                                      <p:cBhvr>
                                        <p:cTn id="50" dur="500"/>
                                        <p:tgtEl>
                                          <p:spTgt spid="32771">
                                            <p:txEl>
                                              <p:pRg st="13" end="13"/>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16" presetClass="entr" presetSubtype="21" fill="hold" grpId="0" nodeType="clickEffect">
                                  <p:stCondLst>
                                    <p:cond delay="0"/>
                                  </p:stCondLst>
                                  <p:childTnLst>
                                    <p:set>
                                      <p:cBhvr>
                                        <p:cTn id="54" dur="1" fill="hold">
                                          <p:stCondLst>
                                            <p:cond delay="0"/>
                                          </p:stCondLst>
                                        </p:cTn>
                                        <p:tgtEl>
                                          <p:spTgt spid="32771">
                                            <p:txEl>
                                              <p:pRg st="14" end="14"/>
                                            </p:txEl>
                                          </p:spTgt>
                                        </p:tgtEl>
                                        <p:attrNameLst>
                                          <p:attrName>style.visibility</p:attrName>
                                        </p:attrNameLst>
                                      </p:cBhvr>
                                      <p:to>
                                        <p:strVal val="visible"/>
                                      </p:to>
                                    </p:set>
                                    <p:animEffect transition="in" filter="barn(inVertical)">
                                      <p:cBhvr>
                                        <p:cTn id="55" dur="500"/>
                                        <p:tgtEl>
                                          <p:spTgt spid="32771">
                                            <p:txEl>
                                              <p:pRg st="14" end="14"/>
                                            </p:txEl>
                                          </p:spTgt>
                                        </p:tgtEl>
                                      </p:cBhvr>
                                    </p:animEffect>
                                  </p:childTnLst>
                                </p:cTn>
                              </p:par>
                              <p:par>
                                <p:cTn id="56" presetID="16" presetClass="entr" presetSubtype="21" fill="hold" grpId="0" nodeType="withEffect">
                                  <p:stCondLst>
                                    <p:cond delay="0"/>
                                  </p:stCondLst>
                                  <p:childTnLst>
                                    <p:set>
                                      <p:cBhvr>
                                        <p:cTn id="57" dur="1" fill="hold">
                                          <p:stCondLst>
                                            <p:cond delay="0"/>
                                          </p:stCondLst>
                                        </p:cTn>
                                        <p:tgtEl>
                                          <p:spTgt spid="32771">
                                            <p:txEl>
                                              <p:pRg st="15" end="15"/>
                                            </p:txEl>
                                          </p:spTgt>
                                        </p:tgtEl>
                                        <p:attrNameLst>
                                          <p:attrName>style.visibility</p:attrName>
                                        </p:attrNameLst>
                                      </p:cBhvr>
                                      <p:to>
                                        <p:strVal val="visible"/>
                                      </p:to>
                                    </p:set>
                                    <p:animEffect transition="in" filter="barn(inVertical)">
                                      <p:cBhvr>
                                        <p:cTn id="58" dur="500"/>
                                        <p:tgtEl>
                                          <p:spTgt spid="32771">
                                            <p:txEl>
                                              <p:pRg st="15" end="1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771"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146" name="Rectangle 2"/>
          <p:cNvSpPr>
            <a:spLocks noGrp="1" noChangeArrowheads="1"/>
          </p:cNvSpPr>
          <p:nvPr>
            <p:ph type="title" idx="4294967295"/>
          </p:nvPr>
        </p:nvSpPr>
        <p:spPr>
          <a:xfrm>
            <a:off x="0" y="222250"/>
            <a:ext cx="7010400" cy="478790"/>
          </a:xfrm>
        </p:spPr>
        <p:txBody>
          <a:bodyPr/>
          <a:lstStyle/>
          <a:p>
            <a:r>
              <a:rPr lang="zh-CN" altLang="en-US" sz="3200" dirty="0"/>
              <a:t>计算机性能评价</a:t>
            </a:r>
            <a:endParaRPr lang="en-US" altLang="zh-CN" sz="3200" dirty="0"/>
          </a:p>
        </p:txBody>
      </p:sp>
      <p:sp>
        <p:nvSpPr>
          <p:cNvPr id="262147" name="Rectangle 3"/>
          <p:cNvSpPr>
            <a:spLocks noGrp="1" noChangeArrowheads="1"/>
          </p:cNvSpPr>
          <p:nvPr>
            <p:ph type="body" idx="4294967295"/>
          </p:nvPr>
        </p:nvSpPr>
        <p:spPr>
          <a:xfrm>
            <a:off x="479376" y="908720"/>
            <a:ext cx="11305256" cy="5057859"/>
          </a:xfrm>
        </p:spPr>
        <p:txBody>
          <a:bodyPr/>
          <a:lstStyle/>
          <a:p>
            <a:pPr>
              <a:lnSpc>
                <a:spcPct val="150000"/>
              </a:lnSpc>
            </a:pPr>
            <a:r>
              <a:rPr lang="zh-CN" altLang="en-US" sz="2800" dirty="0">
                <a:solidFill>
                  <a:srgbClr val="FF0000"/>
                </a:solidFill>
                <a:ea typeface="宋体" panose="02010600030101010101" pitchFamily="2" charset="-122"/>
              </a:rPr>
              <a:t>响应时间</a:t>
            </a:r>
            <a:r>
              <a:rPr lang="zh-CN" altLang="en-US" sz="2800" dirty="0">
                <a:ea typeface="宋体" panose="02010600030101010101" pitchFamily="2" charset="-122"/>
              </a:rPr>
              <a:t>与</a:t>
            </a:r>
            <a:r>
              <a:rPr lang="zh-CN" altLang="en-US" sz="2800" dirty="0">
                <a:solidFill>
                  <a:srgbClr val="FF0000"/>
                </a:solidFill>
                <a:ea typeface="宋体" panose="02010600030101010101" pitchFamily="2" charset="-122"/>
              </a:rPr>
              <a:t>吞吐量</a:t>
            </a:r>
          </a:p>
          <a:p>
            <a:pPr lvl="1">
              <a:lnSpc>
                <a:spcPct val="150000"/>
              </a:lnSpc>
            </a:pPr>
            <a:r>
              <a:rPr lang="zh-CN" altLang="en-US" sz="2400" dirty="0">
                <a:solidFill>
                  <a:srgbClr val="FF0000"/>
                </a:solidFill>
                <a:ea typeface="宋体" panose="02010600030101010101" pitchFamily="2" charset="-122"/>
              </a:rPr>
              <a:t>响应时间</a:t>
            </a:r>
            <a:r>
              <a:rPr lang="zh-CN" altLang="en-US" sz="2400" dirty="0">
                <a:ea typeface="宋体" panose="02010600030101010101" pitchFamily="2" charset="-122"/>
              </a:rPr>
              <a:t>：从提交作业到完成作业所花费的时间</a:t>
            </a:r>
            <a:endParaRPr lang="en-US" altLang="zh-CN" sz="2400" dirty="0">
              <a:ea typeface="宋体" panose="02010600030101010101" pitchFamily="2" charset="-122"/>
            </a:endParaRPr>
          </a:p>
          <a:p>
            <a:pPr lvl="2">
              <a:lnSpc>
                <a:spcPct val="150000"/>
              </a:lnSpc>
            </a:pPr>
            <a:r>
              <a:rPr lang="zh-CN" altLang="en-US" sz="2400" dirty="0">
                <a:ea typeface="宋体" panose="02010600030101010101" pitchFamily="2" charset="-122"/>
              </a:rPr>
              <a:t>响应时间是完成一个任务所花的时间总和，包括内存访问时间、执行</a:t>
            </a:r>
            <a:r>
              <a:rPr lang="en-US" altLang="zh-CN" sz="2400" dirty="0">
                <a:ea typeface="宋体" panose="02010600030101010101" pitchFamily="2" charset="-122"/>
              </a:rPr>
              <a:t>IO</a:t>
            </a:r>
            <a:r>
              <a:rPr lang="zh-CN" altLang="en-US" sz="2400" dirty="0">
                <a:ea typeface="宋体" panose="02010600030101010101" pitchFamily="2" charset="-122"/>
              </a:rPr>
              <a:t>操作的时间、以及运行必要的操作系统代码所需的时间。</a:t>
            </a:r>
          </a:p>
          <a:p>
            <a:pPr lvl="1">
              <a:lnSpc>
                <a:spcPct val="150000"/>
              </a:lnSpc>
            </a:pPr>
            <a:r>
              <a:rPr lang="zh-CN" altLang="en-US" sz="2400" dirty="0">
                <a:solidFill>
                  <a:srgbClr val="FF0000"/>
                </a:solidFill>
                <a:ea typeface="宋体" panose="02010600030101010101" pitchFamily="2" charset="-122"/>
              </a:rPr>
              <a:t>吞吐量</a:t>
            </a:r>
            <a:r>
              <a:rPr lang="zh-CN" altLang="en-US" sz="2400" dirty="0">
                <a:ea typeface="宋体" panose="02010600030101010101" pitchFamily="2" charset="-122"/>
              </a:rPr>
              <a:t>：一定时间间隔内完成的作业数</a:t>
            </a:r>
            <a:endParaRPr lang="en-US" altLang="zh-CN" sz="2400" dirty="0">
              <a:ea typeface="宋体" panose="02010600030101010101" pitchFamily="2" charset="-122"/>
            </a:endParaRPr>
          </a:p>
          <a:p>
            <a:pPr lvl="2">
              <a:lnSpc>
                <a:spcPct val="150000"/>
              </a:lnSpc>
            </a:pPr>
            <a:r>
              <a:rPr lang="zh-CN" altLang="en-US" sz="2400" dirty="0">
                <a:ea typeface="宋体" panose="02010600030101010101" pitchFamily="2" charset="-122"/>
              </a:rPr>
              <a:t>多任务操作系统更侧重于优化系统的整体吞吐量，而不会特别最小化某个特定程序的响应时间</a:t>
            </a:r>
          </a:p>
          <a:p>
            <a:pPr lvl="1">
              <a:lnSpc>
                <a:spcPct val="150000"/>
              </a:lnSpc>
            </a:pPr>
            <a:r>
              <a:rPr lang="zh-CN" altLang="en-US" sz="2400" dirty="0">
                <a:ea typeface="宋体" panose="02010600030101010101" pitchFamily="2" charset="-122"/>
              </a:rPr>
              <a:t>个人用户更关心响应时间，企业级计算机的管理人员更关心吞吐量</a:t>
            </a:r>
          </a:p>
          <a:p>
            <a:pPr lvl="1">
              <a:lnSpc>
                <a:spcPct val="150000"/>
              </a:lnSpc>
            </a:pPr>
            <a:r>
              <a:rPr lang="zh-CN" altLang="en-US" sz="2400" dirty="0">
                <a:ea typeface="宋体" panose="02010600030101010101" pitchFamily="2" charset="-122"/>
              </a:rPr>
              <a:t>对于企业级计算机以外的应用，响应时间是评价计算机性能的主要依据</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0000">
            <a:alpha val="50000"/>
          </a:srgbClr>
        </a:solidFill>
        <a:effectLst/>
      </p:bgPr>
    </p:bg>
    <p:spTree>
      <p:nvGrpSpPr>
        <p:cNvPr id="1" name=""/>
        <p:cNvGrpSpPr/>
        <p:nvPr/>
      </p:nvGrpSpPr>
      <p:grpSpPr>
        <a:xfrm>
          <a:off x="0" y="0"/>
          <a:ext cx="0" cy="0"/>
          <a:chOff x="0" y="0"/>
          <a:chExt cx="0" cy="0"/>
        </a:xfrm>
      </p:grpSpPr>
      <p:sp>
        <p:nvSpPr>
          <p:cNvPr id="262147" name="Rectangle 3"/>
          <p:cNvSpPr>
            <a:spLocks noGrp="1" noChangeArrowheads="1"/>
          </p:cNvSpPr>
          <p:nvPr>
            <p:ph type="body" idx="4294967295"/>
          </p:nvPr>
        </p:nvSpPr>
        <p:spPr>
          <a:xfrm>
            <a:off x="479376" y="976452"/>
            <a:ext cx="11161240" cy="1930528"/>
          </a:xfrm>
        </p:spPr>
        <p:txBody>
          <a:bodyPr/>
          <a:lstStyle/>
          <a:p>
            <a:pPr>
              <a:lnSpc>
                <a:spcPct val="150000"/>
              </a:lnSpc>
            </a:pPr>
            <a:r>
              <a:rPr lang="zh-CN" altLang="en-US" dirty="0">
                <a:solidFill>
                  <a:srgbClr val="FF0000"/>
                </a:solidFill>
                <a:ea typeface="宋体" panose="02010600030101010101" pitchFamily="2" charset="-122"/>
              </a:rPr>
              <a:t>响应时间</a:t>
            </a:r>
            <a:r>
              <a:rPr lang="zh-CN" altLang="en-US" dirty="0">
                <a:ea typeface="宋体" panose="02010600030101010101" pitchFamily="2" charset="-122"/>
              </a:rPr>
              <a:t>与</a:t>
            </a:r>
            <a:r>
              <a:rPr lang="en-US" altLang="zh-CN" dirty="0">
                <a:solidFill>
                  <a:srgbClr val="FF0000"/>
                </a:solidFill>
                <a:ea typeface="宋体" panose="02010600030101010101" pitchFamily="2" charset="-122"/>
              </a:rPr>
              <a:t>CPU</a:t>
            </a:r>
            <a:r>
              <a:rPr lang="zh-CN" altLang="en-US" dirty="0">
                <a:solidFill>
                  <a:srgbClr val="FF0000"/>
                </a:solidFill>
                <a:ea typeface="宋体" panose="02010600030101010101" pitchFamily="2" charset="-122"/>
              </a:rPr>
              <a:t>执行时间</a:t>
            </a:r>
          </a:p>
          <a:p>
            <a:pPr lvl="1">
              <a:lnSpc>
                <a:spcPct val="150000"/>
              </a:lnSpc>
            </a:pPr>
            <a:r>
              <a:rPr lang="zh-CN" altLang="en-US" sz="2000" dirty="0">
                <a:ea typeface="宋体" panose="02010600030101010101" pitchFamily="2" charset="-122"/>
              </a:rPr>
              <a:t>对于多任务系统，应该从</a:t>
            </a:r>
            <a:r>
              <a:rPr lang="zh-CN" altLang="en-US" sz="2000" dirty="0">
                <a:solidFill>
                  <a:schemeClr val="accent1"/>
                </a:solidFill>
                <a:ea typeface="宋体" panose="02010600030101010101" pitchFamily="2" charset="-122"/>
              </a:rPr>
              <a:t>响应时间</a:t>
            </a:r>
            <a:r>
              <a:rPr lang="zh-CN" altLang="en-US" sz="2000" dirty="0">
                <a:ea typeface="宋体" panose="02010600030101010101" pitchFamily="2" charset="-122"/>
              </a:rPr>
              <a:t>中去除因为等待</a:t>
            </a:r>
            <a:r>
              <a:rPr lang="en-US" altLang="zh-CN" sz="2000" dirty="0">
                <a:ea typeface="宋体" panose="02010600030101010101" pitchFamily="2" charset="-122"/>
              </a:rPr>
              <a:t>I/O</a:t>
            </a:r>
            <a:r>
              <a:rPr lang="zh-CN" altLang="en-US" sz="2000" dirty="0">
                <a:ea typeface="宋体" panose="02010600030101010101" pitchFamily="2" charset="-122"/>
              </a:rPr>
              <a:t>操作而花去的时间和</a:t>
            </a:r>
            <a:r>
              <a:rPr lang="en-US" altLang="zh-CN" sz="2000" dirty="0">
                <a:ea typeface="宋体" panose="02010600030101010101" pitchFamily="2" charset="-122"/>
              </a:rPr>
              <a:t>CPU</a:t>
            </a:r>
            <a:r>
              <a:rPr lang="zh-CN" altLang="en-US" sz="2000" dirty="0">
                <a:ea typeface="宋体" panose="02010600030101010101" pitchFamily="2" charset="-122"/>
              </a:rPr>
              <a:t>执行其他程序所花费的时间，为此引入</a:t>
            </a:r>
            <a:r>
              <a:rPr lang="en-US" altLang="zh-CN" sz="2000" dirty="0">
                <a:solidFill>
                  <a:schemeClr val="accent1"/>
                </a:solidFill>
                <a:ea typeface="宋体" panose="02010600030101010101" pitchFamily="2" charset="-122"/>
              </a:rPr>
              <a:t>CPU</a:t>
            </a:r>
            <a:r>
              <a:rPr lang="zh-CN" altLang="en-US" sz="2000" dirty="0">
                <a:solidFill>
                  <a:schemeClr val="accent1"/>
                </a:solidFill>
                <a:ea typeface="宋体" panose="02010600030101010101" pitchFamily="2" charset="-122"/>
              </a:rPr>
              <a:t>执行时间</a:t>
            </a:r>
            <a:r>
              <a:rPr lang="zh-CN" altLang="en-US" sz="2000" dirty="0">
                <a:ea typeface="宋体" panose="02010600030101010101" pitchFamily="2" charset="-122"/>
              </a:rPr>
              <a:t>的概念。</a:t>
            </a:r>
            <a:endParaRPr lang="en-US" altLang="zh-CN" sz="2000" dirty="0">
              <a:ea typeface="宋体" panose="02010600030101010101" pitchFamily="2" charset="-122"/>
            </a:endParaRPr>
          </a:p>
          <a:p>
            <a:pPr lvl="1">
              <a:lnSpc>
                <a:spcPct val="150000"/>
              </a:lnSpc>
            </a:pPr>
            <a:r>
              <a:rPr lang="en-US" altLang="zh-CN" sz="2000" dirty="0">
                <a:ea typeface="宋体" panose="02010600030101010101" pitchFamily="2" charset="-122"/>
              </a:rPr>
              <a:t>CPU</a:t>
            </a:r>
            <a:r>
              <a:rPr lang="zh-CN" altLang="en-US" sz="2000" dirty="0">
                <a:ea typeface="宋体" panose="02010600030101010101" pitchFamily="2" charset="-122"/>
              </a:rPr>
              <a:t>执行时间是</a:t>
            </a:r>
            <a:r>
              <a:rPr lang="en-US" altLang="zh-CN" sz="2000" dirty="0">
                <a:ea typeface="宋体" panose="02010600030101010101" pitchFamily="2" charset="-122"/>
              </a:rPr>
              <a:t>CPU</a:t>
            </a:r>
            <a:r>
              <a:rPr lang="zh-CN" altLang="en-US" sz="2000" dirty="0">
                <a:ea typeface="宋体" panose="02010600030101010101" pitchFamily="2" charset="-122"/>
              </a:rPr>
              <a:t>真正花在运行一个程序上的时间。</a:t>
            </a:r>
            <a:endParaRPr lang="en-US" altLang="zh-CN" sz="2000" dirty="0">
              <a:ea typeface="宋体" panose="02010600030101010101" pitchFamily="2" charset="-122"/>
            </a:endParaRPr>
          </a:p>
        </p:txBody>
      </p:sp>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14465" y="3243922"/>
            <a:ext cx="6552728" cy="195092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36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26123" y="5356579"/>
            <a:ext cx="6601462" cy="10247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Rectangle 2"/>
          <p:cNvSpPr>
            <a:spLocks noGrp="1" noChangeArrowheads="1"/>
          </p:cNvSpPr>
          <p:nvPr/>
        </p:nvSpPr>
        <p:spPr>
          <a:xfrm>
            <a:off x="0" y="222250"/>
            <a:ext cx="7010400" cy="478790"/>
          </a:xfrm>
          <a:prstGeom prst="rect">
            <a:avLst/>
          </a:prstGeom>
          <a:noFill/>
          <a:ln w="12700">
            <a:noFill/>
            <a:miter lim="800000"/>
          </a:ln>
        </p:spPr>
        <p:txBody>
          <a:bodyPr vert="horz" wrap="square" lIns="63500" tIns="25400" rIns="63500" bIns="25400" numCol="1" anchor="t" anchorCtr="0" compatLnSpc="1">
            <a:spAutoFit/>
          </a:bodyPr>
          <a:lstStyle>
            <a:lvl1pPr algn="l" rtl="0" eaLnBrk="0" fontAlgn="base" hangingPunct="0">
              <a:lnSpc>
                <a:spcPct val="87000"/>
              </a:lnSpc>
              <a:spcBef>
                <a:spcPct val="0"/>
              </a:spcBef>
              <a:spcAft>
                <a:spcPct val="0"/>
              </a:spcAft>
              <a:defRPr sz="2400" b="1" i="0">
                <a:solidFill>
                  <a:srgbClr val="FF0000"/>
                </a:solidFill>
                <a:latin typeface="+mj-lt"/>
                <a:ea typeface="+mj-ea"/>
                <a:cs typeface="楷体_GB2312"/>
              </a:defRPr>
            </a:lvl1pPr>
            <a:lvl2pPr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cs typeface="楷体_GB2312"/>
              </a:defRPr>
            </a:lvl2pPr>
            <a:lvl3pPr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cs typeface="楷体_GB2312"/>
              </a:defRPr>
            </a:lvl3pPr>
            <a:lvl4pPr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cs typeface="楷体_GB2312"/>
              </a:defRPr>
            </a:lvl4pPr>
            <a:lvl5pPr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cs typeface="楷体_GB2312"/>
              </a:defRPr>
            </a:lvl5pPr>
            <a:lvl6pPr marL="457200"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defRPr>
            </a:lvl6pPr>
            <a:lvl7pPr marL="914400"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defRPr>
            </a:lvl7pPr>
            <a:lvl8pPr marL="1371600"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defRPr>
            </a:lvl8pPr>
            <a:lvl9pPr marL="1828800"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defRPr>
            </a:lvl9pPr>
          </a:lstStyle>
          <a:p>
            <a:pPr indent="0">
              <a:buNone/>
            </a:pPr>
            <a:r>
              <a:rPr lang="zh-CN" altLang="en-US" sz="3200" dirty="0"/>
              <a:t>计算机性能评价</a:t>
            </a:r>
            <a:endParaRPr lang="en-US" altLang="zh-CN" sz="32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0000">
            <a:alpha val="50000"/>
          </a:srgbClr>
        </a:solidFill>
        <a:effectLst/>
      </p:bgPr>
    </p:bg>
    <p:spTree>
      <p:nvGrpSpPr>
        <p:cNvPr id="1" name=""/>
        <p:cNvGrpSpPr/>
        <p:nvPr/>
      </p:nvGrpSpPr>
      <p:grpSpPr>
        <a:xfrm>
          <a:off x="0" y="0"/>
          <a:ext cx="0" cy="0"/>
          <a:chOff x="0" y="0"/>
          <a:chExt cx="0" cy="0"/>
        </a:xfrm>
      </p:grpSpPr>
      <p:sp>
        <p:nvSpPr>
          <p:cNvPr id="262147" name="Rectangle 3"/>
          <p:cNvSpPr>
            <a:spLocks noGrp="1" noChangeArrowheads="1"/>
          </p:cNvSpPr>
          <p:nvPr>
            <p:ph type="body" idx="4294967295"/>
          </p:nvPr>
        </p:nvSpPr>
        <p:spPr>
          <a:xfrm>
            <a:off x="463927" y="717394"/>
            <a:ext cx="11712624" cy="2213491"/>
          </a:xfrm>
        </p:spPr>
        <p:txBody>
          <a:bodyPr/>
          <a:lstStyle/>
          <a:p>
            <a:pPr>
              <a:lnSpc>
                <a:spcPct val="150000"/>
              </a:lnSpc>
            </a:pPr>
            <a:r>
              <a:rPr lang="en-US" altLang="zh-CN" dirty="0">
                <a:ea typeface="宋体" panose="02010600030101010101" pitchFamily="2" charset="-122"/>
              </a:rPr>
              <a:t>CPI</a:t>
            </a:r>
            <a:r>
              <a:rPr lang="zh-CN" altLang="en-US" dirty="0">
                <a:ea typeface="宋体" panose="02010600030101010101" pitchFamily="2" charset="-122"/>
              </a:rPr>
              <a:t>：指令平均执行时钟周期数</a:t>
            </a:r>
          </a:p>
          <a:p>
            <a:pPr lvl="1">
              <a:lnSpc>
                <a:spcPct val="150000"/>
              </a:lnSpc>
            </a:pPr>
            <a:r>
              <a:rPr lang="en-US" altLang="zh-CN" dirty="0">
                <a:ea typeface="宋体" panose="02010600030101010101" pitchFamily="2" charset="-122"/>
              </a:rPr>
              <a:t>CPI</a:t>
            </a:r>
            <a:r>
              <a:rPr lang="zh-CN" altLang="en-US" dirty="0">
                <a:ea typeface="宋体" panose="02010600030101010101" pitchFamily="2" charset="-122"/>
              </a:rPr>
              <a:t>：</a:t>
            </a:r>
            <a:r>
              <a:rPr lang="en-US" altLang="zh-CN" dirty="0">
                <a:solidFill>
                  <a:srgbClr val="FF0000"/>
                </a:solidFill>
                <a:ea typeface="宋体" panose="02010600030101010101" pitchFamily="2" charset="-122"/>
              </a:rPr>
              <a:t>C</a:t>
            </a:r>
            <a:r>
              <a:rPr lang="en-US" altLang="zh-CN" dirty="0">
                <a:ea typeface="宋体" panose="02010600030101010101" pitchFamily="2" charset="-122"/>
              </a:rPr>
              <a:t>lock cycles </a:t>
            </a:r>
            <a:r>
              <a:rPr lang="en-US" altLang="zh-CN" dirty="0">
                <a:solidFill>
                  <a:srgbClr val="FF0000"/>
                </a:solidFill>
                <a:ea typeface="宋体" panose="02010600030101010101" pitchFamily="2" charset="-122"/>
              </a:rPr>
              <a:t>P</a:t>
            </a:r>
            <a:r>
              <a:rPr lang="en-US" altLang="zh-CN" dirty="0">
                <a:ea typeface="宋体" panose="02010600030101010101" pitchFamily="2" charset="-122"/>
              </a:rPr>
              <a:t>er </a:t>
            </a:r>
            <a:r>
              <a:rPr lang="en-US" altLang="zh-CN" dirty="0">
                <a:solidFill>
                  <a:srgbClr val="FF0000"/>
                </a:solidFill>
                <a:ea typeface="宋体" panose="02010600030101010101" pitchFamily="2" charset="-122"/>
              </a:rPr>
              <a:t>I</a:t>
            </a:r>
            <a:r>
              <a:rPr lang="en-US" altLang="zh-CN" dirty="0">
                <a:ea typeface="宋体" panose="02010600030101010101" pitchFamily="2" charset="-122"/>
              </a:rPr>
              <a:t>nstruction</a:t>
            </a:r>
            <a:r>
              <a:rPr lang="zh-CN" altLang="en-US" dirty="0">
                <a:ea typeface="宋体" panose="02010600030101010101" pitchFamily="2" charset="-122"/>
              </a:rPr>
              <a:t>。</a:t>
            </a:r>
            <a:endParaRPr lang="en-US" altLang="zh-CN" dirty="0">
              <a:ea typeface="宋体" panose="02010600030101010101" pitchFamily="2" charset="-122"/>
            </a:endParaRPr>
          </a:p>
          <a:p>
            <a:pPr lvl="1">
              <a:lnSpc>
                <a:spcPct val="150000"/>
              </a:lnSpc>
            </a:pPr>
            <a:r>
              <a:rPr lang="zh-CN" altLang="en-US" dirty="0">
                <a:ea typeface="宋体" panose="02010600030101010101" pitchFamily="2" charset="-122"/>
              </a:rPr>
              <a:t>不同指令功能不同，所需时间也不同，</a:t>
            </a:r>
            <a:r>
              <a:rPr lang="en-US" altLang="zh-CN" dirty="0">
                <a:ea typeface="宋体" panose="02010600030101010101" pitchFamily="2" charset="-122"/>
              </a:rPr>
              <a:t>CPI</a:t>
            </a:r>
            <a:r>
              <a:rPr lang="zh-CN" altLang="en-US" dirty="0">
                <a:ea typeface="宋体" panose="02010600030101010101" pitchFamily="2" charset="-122"/>
              </a:rPr>
              <a:t>只是某一机器中一个程序或程序片段每条指令所用时钟周期的平均值。</a:t>
            </a:r>
            <a:endParaRPr lang="en-US" altLang="zh-CN" dirty="0">
              <a:ea typeface="宋体" panose="02010600030101010101" pitchFamily="2" charset="-122"/>
            </a:endParaRPr>
          </a:p>
          <a:p>
            <a:pPr lvl="1">
              <a:lnSpc>
                <a:spcPct val="150000"/>
              </a:lnSpc>
            </a:pPr>
            <a:r>
              <a:rPr lang="zh-CN" altLang="en-US" dirty="0">
                <a:ea typeface="宋体" panose="02010600030101010101" pitchFamily="2" charset="-122"/>
              </a:rPr>
              <a:t>不同指令集的</a:t>
            </a:r>
            <a:r>
              <a:rPr lang="en-US" altLang="zh-CN" dirty="0">
                <a:ea typeface="宋体" panose="02010600030101010101" pitchFamily="2" charset="-122"/>
              </a:rPr>
              <a:t>CPI</a:t>
            </a:r>
            <a:r>
              <a:rPr lang="zh-CN" altLang="en-US" dirty="0">
                <a:ea typeface="宋体" panose="02010600030101010101" pitchFamily="2" charset="-122"/>
              </a:rPr>
              <a:t>比较没有实际意义。</a:t>
            </a:r>
            <a:endParaRPr lang="en-US" altLang="zh-CN" dirty="0">
              <a:ea typeface="宋体" panose="02010600030101010101" pitchFamily="2" charset="-122"/>
            </a:endParaRPr>
          </a:p>
        </p:txBody>
      </p:sp>
      <p:pic>
        <p:nvPicPr>
          <p:cNvPr id="80897" name="Picture 1"/>
          <p:cNvPicPr>
            <a:picLocks noChangeAspect="1" noChangeArrowheads="1"/>
          </p:cNvPicPr>
          <p:nvPr/>
        </p:nvPicPr>
        <p:blipFill>
          <a:blip r:embed="rId2" cstate="print"/>
          <a:srcRect/>
          <a:stretch>
            <a:fillRect/>
          </a:stretch>
        </p:blipFill>
        <p:spPr bwMode="auto">
          <a:xfrm>
            <a:off x="2063552" y="3429000"/>
            <a:ext cx="6362700" cy="3143250"/>
          </a:xfrm>
          <a:prstGeom prst="rect">
            <a:avLst/>
          </a:prstGeom>
          <a:noFill/>
          <a:ln w="9525">
            <a:solidFill>
              <a:srgbClr val="C00000"/>
            </a:solidFill>
            <a:miter lim="800000"/>
            <a:headEnd/>
            <a:tailEnd/>
          </a:ln>
        </p:spPr>
      </p:pic>
      <p:sp>
        <p:nvSpPr>
          <p:cNvPr id="2" name="Rectangle 2"/>
          <p:cNvSpPr>
            <a:spLocks noGrp="1" noChangeArrowheads="1"/>
          </p:cNvSpPr>
          <p:nvPr/>
        </p:nvSpPr>
        <p:spPr>
          <a:xfrm>
            <a:off x="0" y="222250"/>
            <a:ext cx="7010400" cy="478790"/>
          </a:xfrm>
          <a:prstGeom prst="rect">
            <a:avLst/>
          </a:prstGeom>
          <a:noFill/>
          <a:ln w="12700">
            <a:noFill/>
            <a:miter lim="800000"/>
          </a:ln>
        </p:spPr>
        <p:txBody>
          <a:bodyPr vert="horz" wrap="square" lIns="63500" tIns="25400" rIns="63500" bIns="25400" numCol="1" anchor="t" anchorCtr="0" compatLnSpc="1">
            <a:spAutoFit/>
          </a:bodyPr>
          <a:lstStyle>
            <a:lvl1pPr algn="l" rtl="0" eaLnBrk="0" fontAlgn="base" hangingPunct="0">
              <a:lnSpc>
                <a:spcPct val="87000"/>
              </a:lnSpc>
              <a:spcBef>
                <a:spcPct val="0"/>
              </a:spcBef>
              <a:spcAft>
                <a:spcPct val="0"/>
              </a:spcAft>
              <a:defRPr sz="2400" b="1" i="0">
                <a:solidFill>
                  <a:srgbClr val="FF0000"/>
                </a:solidFill>
                <a:latin typeface="+mj-lt"/>
                <a:ea typeface="+mj-ea"/>
                <a:cs typeface="楷体_GB2312"/>
              </a:defRPr>
            </a:lvl1pPr>
            <a:lvl2pPr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cs typeface="楷体_GB2312"/>
              </a:defRPr>
            </a:lvl2pPr>
            <a:lvl3pPr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cs typeface="楷体_GB2312"/>
              </a:defRPr>
            </a:lvl3pPr>
            <a:lvl4pPr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cs typeface="楷体_GB2312"/>
              </a:defRPr>
            </a:lvl4pPr>
            <a:lvl5pPr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cs typeface="楷体_GB2312"/>
              </a:defRPr>
            </a:lvl5pPr>
            <a:lvl6pPr marL="457200"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defRPr>
            </a:lvl6pPr>
            <a:lvl7pPr marL="914400"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defRPr>
            </a:lvl7pPr>
            <a:lvl8pPr marL="1371600"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defRPr>
            </a:lvl8pPr>
            <a:lvl9pPr marL="1828800"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defRPr>
            </a:lvl9pPr>
          </a:lstStyle>
          <a:p>
            <a:pPr indent="0">
              <a:buNone/>
            </a:pPr>
            <a:r>
              <a:rPr lang="zh-CN" altLang="en-US" sz="3200" dirty="0"/>
              <a:t>计算机性能评价</a:t>
            </a:r>
            <a:endParaRPr lang="en-US" altLang="zh-CN" sz="32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0000">
            <a:alpha val="50000"/>
          </a:srgbClr>
        </a:solidFill>
        <a:effectLst/>
      </p:bgPr>
    </p:bg>
    <p:spTree>
      <p:nvGrpSpPr>
        <p:cNvPr id="1" name=""/>
        <p:cNvGrpSpPr/>
        <p:nvPr/>
      </p:nvGrpSpPr>
      <p:grpSpPr>
        <a:xfrm>
          <a:off x="0" y="0"/>
          <a:ext cx="0" cy="0"/>
          <a:chOff x="0" y="0"/>
          <a:chExt cx="0" cy="0"/>
        </a:xfrm>
      </p:grpSpPr>
      <p:sp>
        <p:nvSpPr>
          <p:cNvPr id="262147" name="Rectangle 3"/>
          <p:cNvSpPr>
            <a:spLocks noGrp="1" noChangeArrowheads="1"/>
          </p:cNvSpPr>
          <p:nvPr>
            <p:ph type="body" idx="4294967295"/>
          </p:nvPr>
        </p:nvSpPr>
        <p:spPr>
          <a:xfrm>
            <a:off x="551384" y="1020445"/>
            <a:ext cx="10585175" cy="5260479"/>
          </a:xfrm>
        </p:spPr>
        <p:txBody>
          <a:bodyPr/>
          <a:lstStyle/>
          <a:p>
            <a:pPr>
              <a:lnSpc>
                <a:spcPct val="150000"/>
              </a:lnSpc>
            </a:pPr>
            <a:r>
              <a:rPr lang="en-US" altLang="zh-CN" dirty="0">
                <a:ea typeface="宋体" panose="02010600030101010101" pitchFamily="2" charset="-122"/>
              </a:rPr>
              <a:t>MIPS</a:t>
            </a:r>
            <a:r>
              <a:rPr lang="zh-CN" altLang="en-US" dirty="0">
                <a:ea typeface="宋体" panose="02010600030101010101" pitchFamily="2" charset="-122"/>
              </a:rPr>
              <a:t>：百万指令每秒</a:t>
            </a:r>
            <a:endParaRPr lang="en-US" altLang="zh-CN" dirty="0">
              <a:ea typeface="宋体" panose="02010600030101010101" pitchFamily="2" charset="-122"/>
            </a:endParaRPr>
          </a:p>
          <a:p>
            <a:pPr lvl="1">
              <a:lnSpc>
                <a:spcPct val="150000"/>
              </a:lnSpc>
            </a:pPr>
            <a:r>
              <a:rPr lang="en-US" altLang="zh-CN" dirty="0">
                <a:ea typeface="宋体" panose="02010600030101010101" pitchFamily="2" charset="-122"/>
              </a:rPr>
              <a:t>MIPS</a:t>
            </a:r>
            <a:r>
              <a:rPr lang="zh-CN" altLang="en-US" dirty="0">
                <a:ea typeface="宋体" panose="02010600030101010101" pitchFamily="2" charset="-122"/>
              </a:rPr>
              <a:t>：</a:t>
            </a:r>
            <a:r>
              <a:rPr lang="en-US" altLang="zh-CN" dirty="0">
                <a:solidFill>
                  <a:srgbClr val="FF0000"/>
                </a:solidFill>
                <a:ea typeface="宋体" panose="02010600030101010101" pitchFamily="2" charset="-122"/>
              </a:rPr>
              <a:t>M</a:t>
            </a:r>
            <a:r>
              <a:rPr lang="en-US" altLang="zh-CN" dirty="0">
                <a:ea typeface="宋体" panose="02010600030101010101" pitchFamily="2" charset="-122"/>
              </a:rPr>
              <a:t>illion </a:t>
            </a:r>
            <a:r>
              <a:rPr lang="en-US" altLang="zh-CN" dirty="0">
                <a:solidFill>
                  <a:srgbClr val="FF0000"/>
                </a:solidFill>
                <a:ea typeface="宋体" panose="02010600030101010101" pitchFamily="2" charset="-122"/>
              </a:rPr>
              <a:t>I</a:t>
            </a:r>
            <a:r>
              <a:rPr lang="en-US" altLang="zh-CN" dirty="0">
                <a:ea typeface="宋体" panose="02010600030101010101" pitchFamily="2" charset="-122"/>
              </a:rPr>
              <a:t>nstruction </a:t>
            </a:r>
            <a:r>
              <a:rPr lang="en-US" altLang="zh-CN" dirty="0">
                <a:solidFill>
                  <a:srgbClr val="FF0000"/>
                </a:solidFill>
                <a:ea typeface="宋体" panose="02010600030101010101" pitchFamily="2" charset="-122"/>
              </a:rPr>
              <a:t>P</a:t>
            </a:r>
            <a:r>
              <a:rPr lang="en-US" altLang="zh-CN" dirty="0">
                <a:ea typeface="宋体" panose="02010600030101010101" pitchFamily="2" charset="-122"/>
              </a:rPr>
              <a:t>er </a:t>
            </a:r>
            <a:r>
              <a:rPr lang="en-US" altLang="zh-CN" dirty="0">
                <a:solidFill>
                  <a:srgbClr val="FF0000"/>
                </a:solidFill>
                <a:ea typeface="宋体" panose="02010600030101010101" pitchFamily="2" charset="-122"/>
              </a:rPr>
              <a:t>S</a:t>
            </a:r>
            <a:r>
              <a:rPr lang="en-US" altLang="zh-CN" dirty="0">
                <a:ea typeface="宋体" panose="02010600030101010101" pitchFamily="2" charset="-122"/>
              </a:rPr>
              <a:t>econd</a:t>
            </a:r>
          </a:p>
          <a:p>
            <a:pPr lvl="1">
              <a:lnSpc>
                <a:spcPct val="150000"/>
              </a:lnSpc>
            </a:pPr>
            <a:r>
              <a:rPr lang="zh-CN" altLang="en-US" dirty="0">
                <a:ea typeface="宋体" panose="02010600030101010101" pitchFamily="2" charset="-122"/>
              </a:rPr>
              <a:t>不同指令集的</a:t>
            </a:r>
            <a:r>
              <a:rPr lang="en-US" altLang="zh-CN" dirty="0">
                <a:ea typeface="宋体" panose="02010600030101010101" pitchFamily="2" charset="-122"/>
              </a:rPr>
              <a:t>MIPS</a:t>
            </a:r>
            <a:r>
              <a:rPr lang="zh-CN" altLang="en-US" dirty="0">
                <a:ea typeface="宋体" panose="02010600030101010101" pitchFamily="2" charset="-122"/>
              </a:rPr>
              <a:t>比较没有实际意义</a:t>
            </a:r>
            <a:endParaRPr lang="en-US" altLang="zh-CN" dirty="0">
              <a:ea typeface="宋体" panose="02010600030101010101" pitchFamily="2" charset="-122"/>
            </a:endParaRPr>
          </a:p>
          <a:p>
            <a:pPr lvl="1">
              <a:lnSpc>
                <a:spcPct val="150000"/>
              </a:lnSpc>
            </a:pPr>
            <a:r>
              <a:rPr lang="zh-CN" altLang="en-US" dirty="0">
                <a:ea typeface="宋体" panose="02010600030101010101" pitchFamily="2" charset="-122"/>
              </a:rPr>
              <a:t>即使同一台机器，用不同的测试程序测出来的</a:t>
            </a:r>
            <a:r>
              <a:rPr lang="en-US" altLang="zh-CN" dirty="0">
                <a:ea typeface="宋体" panose="02010600030101010101" pitchFamily="2" charset="-122"/>
              </a:rPr>
              <a:t>MIPS</a:t>
            </a:r>
            <a:r>
              <a:rPr lang="zh-CN" altLang="en-US" dirty="0">
                <a:ea typeface="宋体" panose="02010600030101010101" pitchFamily="2" charset="-122"/>
              </a:rPr>
              <a:t>值也可能不一样。</a:t>
            </a:r>
            <a:endParaRPr lang="en-US" altLang="zh-CN" dirty="0">
              <a:ea typeface="宋体" panose="02010600030101010101" pitchFamily="2" charset="-122"/>
            </a:endParaRPr>
          </a:p>
          <a:p>
            <a:pPr lvl="1">
              <a:lnSpc>
                <a:spcPct val="150000"/>
              </a:lnSpc>
            </a:pPr>
            <a:endParaRPr lang="en-US" altLang="zh-CN" dirty="0">
              <a:ea typeface="宋体" panose="02010600030101010101" pitchFamily="2" charset="-122"/>
            </a:endParaRPr>
          </a:p>
          <a:p>
            <a:pPr lvl="1">
              <a:lnSpc>
                <a:spcPct val="150000"/>
              </a:lnSpc>
            </a:pPr>
            <a:endParaRPr lang="en-US" altLang="zh-CN" dirty="0">
              <a:ea typeface="宋体" panose="02010600030101010101" pitchFamily="2" charset="-122"/>
            </a:endParaRPr>
          </a:p>
          <a:p>
            <a:pPr lvl="1">
              <a:lnSpc>
                <a:spcPct val="150000"/>
              </a:lnSpc>
            </a:pPr>
            <a:endParaRPr lang="en-US" altLang="zh-CN" dirty="0">
              <a:ea typeface="宋体" panose="02010600030101010101" pitchFamily="2" charset="-122"/>
            </a:endParaRPr>
          </a:p>
          <a:p>
            <a:pPr>
              <a:lnSpc>
                <a:spcPct val="150000"/>
              </a:lnSpc>
            </a:pPr>
            <a:r>
              <a:rPr lang="en-US" altLang="zh-CN" dirty="0">
                <a:ea typeface="宋体" panose="02010600030101010101" pitchFamily="2" charset="-122"/>
              </a:rPr>
              <a:t>MFLOPS</a:t>
            </a:r>
            <a:r>
              <a:rPr lang="zh-CN" altLang="en-US" dirty="0">
                <a:ea typeface="宋体" panose="02010600030101010101" pitchFamily="2" charset="-122"/>
              </a:rPr>
              <a:t>：百万浮点数操作每秒</a:t>
            </a:r>
            <a:endParaRPr lang="en-US" altLang="zh-CN" dirty="0">
              <a:ea typeface="宋体" panose="02010600030101010101" pitchFamily="2" charset="-122"/>
            </a:endParaRPr>
          </a:p>
          <a:p>
            <a:pPr lvl="1">
              <a:lnSpc>
                <a:spcPct val="150000"/>
              </a:lnSpc>
            </a:pPr>
            <a:r>
              <a:rPr lang="en-US" altLang="zh-CN" dirty="0">
                <a:ea typeface="宋体" panose="02010600030101010101" pitchFamily="2" charset="-122"/>
              </a:rPr>
              <a:t>MFLOPS</a:t>
            </a:r>
            <a:r>
              <a:rPr lang="zh-CN" altLang="en-US" dirty="0">
                <a:ea typeface="宋体" panose="02010600030101010101" pitchFamily="2" charset="-122"/>
              </a:rPr>
              <a:t>：</a:t>
            </a:r>
            <a:r>
              <a:rPr lang="en-US" altLang="zh-CN" dirty="0">
                <a:solidFill>
                  <a:srgbClr val="FF0000"/>
                </a:solidFill>
                <a:ea typeface="宋体" panose="02010600030101010101" pitchFamily="2" charset="-122"/>
              </a:rPr>
              <a:t> M</a:t>
            </a:r>
            <a:r>
              <a:rPr lang="en-US" altLang="zh-CN" dirty="0">
                <a:ea typeface="宋体" panose="02010600030101010101" pitchFamily="2" charset="-122"/>
              </a:rPr>
              <a:t>illion </a:t>
            </a:r>
            <a:r>
              <a:rPr lang="en-US" altLang="zh-CN" dirty="0">
                <a:solidFill>
                  <a:srgbClr val="FF0000"/>
                </a:solidFill>
                <a:ea typeface="宋体" panose="02010600030101010101" pitchFamily="2" charset="-122"/>
              </a:rPr>
              <a:t>Fl</a:t>
            </a:r>
            <a:r>
              <a:rPr lang="en-US" altLang="zh-CN" dirty="0">
                <a:ea typeface="宋体" panose="02010600030101010101" pitchFamily="2" charset="-122"/>
              </a:rPr>
              <a:t>oating point </a:t>
            </a:r>
            <a:r>
              <a:rPr lang="en-US" altLang="zh-CN" dirty="0">
                <a:solidFill>
                  <a:srgbClr val="FF0000"/>
                </a:solidFill>
                <a:ea typeface="宋体" panose="02010600030101010101" pitchFamily="2" charset="-122"/>
              </a:rPr>
              <a:t>O</a:t>
            </a:r>
            <a:r>
              <a:rPr lang="en-US" altLang="zh-CN" dirty="0">
                <a:ea typeface="宋体" panose="02010600030101010101" pitchFamily="2" charset="-122"/>
              </a:rPr>
              <a:t>perations </a:t>
            </a:r>
            <a:r>
              <a:rPr lang="en-US" altLang="zh-CN" dirty="0">
                <a:solidFill>
                  <a:srgbClr val="FF0000"/>
                </a:solidFill>
                <a:ea typeface="宋体" panose="02010600030101010101" pitchFamily="2" charset="-122"/>
              </a:rPr>
              <a:t>P</a:t>
            </a:r>
            <a:r>
              <a:rPr lang="en-US" altLang="zh-CN" dirty="0">
                <a:ea typeface="宋体" panose="02010600030101010101" pitchFamily="2" charset="-122"/>
              </a:rPr>
              <a:t>er </a:t>
            </a:r>
            <a:r>
              <a:rPr lang="en-US" altLang="zh-CN" dirty="0">
                <a:solidFill>
                  <a:srgbClr val="FF0000"/>
                </a:solidFill>
                <a:ea typeface="宋体" panose="02010600030101010101" pitchFamily="2" charset="-122"/>
              </a:rPr>
              <a:t>S</a:t>
            </a:r>
            <a:r>
              <a:rPr lang="en-US" altLang="zh-CN" dirty="0">
                <a:ea typeface="宋体" panose="02010600030101010101" pitchFamily="2" charset="-122"/>
              </a:rPr>
              <a:t>econd</a:t>
            </a:r>
          </a:p>
          <a:p>
            <a:pPr lvl="1">
              <a:lnSpc>
                <a:spcPct val="150000"/>
              </a:lnSpc>
            </a:pPr>
            <a:r>
              <a:rPr lang="zh-CN" altLang="en-US" dirty="0">
                <a:ea typeface="宋体" panose="02010600030101010101" pitchFamily="2" charset="-122"/>
              </a:rPr>
              <a:t>可以比较不同机器的浮点运算能力</a:t>
            </a:r>
            <a:r>
              <a:rPr lang="en-US" altLang="zh-CN" dirty="0">
                <a:ea typeface="宋体" panose="02010600030101010101" pitchFamily="2" charset="-122"/>
              </a:rPr>
              <a:t>, </a:t>
            </a:r>
            <a:r>
              <a:rPr lang="zh-CN" altLang="en-US" dirty="0">
                <a:ea typeface="宋体" panose="02010600030101010101" pitchFamily="2" charset="-122"/>
              </a:rPr>
              <a:t>但有局限性</a:t>
            </a:r>
          </a:p>
          <a:p>
            <a:pPr lvl="1">
              <a:lnSpc>
                <a:spcPct val="150000"/>
              </a:lnSpc>
            </a:pPr>
            <a:r>
              <a:rPr lang="en-US" altLang="zh-CN" dirty="0">
                <a:ea typeface="宋体" panose="02010600030101010101" pitchFamily="2" charset="-122"/>
              </a:rPr>
              <a:t>MFLOPS</a:t>
            </a:r>
            <a:r>
              <a:rPr lang="zh-CN" altLang="en-US" dirty="0">
                <a:ea typeface="宋体" panose="02010600030101010101" pitchFamily="2" charset="-122"/>
              </a:rPr>
              <a:t>不仅和机器有关</a:t>
            </a:r>
            <a:r>
              <a:rPr lang="en-US" altLang="zh-CN" dirty="0">
                <a:ea typeface="宋体" panose="02010600030101010101" pitchFamily="2" charset="-122"/>
              </a:rPr>
              <a:t>, </a:t>
            </a:r>
            <a:r>
              <a:rPr lang="zh-CN" altLang="en-US" dirty="0">
                <a:ea typeface="宋体" panose="02010600030101010101" pitchFamily="2" charset="-122"/>
              </a:rPr>
              <a:t>也和所用测试程序有关</a:t>
            </a:r>
          </a:p>
          <a:p>
            <a:pPr lvl="1">
              <a:lnSpc>
                <a:spcPct val="150000"/>
              </a:lnSpc>
            </a:pPr>
            <a:r>
              <a:rPr lang="en-US" altLang="zh-CN" dirty="0">
                <a:ea typeface="宋体" panose="02010600030101010101" pitchFamily="2" charset="-122"/>
              </a:rPr>
              <a:t>MFLOPS</a:t>
            </a:r>
            <a:r>
              <a:rPr lang="zh-CN" altLang="en-US" dirty="0">
                <a:ea typeface="宋体" panose="02010600030101010101" pitchFamily="2" charset="-122"/>
              </a:rPr>
              <a:t>与整数</a:t>
            </a:r>
            <a:r>
              <a:rPr lang="en-US" altLang="zh-CN" dirty="0">
                <a:ea typeface="宋体" panose="02010600030101010101" pitchFamily="2" charset="-122"/>
              </a:rPr>
              <a:t>. </a:t>
            </a:r>
            <a:r>
              <a:rPr lang="zh-CN" altLang="en-US" dirty="0">
                <a:ea typeface="宋体" panose="02010600030101010101" pitchFamily="2" charset="-122"/>
              </a:rPr>
              <a:t>浮点操作的比例有关</a:t>
            </a:r>
          </a:p>
        </p:txBody>
      </p:sp>
      <p:pic>
        <p:nvPicPr>
          <p:cNvPr id="97282" name="Picture 2"/>
          <p:cNvPicPr>
            <a:picLocks noChangeAspect="1" noChangeArrowheads="1"/>
          </p:cNvPicPr>
          <p:nvPr/>
        </p:nvPicPr>
        <p:blipFill>
          <a:blip r:embed="rId2" cstate="print"/>
          <a:srcRect/>
          <a:stretch>
            <a:fillRect/>
          </a:stretch>
        </p:blipFill>
        <p:spPr bwMode="auto">
          <a:xfrm>
            <a:off x="1415480" y="2961506"/>
            <a:ext cx="4333875" cy="971550"/>
          </a:xfrm>
          <a:prstGeom prst="rect">
            <a:avLst/>
          </a:prstGeom>
          <a:noFill/>
          <a:ln w="9525">
            <a:noFill/>
            <a:miter lim="800000"/>
            <a:headEnd/>
            <a:tailEnd/>
          </a:ln>
        </p:spPr>
      </p:pic>
      <p:pic>
        <p:nvPicPr>
          <p:cNvPr id="97283" name="Picture 3"/>
          <p:cNvPicPr>
            <a:picLocks noChangeAspect="1" noChangeArrowheads="1"/>
          </p:cNvPicPr>
          <p:nvPr/>
        </p:nvPicPr>
        <p:blipFill>
          <a:blip r:embed="rId3" cstate="print"/>
          <a:srcRect/>
          <a:stretch>
            <a:fillRect/>
          </a:stretch>
        </p:blipFill>
        <p:spPr bwMode="auto">
          <a:xfrm>
            <a:off x="7680176" y="5395099"/>
            <a:ext cx="4381500" cy="885825"/>
          </a:xfrm>
          <a:prstGeom prst="rect">
            <a:avLst/>
          </a:prstGeom>
          <a:noFill/>
          <a:ln w="9525">
            <a:noFill/>
            <a:miter lim="800000"/>
            <a:headEnd/>
            <a:tailEnd/>
          </a:ln>
        </p:spPr>
      </p:pic>
      <p:sp>
        <p:nvSpPr>
          <p:cNvPr id="2" name="Rectangle 2"/>
          <p:cNvSpPr>
            <a:spLocks noGrp="1" noChangeArrowheads="1"/>
          </p:cNvSpPr>
          <p:nvPr/>
        </p:nvSpPr>
        <p:spPr>
          <a:xfrm>
            <a:off x="0" y="222250"/>
            <a:ext cx="7010400" cy="478790"/>
          </a:xfrm>
          <a:prstGeom prst="rect">
            <a:avLst/>
          </a:prstGeom>
          <a:noFill/>
          <a:ln w="12700">
            <a:noFill/>
            <a:miter lim="800000"/>
          </a:ln>
        </p:spPr>
        <p:txBody>
          <a:bodyPr vert="horz" wrap="square" lIns="63500" tIns="25400" rIns="63500" bIns="25400" numCol="1" anchor="t" anchorCtr="0" compatLnSpc="1">
            <a:spAutoFit/>
          </a:bodyPr>
          <a:lstStyle>
            <a:lvl1pPr algn="l" rtl="0" eaLnBrk="0" fontAlgn="base" hangingPunct="0">
              <a:lnSpc>
                <a:spcPct val="87000"/>
              </a:lnSpc>
              <a:spcBef>
                <a:spcPct val="0"/>
              </a:spcBef>
              <a:spcAft>
                <a:spcPct val="0"/>
              </a:spcAft>
              <a:defRPr sz="2400" b="1" i="0">
                <a:solidFill>
                  <a:srgbClr val="FF0000"/>
                </a:solidFill>
                <a:latin typeface="+mj-lt"/>
                <a:ea typeface="+mj-ea"/>
                <a:cs typeface="楷体_GB2312"/>
              </a:defRPr>
            </a:lvl1pPr>
            <a:lvl2pPr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cs typeface="楷体_GB2312"/>
              </a:defRPr>
            </a:lvl2pPr>
            <a:lvl3pPr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cs typeface="楷体_GB2312"/>
              </a:defRPr>
            </a:lvl3pPr>
            <a:lvl4pPr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cs typeface="楷体_GB2312"/>
              </a:defRPr>
            </a:lvl4pPr>
            <a:lvl5pPr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cs typeface="楷体_GB2312"/>
              </a:defRPr>
            </a:lvl5pPr>
            <a:lvl6pPr marL="457200"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defRPr>
            </a:lvl6pPr>
            <a:lvl7pPr marL="914400"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defRPr>
            </a:lvl7pPr>
            <a:lvl8pPr marL="1371600"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defRPr>
            </a:lvl8pPr>
            <a:lvl9pPr marL="1828800"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defRPr>
            </a:lvl9pPr>
          </a:lstStyle>
          <a:p>
            <a:pPr indent="0">
              <a:buNone/>
            </a:pPr>
            <a:r>
              <a:rPr lang="zh-CN" altLang="en-US" sz="3200" dirty="0"/>
              <a:t>计算机性能评价</a:t>
            </a:r>
            <a:endParaRPr lang="en-US" altLang="zh-CN" sz="32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147" name="Rectangle 3"/>
          <p:cNvSpPr>
            <a:spLocks noGrp="1" noChangeArrowheads="1"/>
          </p:cNvSpPr>
          <p:nvPr>
            <p:ph type="body" idx="4294967295"/>
          </p:nvPr>
        </p:nvSpPr>
        <p:spPr>
          <a:xfrm>
            <a:off x="623392" y="1029970"/>
            <a:ext cx="11665296" cy="2765885"/>
          </a:xfrm>
        </p:spPr>
        <p:txBody>
          <a:bodyPr/>
          <a:lstStyle/>
          <a:p>
            <a:pPr>
              <a:lnSpc>
                <a:spcPct val="110000"/>
              </a:lnSpc>
            </a:pPr>
            <a:r>
              <a:rPr lang="zh-CN" altLang="en-US" dirty="0">
                <a:ea typeface="宋体" panose="02010600030101010101" pitchFamily="2" charset="-122"/>
              </a:rPr>
              <a:t>影响计算机性能的因素</a:t>
            </a:r>
            <a:endParaRPr lang="en-US" altLang="zh-CN" dirty="0">
              <a:ea typeface="宋体" panose="02010600030101010101" pitchFamily="2" charset="-122"/>
            </a:endParaRPr>
          </a:p>
          <a:p>
            <a:pPr lvl="1">
              <a:lnSpc>
                <a:spcPct val="150000"/>
              </a:lnSpc>
            </a:pPr>
            <a:r>
              <a:rPr lang="zh-CN" altLang="en-US" sz="2000" dirty="0">
                <a:solidFill>
                  <a:schemeClr val="accent1"/>
                </a:solidFill>
                <a:ea typeface="宋体" panose="02010600030101010101" pitchFamily="2" charset="-122"/>
              </a:rPr>
              <a:t>指令数</a:t>
            </a:r>
            <a:r>
              <a:rPr lang="zh-CN" altLang="en-US" sz="2000" dirty="0">
                <a:ea typeface="宋体" panose="02010600030101010101" pitchFamily="2" charset="-122"/>
              </a:rPr>
              <a:t>：取决于指令集体系结构</a:t>
            </a:r>
            <a:r>
              <a:rPr lang="en-US" altLang="zh-CN" sz="2000" dirty="0">
                <a:ea typeface="宋体" panose="02010600030101010101" pitchFamily="2" charset="-122"/>
              </a:rPr>
              <a:t>(ISA)</a:t>
            </a:r>
            <a:r>
              <a:rPr lang="zh-CN" altLang="en-US" sz="2000" dirty="0">
                <a:ea typeface="宋体" panose="02010600030101010101" pitchFamily="2" charset="-122"/>
              </a:rPr>
              <a:t>，与指令集的具体实现无关；</a:t>
            </a:r>
            <a:r>
              <a:rPr lang="en-US" altLang="zh-CN" sz="2000" dirty="0">
                <a:ea typeface="宋体" panose="02010600030101010101" pitchFamily="2" charset="-122"/>
              </a:rPr>
              <a:t>ISA</a:t>
            </a:r>
            <a:r>
              <a:rPr lang="zh-CN" altLang="en-US" sz="2000" dirty="0">
                <a:ea typeface="宋体" panose="02010600030101010101" pitchFamily="2" charset="-122"/>
              </a:rPr>
              <a:t>对编译器有很大的影响；</a:t>
            </a:r>
            <a:endParaRPr lang="en-US" altLang="zh-CN" sz="2000" dirty="0">
              <a:ea typeface="宋体" panose="02010600030101010101" pitchFamily="2" charset="-122"/>
            </a:endParaRPr>
          </a:p>
          <a:p>
            <a:pPr lvl="1">
              <a:lnSpc>
                <a:spcPct val="150000"/>
              </a:lnSpc>
            </a:pPr>
            <a:r>
              <a:rPr lang="en-US" altLang="zh-CN" sz="2000" dirty="0">
                <a:solidFill>
                  <a:schemeClr val="accent1"/>
                </a:solidFill>
                <a:ea typeface="宋体" panose="02010600030101010101" pitchFamily="2" charset="-122"/>
              </a:rPr>
              <a:t>CPI</a:t>
            </a:r>
            <a:r>
              <a:rPr lang="zh-CN" altLang="en-US" sz="2000" dirty="0">
                <a:ea typeface="宋体" panose="02010600030101010101" pitchFamily="2" charset="-122"/>
              </a:rPr>
              <a:t>：机器的实现细节（存储系统结构、处理器结构）；测试程序包含的各类指令的组成等；</a:t>
            </a:r>
            <a:endParaRPr lang="en-US" altLang="zh-CN" sz="2000" dirty="0">
              <a:ea typeface="宋体" panose="02010600030101010101" pitchFamily="2" charset="-122"/>
            </a:endParaRPr>
          </a:p>
          <a:p>
            <a:pPr lvl="1">
              <a:lnSpc>
                <a:spcPct val="150000"/>
              </a:lnSpc>
            </a:pPr>
            <a:r>
              <a:rPr lang="zh-CN" altLang="en-US" sz="2000" dirty="0">
                <a:solidFill>
                  <a:schemeClr val="accent1"/>
                </a:solidFill>
                <a:ea typeface="宋体" panose="02010600030101010101" pitchFamily="2" charset="-122"/>
              </a:rPr>
              <a:t>时钟周期</a:t>
            </a:r>
            <a:r>
              <a:rPr lang="zh-CN" altLang="en-US" sz="2000" dirty="0">
                <a:ea typeface="宋体" panose="02010600030101010101" pitchFamily="2" charset="-122"/>
              </a:rPr>
              <a:t>：与机器的实现细节密切相关</a:t>
            </a:r>
            <a:endParaRPr lang="en-US" altLang="zh-CN" sz="2000" dirty="0">
              <a:ea typeface="宋体" panose="02010600030101010101" pitchFamily="2" charset="-122"/>
            </a:endParaRPr>
          </a:p>
        </p:txBody>
      </p:sp>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06000" y="3501008"/>
            <a:ext cx="6134546" cy="25922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Rectangle 2"/>
          <p:cNvSpPr>
            <a:spLocks noGrp="1" noChangeArrowheads="1"/>
          </p:cNvSpPr>
          <p:nvPr/>
        </p:nvSpPr>
        <p:spPr>
          <a:xfrm>
            <a:off x="0" y="222250"/>
            <a:ext cx="7010400" cy="478790"/>
          </a:xfrm>
          <a:prstGeom prst="rect">
            <a:avLst/>
          </a:prstGeom>
          <a:noFill/>
          <a:ln w="12700">
            <a:noFill/>
            <a:miter lim="800000"/>
          </a:ln>
        </p:spPr>
        <p:txBody>
          <a:bodyPr vert="horz" wrap="square" lIns="63500" tIns="25400" rIns="63500" bIns="25400" numCol="1" anchor="t" anchorCtr="0" compatLnSpc="1">
            <a:spAutoFit/>
          </a:bodyPr>
          <a:lstStyle>
            <a:lvl1pPr algn="l" rtl="0" eaLnBrk="0" fontAlgn="base" hangingPunct="0">
              <a:lnSpc>
                <a:spcPct val="87000"/>
              </a:lnSpc>
              <a:spcBef>
                <a:spcPct val="0"/>
              </a:spcBef>
              <a:spcAft>
                <a:spcPct val="0"/>
              </a:spcAft>
              <a:defRPr sz="2400" b="1" i="0">
                <a:solidFill>
                  <a:srgbClr val="FF0000"/>
                </a:solidFill>
                <a:latin typeface="+mj-lt"/>
                <a:ea typeface="+mj-ea"/>
                <a:cs typeface="楷体_GB2312"/>
              </a:defRPr>
            </a:lvl1pPr>
            <a:lvl2pPr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cs typeface="楷体_GB2312"/>
              </a:defRPr>
            </a:lvl2pPr>
            <a:lvl3pPr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cs typeface="楷体_GB2312"/>
              </a:defRPr>
            </a:lvl3pPr>
            <a:lvl4pPr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cs typeface="楷体_GB2312"/>
              </a:defRPr>
            </a:lvl4pPr>
            <a:lvl5pPr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cs typeface="楷体_GB2312"/>
              </a:defRPr>
            </a:lvl5pPr>
            <a:lvl6pPr marL="457200"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defRPr>
            </a:lvl6pPr>
            <a:lvl7pPr marL="914400"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defRPr>
            </a:lvl7pPr>
            <a:lvl8pPr marL="1371600"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defRPr>
            </a:lvl8pPr>
            <a:lvl9pPr marL="1828800"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defRPr>
            </a:lvl9pPr>
          </a:lstStyle>
          <a:p>
            <a:pPr indent="0">
              <a:buNone/>
            </a:pPr>
            <a:r>
              <a:rPr lang="zh-CN" altLang="en-US" sz="3200" dirty="0"/>
              <a:t>计算机性能评价</a:t>
            </a:r>
            <a:endParaRPr lang="en-US" altLang="zh-CN" sz="320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0000">
            <a:alpha val="50000"/>
          </a:srgbClr>
        </a:solidFill>
        <a:effectLst/>
      </p:bgPr>
    </p:bg>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1057910" y="1009650"/>
            <a:ext cx="7848600" cy="512445"/>
          </a:xfrm>
        </p:spPr>
        <p:txBody>
          <a:bodyPr/>
          <a:lstStyle/>
          <a:p>
            <a:r>
              <a:rPr lang="zh-CN" altLang="en-US" dirty="0"/>
              <a:t>示例一</a:t>
            </a:r>
          </a:p>
        </p:txBody>
      </p:sp>
      <p:pic>
        <p:nvPicPr>
          <p:cNvPr id="98306" name="Picture 2"/>
          <p:cNvPicPr>
            <a:picLocks noChangeAspect="1" noChangeArrowheads="1"/>
          </p:cNvPicPr>
          <p:nvPr/>
        </p:nvPicPr>
        <p:blipFill>
          <a:blip r:embed="rId2" cstate="print"/>
          <a:srcRect/>
          <a:stretch>
            <a:fillRect/>
          </a:stretch>
        </p:blipFill>
        <p:spPr bwMode="auto">
          <a:xfrm>
            <a:off x="911424" y="1859147"/>
            <a:ext cx="9793280" cy="4251796"/>
          </a:xfrm>
          <a:prstGeom prst="rect">
            <a:avLst/>
          </a:prstGeom>
          <a:noFill/>
          <a:ln w="9525">
            <a:noFill/>
            <a:miter lim="800000"/>
            <a:headEnd/>
            <a:tailEnd/>
          </a:ln>
        </p:spPr>
      </p:pic>
      <p:sp>
        <p:nvSpPr>
          <p:cNvPr id="262146" name="Rectangle 2"/>
          <p:cNvSpPr>
            <a:spLocks noGrp="1" noChangeArrowheads="1"/>
          </p:cNvSpPr>
          <p:nvPr/>
        </p:nvSpPr>
        <p:spPr>
          <a:xfrm>
            <a:off x="0" y="222250"/>
            <a:ext cx="7010400" cy="478790"/>
          </a:xfrm>
          <a:prstGeom prst="rect">
            <a:avLst/>
          </a:prstGeom>
          <a:noFill/>
          <a:ln w="12700">
            <a:noFill/>
            <a:miter lim="800000"/>
          </a:ln>
        </p:spPr>
        <p:txBody>
          <a:bodyPr vert="horz" wrap="square" lIns="63500" tIns="25400" rIns="63500" bIns="25400" numCol="1" anchor="t" anchorCtr="0" compatLnSpc="1">
            <a:spAutoFit/>
          </a:bodyPr>
          <a:lstStyle>
            <a:lvl1pPr algn="l" rtl="0" eaLnBrk="0" fontAlgn="base" hangingPunct="0">
              <a:lnSpc>
                <a:spcPct val="87000"/>
              </a:lnSpc>
              <a:spcBef>
                <a:spcPct val="0"/>
              </a:spcBef>
              <a:spcAft>
                <a:spcPct val="0"/>
              </a:spcAft>
              <a:defRPr sz="2400" b="1" i="0">
                <a:solidFill>
                  <a:srgbClr val="FF0000"/>
                </a:solidFill>
                <a:latin typeface="+mj-lt"/>
                <a:ea typeface="+mj-ea"/>
                <a:cs typeface="楷体_GB2312"/>
              </a:defRPr>
            </a:lvl1pPr>
            <a:lvl2pPr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cs typeface="楷体_GB2312"/>
              </a:defRPr>
            </a:lvl2pPr>
            <a:lvl3pPr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cs typeface="楷体_GB2312"/>
              </a:defRPr>
            </a:lvl3pPr>
            <a:lvl4pPr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cs typeface="楷体_GB2312"/>
              </a:defRPr>
            </a:lvl4pPr>
            <a:lvl5pPr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cs typeface="楷体_GB2312"/>
              </a:defRPr>
            </a:lvl5pPr>
            <a:lvl6pPr marL="457200"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defRPr>
            </a:lvl6pPr>
            <a:lvl7pPr marL="914400"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defRPr>
            </a:lvl7pPr>
            <a:lvl8pPr marL="1371600"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defRPr>
            </a:lvl8pPr>
            <a:lvl9pPr marL="1828800"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defRPr>
            </a:lvl9pPr>
          </a:lstStyle>
          <a:p>
            <a:pPr indent="0">
              <a:buNone/>
            </a:pPr>
            <a:r>
              <a:rPr lang="zh-CN" altLang="en-US" sz="3200" dirty="0"/>
              <a:t>计算机性能评价</a:t>
            </a:r>
            <a:endParaRPr lang="en-US" altLang="zh-CN" sz="320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0000">
            <a:alpha val="50000"/>
          </a:srgbClr>
        </a:solidFill>
        <a:effectLst/>
      </p:bgPr>
    </p:bg>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1014095" y="822325"/>
            <a:ext cx="7848600" cy="512445"/>
          </a:xfrm>
        </p:spPr>
        <p:txBody>
          <a:bodyPr/>
          <a:lstStyle/>
          <a:p>
            <a:r>
              <a:rPr lang="zh-CN" altLang="en-US" dirty="0"/>
              <a:t>示例二</a:t>
            </a:r>
          </a:p>
        </p:txBody>
      </p:sp>
      <p:pic>
        <p:nvPicPr>
          <p:cNvPr id="99332" name="Picture 4"/>
          <p:cNvPicPr>
            <a:picLocks noChangeAspect="1" noChangeArrowheads="1"/>
          </p:cNvPicPr>
          <p:nvPr/>
        </p:nvPicPr>
        <p:blipFill>
          <a:blip r:embed="rId2" cstate="print"/>
          <a:srcRect/>
          <a:stretch>
            <a:fillRect/>
          </a:stretch>
        </p:blipFill>
        <p:spPr bwMode="auto">
          <a:xfrm>
            <a:off x="2495600" y="1334843"/>
            <a:ext cx="7776864" cy="5190501"/>
          </a:xfrm>
          <a:prstGeom prst="rect">
            <a:avLst/>
          </a:prstGeom>
          <a:noFill/>
          <a:ln w="9525">
            <a:noFill/>
            <a:miter lim="800000"/>
            <a:headEnd/>
            <a:tailEnd/>
          </a:ln>
        </p:spPr>
      </p:pic>
      <p:sp>
        <p:nvSpPr>
          <p:cNvPr id="262146" name="Rectangle 2"/>
          <p:cNvSpPr>
            <a:spLocks noGrp="1" noChangeArrowheads="1"/>
          </p:cNvSpPr>
          <p:nvPr/>
        </p:nvSpPr>
        <p:spPr>
          <a:xfrm>
            <a:off x="0" y="222250"/>
            <a:ext cx="7010400" cy="478790"/>
          </a:xfrm>
          <a:prstGeom prst="rect">
            <a:avLst/>
          </a:prstGeom>
          <a:noFill/>
          <a:ln w="12700">
            <a:noFill/>
            <a:miter lim="800000"/>
          </a:ln>
        </p:spPr>
        <p:txBody>
          <a:bodyPr vert="horz" wrap="square" lIns="63500" tIns="25400" rIns="63500" bIns="25400" numCol="1" anchor="t" anchorCtr="0" compatLnSpc="1">
            <a:spAutoFit/>
          </a:bodyPr>
          <a:lstStyle>
            <a:lvl1pPr algn="l" rtl="0" eaLnBrk="0" fontAlgn="base" hangingPunct="0">
              <a:lnSpc>
                <a:spcPct val="87000"/>
              </a:lnSpc>
              <a:spcBef>
                <a:spcPct val="0"/>
              </a:spcBef>
              <a:spcAft>
                <a:spcPct val="0"/>
              </a:spcAft>
              <a:defRPr sz="2400" b="1" i="0">
                <a:solidFill>
                  <a:srgbClr val="FF0000"/>
                </a:solidFill>
                <a:latin typeface="+mj-lt"/>
                <a:ea typeface="+mj-ea"/>
                <a:cs typeface="楷体_GB2312"/>
              </a:defRPr>
            </a:lvl1pPr>
            <a:lvl2pPr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cs typeface="楷体_GB2312"/>
              </a:defRPr>
            </a:lvl2pPr>
            <a:lvl3pPr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cs typeface="楷体_GB2312"/>
              </a:defRPr>
            </a:lvl3pPr>
            <a:lvl4pPr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cs typeface="楷体_GB2312"/>
              </a:defRPr>
            </a:lvl4pPr>
            <a:lvl5pPr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cs typeface="楷体_GB2312"/>
              </a:defRPr>
            </a:lvl5pPr>
            <a:lvl6pPr marL="457200"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defRPr>
            </a:lvl6pPr>
            <a:lvl7pPr marL="914400"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defRPr>
            </a:lvl7pPr>
            <a:lvl8pPr marL="1371600"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defRPr>
            </a:lvl8pPr>
            <a:lvl9pPr marL="1828800"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defRPr>
            </a:lvl9pPr>
          </a:lstStyle>
          <a:p>
            <a:pPr indent="0">
              <a:buNone/>
            </a:pPr>
            <a:r>
              <a:rPr lang="zh-CN" altLang="en-US" sz="3200" dirty="0"/>
              <a:t>计算机性能评价</a:t>
            </a:r>
            <a:endParaRPr lang="en-US" altLang="zh-CN" sz="320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idx="4294967295"/>
          </p:nvPr>
        </p:nvSpPr>
        <p:spPr>
          <a:xfrm>
            <a:off x="0" y="188595"/>
            <a:ext cx="7658100" cy="516890"/>
          </a:xfrm>
        </p:spPr>
        <p:txBody>
          <a:bodyPr lIns="90488" tIns="44450" rIns="90488" bIns="44450"/>
          <a:lstStyle/>
          <a:p>
            <a:pPr algn="l" eaLnBrk="1" hangingPunct="1">
              <a:defRPr/>
            </a:pPr>
            <a:r>
              <a:rPr lang="zh-CN" altLang="en-US" sz="3200" dirty="0"/>
              <a:t>洗衣房：生活中的流水线</a:t>
            </a:r>
          </a:p>
        </p:txBody>
      </p:sp>
      <p:sp>
        <p:nvSpPr>
          <p:cNvPr id="5123" name="Rectangle 3"/>
          <p:cNvSpPr>
            <a:spLocks noGrp="1" noChangeArrowheads="1"/>
          </p:cNvSpPr>
          <p:nvPr>
            <p:ph type="body" idx="4294967295"/>
          </p:nvPr>
        </p:nvSpPr>
        <p:spPr>
          <a:xfrm>
            <a:off x="180181" y="933810"/>
            <a:ext cx="7731125" cy="5546070"/>
          </a:xfrm>
          <a:noFill/>
        </p:spPr>
        <p:txBody>
          <a:bodyPr wrap="square" lIns="90488" tIns="44450" rIns="90488" bIns="44450"/>
          <a:lstStyle/>
          <a:p>
            <a:pPr eaLnBrk="1" hangingPunct="1">
              <a:lnSpc>
                <a:spcPct val="150000"/>
              </a:lnSpc>
            </a:pPr>
            <a:r>
              <a:rPr lang="zh-CN" altLang="en-US" sz="3200" dirty="0">
                <a:ea typeface="黑体" panose="02010609060101010101" pitchFamily="49" charset="-122"/>
              </a:rPr>
              <a:t>处理器：洗衣房</a:t>
            </a:r>
          </a:p>
          <a:p>
            <a:pPr eaLnBrk="1" hangingPunct="1">
              <a:lnSpc>
                <a:spcPct val="150000"/>
              </a:lnSpc>
            </a:pPr>
            <a:r>
              <a:rPr lang="en-US" altLang="zh-CN" sz="3200" dirty="0">
                <a:solidFill>
                  <a:srgbClr val="000000"/>
                </a:solidFill>
                <a:latin typeface="TT55Fo00" charset="0"/>
                <a:ea typeface="黑体" panose="02010609060101010101" pitchFamily="49" charset="-122"/>
              </a:rPr>
              <a:t>4</a:t>
            </a:r>
            <a:r>
              <a:rPr lang="zh-CN" altLang="en-US" sz="3200" dirty="0">
                <a:solidFill>
                  <a:srgbClr val="000000"/>
                </a:solidFill>
                <a:latin typeface="TT55Fo00" charset="0"/>
                <a:ea typeface="黑体" panose="02010609060101010101" pitchFamily="49" charset="-122"/>
              </a:rPr>
              <a:t>条指令：</a:t>
            </a:r>
            <a:r>
              <a:rPr lang="zh-CN" altLang="en-US" sz="3200" dirty="0">
                <a:solidFill>
                  <a:srgbClr val="FF0000"/>
                </a:solidFill>
                <a:latin typeface="TT55Fo00" charset="0"/>
                <a:ea typeface="黑体" panose="02010609060101010101" pitchFamily="49" charset="-122"/>
              </a:rPr>
              <a:t>张三</a:t>
            </a:r>
            <a:r>
              <a:rPr lang="zh-CN" altLang="en-US" sz="3200" dirty="0">
                <a:solidFill>
                  <a:srgbClr val="000000"/>
                </a:solidFill>
                <a:latin typeface="TT55Fo00" charset="0"/>
                <a:ea typeface="黑体" panose="02010609060101010101" pitchFamily="49" charset="-122"/>
              </a:rPr>
              <a:t>、李四、</a:t>
            </a:r>
            <a:r>
              <a:rPr lang="zh-CN" altLang="en-US" sz="3200" dirty="0">
                <a:solidFill>
                  <a:srgbClr val="FF0000"/>
                </a:solidFill>
                <a:latin typeface="TT55Fo00" charset="0"/>
                <a:ea typeface="黑体" panose="02010609060101010101" pitchFamily="49" charset="-122"/>
              </a:rPr>
              <a:t>王五</a:t>
            </a:r>
            <a:r>
              <a:rPr lang="zh-CN" altLang="en-US" sz="3200" dirty="0">
                <a:solidFill>
                  <a:srgbClr val="000000"/>
                </a:solidFill>
                <a:latin typeface="TT55Fo00" charset="0"/>
                <a:ea typeface="黑体" panose="02010609060101010101" pitchFamily="49" charset="-122"/>
              </a:rPr>
              <a:t>、周六</a:t>
            </a:r>
            <a:endParaRPr lang="en-US" altLang="zh-CN" sz="3200" dirty="0">
              <a:solidFill>
                <a:srgbClr val="000000"/>
              </a:solidFill>
              <a:latin typeface="TT55Fo00" charset="0"/>
              <a:ea typeface="黑体" panose="02010609060101010101" pitchFamily="49" charset="-122"/>
            </a:endParaRPr>
          </a:p>
          <a:p>
            <a:pPr eaLnBrk="1" hangingPunct="1">
              <a:lnSpc>
                <a:spcPct val="150000"/>
              </a:lnSpc>
            </a:pPr>
            <a:r>
              <a:rPr lang="zh-CN" altLang="en-US" sz="3200" dirty="0">
                <a:solidFill>
                  <a:srgbClr val="000000"/>
                </a:solidFill>
                <a:latin typeface="TT55Fo00" charset="0"/>
                <a:ea typeface="黑体" panose="02010609060101010101" pitchFamily="49" charset="-122"/>
              </a:rPr>
              <a:t>指令：洗衣服</a:t>
            </a:r>
          </a:p>
          <a:p>
            <a:pPr lvl="1" eaLnBrk="1" hangingPunct="1">
              <a:lnSpc>
                <a:spcPct val="150000"/>
              </a:lnSpc>
            </a:pPr>
            <a:r>
              <a:rPr lang="zh-CN" altLang="en-US" sz="2800" dirty="0">
                <a:solidFill>
                  <a:srgbClr val="000000"/>
                </a:solidFill>
                <a:latin typeface="TT55Fo00" charset="0"/>
                <a:ea typeface="黑体" panose="02010609060101010101" pitchFamily="49" charset="-122"/>
              </a:rPr>
              <a:t>指令过程：洗涤</a:t>
            </a:r>
            <a:r>
              <a:rPr lang="zh-CN" altLang="en-US" sz="2800" dirty="0">
                <a:latin typeface="宋体" panose="02010600030101010101" pitchFamily="2" charset="-122"/>
                <a:ea typeface="黑体" panose="02010609060101010101" pitchFamily="49" charset="-122"/>
              </a:rPr>
              <a:t>→烘干→熨整</a:t>
            </a:r>
            <a:endParaRPr lang="zh-CN" altLang="en-US" sz="2800" dirty="0">
              <a:solidFill>
                <a:srgbClr val="000000"/>
              </a:solidFill>
              <a:latin typeface="TT55Fo00" charset="0"/>
              <a:ea typeface="黑体" panose="02010609060101010101" pitchFamily="49" charset="-122"/>
            </a:endParaRPr>
          </a:p>
          <a:p>
            <a:pPr eaLnBrk="1" hangingPunct="1">
              <a:lnSpc>
                <a:spcPct val="150000"/>
              </a:lnSpc>
            </a:pPr>
            <a:r>
              <a:rPr lang="zh-CN" altLang="en-US" sz="3200" dirty="0">
                <a:ea typeface="黑体" panose="02010609060101010101" pitchFamily="49" charset="-122"/>
              </a:rPr>
              <a:t>指令各阶段延迟</a:t>
            </a:r>
          </a:p>
          <a:p>
            <a:pPr lvl="1" eaLnBrk="1" hangingPunct="1">
              <a:lnSpc>
                <a:spcPct val="150000"/>
              </a:lnSpc>
            </a:pPr>
            <a:r>
              <a:rPr lang="zh-CN" altLang="en-US" sz="2800" dirty="0">
                <a:ea typeface="黑体" panose="02010609060101010101" pitchFamily="49" charset="-122"/>
              </a:rPr>
              <a:t>洗衣：</a:t>
            </a:r>
            <a:r>
              <a:rPr lang="en-US" altLang="zh-CN" sz="2800" dirty="0">
                <a:ea typeface="黑体" panose="02010609060101010101" pitchFamily="49" charset="-122"/>
              </a:rPr>
              <a:t>30</a:t>
            </a:r>
            <a:r>
              <a:rPr lang="zh-CN" altLang="en-US" sz="2800" dirty="0">
                <a:ea typeface="黑体" panose="02010609060101010101" pitchFamily="49" charset="-122"/>
              </a:rPr>
              <a:t>分钟</a:t>
            </a:r>
          </a:p>
          <a:p>
            <a:pPr lvl="1" eaLnBrk="1" hangingPunct="1">
              <a:lnSpc>
                <a:spcPct val="150000"/>
              </a:lnSpc>
            </a:pPr>
            <a:r>
              <a:rPr lang="zh-CN" altLang="en-US" sz="2800" dirty="0">
                <a:ea typeface="黑体" panose="02010609060101010101" pitchFamily="49" charset="-122"/>
              </a:rPr>
              <a:t>烘干：</a:t>
            </a:r>
            <a:r>
              <a:rPr lang="en-US" altLang="zh-CN" sz="2800" dirty="0">
                <a:ea typeface="黑体" panose="02010609060101010101" pitchFamily="49" charset="-122"/>
              </a:rPr>
              <a:t>40</a:t>
            </a:r>
            <a:r>
              <a:rPr lang="zh-CN" altLang="en-US" sz="2800" dirty="0">
                <a:ea typeface="黑体" panose="02010609060101010101" pitchFamily="49" charset="-122"/>
              </a:rPr>
              <a:t>分钟</a:t>
            </a:r>
          </a:p>
          <a:p>
            <a:pPr lvl="1" eaLnBrk="1" hangingPunct="1">
              <a:lnSpc>
                <a:spcPct val="150000"/>
              </a:lnSpc>
            </a:pPr>
            <a:r>
              <a:rPr lang="zh-CN" altLang="en-US" sz="2800" dirty="0">
                <a:ea typeface="黑体" panose="02010609060101010101" pitchFamily="49" charset="-122"/>
              </a:rPr>
              <a:t>熨整：</a:t>
            </a:r>
            <a:r>
              <a:rPr lang="en-US" altLang="zh-CN" sz="2800" dirty="0">
                <a:ea typeface="黑体" panose="02010609060101010101" pitchFamily="49" charset="-122"/>
              </a:rPr>
              <a:t>20</a:t>
            </a:r>
            <a:r>
              <a:rPr lang="zh-CN" altLang="en-US" sz="2800" dirty="0">
                <a:ea typeface="黑体" panose="02010609060101010101" pitchFamily="49" charset="-122"/>
              </a:rPr>
              <a:t>分钟</a:t>
            </a:r>
          </a:p>
        </p:txBody>
      </p:sp>
      <p:grpSp>
        <p:nvGrpSpPr>
          <p:cNvPr id="7172" name="Group 4"/>
          <p:cNvGrpSpPr/>
          <p:nvPr/>
        </p:nvGrpSpPr>
        <p:grpSpPr bwMode="auto">
          <a:xfrm>
            <a:off x="9098359" y="2990455"/>
            <a:ext cx="673100" cy="800100"/>
            <a:chOff x="4228" y="2820"/>
            <a:chExt cx="424" cy="504"/>
          </a:xfrm>
        </p:grpSpPr>
        <p:grpSp>
          <p:nvGrpSpPr>
            <p:cNvPr id="7202" name="Group 5"/>
            <p:cNvGrpSpPr/>
            <p:nvPr/>
          </p:nvGrpSpPr>
          <p:grpSpPr bwMode="auto">
            <a:xfrm>
              <a:off x="4228" y="2820"/>
              <a:ext cx="424" cy="504"/>
              <a:chOff x="4228" y="2820"/>
              <a:chExt cx="424" cy="504"/>
            </a:xfrm>
          </p:grpSpPr>
          <p:sp>
            <p:nvSpPr>
              <p:cNvPr id="7205" name="AutoShape 6"/>
              <p:cNvSpPr>
                <a:spLocks noChangeArrowheads="1"/>
              </p:cNvSpPr>
              <p:nvPr/>
            </p:nvSpPr>
            <p:spPr bwMode="auto">
              <a:xfrm>
                <a:off x="4228" y="2900"/>
                <a:ext cx="424" cy="424"/>
              </a:xfrm>
              <a:prstGeom prst="cube">
                <a:avLst>
                  <a:gd name="adj" fmla="val 24995"/>
                </a:avLst>
              </a:prstGeom>
              <a:solidFill>
                <a:srgbClr val="A2C1FE"/>
              </a:solidFill>
              <a:ln w="12700">
                <a:solidFill>
                  <a:schemeClr val="tx1"/>
                </a:solid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7206" name="AutoShape 7"/>
              <p:cNvSpPr>
                <a:spLocks noChangeArrowheads="1"/>
              </p:cNvSpPr>
              <p:nvPr/>
            </p:nvSpPr>
            <p:spPr bwMode="auto">
              <a:xfrm>
                <a:off x="4324" y="2820"/>
                <a:ext cx="328" cy="88"/>
              </a:xfrm>
              <a:prstGeom prst="cube">
                <a:avLst>
                  <a:gd name="adj" fmla="val 24995"/>
                </a:avLst>
              </a:prstGeom>
              <a:solidFill>
                <a:srgbClr val="A2C1FE"/>
              </a:solidFill>
              <a:ln w="12700">
                <a:solidFill>
                  <a:schemeClr val="tx1"/>
                </a:solid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grpSp>
        <p:sp>
          <p:nvSpPr>
            <p:cNvPr id="7203" name="Oval 8"/>
            <p:cNvSpPr>
              <a:spLocks noChangeArrowheads="1"/>
            </p:cNvSpPr>
            <p:nvPr/>
          </p:nvSpPr>
          <p:spPr bwMode="auto">
            <a:xfrm>
              <a:off x="4356" y="2860"/>
              <a:ext cx="56" cy="32"/>
            </a:xfrm>
            <a:prstGeom prst="ellipse">
              <a:avLst/>
            </a:prstGeom>
            <a:solidFill>
              <a:schemeClr val="bg1"/>
            </a:solidFill>
            <a:ln w="12700">
              <a:solidFill>
                <a:schemeClr val="tx1"/>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7204" name="AutoShape 9"/>
            <p:cNvSpPr>
              <a:spLocks noChangeArrowheads="1"/>
            </p:cNvSpPr>
            <p:nvPr/>
          </p:nvSpPr>
          <p:spPr bwMode="auto">
            <a:xfrm>
              <a:off x="4280" y="3096"/>
              <a:ext cx="224" cy="96"/>
            </a:xfrm>
            <a:prstGeom prst="octagon">
              <a:avLst>
                <a:gd name="adj" fmla="val 29282"/>
              </a:avLst>
            </a:prstGeom>
            <a:solidFill>
              <a:srgbClr val="A2C1FE"/>
            </a:solidFill>
            <a:ln w="25400">
              <a:solidFill>
                <a:schemeClr val="tx1"/>
              </a:solid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grpSp>
      <p:grpSp>
        <p:nvGrpSpPr>
          <p:cNvPr id="7173" name="Group 10"/>
          <p:cNvGrpSpPr/>
          <p:nvPr/>
        </p:nvGrpSpPr>
        <p:grpSpPr bwMode="auto">
          <a:xfrm>
            <a:off x="10958512" y="3047476"/>
            <a:ext cx="661987" cy="649287"/>
            <a:chOff x="4319" y="3408"/>
            <a:chExt cx="417" cy="409"/>
          </a:xfrm>
        </p:grpSpPr>
        <p:grpSp>
          <p:nvGrpSpPr>
            <p:cNvPr id="7194" name="Group 11"/>
            <p:cNvGrpSpPr/>
            <p:nvPr/>
          </p:nvGrpSpPr>
          <p:grpSpPr bwMode="auto">
            <a:xfrm>
              <a:off x="4321" y="3601"/>
              <a:ext cx="415" cy="216"/>
              <a:chOff x="4321" y="3601"/>
              <a:chExt cx="415" cy="216"/>
            </a:xfrm>
          </p:grpSpPr>
          <p:sp>
            <p:nvSpPr>
              <p:cNvPr id="7198" name="Freeform 12"/>
              <p:cNvSpPr/>
              <p:nvPr/>
            </p:nvSpPr>
            <p:spPr bwMode="auto">
              <a:xfrm>
                <a:off x="4523" y="3602"/>
                <a:ext cx="96" cy="215"/>
              </a:xfrm>
              <a:custGeom>
                <a:avLst/>
                <a:gdLst>
                  <a:gd name="T0" fmla="*/ 69 w 96"/>
                  <a:gd name="T1" fmla="*/ 0 h 215"/>
                  <a:gd name="T2" fmla="*/ 95 w 96"/>
                  <a:gd name="T3" fmla="*/ 0 h 215"/>
                  <a:gd name="T4" fmla="*/ 26 w 96"/>
                  <a:gd name="T5" fmla="*/ 214 h 215"/>
                  <a:gd name="T6" fmla="*/ 0 w 96"/>
                  <a:gd name="T7" fmla="*/ 214 h 215"/>
                  <a:gd name="T8" fmla="*/ 69 w 96"/>
                  <a:gd name="T9" fmla="*/ 0 h 215"/>
                  <a:gd name="T10" fmla="*/ 0 60000 65536"/>
                  <a:gd name="T11" fmla="*/ 0 60000 65536"/>
                  <a:gd name="T12" fmla="*/ 0 60000 65536"/>
                  <a:gd name="T13" fmla="*/ 0 60000 65536"/>
                  <a:gd name="T14" fmla="*/ 0 60000 65536"/>
                  <a:gd name="T15" fmla="*/ 0 w 96"/>
                  <a:gd name="T16" fmla="*/ 0 h 215"/>
                  <a:gd name="T17" fmla="*/ 96 w 96"/>
                  <a:gd name="T18" fmla="*/ 215 h 215"/>
                </a:gdLst>
                <a:ahLst/>
                <a:cxnLst>
                  <a:cxn ang="T10">
                    <a:pos x="T0" y="T1"/>
                  </a:cxn>
                  <a:cxn ang="T11">
                    <a:pos x="T2" y="T3"/>
                  </a:cxn>
                  <a:cxn ang="T12">
                    <a:pos x="T4" y="T5"/>
                  </a:cxn>
                  <a:cxn ang="T13">
                    <a:pos x="T6" y="T7"/>
                  </a:cxn>
                  <a:cxn ang="T14">
                    <a:pos x="T8" y="T9"/>
                  </a:cxn>
                </a:cxnLst>
                <a:rect l="T15" t="T16" r="T17" b="T18"/>
                <a:pathLst>
                  <a:path w="96" h="215">
                    <a:moveTo>
                      <a:pt x="69" y="0"/>
                    </a:moveTo>
                    <a:lnTo>
                      <a:pt x="95" y="0"/>
                    </a:lnTo>
                    <a:lnTo>
                      <a:pt x="26" y="214"/>
                    </a:lnTo>
                    <a:lnTo>
                      <a:pt x="0" y="214"/>
                    </a:lnTo>
                    <a:lnTo>
                      <a:pt x="69" y="0"/>
                    </a:lnTo>
                  </a:path>
                </a:pathLst>
              </a:custGeom>
              <a:solidFill>
                <a:srgbClr val="FC0128"/>
              </a:solidFill>
              <a:ln w="12700" cap="rnd">
                <a:noFill/>
                <a:round/>
              </a:ln>
            </p:spPr>
            <p:txBody>
              <a:bodyP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7199" name="Rectangle 13"/>
              <p:cNvSpPr>
                <a:spLocks noChangeArrowheads="1"/>
              </p:cNvSpPr>
              <p:nvPr/>
            </p:nvSpPr>
            <p:spPr bwMode="auto">
              <a:xfrm>
                <a:off x="4518" y="3601"/>
                <a:ext cx="218" cy="12"/>
              </a:xfrm>
              <a:prstGeom prst="rect">
                <a:avLst/>
              </a:prstGeom>
              <a:solidFill>
                <a:srgbClr val="FC0128"/>
              </a:solidFill>
              <a:ln w="12700">
                <a:no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7200" name="Rectangle 14"/>
              <p:cNvSpPr>
                <a:spLocks noChangeArrowheads="1"/>
              </p:cNvSpPr>
              <p:nvPr/>
            </p:nvSpPr>
            <p:spPr bwMode="auto">
              <a:xfrm>
                <a:off x="4517" y="3692"/>
                <a:ext cx="218" cy="13"/>
              </a:xfrm>
              <a:prstGeom prst="rect">
                <a:avLst/>
              </a:prstGeom>
              <a:solidFill>
                <a:srgbClr val="FC0128"/>
              </a:solidFill>
              <a:ln w="12700">
                <a:no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7201" name="Rectangle 15"/>
              <p:cNvSpPr>
                <a:spLocks noChangeArrowheads="1"/>
              </p:cNvSpPr>
              <p:nvPr/>
            </p:nvSpPr>
            <p:spPr bwMode="auto">
              <a:xfrm>
                <a:off x="4321" y="3692"/>
                <a:ext cx="116" cy="13"/>
              </a:xfrm>
              <a:prstGeom prst="rect">
                <a:avLst/>
              </a:prstGeom>
              <a:solidFill>
                <a:srgbClr val="FC0128"/>
              </a:solidFill>
              <a:ln w="12700">
                <a:no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grpSp>
        <p:grpSp>
          <p:nvGrpSpPr>
            <p:cNvPr id="7195" name="Group 16"/>
            <p:cNvGrpSpPr/>
            <p:nvPr/>
          </p:nvGrpSpPr>
          <p:grpSpPr bwMode="auto">
            <a:xfrm>
              <a:off x="4319" y="3408"/>
              <a:ext cx="217" cy="409"/>
              <a:chOff x="4319" y="3408"/>
              <a:chExt cx="217" cy="409"/>
            </a:xfrm>
          </p:grpSpPr>
          <p:sp>
            <p:nvSpPr>
              <p:cNvPr id="7196" name="Oval 17"/>
              <p:cNvSpPr>
                <a:spLocks noChangeArrowheads="1"/>
              </p:cNvSpPr>
              <p:nvPr/>
            </p:nvSpPr>
            <p:spPr bwMode="auto">
              <a:xfrm>
                <a:off x="4403" y="3408"/>
                <a:ext cx="55" cy="55"/>
              </a:xfrm>
              <a:prstGeom prst="ellipse">
                <a:avLst/>
              </a:prstGeom>
              <a:solidFill>
                <a:srgbClr val="FC0128"/>
              </a:solidFill>
              <a:ln w="12700">
                <a:solidFill>
                  <a:srgbClr val="000000"/>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7197" name="Freeform 18"/>
              <p:cNvSpPr/>
              <p:nvPr/>
            </p:nvSpPr>
            <p:spPr bwMode="auto">
              <a:xfrm>
                <a:off x="4319" y="3485"/>
                <a:ext cx="217" cy="332"/>
              </a:xfrm>
              <a:custGeom>
                <a:avLst/>
                <a:gdLst>
                  <a:gd name="T0" fmla="*/ 2 w 217"/>
                  <a:gd name="T1" fmla="*/ 153 h 332"/>
                  <a:gd name="T2" fmla="*/ 1 w 217"/>
                  <a:gd name="T3" fmla="*/ 157 h 332"/>
                  <a:gd name="T4" fmla="*/ 0 w 217"/>
                  <a:gd name="T5" fmla="*/ 163 h 332"/>
                  <a:gd name="T6" fmla="*/ 0 w 217"/>
                  <a:gd name="T7" fmla="*/ 168 h 332"/>
                  <a:gd name="T8" fmla="*/ 2 w 217"/>
                  <a:gd name="T9" fmla="*/ 174 h 332"/>
                  <a:gd name="T10" fmla="*/ 5 w 217"/>
                  <a:gd name="T11" fmla="*/ 179 h 332"/>
                  <a:gd name="T12" fmla="*/ 9 w 217"/>
                  <a:gd name="T13" fmla="*/ 183 h 332"/>
                  <a:gd name="T14" fmla="*/ 14 w 217"/>
                  <a:gd name="T15" fmla="*/ 186 h 332"/>
                  <a:gd name="T16" fmla="*/ 17 w 217"/>
                  <a:gd name="T17" fmla="*/ 186 h 332"/>
                  <a:gd name="T18" fmla="*/ 23 w 217"/>
                  <a:gd name="T19" fmla="*/ 186 h 332"/>
                  <a:gd name="T20" fmla="*/ 141 w 217"/>
                  <a:gd name="T21" fmla="*/ 331 h 332"/>
                  <a:gd name="T22" fmla="*/ 178 w 217"/>
                  <a:gd name="T23" fmla="*/ 159 h 332"/>
                  <a:gd name="T24" fmla="*/ 177 w 217"/>
                  <a:gd name="T25" fmla="*/ 155 h 332"/>
                  <a:gd name="T26" fmla="*/ 176 w 217"/>
                  <a:gd name="T27" fmla="*/ 152 h 332"/>
                  <a:gd name="T28" fmla="*/ 173 w 217"/>
                  <a:gd name="T29" fmla="*/ 149 h 332"/>
                  <a:gd name="T30" fmla="*/ 170 w 217"/>
                  <a:gd name="T31" fmla="*/ 147 h 332"/>
                  <a:gd name="T32" fmla="*/ 166 w 217"/>
                  <a:gd name="T33" fmla="*/ 145 h 332"/>
                  <a:gd name="T34" fmla="*/ 161 w 217"/>
                  <a:gd name="T35" fmla="*/ 145 h 332"/>
                  <a:gd name="T36" fmla="*/ 157 w 217"/>
                  <a:gd name="T37" fmla="*/ 145 h 332"/>
                  <a:gd name="T38" fmla="*/ 153 w 217"/>
                  <a:gd name="T39" fmla="*/ 145 h 332"/>
                  <a:gd name="T40" fmla="*/ 104 w 217"/>
                  <a:gd name="T41" fmla="*/ 84 h 332"/>
                  <a:gd name="T42" fmla="*/ 201 w 217"/>
                  <a:gd name="T43" fmla="*/ 104 h 332"/>
                  <a:gd name="T44" fmla="*/ 204 w 217"/>
                  <a:gd name="T45" fmla="*/ 103 h 332"/>
                  <a:gd name="T46" fmla="*/ 207 w 217"/>
                  <a:gd name="T47" fmla="*/ 103 h 332"/>
                  <a:gd name="T48" fmla="*/ 211 w 217"/>
                  <a:gd name="T49" fmla="*/ 100 h 332"/>
                  <a:gd name="T50" fmla="*/ 214 w 217"/>
                  <a:gd name="T51" fmla="*/ 97 h 332"/>
                  <a:gd name="T52" fmla="*/ 215 w 217"/>
                  <a:gd name="T53" fmla="*/ 93 h 332"/>
                  <a:gd name="T54" fmla="*/ 216 w 217"/>
                  <a:gd name="T55" fmla="*/ 88 h 332"/>
                  <a:gd name="T56" fmla="*/ 215 w 217"/>
                  <a:gd name="T57" fmla="*/ 83 h 332"/>
                  <a:gd name="T58" fmla="*/ 213 w 217"/>
                  <a:gd name="T59" fmla="*/ 79 h 332"/>
                  <a:gd name="T60" fmla="*/ 210 w 217"/>
                  <a:gd name="T61" fmla="*/ 76 h 332"/>
                  <a:gd name="T62" fmla="*/ 206 w 217"/>
                  <a:gd name="T63" fmla="*/ 73 h 332"/>
                  <a:gd name="T64" fmla="*/ 203 w 217"/>
                  <a:gd name="T65" fmla="*/ 72 h 332"/>
                  <a:gd name="T66" fmla="*/ 137 w 217"/>
                  <a:gd name="T67" fmla="*/ 72 h 332"/>
                  <a:gd name="T68" fmla="*/ 125 w 217"/>
                  <a:gd name="T69" fmla="*/ 47 h 332"/>
                  <a:gd name="T70" fmla="*/ 126 w 217"/>
                  <a:gd name="T71" fmla="*/ 41 h 332"/>
                  <a:gd name="T72" fmla="*/ 127 w 217"/>
                  <a:gd name="T73" fmla="*/ 34 h 332"/>
                  <a:gd name="T74" fmla="*/ 127 w 217"/>
                  <a:gd name="T75" fmla="*/ 27 h 332"/>
                  <a:gd name="T76" fmla="*/ 125 w 217"/>
                  <a:gd name="T77" fmla="*/ 21 h 332"/>
                  <a:gd name="T78" fmla="*/ 123 w 217"/>
                  <a:gd name="T79" fmla="*/ 17 h 332"/>
                  <a:gd name="T80" fmla="*/ 120 w 217"/>
                  <a:gd name="T81" fmla="*/ 12 h 332"/>
                  <a:gd name="T82" fmla="*/ 115 w 217"/>
                  <a:gd name="T83" fmla="*/ 8 h 332"/>
                  <a:gd name="T84" fmla="*/ 110 w 217"/>
                  <a:gd name="T85" fmla="*/ 4 h 332"/>
                  <a:gd name="T86" fmla="*/ 104 w 217"/>
                  <a:gd name="T87" fmla="*/ 1 h 332"/>
                  <a:gd name="T88" fmla="*/ 97 w 217"/>
                  <a:gd name="T89" fmla="*/ 0 h 332"/>
                  <a:gd name="T90" fmla="*/ 91 w 217"/>
                  <a:gd name="T91" fmla="*/ 0 h 332"/>
                  <a:gd name="T92" fmla="*/ 84 w 217"/>
                  <a:gd name="T93" fmla="*/ 1 h 332"/>
                  <a:gd name="T94" fmla="*/ 77 w 217"/>
                  <a:gd name="T95" fmla="*/ 3 h 332"/>
                  <a:gd name="T96" fmla="*/ 70 w 217"/>
                  <a:gd name="T97" fmla="*/ 7 h 332"/>
                  <a:gd name="T98" fmla="*/ 66 w 217"/>
                  <a:gd name="T99" fmla="*/ 13 h 332"/>
                  <a:gd name="T100" fmla="*/ 62 w 217"/>
                  <a:gd name="T101" fmla="*/ 19 h 332"/>
                  <a:gd name="T102" fmla="*/ 59 w 217"/>
                  <a:gd name="T103" fmla="*/ 25 h 33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217"/>
                  <a:gd name="T157" fmla="*/ 0 h 332"/>
                  <a:gd name="T158" fmla="*/ 217 w 217"/>
                  <a:gd name="T159" fmla="*/ 332 h 33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217" h="332">
                    <a:moveTo>
                      <a:pt x="59" y="25"/>
                    </a:moveTo>
                    <a:lnTo>
                      <a:pt x="2" y="153"/>
                    </a:lnTo>
                    <a:lnTo>
                      <a:pt x="1" y="155"/>
                    </a:lnTo>
                    <a:lnTo>
                      <a:pt x="1" y="157"/>
                    </a:lnTo>
                    <a:lnTo>
                      <a:pt x="0" y="159"/>
                    </a:lnTo>
                    <a:lnTo>
                      <a:pt x="0" y="163"/>
                    </a:lnTo>
                    <a:lnTo>
                      <a:pt x="0" y="165"/>
                    </a:lnTo>
                    <a:lnTo>
                      <a:pt x="0" y="168"/>
                    </a:lnTo>
                    <a:lnTo>
                      <a:pt x="1" y="171"/>
                    </a:lnTo>
                    <a:lnTo>
                      <a:pt x="2" y="174"/>
                    </a:lnTo>
                    <a:lnTo>
                      <a:pt x="3" y="176"/>
                    </a:lnTo>
                    <a:lnTo>
                      <a:pt x="5" y="179"/>
                    </a:lnTo>
                    <a:lnTo>
                      <a:pt x="7" y="181"/>
                    </a:lnTo>
                    <a:lnTo>
                      <a:pt x="9" y="183"/>
                    </a:lnTo>
                    <a:lnTo>
                      <a:pt x="12" y="184"/>
                    </a:lnTo>
                    <a:lnTo>
                      <a:pt x="14" y="186"/>
                    </a:lnTo>
                    <a:lnTo>
                      <a:pt x="15" y="186"/>
                    </a:lnTo>
                    <a:lnTo>
                      <a:pt x="17" y="186"/>
                    </a:lnTo>
                    <a:lnTo>
                      <a:pt x="20" y="186"/>
                    </a:lnTo>
                    <a:lnTo>
                      <a:pt x="23" y="186"/>
                    </a:lnTo>
                    <a:lnTo>
                      <a:pt x="141" y="186"/>
                    </a:lnTo>
                    <a:lnTo>
                      <a:pt x="141" y="331"/>
                    </a:lnTo>
                    <a:lnTo>
                      <a:pt x="178" y="331"/>
                    </a:lnTo>
                    <a:lnTo>
                      <a:pt x="178" y="159"/>
                    </a:lnTo>
                    <a:lnTo>
                      <a:pt x="178" y="157"/>
                    </a:lnTo>
                    <a:lnTo>
                      <a:pt x="177" y="155"/>
                    </a:lnTo>
                    <a:lnTo>
                      <a:pt x="176" y="153"/>
                    </a:lnTo>
                    <a:lnTo>
                      <a:pt x="176" y="152"/>
                    </a:lnTo>
                    <a:lnTo>
                      <a:pt x="175" y="151"/>
                    </a:lnTo>
                    <a:lnTo>
                      <a:pt x="173" y="149"/>
                    </a:lnTo>
                    <a:lnTo>
                      <a:pt x="172" y="148"/>
                    </a:lnTo>
                    <a:lnTo>
                      <a:pt x="170" y="147"/>
                    </a:lnTo>
                    <a:lnTo>
                      <a:pt x="168" y="146"/>
                    </a:lnTo>
                    <a:lnTo>
                      <a:pt x="166" y="145"/>
                    </a:lnTo>
                    <a:lnTo>
                      <a:pt x="164" y="145"/>
                    </a:lnTo>
                    <a:lnTo>
                      <a:pt x="161" y="145"/>
                    </a:lnTo>
                    <a:lnTo>
                      <a:pt x="159" y="145"/>
                    </a:lnTo>
                    <a:lnTo>
                      <a:pt x="157" y="145"/>
                    </a:lnTo>
                    <a:lnTo>
                      <a:pt x="155" y="145"/>
                    </a:lnTo>
                    <a:lnTo>
                      <a:pt x="153" y="145"/>
                    </a:lnTo>
                    <a:lnTo>
                      <a:pt x="85" y="141"/>
                    </a:lnTo>
                    <a:lnTo>
                      <a:pt x="104" y="84"/>
                    </a:lnTo>
                    <a:lnTo>
                      <a:pt x="118" y="104"/>
                    </a:lnTo>
                    <a:lnTo>
                      <a:pt x="201" y="104"/>
                    </a:lnTo>
                    <a:lnTo>
                      <a:pt x="203" y="103"/>
                    </a:lnTo>
                    <a:lnTo>
                      <a:pt x="204" y="103"/>
                    </a:lnTo>
                    <a:lnTo>
                      <a:pt x="206" y="103"/>
                    </a:lnTo>
                    <a:lnTo>
                      <a:pt x="207" y="103"/>
                    </a:lnTo>
                    <a:lnTo>
                      <a:pt x="209" y="101"/>
                    </a:lnTo>
                    <a:lnTo>
                      <a:pt x="211" y="100"/>
                    </a:lnTo>
                    <a:lnTo>
                      <a:pt x="212" y="98"/>
                    </a:lnTo>
                    <a:lnTo>
                      <a:pt x="214" y="97"/>
                    </a:lnTo>
                    <a:lnTo>
                      <a:pt x="215" y="95"/>
                    </a:lnTo>
                    <a:lnTo>
                      <a:pt x="215" y="93"/>
                    </a:lnTo>
                    <a:lnTo>
                      <a:pt x="216" y="91"/>
                    </a:lnTo>
                    <a:lnTo>
                      <a:pt x="216" y="88"/>
                    </a:lnTo>
                    <a:lnTo>
                      <a:pt x="216" y="85"/>
                    </a:lnTo>
                    <a:lnTo>
                      <a:pt x="215" y="83"/>
                    </a:lnTo>
                    <a:lnTo>
                      <a:pt x="214" y="81"/>
                    </a:lnTo>
                    <a:lnTo>
                      <a:pt x="213" y="79"/>
                    </a:lnTo>
                    <a:lnTo>
                      <a:pt x="211" y="77"/>
                    </a:lnTo>
                    <a:lnTo>
                      <a:pt x="210" y="76"/>
                    </a:lnTo>
                    <a:lnTo>
                      <a:pt x="208" y="74"/>
                    </a:lnTo>
                    <a:lnTo>
                      <a:pt x="206" y="73"/>
                    </a:lnTo>
                    <a:lnTo>
                      <a:pt x="205" y="72"/>
                    </a:lnTo>
                    <a:lnTo>
                      <a:pt x="203" y="72"/>
                    </a:lnTo>
                    <a:lnTo>
                      <a:pt x="201" y="72"/>
                    </a:lnTo>
                    <a:lnTo>
                      <a:pt x="137" y="72"/>
                    </a:lnTo>
                    <a:lnTo>
                      <a:pt x="123" y="49"/>
                    </a:lnTo>
                    <a:lnTo>
                      <a:pt x="125" y="47"/>
                    </a:lnTo>
                    <a:lnTo>
                      <a:pt x="126" y="44"/>
                    </a:lnTo>
                    <a:lnTo>
                      <a:pt x="126" y="41"/>
                    </a:lnTo>
                    <a:lnTo>
                      <a:pt x="127" y="38"/>
                    </a:lnTo>
                    <a:lnTo>
                      <a:pt x="127" y="34"/>
                    </a:lnTo>
                    <a:lnTo>
                      <a:pt x="127" y="31"/>
                    </a:lnTo>
                    <a:lnTo>
                      <a:pt x="127" y="27"/>
                    </a:lnTo>
                    <a:lnTo>
                      <a:pt x="126" y="24"/>
                    </a:lnTo>
                    <a:lnTo>
                      <a:pt x="125" y="21"/>
                    </a:lnTo>
                    <a:lnTo>
                      <a:pt x="124" y="20"/>
                    </a:lnTo>
                    <a:lnTo>
                      <a:pt x="123" y="17"/>
                    </a:lnTo>
                    <a:lnTo>
                      <a:pt x="122" y="15"/>
                    </a:lnTo>
                    <a:lnTo>
                      <a:pt x="120" y="12"/>
                    </a:lnTo>
                    <a:lnTo>
                      <a:pt x="118" y="10"/>
                    </a:lnTo>
                    <a:lnTo>
                      <a:pt x="115" y="8"/>
                    </a:lnTo>
                    <a:lnTo>
                      <a:pt x="113" y="6"/>
                    </a:lnTo>
                    <a:lnTo>
                      <a:pt x="110" y="4"/>
                    </a:lnTo>
                    <a:lnTo>
                      <a:pt x="107" y="3"/>
                    </a:lnTo>
                    <a:lnTo>
                      <a:pt x="104" y="1"/>
                    </a:lnTo>
                    <a:lnTo>
                      <a:pt x="100" y="1"/>
                    </a:lnTo>
                    <a:lnTo>
                      <a:pt x="97" y="0"/>
                    </a:lnTo>
                    <a:lnTo>
                      <a:pt x="95" y="0"/>
                    </a:lnTo>
                    <a:lnTo>
                      <a:pt x="91" y="0"/>
                    </a:lnTo>
                    <a:lnTo>
                      <a:pt x="88" y="0"/>
                    </a:lnTo>
                    <a:lnTo>
                      <a:pt x="84" y="1"/>
                    </a:lnTo>
                    <a:lnTo>
                      <a:pt x="81" y="2"/>
                    </a:lnTo>
                    <a:lnTo>
                      <a:pt x="77" y="3"/>
                    </a:lnTo>
                    <a:lnTo>
                      <a:pt x="74" y="5"/>
                    </a:lnTo>
                    <a:lnTo>
                      <a:pt x="70" y="7"/>
                    </a:lnTo>
                    <a:lnTo>
                      <a:pt x="68" y="10"/>
                    </a:lnTo>
                    <a:lnTo>
                      <a:pt x="66" y="13"/>
                    </a:lnTo>
                    <a:lnTo>
                      <a:pt x="64" y="15"/>
                    </a:lnTo>
                    <a:lnTo>
                      <a:pt x="62" y="19"/>
                    </a:lnTo>
                    <a:lnTo>
                      <a:pt x="60" y="21"/>
                    </a:lnTo>
                    <a:lnTo>
                      <a:pt x="59" y="25"/>
                    </a:lnTo>
                  </a:path>
                </a:pathLst>
              </a:custGeom>
              <a:solidFill>
                <a:srgbClr val="FC0128"/>
              </a:solidFill>
              <a:ln w="127000" cap="rnd">
                <a:noFill/>
                <a:round/>
              </a:ln>
            </p:spPr>
            <p:txBody>
              <a:bodyP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grpSp>
      </p:grpSp>
      <p:grpSp>
        <p:nvGrpSpPr>
          <p:cNvPr id="7174" name="Group 19"/>
          <p:cNvGrpSpPr/>
          <p:nvPr/>
        </p:nvGrpSpPr>
        <p:grpSpPr bwMode="auto">
          <a:xfrm>
            <a:off x="7365206" y="2933176"/>
            <a:ext cx="673100" cy="800100"/>
            <a:chOff x="4212" y="2144"/>
            <a:chExt cx="424" cy="504"/>
          </a:xfrm>
        </p:grpSpPr>
        <p:grpSp>
          <p:nvGrpSpPr>
            <p:cNvPr id="7188" name="Group 20"/>
            <p:cNvGrpSpPr/>
            <p:nvPr/>
          </p:nvGrpSpPr>
          <p:grpSpPr bwMode="auto">
            <a:xfrm>
              <a:off x="4212" y="2144"/>
              <a:ext cx="424" cy="504"/>
              <a:chOff x="4212" y="2144"/>
              <a:chExt cx="424" cy="504"/>
            </a:xfrm>
          </p:grpSpPr>
          <p:grpSp>
            <p:nvGrpSpPr>
              <p:cNvPr id="7190" name="Group 21"/>
              <p:cNvGrpSpPr/>
              <p:nvPr/>
            </p:nvGrpSpPr>
            <p:grpSpPr bwMode="auto">
              <a:xfrm>
                <a:off x="4212" y="2144"/>
                <a:ext cx="424" cy="504"/>
                <a:chOff x="4212" y="2144"/>
                <a:chExt cx="424" cy="504"/>
              </a:xfrm>
            </p:grpSpPr>
            <p:sp>
              <p:nvSpPr>
                <p:cNvPr id="7192" name="AutoShape 22"/>
                <p:cNvSpPr>
                  <a:spLocks noChangeArrowheads="1"/>
                </p:cNvSpPr>
                <p:nvPr/>
              </p:nvSpPr>
              <p:spPr bwMode="auto">
                <a:xfrm>
                  <a:off x="4212" y="2224"/>
                  <a:ext cx="424" cy="424"/>
                </a:xfrm>
                <a:prstGeom prst="cube">
                  <a:avLst>
                    <a:gd name="adj" fmla="val 24995"/>
                  </a:avLst>
                </a:prstGeom>
                <a:solidFill>
                  <a:srgbClr val="F6BF69"/>
                </a:solidFill>
                <a:ln w="12700">
                  <a:solidFill>
                    <a:schemeClr val="tx1"/>
                  </a:solid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7193" name="AutoShape 23"/>
                <p:cNvSpPr>
                  <a:spLocks noChangeArrowheads="1"/>
                </p:cNvSpPr>
                <p:nvPr/>
              </p:nvSpPr>
              <p:spPr bwMode="auto">
                <a:xfrm>
                  <a:off x="4308" y="2144"/>
                  <a:ext cx="328" cy="88"/>
                </a:xfrm>
                <a:prstGeom prst="cube">
                  <a:avLst>
                    <a:gd name="adj" fmla="val 24995"/>
                  </a:avLst>
                </a:prstGeom>
                <a:solidFill>
                  <a:srgbClr val="F6BF69"/>
                </a:solidFill>
                <a:ln w="12700">
                  <a:solidFill>
                    <a:schemeClr val="tx1"/>
                  </a:solid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grpSp>
          <p:sp>
            <p:nvSpPr>
              <p:cNvPr id="7191" name="AutoShape 24"/>
              <p:cNvSpPr>
                <a:spLocks noChangeArrowheads="1"/>
              </p:cNvSpPr>
              <p:nvPr/>
            </p:nvSpPr>
            <p:spPr bwMode="auto">
              <a:xfrm>
                <a:off x="4296" y="2260"/>
                <a:ext cx="224" cy="32"/>
              </a:xfrm>
              <a:prstGeom prst="parallelogram">
                <a:avLst>
                  <a:gd name="adj" fmla="val 174968"/>
                </a:avLst>
              </a:prstGeom>
              <a:solidFill>
                <a:srgbClr val="F6BF69"/>
              </a:solidFill>
              <a:ln w="25400">
                <a:solidFill>
                  <a:schemeClr val="tx1"/>
                </a:solid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grpSp>
        <p:sp>
          <p:nvSpPr>
            <p:cNvPr id="7189" name="Oval 25"/>
            <p:cNvSpPr>
              <a:spLocks noChangeArrowheads="1"/>
            </p:cNvSpPr>
            <p:nvPr/>
          </p:nvSpPr>
          <p:spPr bwMode="auto">
            <a:xfrm>
              <a:off x="4540" y="2184"/>
              <a:ext cx="56" cy="32"/>
            </a:xfrm>
            <a:prstGeom prst="ellipse">
              <a:avLst/>
            </a:prstGeom>
            <a:solidFill>
              <a:schemeClr val="bg1"/>
            </a:solidFill>
            <a:ln w="12700">
              <a:solidFill>
                <a:schemeClr val="tx1"/>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grpSp>
      <p:grpSp>
        <p:nvGrpSpPr>
          <p:cNvPr id="7175" name="Group 26"/>
          <p:cNvGrpSpPr/>
          <p:nvPr/>
        </p:nvGrpSpPr>
        <p:grpSpPr bwMode="auto">
          <a:xfrm>
            <a:off x="7903035" y="1685178"/>
            <a:ext cx="3150727" cy="484188"/>
            <a:chOff x="3692" y="1708"/>
            <a:chExt cx="1401" cy="305"/>
          </a:xfrm>
        </p:grpSpPr>
        <p:grpSp>
          <p:nvGrpSpPr>
            <p:cNvPr id="7176" name="Group 27"/>
            <p:cNvGrpSpPr/>
            <p:nvPr/>
          </p:nvGrpSpPr>
          <p:grpSpPr bwMode="auto">
            <a:xfrm>
              <a:off x="3692" y="1708"/>
              <a:ext cx="329" cy="305"/>
              <a:chOff x="3692" y="1708"/>
              <a:chExt cx="329" cy="305"/>
            </a:xfrm>
          </p:grpSpPr>
          <p:sp>
            <p:nvSpPr>
              <p:cNvPr id="7186" name="Freeform 28"/>
              <p:cNvSpPr/>
              <p:nvPr/>
            </p:nvSpPr>
            <p:spPr bwMode="auto">
              <a:xfrm>
                <a:off x="3692" y="1708"/>
                <a:ext cx="329" cy="295"/>
              </a:xfrm>
              <a:custGeom>
                <a:avLst/>
                <a:gdLst>
                  <a:gd name="T0" fmla="*/ 93 w 329"/>
                  <a:gd name="T1" fmla="*/ 14 h 295"/>
                  <a:gd name="T2" fmla="*/ 156 w 329"/>
                  <a:gd name="T3" fmla="*/ 16 h 295"/>
                  <a:gd name="T4" fmla="*/ 224 w 329"/>
                  <a:gd name="T5" fmla="*/ 0 h 295"/>
                  <a:gd name="T6" fmla="*/ 305 w 329"/>
                  <a:gd name="T7" fmla="*/ 0 h 295"/>
                  <a:gd name="T8" fmla="*/ 215 w 329"/>
                  <a:gd name="T9" fmla="*/ 84 h 295"/>
                  <a:gd name="T10" fmla="*/ 239 w 329"/>
                  <a:gd name="T11" fmla="*/ 89 h 295"/>
                  <a:gd name="T12" fmla="*/ 263 w 329"/>
                  <a:gd name="T13" fmla="*/ 99 h 295"/>
                  <a:gd name="T14" fmla="*/ 285 w 329"/>
                  <a:gd name="T15" fmla="*/ 111 h 295"/>
                  <a:gd name="T16" fmla="*/ 302 w 329"/>
                  <a:gd name="T17" fmla="*/ 126 h 295"/>
                  <a:gd name="T18" fmla="*/ 316 w 329"/>
                  <a:gd name="T19" fmla="*/ 144 h 295"/>
                  <a:gd name="T20" fmla="*/ 325 w 329"/>
                  <a:gd name="T21" fmla="*/ 165 h 295"/>
                  <a:gd name="T22" fmla="*/ 328 w 329"/>
                  <a:gd name="T23" fmla="*/ 187 h 295"/>
                  <a:gd name="T24" fmla="*/ 324 w 329"/>
                  <a:gd name="T25" fmla="*/ 210 h 295"/>
                  <a:gd name="T26" fmla="*/ 317 w 329"/>
                  <a:gd name="T27" fmla="*/ 228 h 295"/>
                  <a:gd name="T28" fmla="*/ 303 w 329"/>
                  <a:gd name="T29" fmla="*/ 247 h 295"/>
                  <a:gd name="T30" fmla="*/ 280 w 329"/>
                  <a:gd name="T31" fmla="*/ 267 h 295"/>
                  <a:gd name="T32" fmla="*/ 257 w 329"/>
                  <a:gd name="T33" fmla="*/ 279 h 295"/>
                  <a:gd name="T34" fmla="*/ 236 w 329"/>
                  <a:gd name="T35" fmla="*/ 287 h 295"/>
                  <a:gd name="T36" fmla="*/ 215 w 329"/>
                  <a:gd name="T37" fmla="*/ 292 h 295"/>
                  <a:gd name="T38" fmla="*/ 189 w 329"/>
                  <a:gd name="T39" fmla="*/ 294 h 295"/>
                  <a:gd name="T40" fmla="*/ 122 w 329"/>
                  <a:gd name="T41" fmla="*/ 293 h 295"/>
                  <a:gd name="T42" fmla="*/ 90 w 329"/>
                  <a:gd name="T43" fmla="*/ 287 h 295"/>
                  <a:gd name="T44" fmla="*/ 56 w 329"/>
                  <a:gd name="T45" fmla="*/ 272 h 295"/>
                  <a:gd name="T46" fmla="*/ 30 w 329"/>
                  <a:gd name="T47" fmla="*/ 253 h 295"/>
                  <a:gd name="T48" fmla="*/ 13 w 329"/>
                  <a:gd name="T49" fmla="*/ 232 h 295"/>
                  <a:gd name="T50" fmla="*/ 4 w 329"/>
                  <a:gd name="T51" fmla="*/ 210 h 295"/>
                  <a:gd name="T52" fmla="*/ 0 w 329"/>
                  <a:gd name="T53" fmla="*/ 191 h 295"/>
                  <a:gd name="T54" fmla="*/ 3 w 329"/>
                  <a:gd name="T55" fmla="*/ 169 h 295"/>
                  <a:gd name="T56" fmla="*/ 14 w 329"/>
                  <a:gd name="T57" fmla="*/ 141 h 295"/>
                  <a:gd name="T58" fmla="*/ 35 w 329"/>
                  <a:gd name="T59" fmla="*/ 118 h 295"/>
                  <a:gd name="T60" fmla="*/ 63 w 329"/>
                  <a:gd name="T61" fmla="*/ 99 h 295"/>
                  <a:gd name="T62" fmla="*/ 102 w 329"/>
                  <a:gd name="T63" fmla="*/ 86 h 295"/>
                  <a:gd name="T64" fmla="*/ 40 w 329"/>
                  <a:gd name="T65" fmla="*/ 4 h 29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29"/>
                  <a:gd name="T100" fmla="*/ 0 h 295"/>
                  <a:gd name="T101" fmla="*/ 329 w 329"/>
                  <a:gd name="T102" fmla="*/ 295 h 295"/>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29" h="295">
                    <a:moveTo>
                      <a:pt x="40" y="4"/>
                    </a:moveTo>
                    <a:lnTo>
                      <a:pt x="93" y="14"/>
                    </a:lnTo>
                    <a:lnTo>
                      <a:pt x="92" y="0"/>
                    </a:lnTo>
                    <a:lnTo>
                      <a:pt x="156" y="16"/>
                    </a:lnTo>
                    <a:lnTo>
                      <a:pt x="156" y="0"/>
                    </a:lnTo>
                    <a:lnTo>
                      <a:pt x="224" y="0"/>
                    </a:lnTo>
                    <a:lnTo>
                      <a:pt x="223" y="15"/>
                    </a:lnTo>
                    <a:lnTo>
                      <a:pt x="305" y="0"/>
                    </a:lnTo>
                    <a:lnTo>
                      <a:pt x="205" y="83"/>
                    </a:lnTo>
                    <a:lnTo>
                      <a:pt x="215" y="84"/>
                    </a:lnTo>
                    <a:lnTo>
                      <a:pt x="226" y="86"/>
                    </a:lnTo>
                    <a:lnTo>
                      <a:pt x="239" y="89"/>
                    </a:lnTo>
                    <a:lnTo>
                      <a:pt x="250" y="93"/>
                    </a:lnTo>
                    <a:lnTo>
                      <a:pt x="263" y="99"/>
                    </a:lnTo>
                    <a:lnTo>
                      <a:pt x="274" y="104"/>
                    </a:lnTo>
                    <a:lnTo>
                      <a:pt x="285" y="111"/>
                    </a:lnTo>
                    <a:lnTo>
                      <a:pt x="294" y="119"/>
                    </a:lnTo>
                    <a:lnTo>
                      <a:pt x="302" y="126"/>
                    </a:lnTo>
                    <a:lnTo>
                      <a:pt x="309" y="135"/>
                    </a:lnTo>
                    <a:lnTo>
                      <a:pt x="316" y="144"/>
                    </a:lnTo>
                    <a:lnTo>
                      <a:pt x="321" y="155"/>
                    </a:lnTo>
                    <a:lnTo>
                      <a:pt x="325" y="165"/>
                    </a:lnTo>
                    <a:lnTo>
                      <a:pt x="327" y="174"/>
                    </a:lnTo>
                    <a:lnTo>
                      <a:pt x="328" y="187"/>
                    </a:lnTo>
                    <a:lnTo>
                      <a:pt x="327" y="200"/>
                    </a:lnTo>
                    <a:lnTo>
                      <a:pt x="324" y="210"/>
                    </a:lnTo>
                    <a:lnTo>
                      <a:pt x="321" y="220"/>
                    </a:lnTo>
                    <a:lnTo>
                      <a:pt x="317" y="228"/>
                    </a:lnTo>
                    <a:lnTo>
                      <a:pt x="311" y="237"/>
                    </a:lnTo>
                    <a:lnTo>
                      <a:pt x="303" y="247"/>
                    </a:lnTo>
                    <a:lnTo>
                      <a:pt x="292" y="258"/>
                    </a:lnTo>
                    <a:lnTo>
                      <a:pt x="280" y="267"/>
                    </a:lnTo>
                    <a:lnTo>
                      <a:pt x="268" y="274"/>
                    </a:lnTo>
                    <a:lnTo>
                      <a:pt x="257" y="279"/>
                    </a:lnTo>
                    <a:lnTo>
                      <a:pt x="246" y="284"/>
                    </a:lnTo>
                    <a:lnTo>
                      <a:pt x="236" y="287"/>
                    </a:lnTo>
                    <a:lnTo>
                      <a:pt x="224" y="290"/>
                    </a:lnTo>
                    <a:lnTo>
                      <a:pt x="215" y="292"/>
                    </a:lnTo>
                    <a:lnTo>
                      <a:pt x="201" y="293"/>
                    </a:lnTo>
                    <a:lnTo>
                      <a:pt x="189" y="294"/>
                    </a:lnTo>
                    <a:lnTo>
                      <a:pt x="133" y="294"/>
                    </a:lnTo>
                    <a:lnTo>
                      <a:pt x="122" y="293"/>
                    </a:lnTo>
                    <a:lnTo>
                      <a:pt x="108" y="291"/>
                    </a:lnTo>
                    <a:lnTo>
                      <a:pt x="90" y="287"/>
                    </a:lnTo>
                    <a:lnTo>
                      <a:pt x="73" y="280"/>
                    </a:lnTo>
                    <a:lnTo>
                      <a:pt x="56" y="272"/>
                    </a:lnTo>
                    <a:lnTo>
                      <a:pt x="41" y="262"/>
                    </a:lnTo>
                    <a:lnTo>
                      <a:pt x="30" y="253"/>
                    </a:lnTo>
                    <a:lnTo>
                      <a:pt x="21" y="244"/>
                    </a:lnTo>
                    <a:lnTo>
                      <a:pt x="13" y="232"/>
                    </a:lnTo>
                    <a:lnTo>
                      <a:pt x="7" y="219"/>
                    </a:lnTo>
                    <a:lnTo>
                      <a:pt x="4" y="210"/>
                    </a:lnTo>
                    <a:lnTo>
                      <a:pt x="1" y="201"/>
                    </a:lnTo>
                    <a:lnTo>
                      <a:pt x="0" y="191"/>
                    </a:lnTo>
                    <a:lnTo>
                      <a:pt x="1" y="183"/>
                    </a:lnTo>
                    <a:lnTo>
                      <a:pt x="3" y="169"/>
                    </a:lnTo>
                    <a:lnTo>
                      <a:pt x="7" y="156"/>
                    </a:lnTo>
                    <a:lnTo>
                      <a:pt x="14" y="141"/>
                    </a:lnTo>
                    <a:lnTo>
                      <a:pt x="24" y="129"/>
                    </a:lnTo>
                    <a:lnTo>
                      <a:pt x="35" y="118"/>
                    </a:lnTo>
                    <a:lnTo>
                      <a:pt x="49" y="107"/>
                    </a:lnTo>
                    <a:lnTo>
                      <a:pt x="63" y="99"/>
                    </a:lnTo>
                    <a:lnTo>
                      <a:pt x="82" y="91"/>
                    </a:lnTo>
                    <a:lnTo>
                      <a:pt x="102" y="86"/>
                    </a:lnTo>
                    <a:lnTo>
                      <a:pt x="115" y="83"/>
                    </a:lnTo>
                    <a:lnTo>
                      <a:pt x="40" y="4"/>
                    </a:lnTo>
                  </a:path>
                </a:pathLst>
              </a:custGeom>
              <a:solidFill>
                <a:srgbClr val="D49FFF"/>
              </a:solidFill>
              <a:ln w="12700" cap="rnd">
                <a:solidFill>
                  <a:srgbClr val="000000"/>
                </a:solidFill>
                <a:round/>
              </a:ln>
            </p:spPr>
            <p:txBody>
              <a:bodyPr/>
              <a:lstStyle/>
              <a:p>
                <a:pPr eaLnBrk="0" fontAlgn="base" hangingPunct="0">
                  <a:spcBef>
                    <a:spcPct val="50000"/>
                  </a:spcBef>
                  <a:spcAft>
                    <a:spcPct val="0"/>
                  </a:spcAft>
                  <a:buNone/>
                </a:pPr>
                <a:endParaRPr lang="zh-CN" altLang="en-US" sz="2000">
                  <a:solidFill>
                    <a:srgbClr val="000000"/>
                  </a:solidFill>
                  <a:latin typeface="Comic Sans MS" panose="030F0702030302020204" pitchFamily="66" charset="0"/>
                </a:endParaRPr>
              </a:p>
            </p:txBody>
          </p:sp>
          <p:sp>
            <p:nvSpPr>
              <p:cNvPr id="7187" name="Rectangle 29"/>
              <p:cNvSpPr>
                <a:spLocks noChangeArrowheads="1"/>
              </p:cNvSpPr>
              <p:nvPr/>
            </p:nvSpPr>
            <p:spPr bwMode="auto">
              <a:xfrm>
                <a:off x="3779" y="1759"/>
                <a:ext cx="180" cy="254"/>
              </a:xfrm>
              <a:prstGeom prst="rect">
                <a:avLst/>
              </a:prstGeom>
              <a:noFill/>
              <a:ln w="12700">
                <a:noFill/>
                <a:miter lim="800000"/>
              </a:ln>
            </p:spPr>
            <p:txBody>
              <a:bodyPr wrap="none" lIns="90488" tIns="44450" rIns="90488" bIns="44450">
                <a:spAutoFit/>
              </a:bodyPr>
              <a:lstStyle/>
              <a:p>
                <a:pPr algn="ctr" eaLnBrk="0" fontAlgn="base" hangingPunct="0">
                  <a:spcBef>
                    <a:spcPct val="0"/>
                  </a:spcBef>
                  <a:spcAft>
                    <a:spcPct val="0"/>
                  </a:spcAft>
                  <a:buNone/>
                </a:pPr>
                <a:r>
                  <a:rPr lang="en-US" altLang="zh-CN" sz="2400" b="1" dirty="0">
                    <a:solidFill>
                      <a:srgbClr val="000000"/>
                    </a:solidFill>
                    <a:latin typeface="Arial" panose="020B0604020202020204" pitchFamily="34" charset="0"/>
                  </a:rPr>
                  <a:t>A</a:t>
                </a:r>
              </a:p>
            </p:txBody>
          </p:sp>
        </p:grpSp>
        <p:grpSp>
          <p:nvGrpSpPr>
            <p:cNvPr id="7177" name="Group 30"/>
            <p:cNvGrpSpPr/>
            <p:nvPr/>
          </p:nvGrpSpPr>
          <p:grpSpPr bwMode="auto">
            <a:xfrm>
              <a:off x="4052" y="1708"/>
              <a:ext cx="329" cy="305"/>
              <a:chOff x="4052" y="1708"/>
              <a:chExt cx="329" cy="305"/>
            </a:xfrm>
          </p:grpSpPr>
          <p:sp>
            <p:nvSpPr>
              <p:cNvPr id="7184" name="Freeform 31"/>
              <p:cNvSpPr/>
              <p:nvPr/>
            </p:nvSpPr>
            <p:spPr bwMode="auto">
              <a:xfrm>
                <a:off x="4052" y="1708"/>
                <a:ext cx="329" cy="295"/>
              </a:xfrm>
              <a:custGeom>
                <a:avLst/>
                <a:gdLst>
                  <a:gd name="T0" fmla="*/ 93 w 329"/>
                  <a:gd name="T1" fmla="*/ 14 h 295"/>
                  <a:gd name="T2" fmla="*/ 156 w 329"/>
                  <a:gd name="T3" fmla="*/ 16 h 295"/>
                  <a:gd name="T4" fmla="*/ 224 w 329"/>
                  <a:gd name="T5" fmla="*/ 0 h 295"/>
                  <a:gd name="T6" fmla="*/ 305 w 329"/>
                  <a:gd name="T7" fmla="*/ 0 h 295"/>
                  <a:gd name="T8" fmla="*/ 215 w 329"/>
                  <a:gd name="T9" fmla="*/ 84 h 295"/>
                  <a:gd name="T10" fmla="*/ 239 w 329"/>
                  <a:gd name="T11" fmla="*/ 89 h 295"/>
                  <a:gd name="T12" fmla="*/ 263 w 329"/>
                  <a:gd name="T13" fmla="*/ 99 h 295"/>
                  <a:gd name="T14" fmla="*/ 285 w 329"/>
                  <a:gd name="T15" fmla="*/ 111 h 295"/>
                  <a:gd name="T16" fmla="*/ 302 w 329"/>
                  <a:gd name="T17" fmla="*/ 126 h 295"/>
                  <a:gd name="T18" fmla="*/ 316 w 329"/>
                  <a:gd name="T19" fmla="*/ 144 h 295"/>
                  <a:gd name="T20" fmla="*/ 325 w 329"/>
                  <a:gd name="T21" fmla="*/ 165 h 295"/>
                  <a:gd name="T22" fmla="*/ 328 w 329"/>
                  <a:gd name="T23" fmla="*/ 187 h 295"/>
                  <a:gd name="T24" fmla="*/ 324 w 329"/>
                  <a:gd name="T25" fmla="*/ 210 h 295"/>
                  <a:gd name="T26" fmla="*/ 317 w 329"/>
                  <a:gd name="T27" fmla="*/ 228 h 295"/>
                  <a:gd name="T28" fmla="*/ 303 w 329"/>
                  <a:gd name="T29" fmla="*/ 247 h 295"/>
                  <a:gd name="T30" fmla="*/ 280 w 329"/>
                  <a:gd name="T31" fmla="*/ 267 h 295"/>
                  <a:gd name="T32" fmla="*/ 257 w 329"/>
                  <a:gd name="T33" fmla="*/ 279 h 295"/>
                  <a:gd name="T34" fmla="*/ 236 w 329"/>
                  <a:gd name="T35" fmla="*/ 287 h 295"/>
                  <a:gd name="T36" fmla="*/ 215 w 329"/>
                  <a:gd name="T37" fmla="*/ 292 h 295"/>
                  <a:gd name="T38" fmla="*/ 189 w 329"/>
                  <a:gd name="T39" fmla="*/ 294 h 295"/>
                  <a:gd name="T40" fmla="*/ 122 w 329"/>
                  <a:gd name="T41" fmla="*/ 293 h 295"/>
                  <a:gd name="T42" fmla="*/ 90 w 329"/>
                  <a:gd name="T43" fmla="*/ 287 h 295"/>
                  <a:gd name="T44" fmla="*/ 56 w 329"/>
                  <a:gd name="T45" fmla="*/ 272 h 295"/>
                  <a:gd name="T46" fmla="*/ 30 w 329"/>
                  <a:gd name="T47" fmla="*/ 253 h 295"/>
                  <a:gd name="T48" fmla="*/ 13 w 329"/>
                  <a:gd name="T49" fmla="*/ 232 h 295"/>
                  <a:gd name="T50" fmla="*/ 4 w 329"/>
                  <a:gd name="T51" fmla="*/ 210 h 295"/>
                  <a:gd name="T52" fmla="*/ 0 w 329"/>
                  <a:gd name="T53" fmla="*/ 191 h 295"/>
                  <a:gd name="T54" fmla="*/ 3 w 329"/>
                  <a:gd name="T55" fmla="*/ 169 h 295"/>
                  <a:gd name="T56" fmla="*/ 14 w 329"/>
                  <a:gd name="T57" fmla="*/ 141 h 295"/>
                  <a:gd name="T58" fmla="*/ 35 w 329"/>
                  <a:gd name="T59" fmla="*/ 118 h 295"/>
                  <a:gd name="T60" fmla="*/ 63 w 329"/>
                  <a:gd name="T61" fmla="*/ 99 h 295"/>
                  <a:gd name="T62" fmla="*/ 102 w 329"/>
                  <a:gd name="T63" fmla="*/ 86 h 295"/>
                  <a:gd name="T64" fmla="*/ 40 w 329"/>
                  <a:gd name="T65" fmla="*/ 4 h 29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29"/>
                  <a:gd name="T100" fmla="*/ 0 h 295"/>
                  <a:gd name="T101" fmla="*/ 329 w 329"/>
                  <a:gd name="T102" fmla="*/ 295 h 295"/>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29" h="295">
                    <a:moveTo>
                      <a:pt x="40" y="4"/>
                    </a:moveTo>
                    <a:lnTo>
                      <a:pt x="93" y="14"/>
                    </a:lnTo>
                    <a:lnTo>
                      <a:pt x="92" y="0"/>
                    </a:lnTo>
                    <a:lnTo>
                      <a:pt x="156" y="16"/>
                    </a:lnTo>
                    <a:lnTo>
                      <a:pt x="156" y="0"/>
                    </a:lnTo>
                    <a:lnTo>
                      <a:pt x="224" y="0"/>
                    </a:lnTo>
                    <a:lnTo>
                      <a:pt x="223" y="15"/>
                    </a:lnTo>
                    <a:lnTo>
                      <a:pt x="305" y="0"/>
                    </a:lnTo>
                    <a:lnTo>
                      <a:pt x="205" y="83"/>
                    </a:lnTo>
                    <a:lnTo>
                      <a:pt x="215" y="84"/>
                    </a:lnTo>
                    <a:lnTo>
                      <a:pt x="226" y="86"/>
                    </a:lnTo>
                    <a:lnTo>
                      <a:pt x="239" y="89"/>
                    </a:lnTo>
                    <a:lnTo>
                      <a:pt x="250" y="93"/>
                    </a:lnTo>
                    <a:lnTo>
                      <a:pt x="263" y="99"/>
                    </a:lnTo>
                    <a:lnTo>
                      <a:pt x="274" y="104"/>
                    </a:lnTo>
                    <a:lnTo>
                      <a:pt x="285" y="111"/>
                    </a:lnTo>
                    <a:lnTo>
                      <a:pt x="294" y="119"/>
                    </a:lnTo>
                    <a:lnTo>
                      <a:pt x="302" y="126"/>
                    </a:lnTo>
                    <a:lnTo>
                      <a:pt x="309" y="135"/>
                    </a:lnTo>
                    <a:lnTo>
                      <a:pt x="316" y="144"/>
                    </a:lnTo>
                    <a:lnTo>
                      <a:pt x="321" y="155"/>
                    </a:lnTo>
                    <a:lnTo>
                      <a:pt x="325" y="165"/>
                    </a:lnTo>
                    <a:lnTo>
                      <a:pt x="327" y="174"/>
                    </a:lnTo>
                    <a:lnTo>
                      <a:pt x="328" y="187"/>
                    </a:lnTo>
                    <a:lnTo>
                      <a:pt x="327" y="200"/>
                    </a:lnTo>
                    <a:lnTo>
                      <a:pt x="324" y="210"/>
                    </a:lnTo>
                    <a:lnTo>
                      <a:pt x="321" y="220"/>
                    </a:lnTo>
                    <a:lnTo>
                      <a:pt x="317" y="228"/>
                    </a:lnTo>
                    <a:lnTo>
                      <a:pt x="311" y="237"/>
                    </a:lnTo>
                    <a:lnTo>
                      <a:pt x="303" y="247"/>
                    </a:lnTo>
                    <a:lnTo>
                      <a:pt x="292" y="258"/>
                    </a:lnTo>
                    <a:lnTo>
                      <a:pt x="280" y="267"/>
                    </a:lnTo>
                    <a:lnTo>
                      <a:pt x="268" y="274"/>
                    </a:lnTo>
                    <a:lnTo>
                      <a:pt x="257" y="279"/>
                    </a:lnTo>
                    <a:lnTo>
                      <a:pt x="246" y="284"/>
                    </a:lnTo>
                    <a:lnTo>
                      <a:pt x="236" y="287"/>
                    </a:lnTo>
                    <a:lnTo>
                      <a:pt x="224" y="290"/>
                    </a:lnTo>
                    <a:lnTo>
                      <a:pt x="215" y="292"/>
                    </a:lnTo>
                    <a:lnTo>
                      <a:pt x="201" y="293"/>
                    </a:lnTo>
                    <a:lnTo>
                      <a:pt x="189" y="294"/>
                    </a:lnTo>
                    <a:lnTo>
                      <a:pt x="133" y="294"/>
                    </a:lnTo>
                    <a:lnTo>
                      <a:pt x="122" y="293"/>
                    </a:lnTo>
                    <a:lnTo>
                      <a:pt x="108" y="291"/>
                    </a:lnTo>
                    <a:lnTo>
                      <a:pt x="90" y="287"/>
                    </a:lnTo>
                    <a:lnTo>
                      <a:pt x="73" y="280"/>
                    </a:lnTo>
                    <a:lnTo>
                      <a:pt x="56" y="272"/>
                    </a:lnTo>
                    <a:lnTo>
                      <a:pt x="41" y="262"/>
                    </a:lnTo>
                    <a:lnTo>
                      <a:pt x="30" y="253"/>
                    </a:lnTo>
                    <a:lnTo>
                      <a:pt x="21" y="244"/>
                    </a:lnTo>
                    <a:lnTo>
                      <a:pt x="13" y="232"/>
                    </a:lnTo>
                    <a:lnTo>
                      <a:pt x="7" y="219"/>
                    </a:lnTo>
                    <a:lnTo>
                      <a:pt x="4" y="210"/>
                    </a:lnTo>
                    <a:lnTo>
                      <a:pt x="1" y="201"/>
                    </a:lnTo>
                    <a:lnTo>
                      <a:pt x="0" y="191"/>
                    </a:lnTo>
                    <a:lnTo>
                      <a:pt x="1" y="183"/>
                    </a:lnTo>
                    <a:lnTo>
                      <a:pt x="3" y="169"/>
                    </a:lnTo>
                    <a:lnTo>
                      <a:pt x="7" y="156"/>
                    </a:lnTo>
                    <a:lnTo>
                      <a:pt x="14" y="141"/>
                    </a:lnTo>
                    <a:lnTo>
                      <a:pt x="24" y="129"/>
                    </a:lnTo>
                    <a:lnTo>
                      <a:pt x="35" y="118"/>
                    </a:lnTo>
                    <a:lnTo>
                      <a:pt x="49" y="107"/>
                    </a:lnTo>
                    <a:lnTo>
                      <a:pt x="63" y="99"/>
                    </a:lnTo>
                    <a:lnTo>
                      <a:pt x="82" y="91"/>
                    </a:lnTo>
                    <a:lnTo>
                      <a:pt x="102" y="86"/>
                    </a:lnTo>
                    <a:lnTo>
                      <a:pt x="115" y="83"/>
                    </a:lnTo>
                    <a:lnTo>
                      <a:pt x="40" y="4"/>
                    </a:lnTo>
                  </a:path>
                </a:pathLst>
              </a:custGeom>
              <a:solidFill>
                <a:srgbClr val="D49FFF"/>
              </a:solidFill>
              <a:ln w="12700" cap="rnd">
                <a:solidFill>
                  <a:srgbClr val="000000"/>
                </a:solidFill>
                <a:round/>
              </a:ln>
            </p:spPr>
            <p:txBody>
              <a:bodyPr/>
              <a:lstStyle/>
              <a:p>
                <a:pPr eaLnBrk="0" fontAlgn="base" hangingPunct="0">
                  <a:spcBef>
                    <a:spcPct val="50000"/>
                  </a:spcBef>
                  <a:spcAft>
                    <a:spcPct val="0"/>
                  </a:spcAft>
                  <a:buNone/>
                </a:pPr>
                <a:endParaRPr lang="zh-CN" altLang="en-US" sz="2000">
                  <a:solidFill>
                    <a:srgbClr val="000000"/>
                  </a:solidFill>
                  <a:latin typeface="Comic Sans MS" panose="030F0702030302020204" pitchFamily="66" charset="0"/>
                </a:endParaRPr>
              </a:p>
            </p:txBody>
          </p:sp>
          <p:sp>
            <p:nvSpPr>
              <p:cNvPr id="7185" name="Rectangle 32"/>
              <p:cNvSpPr>
                <a:spLocks noChangeArrowheads="1"/>
              </p:cNvSpPr>
              <p:nvPr/>
            </p:nvSpPr>
            <p:spPr bwMode="auto">
              <a:xfrm>
                <a:off x="4139" y="1759"/>
                <a:ext cx="180" cy="254"/>
              </a:xfrm>
              <a:prstGeom prst="rect">
                <a:avLst/>
              </a:prstGeom>
              <a:noFill/>
              <a:ln w="12700">
                <a:noFill/>
                <a:miter lim="800000"/>
              </a:ln>
            </p:spPr>
            <p:txBody>
              <a:bodyPr wrap="none" lIns="90488" tIns="44450" rIns="90488" bIns="44450">
                <a:spAutoFit/>
              </a:bodyPr>
              <a:lstStyle/>
              <a:p>
                <a:pPr algn="ctr" eaLnBrk="0" fontAlgn="base" hangingPunct="0">
                  <a:spcBef>
                    <a:spcPct val="0"/>
                  </a:spcBef>
                  <a:spcAft>
                    <a:spcPct val="0"/>
                  </a:spcAft>
                  <a:buNone/>
                </a:pPr>
                <a:r>
                  <a:rPr lang="en-US" altLang="zh-CN" sz="2400" b="1">
                    <a:solidFill>
                      <a:srgbClr val="000000"/>
                    </a:solidFill>
                    <a:latin typeface="Arial" panose="020B0604020202020204" pitchFamily="34" charset="0"/>
                  </a:rPr>
                  <a:t>B</a:t>
                </a:r>
              </a:p>
            </p:txBody>
          </p:sp>
        </p:grpSp>
        <p:grpSp>
          <p:nvGrpSpPr>
            <p:cNvPr id="7178" name="Group 33"/>
            <p:cNvGrpSpPr/>
            <p:nvPr/>
          </p:nvGrpSpPr>
          <p:grpSpPr bwMode="auto">
            <a:xfrm>
              <a:off x="4412" y="1708"/>
              <a:ext cx="329" cy="305"/>
              <a:chOff x="4412" y="1708"/>
              <a:chExt cx="329" cy="305"/>
            </a:xfrm>
          </p:grpSpPr>
          <p:sp>
            <p:nvSpPr>
              <p:cNvPr id="7182" name="Freeform 34"/>
              <p:cNvSpPr/>
              <p:nvPr/>
            </p:nvSpPr>
            <p:spPr bwMode="auto">
              <a:xfrm>
                <a:off x="4412" y="1708"/>
                <a:ext cx="329" cy="295"/>
              </a:xfrm>
              <a:custGeom>
                <a:avLst/>
                <a:gdLst>
                  <a:gd name="T0" fmla="*/ 93 w 329"/>
                  <a:gd name="T1" fmla="*/ 14 h 295"/>
                  <a:gd name="T2" fmla="*/ 156 w 329"/>
                  <a:gd name="T3" fmla="*/ 16 h 295"/>
                  <a:gd name="T4" fmla="*/ 224 w 329"/>
                  <a:gd name="T5" fmla="*/ 0 h 295"/>
                  <a:gd name="T6" fmla="*/ 305 w 329"/>
                  <a:gd name="T7" fmla="*/ 0 h 295"/>
                  <a:gd name="T8" fmla="*/ 215 w 329"/>
                  <a:gd name="T9" fmla="*/ 84 h 295"/>
                  <a:gd name="T10" fmla="*/ 239 w 329"/>
                  <a:gd name="T11" fmla="*/ 89 h 295"/>
                  <a:gd name="T12" fmla="*/ 263 w 329"/>
                  <a:gd name="T13" fmla="*/ 99 h 295"/>
                  <a:gd name="T14" fmla="*/ 285 w 329"/>
                  <a:gd name="T15" fmla="*/ 111 h 295"/>
                  <a:gd name="T16" fmla="*/ 302 w 329"/>
                  <a:gd name="T17" fmla="*/ 126 h 295"/>
                  <a:gd name="T18" fmla="*/ 316 w 329"/>
                  <a:gd name="T19" fmla="*/ 144 h 295"/>
                  <a:gd name="T20" fmla="*/ 325 w 329"/>
                  <a:gd name="T21" fmla="*/ 165 h 295"/>
                  <a:gd name="T22" fmla="*/ 328 w 329"/>
                  <a:gd name="T23" fmla="*/ 187 h 295"/>
                  <a:gd name="T24" fmla="*/ 324 w 329"/>
                  <a:gd name="T25" fmla="*/ 210 h 295"/>
                  <a:gd name="T26" fmla="*/ 317 w 329"/>
                  <a:gd name="T27" fmla="*/ 228 h 295"/>
                  <a:gd name="T28" fmla="*/ 303 w 329"/>
                  <a:gd name="T29" fmla="*/ 247 h 295"/>
                  <a:gd name="T30" fmla="*/ 280 w 329"/>
                  <a:gd name="T31" fmla="*/ 267 h 295"/>
                  <a:gd name="T32" fmla="*/ 257 w 329"/>
                  <a:gd name="T33" fmla="*/ 279 h 295"/>
                  <a:gd name="T34" fmla="*/ 236 w 329"/>
                  <a:gd name="T35" fmla="*/ 287 h 295"/>
                  <a:gd name="T36" fmla="*/ 215 w 329"/>
                  <a:gd name="T37" fmla="*/ 292 h 295"/>
                  <a:gd name="T38" fmla="*/ 189 w 329"/>
                  <a:gd name="T39" fmla="*/ 294 h 295"/>
                  <a:gd name="T40" fmla="*/ 122 w 329"/>
                  <a:gd name="T41" fmla="*/ 293 h 295"/>
                  <a:gd name="T42" fmla="*/ 90 w 329"/>
                  <a:gd name="T43" fmla="*/ 287 h 295"/>
                  <a:gd name="T44" fmla="*/ 56 w 329"/>
                  <a:gd name="T45" fmla="*/ 272 h 295"/>
                  <a:gd name="T46" fmla="*/ 30 w 329"/>
                  <a:gd name="T47" fmla="*/ 253 h 295"/>
                  <a:gd name="T48" fmla="*/ 13 w 329"/>
                  <a:gd name="T49" fmla="*/ 232 h 295"/>
                  <a:gd name="T50" fmla="*/ 4 w 329"/>
                  <a:gd name="T51" fmla="*/ 210 h 295"/>
                  <a:gd name="T52" fmla="*/ 0 w 329"/>
                  <a:gd name="T53" fmla="*/ 191 h 295"/>
                  <a:gd name="T54" fmla="*/ 3 w 329"/>
                  <a:gd name="T55" fmla="*/ 169 h 295"/>
                  <a:gd name="T56" fmla="*/ 14 w 329"/>
                  <a:gd name="T57" fmla="*/ 141 h 295"/>
                  <a:gd name="T58" fmla="*/ 35 w 329"/>
                  <a:gd name="T59" fmla="*/ 118 h 295"/>
                  <a:gd name="T60" fmla="*/ 63 w 329"/>
                  <a:gd name="T61" fmla="*/ 99 h 295"/>
                  <a:gd name="T62" fmla="*/ 102 w 329"/>
                  <a:gd name="T63" fmla="*/ 86 h 295"/>
                  <a:gd name="T64" fmla="*/ 40 w 329"/>
                  <a:gd name="T65" fmla="*/ 4 h 29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29"/>
                  <a:gd name="T100" fmla="*/ 0 h 295"/>
                  <a:gd name="T101" fmla="*/ 329 w 329"/>
                  <a:gd name="T102" fmla="*/ 295 h 295"/>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29" h="295">
                    <a:moveTo>
                      <a:pt x="40" y="4"/>
                    </a:moveTo>
                    <a:lnTo>
                      <a:pt x="93" y="14"/>
                    </a:lnTo>
                    <a:lnTo>
                      <a:pt x="92" y="0"/>
                    </a:lnTo>
                    <a:lnTo>
                      <a:pt x="156" y="16"/>
                    </a:lnTo>
                    <a:lnTo>
                      <a:pt x="156" y="0"/>
                    </a:lnTo>
                    <a:lnTo>
                      <a:pt x="224" y="0"/>
                    </a:lnTo>
                    <a:lnTo>
                      <a:pt x="223" y="15"/>
                    </a:lnTo>
                    <a:lnTo>
                      <a:pt x="305" y="0"/>
                    </a:lnTo>
                    <a:lnTo>
                      <a:pt x="205" y="83"/>
                    </a:lnTo>
                    <a:lnTo>
                      <a:pt x="215" y="84"/>
                    </a:lnTo>
                    <a:lnTo>
                      <a:pt x="226" y="86"/>
                    </a:lnTo>
                    <a:lnTo>
                      <a:pt x="239" y="89"/>
                    </a:lnTo>
                    <a:lnTo>
                      <a:pt x="250" y="93"/>
                    </a:lnTo>
                    <a:lnTo>
                      <a:pt x="263" y="99"/>
                    </a:lnTo>
                    <a:lnTo>
                      <a:pt x="274" y="104"/>
                    </a:lnTo>
                    <a:lnTo>
                      <a:pt x="285" y="111"/>
                    </a:lnTo>
                    <a:lnTo>
                      <a:pt x="294" y="119"/>
                    </a:lnTo>
                    <a:lnTo>
                      <a:pt x="302" y="126"/>
                    </a:lnTo>
                    <a:lnTo>
                      <a:pt x="309" y="135"/>
                    </a:lnTo>
                    <a:lnTo>
                      <a:pt x="316" y="144"/>
                    </a:lnTo>
                    <a:lnTo>
                      <a:pt x="321" y="155"/>
                    </a:lnTo>
                    <a:lnTo>
                      <a:pt x="325" y="165"/>
                    </a:lnTo>
                    <a:lnTo>
                      <a:pt x="327" y="174"/>
                    </a:lnTo>
                    <a:lnTo>
                      <a:pt x="328" y="187"/>
                    </a:lnTo>
                    <a:lnTo>
                      <a:pt x="327" y="200"/>
                    </a:lnTo>
                    <a:lnTo>
                      <a:pt x="324" y="210"/>
                    </a:lnTo>
                    <a:lnTo>
                      <a:pt x="321" y="220"/>
                    </a:lnTo>
                    <a:lnTo>
                      <a:pt x="317" y="228"/>
                    </a:lnTo>
                    <a:lnTo>
                      <a:pt x="311" y="237"/>
                    </a:lnTo>
                    <a:lnTo>
                      <a:pt x="303" y="247"/>
                    </a:lnTo>
                    <a:lnTo>
                      <a:pt x="292" y="258"/>
                    </a:lnTo>
                    <a:lnTo>
                      <a:pt x="280" y="267"/>
                    </a:lnTo>
                    <a:lnTo>
                      <a:pt x="268" y="274"/>
                    </a:lnTo>
                    <a:lnTo>
                      <a:pt x="257" y="279"/>
                    </a:lnTo>
                    <a:lnTo>
                      <a:pt x="246" y="284"/>
                    </a:lnTo>
                    <a:lnTo>
                      <a:pt x="236" y="287"/>
                    </a:lnTo>
                    <a:lnTo>
                      <a:pt x="224" y="290"/>
                    </a:lnTo>
                    <a:lnTo>
                      <a:pt x="215" y="292"/>
                    </a:lnTo>
                    <a:lnTo>
                      <a:pt x="201" y="293"/>
                    </a:lnTo>
                    <a:lnTo>
                      <a:pt x="189" y="294"/>
                    </a:lnTo>
                    <a:lnTo>
                      <a:pt x="133" y="294"/>
                    </a:lnTo>
                    <a:lnTo>
                      <a:pt x="122" y="293"/>
                    </a:lnTo>
                    <a:lnTo>
                      <a:pt x="108" y="291"/>
                    </a:lnTo>
                    <a:lnTo>
                      <a:pt x="90" y="287"/>
                    </a:lnTo>
                    <a:lnTo>
                      <a:pt x="73" y="280"/>
                    </a:lnTo>
                    <a:lnTo>
                      <a:pt x="56" y="272"/>
                    </a:lnTo>
                    <a:lnTo>
                      <a:pt x="41" y="262"/>
                    </a:lnTo>
                    <a:lnTo>
                      <a:pt x="30" y="253"/>
                    </a:lnTo>
                    <a:lnTo>
                      <a:pt x="21" y="244"/>
                    </a:lnTo>
                    <a:lnTo>
                      <a:pt x="13" y="232"/>
                    </a:lnTo>
                    <a:lnTo>
                      <a:pt x="7" y="219"/>
                    </a:lnTo>
                    <a:lnTo>
                      <a:pt x="4" y="210"/>
                    </a:lnTo>
                    <a:lnTo>
                      <a:pt x="1" y="201"/>
                    </a:lnTo>
                    <a:lnTo>
                      <a:pt x="0" y="191"/>
                    </a:lnTo>
                    <a:lnTo>
                      <a:pt x="1" y="183"/>
                    </a:lnTo>
                    <a:lnTo>
                      <a:pt x="3" y="169"/>
                    </a:lnTo>
                    <a:lnTo>
                      <a:pt x="7" y="156"/>
                    </a:lnTo>
                    <a:lnTo>
                      <a:pt x="14" y="141"/>
                    </a:lnTo>
                    <a:lnTo>
                      <a:pt x="24" y="129"/>
                    </a:lnTo>
                    <a:lnTo>
                      <a:pt x="35" y="118"/>
                    </a:lnTo>
                    <a:lnTo>
                      <a:pt x="49" y="107"/>
                    </a:lnTo>
                    <a:lnTo>
                      <a:pt x="63" y="99"/>
                    </a:lnTo>
                    <a:lnTo>
                      <a:pt x="82" y="91"/>
                    </a:lnTo>
                    <a:lnTo>
                      <a:pt x="102" y="86"/>
                    </a:lnTo>
                    <a:lnTo>
                      <a:pt x="115" y="83"/>
                    </a:lnTo>
                    <a:lnTo>
                      <a:pt x="40" y="4"/>
                    </a:lnTo>
                  </a:path>
                </a:pathLst>
              </a:custGeom>
              <a:solidFill>
                <a:srgbClr val="D49FFF"/>
              </a:solidFill>
              <a:ln w="12700" cap="rnd">
                <a:solidFill>
                  <a:srgbClr val="000000"/>
                </a:solidFill>
                <a:round/>
              </a:ln>
            </p:spPr>
            <p:txBody>
              <a:bodyPr/>
              <a:lstStyle/>
              <a:p>
                <a:pPr eaLnBrk="0" fontAlgn="base" hangingPunct="0">
                  <a:spcBef>
                    <a:spcPct val="50000"/>
                  </a:spcBef>
                  <a:spcAft>
                    <a:spcPct val="0"/>
                  </a:spcAft>
                  <a:buNone/>
                </a:pPr>
                <a:endParaRPr lang="zh-CN" altLang="en-US" sz="2000">
                  <a:solidFill>
                    <a:srgbClr val="000000"/>
                  </a:solidFill>
                  <a:latin typeface="Comic Sans MS" panose="030F0702030302020204" pitchFamily="66" charset="0"/>
                </a:endParaRPr>
              </a:p>
            </p:txBody>
          </p:sp>
          <p:sp>
            <p:nvSpPr>
              <p:cNvPr id="7183" name="Rectangle 35"/>
              <p:cNvSpPr>
                <a:spLocks noChangeArrowheads="1"/>
              </p:cNvSpPr>
              <p:nvPr/>
            </p:nvSpPr>
            <p:spPr bwMode="auto">
              <a:xfrm>
                <a:off x="4499" y="1759"/>
                <a:ext cx="180" cy="254"/>
              </a:xfrm>
              <a:prstGeom prst="rect">
                <a:avLst/>
              </a:prstGeom>
              <a:noFill/>
              <a:ln w="12700">
                <a:noFill/>
                <a:miter lim="800000"/>
              </a:ln>
            </p:spPr>
            <p:txBody>
              <a:bodyPr wrap="none" lIns="90488" tIns="44450" rIns="90488" bIns="44450">
                <a:spAutoFit/>
              </a:bodyPr>
              <a:lstStyle/>
              <a:p>
                <a:pPr algn="ctr" eaLnBrk="0" fontAlgn="base" hangingPunct="0">
                  <a:spcBef>
                    <a:spcPct val="0"/>
                  </a:spcBef>
                  <a:spcAft>
                    <a:spcPct val="0"/>
                  </a:spcAft>
                  <a:buNone/>
                </a:pPr>
                <a:r>
                  <a:rPr lang="en-US" altLang="zh-CN" sz="2400" b="1">
                    <a:solidFill>
                      <a:srgbClr val="000000"/>
                    </a:solidFill>
                    <a:latin typeface="Arial" panose="020B0604020202020204" pitchFamily="34" charset="0"/>
                  </a:rPr>
                  <a:t>C</a:t>
                </a:r>
              </a:p>
            </p:txBody>
          </p:sp>
        </p:grpSp>
        <p:grpSp>
          <p:nvGrpSpPr>
            <p:cNvPr id="7179" name="Group 36"/>
            <p:cNvGrpSpPr/>
            <p:nvPr/>
          </p:nvGrpSpPr>
          <p:grpSpPr bwMode="auto">
            <a:xfrm>
              <a:off x="4764" y="1708"/>
              <a:ext cx="329" cy="305"/>
              <a:chOff x="4764" y="1708"/>
              <a:chExt cx="329" cy="305"/>
            </a:xfrm>
          </p:grpSpPr>
          <p:sp>
            <p:nvSpPr>
              <p:cNvPr id="7180" name="Freeform 37"/>
              <p:cNvSpPr/>
              <p:nvPr/>
            </p:nvSpPr>
            <p:spPr bwMode="auto">
              <a:xfrm>
                <a:off x="4764" y="1708"/>
                <a:ext cx="329" cy="295"/>
              </a:xfrm>
              <a:custGeom>
                <a:avLst/>
                <a:gdLst>
                  <a:gd name="T0" fmla="*/ 93 w 329"/>
                  <a:gd name="T1" fmla="*/ 14 h 295"/>
                  <a:gd name="T2" fmla="*/ 156 w 329"/>
                  <a:gd name="T3" fmla="*/ 16 h 295"/>
                  <a:gd name="T4" fmla="*/ 224 w 329"/>
                  <a:gd name="T5" fmla="*/ 0 h 295"/>
                  <a:gd name="T6" fmla="*/ 305 w 329"/>
                  <a:gd name="T7" fmla="*/ 0 h 295"/>
                  <a:gd name="T8" fmla="*/ 215 w 329"/>
                  <a:gd name="T9" fmla="*/ 84 h 295"/>
                  <a:gd name="T10" fmla="*/ 239 w 329"/>
                  <a:gd name="T11" fmla="*/ 89 h 295"/>
                  <a:gd name="T12" fmla="*/ 263 w 329"/>
                  <a:gd name="T13" fmla="*/ 99 h 295"/>
                  <a:gd name="T14" fmla="*/ 285 w 329"/>
                  <a:gd name="T15" fmla="*/ 111 h 295"/>
                  <a:gd name="T16" fmla="*/ 302 w 329"/>
                  <a:gd name="T17" fmla="*/ 126 h 295"/>
                  <a:gd name="T18" fmla="*/ 316 w 329"/>
                  <a:gd name="T19" fmla="*/ 144 h 295"/>
                  <a:gd name="T20" fmla="*/ 325 w 329"/>
                  <a:gd name="T21" fmla="*/ 165 h 295"/>
                  <a:gd name="T22" fmla="*/ 328 w 329"/>
                  <a:gd name="T23" fmla="*/ 187 h 295"/>
                  <a:gd name="T24" fmla="*/ 324 w 329"/>
                  <a:gd name="T25" fmla="*/ 210 h 295"/>
                  <a:gd name="T26" fmla="*/ 317 w 329"/>
                  <a:gd name="T27" fmla="*/ 228 h 295"/>
                  <a:gd name="T28" fmla="*/ 303 w 329"/>
                  <a:gd name="T29" fmla="*/ 247 h 295"/>
                  <a:gd name="T30" fmla="*/ 280 w 329"/>
                  <a:gd name="T31" fmla="*/ 267 h 295"/>
                  <a:gd name="T32" fmla="*/ 257 w 329"/>
                  <a:gd name="T33" fmla="*/ 279 h 295"/>
                  <a:gd name="T34" fmla="*/ 236 w 329"/>
                  <a:gd name="T35" fmla="*/ 287 h 295"/>
                  <a:gd name="T36" fmla="*/ 215 w 329"/>
                  <a:gd name="T37" fmla="*/ 292 h 295"/>
                  <a:gd name="T38" fmla="*/ 189 w 329"/>
                  <a:gd name="T39" fmla="*/ 294 h 295"/>
                  <a:gd name="T40" fmla="*/ 122 w 329"/>
                  <a:gd name="T41" fmla="*/ 293 h 295"/>
                  <a:gd name="T42" fmla="*/ 90 w 329"/>
                  <a:gd name="T43" fmla="*/ 287 h 295"/>
                  <a:gd name="T44" fmla="*/ 56 w 329"/>
                  <a:gd name="T45" fmla="*/ 272 h 295"/>
                  <a:gd name="T46" fmla="*/ 30 w 329"/>
                  <a:gd name="T47" fmla="*/ 253 h 295"/>
                  <a:gd name="T48" fmla="*/ 13 w 329"/>
                  <a:gd name="T49" fmla="*/ 232 h 295"/>
                  <a:gd name="T50" fmla="*/ 4 w 329"/>
                  <a:gd name="T51" fmla="*/ 210 h 295"/>
                  <a:gd name="T52" fmla="*/ 0 w 329"/>
                  <a:gd name="T53" fmla="*/ 191 h 295"/>
                  <a:gd name="T54" fmla="*/ 3 w 329"/>
                  <a:gd name="T55" fmla="*/ 169 h 295"/>
                  <a:gd name="T56" fmla="*/ 14 w 329"/>
                  <a:gd name="T57" fmla="*/ 141 h 295"/>
                  <a:gd name="T58" fmla="*/ 35 w 329"/>
                  <a:gd name="T59" fmla="*/ 118 h 295"/>
                  <a:gd name="T60" fmla="*/ 63 w 329"/>
                  <a:gd name="T61" fmla="*/ 99 h 295"/>
                  <a:gd name="T62" fmla="*/ 102 w 329"/>
                  <a:gd name="T63" fmla="*/ 86 h 295"/>
                  <a:gd name="T64" fmla="*/ 40 w 329"/>
                  <a:gd name="T65" fmla="*/ 4 h 29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29"/>
                  <a:gd name="T100" fmla="*/ 0 h 295"/>
                  <a:gd name="T101" fmla="*/ 329 w 329"/>
                  <a:gd name="T102" fmla="*/ 295 h 295"/>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29" h="295">
                    <a:moveTo>
                      <a:pt x="40" y="4"/>
                    </a:moveTo>
                    <a:lnTo>
                      <a:pt x="93" y="14"/>
                    </a:lnTo>
                    <a:lnTo>
                      <a:pt x="92" y="0"/>
                    </a:lnTo>
                    <a:lnTo>
                      <a:pt x="156" y="16"/>
                    </a:lnTo>
                    <a:lnTo>
                      <a:pt x="156" y="0"/>
                    </a:lnTo>
                    <a:lnTo>
                      <a:pt x="224" y="0"/>
                    </a:lnTo>
                    <a:lnTo>
                      <a:pt x="223" y="15"/>
                    </a:lnTo>
                    <a:lnTo>
                      <a:pt x="305" y="0"/>
                    </a:lnTo>
                    <a:lnTo>
                      <a:pt x="205" y="83"/>
                    </a:lnTo>
                    <a:lnTo>
                      <a:pt x="215" y="84"/>
                    </a:lnTo>
                    <a:lnTo>
                      <a:pt x="226" y="86"/>
                    </a:lnTo>
                    <a:lnTo>
                      <a:pt x="239" y="89"/>
                    </a:lnTo>
                    <a:lnTo>
                      <a:pt x="250" y="93"/>
                    </a:lnTo>
                    <a:lnTo>
                      <a:pt x="263" y="99"/>
                    </a:lnTo>
                    <a:lnTo>
                      <a:pt x="274" y="104"/>
                    </a:lnTo>
                    <a:lnTo>
                      <a:pt x="285" y="111"/>
                    </a:lnTo>
                    <a:lnTo>
                      <a:pt x="294" y="119"/>
                    </a:lnTo>
                    <a:lnTo>
                      <a:pt x="302" y="126"/>
                    </a:lnTo>
                    <a:lnTo>
                      <a:pt x="309" y="135"/>
                    </a:lnTo>
                    <a:lnTo>
                      <a:pt x="316" y="144"/>
                    </a:lnTo>
                    <a:lnTo>
                      <a:pt x="321" y="155"/>
                    </a:lnTo>
                    <a:lnTo>
                      <a:pt x="325" y="165"/>
                    </a:lnTo>
                    <a:lnTo>
                      <a:pt x="327" y="174"/>
                    </a:lnTo>
                    <a:lnTo>
                      <a:pt x="328" y="187"/>
                    </a:lnTo>
                    <a:lnTo>
                      <a:pt x="327" y="200"/>
                    </a:lnTo>
                    <a:lnTo>
                      <a:pt x="324" y="210"/>
                    </a:lnTo>
                    <a:lnTo>
                      <a:pt x="321" y="220"/>
                    </a:lnTo>
                    <a:lnTo>
                      <a:pt x="317" y="228"/>
                    </a:lnTo>
                    <a:lnTo>
                      <a:pt x="311" y="237"/>
                    </a:lnTo>
                    <a:lnTo>
                      <a:pt x="303" y="247"/>
                    </a:lnTo>
                    <a:lnTo>
                      <a:pt x="292" y="258"/>
                    </a:lnTo>
                    <a:lnTo>
                      <a:pt x="280" y="267"/>
                    </a:lnTo>
                    <a:lnTo>
                      <a:pt x="268" y="274"/>
                    </a:lnTo>
                    <a:lnTo>
                      <a:pt x="257" y="279"/>
                    </a:lnTo>
                    <a:lnTo>
                      <a:pt x="246" y="284"/>
                    </a:lnTo>
                    <a:lnTo>
                      <a:pt x="236" y="287"/>
                    </a:lnTo>
                    <a:lnTo>
                      <a:pt x="224" y="290"/>
                    </a:lnTo>
                    <a:lnTo>
                      <a:pt x="215" y="292"/>
                    </a:lnTo>
                    <a:lnTo>
                      <a:pt x="201" y="293"/>
                    </a:lnTo>
                    <a:lnTo>
                      <a:pt x="189" y="294"/>
                    </a:lnTo>
                    <a:lnTo>
                      <a:pt x="133" y="294"/>
                    </a:lnTo>
                    <a:lnTo>
                      <a:pt x="122" y="293"/>
                    </a:lnTo>
                    <a:lnTo>
                      <a:pt x="108" y="291"/>
                    </a:lnTo>
                    <a:lnTo>
                      <a:pt x="90" y="287"/>
                    </a:lnTo>
                    <a:lnTo>
                      <a:pt x="73" y="280"/>
                    </a:lnTo>
                    <a:lnTo>
                      <a:pt x="56" y="272"/>
                    </a:lnTo>
                    <a:lnTo>
                      <a:pt x="41" y="262"/>
                    </a:lnTo>
                    <a:lnTo>
                      <a:pt x="30" y="253"/>
                    </a:lnTo>
                    <a:lnTo>
                      <a:pt x="21" y="244"/>
                    </a:lnTo>
                    <a:lnTo>
                      <a:pt x="13" y="232"/>
                    </a:lnTo>
                    <a:lnTo>
                      <a:pt x="7" y="219"/>
                    </a:lnTo>
                    <a:lnTo>
                      <a:pt x="4" y="210"/>
                    </a:lnTo>
                    <a:lnTo>
                      <a:pt x="1" y="201"/>
                    </a:lnTo>
                    <a:lnTo>
                      <a:pt x="0" y="191"/>
                    </a:lnTo>
                    <a:lnTo>
                      <a:pt x="1" y="183"/>
                    </a:lnTo>
                    <a:lnTo>
                      <a:pt x="3" y="169"/>
                    </a:lnTo>
                    <a:lnTo>
                      <a:pt x="7" y="156"/>
                    </a:lnTo>
                    <a:lnTo>
                      <a:pt x="14" y="141"/>
                    </a:lnTo>
                    <a:lnTo>
                      <a:pt x="24" y="129"/>
                    </a:lnTo>
                    <a:lnTo>
                      <a:pt x="35" y="118"/>
                    </a:lnTo>
                    <a:lnTo>
                      <a:pt x="49" y="107"/>
                    </a:lnTo>
                    <a:lnTo>
                      <a:pt x="63" y="99"/>
                    </a:lnTo>
                    <a:lnTo>
                      <a:pt x="82" y="91"/>
                    </a:lnTo>
                    <a:lnTo>
                      <a:pt x="102" y="86"/>
                    </a:lnTo>
                    <a:lnTo>
                      <a:pt x="115" y="83"/>
                    </a:lnTo>
                    <a:lnTo>
                      <a:pt x="40" y="4"/>
                    </a:lnTo>
                  </a:path>
                </a:pathLst>
              </a:custGeom>
              <a:solidFill>
                <a:srgbClr val="D49FFF"/>
              </a:solidFill>
              <a:ln w="12700" cap="rnd">
                <a:solidFill>
                  <a:srgbClr val="000000"/>
                </a:solidFill>
                <a:round/>
              </a:ln>
            </p:spPr>
            <p:txBody>
              <a:bodyPr/>
              <a:lstStyle/>
              <a:p>
                <a:pPr eaLnBrk="0" fontAlgn="base" hangingPunct="0">
                  <a:spcBef>
                    <a:spcPct val="50000"/>
                  </a:spcBef>
                  <a:spcAft>
                    <a:spcPct val="0"/>
                  </a:spcAft>
                  <a:buNone/>
                </a:pPr>
                <a:endParaRPr lang="zh-CN" altLang="en-US" sz="2000">
                  <a:solidFill>
                    <a:srgbClr val="000000"/>
                  </a:solidFill>
                  <a:latin typeface="Comic Sans MS" panose="030F0702030302020204" pitchFamily="66" charset="0"/>
                </a:endParaRPr>
              </a:p>
            </p:txBody>
          </p:sp>
          <p:sp>
            <p:nvSpPr>
              <p:cNvPr id="7181" name="Rectangle 38"/>
              <p:cNvSpPr>
                <a:spLocks noChangeArrowheads="1"/>
              </p:cNvSpPr>
              <p:nvPr/>
            </p:nvSpPr>
            <p:spPr bwMode="auto">
              <a:xfrm>
                <a:off x="4851" y="1759"/>
                <a:ext cx="180" cy="254"/>
              </a:xfrm>
              <a:prstGeom prst="rect">
                <a:avLst/>
              </a:prstGeom>
              <a:noFill/>
              <a:ln w="12700">
                <a:noFill/>
                <a:miter lim="800000"/>
              </a:ln>
            </p:spPr>
            <p:txBody>
              <a:bodyPr wrap="none" lIns="90488" tIns="44450" rIns="90488" bIns="44450">
                <a:spAutoFit/>
              </a:bodyPr>
              <a:lstStyle/>
              <a:p>
                <a:pPr algn="ctr" eaLnBrk="0" fontAlgn="base" hangingPunct="0">
                  <a:spcBef>
                    <a:spcPct val="0"/>
                  </a:spcBef>
                  <a:spcAft>
                    <a:spcPct val="0"/>
                  </a:spcAft>
                  <a:buNone/>
                </a:pPr>
                <a:r>
                  <a:rPr lang="en-US" altLang="zh-CN" sz="2400" b="1">
                    <a:solidFill>
                      <a:srgbClr val="000000"/>
                    </a:solidFill>
                    <a:latin typeface="Arial" panose="020B0604020202020204" pitchFamily="34" charset="0"/>
                  </a:rPr>
                  <a:t>D</a:t>
                </a:r>
              </a:p>
            </p:txBody>
          </p:sp>
        </p:grpSp>
      </p:grpSp>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0198" name="Rectangle 6"/>
          <p:cNvSpPr>
            <a:spLocks noChangeArrowheads="1"/>
          </p:cNvSpPr>
          <p:nvPr/>
        </p:nvSpPr>
        <p:spPr bwMode="auto">
          <a:xfrm>
            <a:off x="3423556" y="1124744"/>
            <a:ext cx="5327650" cy="623888"/>
          </a:xfrm>
          <a:prstGeom prst="rect">
            <a:avLst/>
          </a:prstGeom>
          <a:noFill/>
          <a:ln w="9525">
            <a:noFill/>
            <a:miter lim="800000"/>
          </a:ln>
        </p:spPr>
        <p:txBody>
          <a:bodyPr anchor="ctr" anchorCtr="0"/>
          <a:lstStyle/>
          <a:p>
            <a:pPr>
              <a:lnSpc>
                <a:spcPct val="87000"/>
              </a:lnSpc>
              <a:buNone/>
            </a:pPr>
            <a:r>
              <a:rPr lang="zh-CN" altLang="en-US" sz="2800" dirty="0">
                <a:solidFill>
                  <a:srgbClr val="001ADC"/>
                </a:solidFill>
                <a:latin typeface="+mn-lt"/>
                <a:ea typeface="楷体_GB2312" pitchFamily="49" charset="-122"/>
              </a:rPr>
              <a:t>第五讲：</a:t>
            </a:r>
            <a:r>
              <a:rPr lang="en-US" altLang="zh-CN" sz="2800" dirty="0">
                <a:solidFill>
                  <a:srgbClr val="001ADC"/>
                </a:solidFill>
                <a:latin typeface="+mn-lt"/>
                <a:ea typeface="楷体_GB2312" pitchFamily="49" charset="-122"/>
              </a:rPr>
              <a:t>MIPS</a:t>
            </a:r>
            <a:r>
              <a:rPr lang="zh-CN" altLang="en-US" sz="2800" dirty="0">
                <a:solidFill>
                  <a:srgbClr val="001ADC"/>
                </a:solidFill>
                <a:latin typeface="+mn-lt"/>
                <a:ea typeface="楷体_GB2312" pitchFamily="49" charset="-122"/>
              </a:rPr>
              <a:t>处理器设计</a:t>
            </a:r>
          </a:p>
        </p:txBody>
      </p:sp>
      <p:sp>
        <p:nvSpPr>
          <p:cNvPr id="520199" name="Rectangle 7"/>
          <p:cNvSpPr>
            <a:spLocks noChangeArrowheads="1"/>
          </p:cNvSpPr>
          <p:nvPr/>
        </p:nvSpPr>
        <p:spPr bwMode="auto">
          <a:xfrm>
            <a:off x="3846514" y="2167580"/>
            <a:ext cx="4481735" cy="2709545"/>
          </a:xfrm>
          <a:prstGeom prst="rect">
            <a:avLst/>
          </a:prstGeom>
          <a:noFill/>
          <a:ln w="28575">
            <a:solidFill>
              <a:srgbClr val="05AD01"/>
            </a:solidFill>
            <a:miter lim="800000"/>
          </a:ln>
          <a:effectLst/>
        </p:spPr>
        <p:txBody>
          <a:bodyPr wrap="square" lIns="63500" tIns="182880" rIns="63500" bIns="182880">
            <a:spAutoFit/>
          </a:bodyPr>
          <a:lstStyle/>
          <a:p>
            <a:pPr marL="609600" indent="-609600">
              <a:lnSpc>
                <a:spcPct val="75000"/>
              </a:lnSpc>
              <a:spcBef>
                <a:spcPct val="65000"/>
              </a:spcBef>
              <a:buClr>
                <a:srgbClr val="FF0000"/>
              </a:buClr>
              <a:buFont typeface="+mj-ea"/>
              <a:buAutoNum type="ea1JpnChsDbPeriod"/>
            </a:pPr>
            <a:r>
              <a:rPr lang="zh-CN" altLang="en-US" sz="2400" dirty="0"/>
              <a:t>处理器设计概述</a:t>
            </a:r>
          </a:p>
          <a:p>
            <a:pPr marL="609600" indent="-609600">
              <a:lnSpc>
                <a:spcPct val="75000"/>
              </a:lnSpc>
              <a:spcBef>
                <a:spcPct val="65000"/>
              </a:spcBef>
              <a:buClr>
                <a:srgbClr val="FF0000"/>
              </a:buClr>
              <a:buFont typeface="+mj-ea"/>
              <a:buAutoNum type="ea1JpnChsDbPeriod"/>
            </a:pPr>
            <a:r>
              <a:rPr lang="en-US" altLang="zh-CN" sz="2400" dirty="0"/>
              <a:t>MIPS</a:t>
            </a:r>
            <a:r>
              <a:rPr lang="zh-CN" altLang="en-US" sz="2400" dirty="0"/>
              <a:t>模型机</a:t>
            </a:r>
          </a:p>
          <a:p>
            <a:pPr marL="609600" indent="-609600">
              <a:lnSpc>
                <a:spcPct val="75000"/>
              </a:lnSpc>
              <a:spcBef>
                <a:spcPct val="65000"/>
              </a:spcBef>
              <a:buClr>
                <a:srgbClr val="FF0000"/>
              </a:buClr>
              <a:buFont typeface="+mj-ea"/>
              <a:buAutoNum type="ea1JpnChsDbPeriod"/>
            </a:pPr>
            <a:r>
              <a:rPr lang="en-US" altLang="zh-CN" sz="2400" dirty="0"/>
              <a:t>MIPS</a:t>
            </a:r>
            <a:r>
              <a:rPr lang="zh-CN" altLang="en-US" sz="2400" dirty="0"/>
              <a:t>单周期处理器设计</a:t>
            </a:r>
          </a:p>
          <a:p>
            <a:pPr marL="609600" indent="-609600">
              <a:lnSpc>
                <a:spcPct val="75000"/>
              </a:lnSpc>
              <a:spcBef>
                <a:spcPct val="65000"/>
              </a:spcBef>
              <a:buClr>
                <a:srgbClr val="FF0000"/>
              </a:buClr>
              <a:buFont typeface="+mj-ea"/>
              <a:buAutoNum type="ea1JpnChsDbPeriod"/>
            </a:pPr>
            <a:r>
              <a:rPr lang="zh-CN" altLang="en-US" sz="2400" dirty="0"/>
              <a:t>流水线及其冒险</a:t>
            </a:r>
          </a:p>
          <a:p>
            <a:pPr marL="609600" indent="-609600">
              <a:lnSpc>
                <a:spcPct val="75000"/>
              </a:lnSpc>
              <a:spcBef>
                <a:spcPct val="65000"/>
              </a:spcBef>
              <a:buClr>
                <a:srgbClr val="FF0000"/>
              </a:buClr>
              <a:buFont typeface="+mj-ea"/>
              <a:buAutoNum type="ea1JpnChsDbPeriod"/>
            </a:pPr>
            <a:endParaRPr lang="zh-CN" altLang="en-US" sz="24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Rectangle 2"/>
          <p:cNvSpPr>
            <a:spLocks noGrp="1" noChangeArrowheads="1"/>
          </p:cNvSpPr>
          <p:nvPr>
            <p:ph type="title" idx="4294967295"/>
          </p:nvPr>
        </p:nvSpPr>
        <p:spPr>
          <a:xfrm>
            <a:off x="0" y="158750"/>
            <a:ext cx="7639050" cy="516890"/>
          </a:xfrm>
        </p:spPr>
        <p:txBody>
          <a:bodyPr lIns="90488" tIns="44450" rIns="90488" bIns="44450"/>
          <a:lstStyle/>
          <a:p>
            <a:pPr algn="l" eaLnBrk="1" hangingPunct="1">
              <a:defRPr/>
            </a:pPr>
            <a:r>
              <a:rPr lang="zh-CN" altLang="en-US" sz="3200"/>
              <a:t>串行洗衣房</a:t>
            </a:r>
          </a:p>
        </p:txBody>
      </p:sp>
      <p:sp>
        <p:nvSpPr>
          <p:cNvPr id="6147" name="Rectangle 3"/>
          <p:cNvSpPr>
            <a:spLocks noGrp="1" noChangeArrowheads="1"/>
          </p:cNvSpPr>
          <p:nvPr>
            <p:ph type="body" idx="4294967295"/>
          </p:nvPr>
        </p:nvSpPr>
        <p:spPr>
          <a:xfrm>
            <a:off x="3274060" y="5882640"/>
            <a:ext cx="8610600" cy="862965"/>
          </a:xfrm>
          <a:noFill/>
        </p:spPr>
        <p:txBody>
          <a:bodyPr lIns="90488" tIns="44450" rIns="90488" bIns="44450"/>
          <a:lstStyle/>
          <a:p>
            <a:pPr eaLnBrk="1" hangingPunct="1">
              <a:lnSpc>
                <a:spcPct val="90000"/>
              </a:lnSpc>
            </a:pPr>
            <a:r>
              <a:rPr lang="zh-CN" altLang="en-US" sz="2800" b="1" dirty="0">
                <a:ea typeface="黑体" panose="02010609060101010101" pitchFamily="49" charset="-122"/>
              </a:rPr>
              <a:t>串行洗衣房：</a:t>
            </a:r>
            <a:r>
              <a:rPr lang="en-US" altLang="zh-CN" sz="2800" b="1" dirty="0">
                <a:ea typeface="黑体" panose="02010609060101010101" pitchFamily="49" charset="-122"/>
              </a:rPr>
              <a:t>6</a:t>
            </a:r>
            <a:r>
              <a:rPr lang="zh-CN" altLang="en-US" sz="2800" b="1" dirty="0">
                <a:ea typeface="黑体" panose="02010609060101010101" pitchFamily="49" charset="-122"/>
              </a:rPr>
              <a:t>个小时完成</a:t>
            </a:r>
            <a:r>
              <a:rPr lang="en-US" altLang="zh-CN" sz="2800" b="1" dirty="0">
                <a:ea typeface="黑体" panose="02010609060101010101" pitchFamily="49" charset="-122"/>
              </a:rPr>
              <a:t>4</a:t>
            </a:r>
            <a:r>
              <a:rPr lang="zh-CN" altLang="en-US" sz="2800" b="1" dirty="0">
                <a:ea typeface="黑体" panose="02010609060101010101" pitchFamily="49" charset="-122"/>
              </a:rPr>
              <a:t>个任务</a:t>
            </a:r>
          </a:p>
          <a:p>
            <a:pPr eaLnBrk="1" hangingPunct="1">
              <a:lnSpc>
                <a:spcPct val="90000"/>
              </a:lnSpc>
            </a:pPr>
            <a:r>
              <a:rPr lang="zh-CN" altLang="en-US" sz="2800" b="1" dirty="0">
                <a:solidFill>
                  <a:srgbClr val="FF3300"/>
                </a:solidFill>
                <a:ea typeface="黑体" panose="02010609060101010101" pitchFamily="49" charset="-122"/>
              </a:rPr>
              <a:t>如果采用流水线技术，那么。。。</a:t>
            </a:r>
            <a:r>
              <a:rPr lang="zh-CN" altLang="en-US" sz="2800" dirty="0">
                <a:ea typeface="黑体" panose="02010609060101010101" pitchFamily="49" charset="-122"/>
              </a:rPr>
              <a:t> </a:t>
            </a:r>
          </a:p>
        </p:txBody>
      </p:sp>
      <p:grpSp>
        <p:nvGrpSpPr>
          <p:cNvPr id="8196" name="Group 4"/>
          <p:cNvGrpSpPr/>
          <p:nvPr/>
        </p:nvGrpSpPr>
        <p:grpSpPr bwMode="auto">
          <a:xfrm>
            <a:off x="3132773" y="2763841"/>
            <a:ext cx="522287" cy="484188"/>
            <a:chOff x="532" y="1620"/>
            <a:chExt cx="329" cy="305"/>
          </a:xfrm>
        </p:grpSpPr>
        <p:sp>
          <p:nvSpPr>
            <p:cNvPr id="8330" name="Freeform 5"/>
            <p:cNvSpPr/>
            <p:nvPr/>
          </p:nvSpPr>
          <p:spPr bwMode="auto">
            <a:xfrm>
              <a:off x="532" y="1620"/>
              <a:ext cx="329" cy="295"/>
            </a:xfrm>
            <a:custGeom>
              <a:avLst/>
              <a:gdLst>
                <a:gd name="T0" fmla="*/ 93 w 329"/>
                <a:gd name="T1" fmla="*/ 14 h 295"/>
                <a:gd name="T2" fmla="*/ 156 w 329"/>
                <a:gd name="T3" fmla="*/ 16 h 295"/>
                <a:gd name="T4" fmla="*/ 224 w 329"/>
                <a:gd name="T5" fmla="*/ 0 h 295"/>
                <a:gd name="T6" fmla="*/ 305 w 329"/>
                <a:gd name="T7" fmla="*/ 0 h 295"/>
                <a:gd name="T8" fmla="*/ 215 w 329"/>
                <a:gd name="T9" fmla="*/ 84 h 295"/>
                <a:gd name="T10" fmla="*/ 239 w 329"/>
                <a:gd name="T11" fmla="*/ 89 h 295"/>
                <a:gd name="T12" fmla="*/ 263 w 329"/>
                <a:gd name="T13" fmla="*/ 99 h 295"/>
                <a:gd name="T14" fmla="*/ 285 w 329"/>
                <a:gd name="T15" fmla="*/ 111 h 295"/>
                <a:gd name="T16" fmla="*/ 302 w 329"/>
                <a:gd name="T17" fmla="*/ 126 h 295"/>
                <a:gd name="T18" fmla="*/ 316 w 329"/>
                <a:gd name="T19" fmla="*/ 144 h 295"/>
                <a:gd name="T20" fmla="*/ 325 w 329"/>
                <a:gd name="T21" fmla="*/ 165 h 295"/>
                <a:gd name="T22" fmla="*/ 328 w 329"/>
                <a:gd name="T23" fmla="*/ 187 h 295"/>
                <a:gd name="T24" fmla="*/ 324 w 329"/>
                <a:gd name="T25" fmla="*/ 210 h 295"/>
                <a:gd name="T26" fmla="*/ 317 w 329"/>
                <a:gd name="T27" fmla="*/ 228 h 295"/>
                <a:gd name="T28" fmla="*/ 303 w 329"/>
                <a:gd name="T29" fmla="*/ 247 h 295"/>
                <a:gd name="T30" fmla="*/ 280 w 329"/>
                <a:gd name="T31" fmla="*/ 267 h 295"/>
                <a:gd name="T32" fmla="*/ 257 w 329"/>
                <a:gd name="T33" fmla="*/ 279 h 295"/>
                <a:gd name="T34" fmla="*/ 236 w 329"/>
                <a:gd name="T35" fmla="*/ 287 h 295"/>
                <a:gd name="T36" fmla="*/ 215 w 329"/>
                <a:gd name="T37" fmla="*/ 292 h 295"/>
                <a:gd name="T38" fmla="*/ 189 w 329"/>
                <a:gd name="T39" fmla="*/ 294 h 295"/>
                <a:gd name="T40" fmla="*/ 122 w 329"/>
                <a:gd name="T41" fmla="*/ 293 h 295"/>
                <a:gd name="T42" fmla="*/ 90 w 329"/>
                <a:gd name="T43" fmla="*/ 287 h 295"/>
                <a:gd name="T44" fmla="*/ 56 w 329"/>
                <a:gd name="T45" fmla="*/ 272 h 295"/>
                <a:gd name="T46" fmla="*/ 30 w 329"/>
                <a:gd name="T47" fmla="*/ 253 h 295"/>
                <a:gd name="T48" fmla="*/ 13 w 329"/>
                <a:gd name="T49" fmla="*/ 232 h 295"/>
                <a:gd name="T50" fmla="*/ 4 w 329"/>
                <a:gd name="T51" fmla="*/ 210 h 295"/>
                <a:gd name="T52" fmla="*/ 0 w 329"/>
                <a:gd name="T53" fmla="*/ 191 h 295"/>
                <a:gd name="T54" fmla="*/ 3 w 329"/>
                <a:gd name="T55" fmla="*/ 169 h 295"/>
                <a:gd name="T56" fmla="*/ 14 w 329"/>
                <a:gd name="T57" fmla="*/ 141 h 295"/>
                <a:gd name="T58" fmla="*/ 35 w 329"/>
                <a:gd name="T59" fmla="*/ 118 h 295"/>
                <a:gd name="T60" fmla="*/ 63 w 329"/>
                <a:gd name="T61" fmla="*/ 99 h 295"/>
                <a:gd name="T62" fmla="*/ 102 w 329"/>
                <a:gd name="T63" fmla="*/ 86 h 295"/>
                <a:gd name="T64" fmla="*/ 40 w 329"/>
                <a:gd name="T65" fmla="*/ 4 h 29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29"/>
                <a:gd name="T100" fmla="*/ 0 h 295"/>
                <a:gd name="T101" fmla="*/ 329 w 329"/>
                <a:gd name="T102" fmla="*/ 295 h 295"/>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29" h="295">
                  <a:moveTo>
                    <a:pt x="40" y="4"/>
                  </a:moveTo>
                  <a:lnTo>
                    <a:pt x="93" y="14"/>
                  </a:lnTo>
                  <a:lnTo>
                    <a:pt x="92" y="0"/>
                  </a:lnTo>
                  <a:lnTo>
                    <a:pt x="156" y="16"/>
                  </a:lnTo>
                  <a:lnTo>
                    <a:pt x="156" y="0"/>
                  </a:lnTo>
                  <a:lnTo>
                    <a:pt x="224" y="0"/>
                  </a:lnTo>
                  <a:lnTo>
                    <a:pt x="223" y="15"/>
                  </a:lnTo>
                  <a:lnTo>
                    <a:pt x="305" y="0"/>
                  </a:lnTo>
                  <a:lnTo>
                    <a:pt x="205" y="83"/>
                  </a:lnTo>
                  <a:lnTo>
                    <a:pt x="215" y="84"/>
                  </a:lnTo>
                  <a:lnTo>
                    <a:pt x="226" y="86"/>
                  </a:lnTo>
                  <a:lnTo>
                    <a:pt x="239" y="89"/>
                  </a:lnTo>
                  <a:lnTo>
                    <a:pt x="250" y="93"/>
                  </a:lnTo>
                  <a:lnTo>
                    <a:pt x="263" y="99"/>
                  </a:lnTo>
                  <a:lnTo>
                    <a:pt x="274" y="104"/>
                  </a:lnTo>
                  <a:lnTo>
                    <a:pt x="285" y="111"/>
                  </a:lnTo>
                  <a:lnTo>
                    <a:pt x="294" y="119"/>
                  </a:lnTo>
                  <a:lnTo>
                    <a:pt x="302" y="126"/>
                  </a:lnTo>
                  <a:lnTo>
                    <a:pt x="309" y="135"/>
                  </a:lnTo>
                  <a:lnTo>
                    <a:pt x="316" y="144"/>
                  </a:lnTo>
                  <a:lnTo>
                    <a:pt x="321" y="155"/>
                  </a:lnTo>
                  <a:lnTo>
                    <a:pt x="325" y="165"/>
                  </a:lnTo>
                  <a:lnTo>
                    <a:pt x="327" y="174"/>
                  </a:lnTo>
                  <a:lnTo>
                    <a:pt x="328" y="187"/>
                  </a:lnTo>
                  <a:lnTo>
                    <a:pt x="327" y="200"/>
                  </a:lnTo>
                  <a:lnTo>
                    <a:pt x="324" y="210"/>
                  </a:lnTo>
                  <a:lnTo>
                    <a:pt x="321" y="220"/>
                  </a:lnTo>
                  <a:lnTo>
                    <a:pt x="317" y="228"/>
                  </a:lnTo>
                  <a:lnTo>
                    <a:pt x="311" y="237"/>
                  </a:lnTo>
                  <a:lnTo>
                    <a:pt x="303" y="247"/>
                  </a:lnTo>
                  <a:lnTo>
                    <a:pt x="292" y="258"/>
                  </a:lnTo>
                  <a:lnTo>
                    <a:pt x="280" y="267"/>
                  </a:lnTo>
                  <a:lnTo>
                    <a:pt x="268" y="274"/>
                  </a:lnTo>
                  <a:lnTo>
                    <a:pt x="257" y="279"/>
                  </a:lnTo>
                  <a:lnTo>
                    <a:pt x="246" y="284"/>
                  </a:lnTo>
                  <a:lnTo>
                    <a:pt x="236" y="287"/>
                  </a:lnTo>
                  <a:lnTo>
                    <a:pt x="224" y="290"/>
                  </a:lnTo>
                  <a:lnTo>
                    <a:pt x="215" y="292"/>
                  </a:lnTo>
                  <a:lnTo>
                    <a:pt x="201" y="293"/>
                  </a:lnTo>
                  <a:lnTo>
                    <a:pt x="189" y="294"/>
                  </a:lnTo>
                  <a:lnTo>
                    <a:pt x="133" y="294"/>
                  </a:lnTo>
                  <a:lnTo>
                    <a:pt x="122" y="293"/>
                  </a:lnTo>
                  <a:lnTo>
                    <a:pt x="108" y="291"/>
                  </a:lnTo>
                  <a:lnTo>
                    <a:pt x="90" y="287"/>
                  </a:lnTo>
                  <a:lnTo>
                    <a:pt x="73" y="280"/>
                  </a:lnTo>
                  <a:lnTo>
                    <a:pt x="56" y="272"/>
                  </a:lnTo>
                  <a:lnTo>
                    <a:pt x="41" y="262"/>
                  </a:lnTo>
                  <a:lnTo>
                    <a:pt x="30" y="253"/>
                  </a:lnTo>
                  <a:lnTo>
                    <a:pt x="21" y="244"/>
                  </a:lnTo>
                  <a:lnTo>
                    <a:pt x="13" y="232"/>
                  </a:lnTo>
                  <a:lnTo>
                    <a:pt x="7" y="219"/>
                  </a:lnTo>
                  <a:lnTo>
                    <a:pt x="4" y="210"/>
                  </a:lnTo>
                  <a:lnTo>
                    <a:pt x="1" y="201"/>
                  </a:lnTo>
                  <a:lnTo>
                    <a:pt x="0" y="191"/>
                  </a:lnTo>
                  <a:lnTo>
                    <a:pt x="1" y="183"/>
                  </a:lnTo>
                  <a:lnTo>
                    <a:pt x="3" y="169"/>
                  </a:lnTo>
                  <a:lnTo>
                    <a:pt x="7" y="156"/>
                  </a:lnTo>
                  <a:lnTo>
                    <a:pt x="14" y="141"/>
                  </a:lnTo>
                  <a:lnTo>
                    <a:pt x="24" y="129"/>
                  </a:lnTo>
                  <a:lnTo>
                    <a:pt x="35" y="118"/>
                  </a:lnTo>
                  <a:lnTo>
                    <a:pt x="49" y="107"/>
                  </a:lnTo>
                  <a:lnTo>
                    <a:pt x="63" y="99"/>
                  </a:lnTo>
                  <a:lnTo>
                    <a:pt x="82" y="91"/>
                  </a:lnTo>
                  <a:lnTo>
                    <a:pt x="102" y="86"/>
                  </a:lnTo>
                  <a:lnTo>
                    <a:pt x="115" y="83"/>
                  </a:lnTo>
                  <a:lnTo>
                    <a:pt x="40" y="4"/>
                  </a:lnTo>
                </a:path>
              </a:pathLst>
            </a:custGeom>
            <a:solidFill>
              <a:srgbClr val="D49FFF"/>
            </a:solidFill>
            <a:ln w="12700" cap="rnd">
              <a:solidFill>
                <a:srgbClr val="000000"/>
              </a:solidFill>
              <a:round/>
            </a:ln>
          </p:spPr>
          <p:txBody>
            <a:bodyPr/>
            <a:lstStyle/>
            <a:p>
              <a:pPr eaLnBrk="0" fontAlgn="base" hangingPunct="0">
                <a:spcBef>
                  <a:spcPct val="50000"/>
                </a:spcBef>
                <a:spcAft>
                  <a:spcPct val="0"/>
                </a:spcAft>
                <a:buNone/>
              </a:pPr>
              <a:endParaRPr lang="zh-CN" altLang="en-US" sz="2000">
                <a:solidFill>
                  <a:srgbClr val="000000"/>
                </a:solidFill>
                <a:latin typeface="Comic Sans MS" panose="030F0702030302020204" pitchFamily="66" charset="0"/>
              </a:endParaRPr>
            </a:p>
          </p:txBody>
        </p:sp>
        <p:sp>
          <p:nvSpPr>
            <p:cNvPr id="8331" name="Rectangle 6"/>
            <p:cNvSpPr>
              <a:spLocks noChangeArrowheads="1"/>
            </p:cNvSpPr>
            <p:nvPr/>
          </p:nvSpPr>
          <p:spPr bwMode="auto">
            <a:xfrm>
              <a:off x="582" y="1671"/>
              <a:ext cx="255" cy="254"/>
            </a:xfrm>
            <a:prstGeom prst="rect">
              <a:avLst/>
            </a:prstGeom>
            <a:noFill/>
            <a:ln w="12700">
              <a:noFill/>
              <a:miter lim="800000"/>
            </a:ln>
          </p:spPr>
          <p:txBody>
            <a:bodyPr wrap="none" lIns="90488" tIns="44450" rIns="90488" bIns="44450">
              <a:spAutoFit/>
            </a:bodyPr>
            <a:lstStyle/>
            <a:p>
              <a:pPr algn="ctr" eaLnBrk="0" fontAlgn="base" hangingPunct="0">
                <a:spcBef>
                  <a:spcPct val="0"/>
                </a:spcBef>
                <a:spcAft>
                  <a:spcPct val="0"/>
                </a:spcAft>
                <a:buNone/>
              </a:pPr>
              <a:r>
                <a:rPr lang="en-US" altLang="zh-CN" sz="2400" b="1" dirty="0">
                  <a:solidFill>
                    <a:srgbClr val="000000"/>
                  </a:solidFill>
                  <a:latin typeface="Arial" panose="020B0604020202020204" pitchFamily="34" charset="0"/>
                </a:rPr>
                <a:t>A</a:t>
              </a:r>
            </a:p>
          </p:txBody>
        </p:sp>
      </p:grpSp>
      <p:grpSp>
        <p:nvGrpSpPr>
          <p:cNvPr id="8197" name="Group 7"/>
          <p:cNvGrpSpPr/>
          <p:nvPr/>
        </p:nvGrpSpPr>
        <p:grpSpPr bwMode="auto">
          <a:xfrm>
            <a:off x="3120073" y="3589342"/>
            <a:ext cx="522287" cy="484188"/>
            <a:chOff x="524" y="2140"/>
            <a:chExt cx="329" cy="305"/>
          </a:xfrm>
        </p:grpSpPr>
        <p:sp>
          <p:nvSpPr>
            <p:cNvPr id="8328" name="Freeform 8"/>
            <p:cNvSpPr/>
            <p:nvPr/>
          </p:nvSpPr>
          <p:spPr bwMode="auto">
            <a:xfrm>
              <a:off x="524" y="2140"/>
              <a:ext cx="329" cy="295"/>
            </a:xfrm>
            <a:custGeom>
              <a:avLst/>
              <a:gdLst>
                <a:gd name="T0" fmla="*/ 93 w 329"/>
                <a:gd name="T1" fmla="*/ 14 h 295"/>
                <a:gd name="T2" fmla="*/ 156 w 329"/>
                <a:gd name="T3" fmla="*/ 16 h 295"/>
                <a:gd name="T4" fmla="*/ 224 w 329"/>
                <a:gd name="T5" fmla="*/ 0 h 295"/>
                <a:gd name="T6" fmla="*/ 305 w 329"/>
                <a:gd name="T7" fmla="*/ 0 h 295"/>
                <a:gd name="T8" fmla="*/ 215 w 329"/>
                <a:gd name="T9" fmla="*/ 84 h 295"/>
                <a:gd name="T10" fmla="*/ 239 w 329"/>
                <a:gd name="T11" fmla="*/ 89 h 295"/>
                <a:gd name="T12" fmla="*/ 263 w 329"/>
                <a:gd name="T13" fmla="*/ 99 h 295"/>
                <a:gd name="T14" fmla="*/ 285 w 329"/>
                <a:gd name="T15" fmla="*/ 111 h 295"/>
                <a:gd name="T16" fmla="*/ 302 w 329"/>
                <a:gd name="T17" fmla="*/ 126 h 295"/>
                <a:gd name="T18" fmla="*/ 316 w 329"/>
                <a:gd name="T19" fmla="*/ 144 h 295"/>
                <a:gd name="T20" fmla="*/ 325 w 329"/>
                <a:gd name="T21" fmla="*/ 165 h 295"/>
                <a:gd name="T22" fmla="*/ 328 w 329"/>
                <a:gd name="T23" fmla="*/ 187 h 295"/>
                <a:gd name="T24" fmla="*/ 324 w 329"/>
                <a:gd name="T25" fmla="*/ 210 h 295"/>
                <a:gd name="T26" fmla="*/ 317 w 329"/>
                <a:gd name="T27" fmla="*/ 228 h 295"/>
                <a:gd name="T28" fmla="*/ 303 w 329"/>
                <a:gd name="T29" fmla="*/ 247 h 295"/>
                <a:gd name="T30" fmla="*/ 280 w 329"/>
                <a:gd name="T31" fmla="*/ 267 h 295"/>
                <a:gd name="T32" fmla="*/ 257 w 329"/>
                <a:gd name="T33" fmla="*/ 279 h 295"/>
                <a:gd name="T34" fmla="*/ 236 w 329"/>
                <a:gd name="T35" fmla="*/ 287 h 295"/>
                <a:gd name="T36" fmla="*/ 215 w 329"/>
                <a:gd name="T37" fmla="*/ 292 h 295"/>
                <a:gd name="T38" fmla="*/ 189 w 329"/>
                <a:gd name="T39" fmla="*/ 294 h 295"/>
                <a:gd name="T40" fmla="*/ 122 w 329"/>
                <a:gd name="T41" fmla="*/ 293 h 295"/>
                <a:gd name="T42" fmla="*/ 90 w 329"/>
                <a:gd name="T43" fmla="*/ 287 h 295"/>
                <a:gd name="T44" fmla="*/ 56 w 329"/>
                <a:gd name="T45" fmla="*/ 272 h 295"/>
                <a:gd name="T46" fmla="*/ 30 w 329"/>
                <a:gd name="T47" fmla="*/ 253 h 295"/>
                <a:gd name="T48" fmla="*/ 13 w 329"/>
                <a:gd name="T49" fmla="*/ 232 h 295"/>
                <a:gd name="T50" fmla="*/ 4 w 329"/>
                <a:gd name="T51" fmla="*/ 210 h 295"/>
                <a:gd name="T52" fmla="*/ 0 w 329"/>
                <a:gd name="T53" fmla="*/ 191 h 295"/>
                <a:gd name="T54" fmla="*/ 3 w 329"/>
                <a:gd name="T55" fmla="*/ 169 h 295"/>
                <a:gd name="T56" fmla="*/ 14 w 329"/>
                <a:gd name="T57" fmla="*/ 141 h 295"/>
                <a:gd name="T58" fmla="*/ 35 w 329"/>
                <a:gd name="T59" fmla="*/ 118 h 295"/>
                <a:gd name="T60" fmla="*/ 63 w 329"/>
                <a:gd name="T61" fmla="*/ 99 h 295"/>
                <a:gd name="T62" fmla="*/ 102 w 329"/>
                <a:gd name="T63" fmla="*/ 86 h 295"/>
                <a:gd name="T64" fmla="*/ 40 w 329"/>
                <a:gd name="T65" fmla="*/ 4 h 29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29"/>
                <a:gd name="T100" fmla="*/ 0 h 295"/>
                <a:gd name="T101" fmla="*/ 329 w 329"/>
                <a:gd name="T102" fmla="*/ 295 h 295"/>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29" h="295">
                  <a:moveTo>
                    <a:pt x="40" y="4"/>
                  </a:moveTo>
                  <a:lnTo>
                    <a:pt x="93" y="14"/>
                  </a:lnTo>
                  <a:lnTo>
                    <a:pt x="92" y="0"/>
                  </a:lnTo>
                  <a:lnTo>
                    <a:pt x="156" y="16"/>
                  </a:lnTo>
                  <a:lnTo>
                    <a:pt x="156" y="0"/>
                  </a:lnTo>
                  <a:lnTo>
                    <a:pt x="224" y="0"/>
                  </a:lnTo>
                  <a:lnTo>
                    <a:pt x="223" y="15"/>
                  </a:lnTo>
                  <a:lnTo>
                    <a:pt x="305" y="0"/>
                  </a:lnTo>
                  <a:lnTo>
                    <a:pt x="205" y="83"/>
                  </a:lnTo>
                  <a:lnTo>
                    <a:pt x="215" y="84"/>
                  </a:lnTo>
                  <a:lnTo>
                    <a:pt x="226" y="86"/>
                  </a:lnTo>
                  <a:lnTo>
                    <a:pt x="239" y="89"/>
                  </a:lnTo>
                  <a:lnTo>
                    <a:pt x="250" y="93"/>
                  </a:lnTo>
                  <a:lnTo>
                    <a:pt x="263" y="99"/>
                  </a:lnTo>
                  <a:lnTo>
                    <a:pt x="274" y="104"/>
                  </a:lnTo>
                  <a:lnTo>
                    <a:pt x="285" y="111"/>
                  </a:lnTo>
                  <a:lnTo>
                    <a:pt x="294" y="119"/>
                  </a:lnTo>
                  <a:lnTo>
                    <a:pt x="302" y="126"/>
                  </a:lnTo>
                  <a:lnTo>
                    <a:pt x="309" y="135"/>
                  </a:lnTo>
                  <a:lnTo>
                    <a:pt x="316" y="144"/>
                  </a:lnTo>
                  <a:lnTo>
                    <a:pt x="321" y="155"/>
                  </a:lnTo>
                  <a:lnTo>
                    <a:pt x="325" y="165"/>
                  </a:lnTo>
                  <a:lnTo>
                    <a:pt x="327" y="174"/>
                  </a:lnTo>
                  <a:lnTo>
                    <a:pt x="328" y="187"/>
                  </a:lnTo>
                  <a:lnTo>
                    <a:pt x="327" y="200"/>
                  </a:lnTo>
                  <a:lnTo>
                    <a:pt x="324" y="210"/>
                  </a:lnTo>
                  <a:lnTo>
                    <a:pt x="321" y="220"/>
                  </a:lnTo>
                  <a:lnTo>
                    <a:pt x="317" y="228"/>
                  </a:lnTo>
                  <a:lnTo>
                    <a:pt x="311" y="237"/>
                  </a:lnTo>
                  <a:lnTo>
                    <a:pt x="303" y="247"/>
                  </a:lnTo>
                  <a:lnTo>
                    <a:pt x="292" y="258"/>
                  </a:lnTo>
                  <a:lnTo>
                    <a:pt x="280" y="267"/>
                  </a:lnTo>
                  <a:lnTo>
                    <a:pt x="268" y="274"/>
                  </a:lnTo>
                  <a:lnTo>
                    <a:pt x="257" y="279"/>
                  </a:lnTo>
                  <a:lnTo>
                    <a:pt x="246" y="284"/>
                  </a:lnTo>
                  <a:lnTo>
                    <a:pt x="236" y="287"/>
                  </a:lnTo>
                  <a:lnTo>
                    <a:pt x="224" y="290"/>
                  </a:lnTo>
                  <a:lnTo>
                    <a:pt x="215" y="292"/>
                  </a:lnTo>
                  <a:lnTo>
                    <a:pt x="201" y="293"/>
                  </a:lnTo>
                  <a:lnTo>
                    <a:pt x="189" y="294"/>
                  </a:lnTo>
                  <a:lnTo>
                    <a:pt x="133" y="294"/>
                  </a:lnTo>
                  <a:lnTo>
                    <a:pt x="122" y="293"/>
                  </a:lnTo>
                  <a:lnTo>
                    <a:pt x="108" y="291"/>
                  </a:lnTo>
                  <a:lnTo>
                    <a:pt x="90" y="287"/>
                  </a:lnTo>
                  <a:lnTo>
                    <a:pt x="73" y="280"/>
                  </a:lnTo>
                  <a:lnTo>
                    <a:pt x="56" y="272"/>
                  </a:lnTo>
                  <a:lnTo>
                    <a:pt x="41" y="262"/>
                  </a:lnTo>
                  <a:lnTo>
                    <a:pt x="30" y="253"/>
                  </a:lnTo>
                  <a:lnTo>
                    <a:pt x="21" y="244"/>
                  </a:lnTo>
                  <a:lnTo>
                    <a:pt x="13" y="232"/>
                  </a:lnTo>
                  <a:lnTo>
                    <a:pt x="7" y="219"/>
                  </a:lnTo>
                  <a:lnTo>
                    <a:pt x="4" y="210"/>
                  </a:lnTo>
                  <a:lnTo>
                    <a:pt x="1" y="201"/>
                  </a:lnTo>
                  <a:lnTo>
                    <a:pt x="0" y="191"/>
                  </a:lnTo>
                  <a:lnTo>
                    <a:pt x="1" y="183"/>
                  </a:lnTo>
                  <a:lnTo>
                    <a:pt x="3" y="169"/>
                  </a:lnTo>
                  <a:lnTo>
                    <a:pt x="7" y="156"/>
                  </a:lnTo>
                  <a:lnTo>
                    <a:pt x="14" y="141"/>
                  </a:lnTo>
                  <a:lnTo>
                    <a:pt x="24" y="129"/>
                  </a:lnTo>
                  <a:lnTo>
                    <a:pt x="35" y="118"/>
                  </a:lnTo>
                  <a:lnTo>
                    <a:pt x="49" y="107"/>
                  </a:lnTo>
                  <a:lnTo>
                    <a:pt x="63" y="99"/>
                  </a:lnTo>
                  <a:lnTo>
                    <a:pt x="82" y="91"/>
                  </a:lnTo>
                  <a:lnTo>
                    <a:pt x="102" y="86"/>
                  </a:lnTo>
                  <a:lnTo>
                    <a:pt x="115" y="83"/>
                  </a:lnTo>
                  <a:lnTo>
                    <a:pt x="40" y="4"/>
                  </a:lnTo>
                </a:path>
              </a:pathLst>
            </a:custGeom>
            <a:solidFill>
              <a:srgbClr val="D49FFF"/>
            </a:solidFill>
            <a:ln w="12700" cap="rnd">
              <a:solidFill>
                <a:srgbClr val="000000"/>
              </a:solidFill>
              <a:round/>
            </a:ln>
          </p:spPr>
          <p:txBody>
            <a:bodyPr/>
            <a:lstStyle/>
            <a:p>
              <a:pPr eaLnBrk="0" fontAlgn="base" hangingPunct="0">
                <a:spcBef>
                  <a:spcPct val="50000"/>
                </a:spcBef>
                <a:spcAft>
                  <a:spcPct val="0"/>
                </a:spcAft>
                <a:buNone/>
              </a:pPr>
              <a:endParaRPr lang="zh-CN" altLang="en-US" sz="2000">
                <a:solidFill>
                  <a:srgbClr val="000000"/>
                </a:solidFill>
                <a:latin typeface="Comic Sans MS" panose="030F0702030302020204" pitchFamily="66" charset="0"/>
              </a:endParaRPr>
            </a:p>
          </p:txBody>
        </p:sp>
        <p:sp>
          <p:nvSpPr>
            <p:cNvPr id="8329" name="Rectangle 9"/>
            <p:cNvSpPr>
              <a:spLocks noChangeArrowheads="1"/>
            </p:cNvSpPr>
            <p:nvPr/>
          </p:nvSpPr>
          <p:spPr bwMode="auto">
            <a:xfrm>
              <a:off x="574" y="2191"/>
              <a:ext cx="255" cy="254"/>
            </a:xfrm>
            <a:prstGeom prst="rect">
              <a:avLst/>
            </a:prstGeom>
            <a:noFill/>
            <a:ln w="12700">
              <a:noFill/>
              <a:miter lim="800000"/>
            </a:ln>
          </p:spPr>
          <p:txBody>
            <a:bodyPr wrap="none" lIns="90488" tIns="44450" rIns="90488" bIns="44450">
              <a:spAutoFit/>
            </a:bodyPr>
            <a:lstStyle/>
            <a:p>
              <a:pPr algn="ctr" eaLnBrk="0" fontAlgn="base" hangingPunct="0">
                <a:spcBef>
                  <a:spcPct val="0"/>
                </a:spcBef>
                <a:spcAft>
                  <a:spcPct val="0"/>
                </a:spcAft>
                <a:buNone/>
              </a:pPr>
              <a:r>
                <a:rPr lang="en-US" altLang="zh-CN" sz="2400" b="1">
                  <a:solidFill>
                    <a:srgbClr val="000000"/>
                  </a:solidFill>
                  <a:latin typeface="Arial" panose="020B0604020202020204" pitchFamily="34" charset="0"/>
                </a:rPr>
                <a:t>B</a:t>
              </a:r>
            </a:p>
          </p:txBody>
        </p:sp>
      </p:grpSp>
      <p:grpSp>
        <p:nvGrpSpPr>
          <p:cNvPr id="8198" name="Group 10"/>
          <p:cNvGrpSpPr/>
          <p:nvPr/>
        </p:nvGrpSpPr>
        <p:grpSpPr bwMode="auto">
          <a:xfrm>
            <a:off x="3094673" y="4325942"/>
            <a:ext cx="522287" cy="484188"/>
            <a:chOff x="508" y="2604"/>
            <a:chExt cx="329" cy="305"/>
          </a:xfrm>
        </p:grpSpPr>
        <p:sp>
          <p:nvSpPr>
            <p:cNvPr id="8326" name="Freeform 11"/>
            <p:cNvSpPr/>
            <p:nvPr/>
          </p:nvSpPr>
          <p:spPr bwMode="auto">
            <a:xfrm>
              <a:off x="508" y="2604"/>
              <a:ext cx="329" cy="295"/>
            </a:xfrm>
            <a:custGeom>
              <a:avLst/>
              <a:gdLst>
                <a:gd name="T0" fmla="*/ 93 w 329"/>
                <a:gd name="T1" fmla="*/ 14 h 295"/>
                <a:gd name="T2" fmla="*/ 156 w 329"/>
                <a:gd name="T3" fmla="*/ 16 h 295"/>
                <a:gd name="T4" fmla="*/ 224 w 329"/>
                <a:gd name="T5" fmla="*/ 0 h 295"/>
                <a:gd name="T6" fmla="*/ 305 w 329"/>
                <a:gd name="T7" fmla="*/ 0 h 295"/>
                <a:gd name="T8" fmla="*/ 215 w 329"/>
                <a:gd name="T9" fmla="*/ 84 h 295"/>
                <a:gd name="T10" fmla="*/ 239 w 329"/>
                <a:gd name="T11" fmla="*/ 89 h 295"/>
                <a:gd name="T12" fmla="*/ 263 w 329"/>
                <a:gd name="T13" fmla="*/ 99 h 295"/>
                <a:gd name="T14" fmla="*/ 285 w 329"/>
                <a:gd name="T15" fmla="*/ 111 h 295"/>
                <a:gd name="T16" fmla="*/ 302 w 329"/>
                <a:gd name="T17" fmla="*/ 126 h 295"/>
                <a:gd name="T18" fmla="*/ 316 w 329"/>
                <a:gd name="T19" fmla="*/ 144 h 295"/>
                <a:gd name="T20" fmla="*/ 325 w 329"/>
                <a:gd name="T21" fmla="*/ 165 h 295"/>
                <a:gd name="T22" fmla="*/ 328 w 329"/>
                <a:gd name="T23" fmla="*/ 187 h 295"/>
                <a:gd name="T24" fmla="*/ 324 w 329"/>
                <a:gd name="T25" fmla="*/ 210 h 295"/>
                <a:gd name="T26" fmla="*/ 317 w 329"/>
                <a:gd name="T27" fmla="*/ 228 h 295"/>
                <a:gd name="T28" fmla="*/ 303 w 329"/>
                <a:gd name="T29" fmla="*/ 247 h 295"/>
                <a:gd name="T30" fmla="*/ 280 w 329"/>
                <a:gd name="T31" fmla="*/ 267 h 295"/>
                <a:gd name="T32" fmla="*/ 257 w 329"/>
                <a:gd name="T33" fmla="*/ 279 h 295"/>
                <a:gd name="T34" fmla="*/ 236 w 329"/>
                <a:gd name="T35" fmla="*/ 287 h 295"/>
                <a:gd name="T36" fmla="*/ 215 w 329"/>
                <a:gd name="T37" fmla="*/ 292 h 295"/>
                <a:gd name="T38" fmla="*/ 189 w 329"/>
                <a:gd name="T39" fmla="*/ 294 h 295"/>
                <a:gd name="T40" fmla="*/ 122 w 329"/>
                <a:gd name="T41" fmla="*/ 293 h 295"/>
                <a:gd name="T42" fmla="*/ 90 w 329"/>
                <a:gd name="T43" fmla="*/ 287 h 295"/>
                <a:gd name="T44" fmla="*/ 56 w 329"/>
                <a:gd name="T45" fmla="*/ 272 h 295"/>
                <a:gd name="T46" fmla="*/ 30 w 329"/>
                <a:gd name="T47" fmla="*/ 253 h 295"/>
                <a:gd name="T48" fmla="*/ 13 w 329"/>
                <a:gd name="T49" fmla="*/ 232 h 295"/>
                <a:gd name="T50" fmla="*/ 4 w 329"/>
                <a:gd name="T51" fmla="*/ 210 h 295"/>
                <a:gd name="T52" fmla="*/ 0 w 329"/>
                <a:gd name="T53" fmla="*/ 191 h 295"/>
                <a:gd name="T54" fmla="*/ 3 w 329"/>
                <a:gd name="T55" fmla="*/ 169 h 295"/>
                <a:gd name="T56" fmla="*/ 14 w 329"/>
                <a:gd name="T57" fmla="*/ 141 h 295"/>
                <a:gd name="T58" fmla="*/ 35 w 329"/>
                <a:gd name="T59" fmla="*/ 118 h 295"/>
                <a:gd name="T60" fmla="*/ 63 w 329"/>
                <a:gd name="T61" fmla="*/ 99 h 295"/>
                <a:gd name="T62" fmla="*/ 102 w 329"/>
                <a:gd name="T63" fmla="*/ 86 h 295"/>
                <a:gd name="T64" fmla="*/ 40 w 329"/>
                <a:gd name="T65" fmla="*/ 4 h 29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29"/>
                <a:gd name="T100" fmla="*/ 0 h 295"/>
                <a:gd name="T101" fmla="*/ 329 w 329"/>
                <a:gd name="T102" fmla="*/ 295 h 295"/>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29" h="295">
                  <a:moveTo>
                    <a:pt x="40" y="4"/>
                  </a:moveTo>
                  <a:lnTo>
                    <a:pt x="93" y="14"/>
                  </a:lnTo>
                  <a:lnTo>
                    <a:pt x="92" y="0"/>
                  </a:lnTo>
                  <a:lnTo>
                    <a:pt x="156" y="16"/>
                  </a:lnTo>
                  <a:lnTo>
                    <a:pt x="156" y="0"/>
                  </a:lnTo>
                  <a:lnTo>
                    <a:pt x="224" y="0"/>
                  </a:lnTo>
                  <a:lnTo>
                    <a:pt x="223" y="15"/>
                  </a:lnTo>
                  <a:lnTo>
                    <a:pt x="305" y="0"/>
                  </a:lnTo>
                  <a:lnTo>
                    <a:pt x="205" y="83"/>
                  </a:lnTo>
                  <a:lnTo>
                    <a:pt x="215" y="84"/>
                  </a:lnTo>
                  <a:lnTo>
                    <a:pt x="226" y="86"/>
                  </a:lnTo>
                  <a:lnTo>
                    <a:pt x="239" y="89"/>
                  </a:lnTo>
                  <a:lnTo>
                    <a:pt x="250" y="93"/>
                  </a:lnTo>
                  <a:lnTo>
                    <a:pt x="263" y="99"/>
                  </a:lnTo>
                  <a:lnTo>
                    <a:pt x="274" y="104"/>
                  </a:lnTo>
                  <a:lnTo>
                    <a:pt x="285" y="111"/>
                  </a:lnTo>
                  <a:lnTo>
                    <a:pt x="294" y="119"/>
                  </a:lnTo>
                  <a:lnTo>
                    <a:pt x="302" y="126"/>
                  </a:lnTo>
                  <a:lnTo>
                    <a:pt x="309" y="135"/>
                  </a:lnTo>
                  <a:lnTo>
                    <a:pt x="316" y="144"/>
                  </a:lnTo>
                  <a:lnTo>
                    <a:pt x="321" y="155"/>
                  </a:lnTo>
                  <a:lnTo>
                    <a:pt x="325" y="165"/>
                  </a:lnTo>
                  <a:lnTo>
                    <a:pt x="327" y="174"/>
                  </a:lnTo>
                  <a:lnTo>
                    <a:pt x="328" y="187"/>
                  </a:lnTo>
                  <a:lnTo>
                    <a:pt x="327" y="200"/>
                  </a:lnTo>
                  <a:lnTo>
                    <a:pt x="324" y="210"/>
                  </a:lnTo>
                  <a:lnTo>
                    <a:pt x="321" y="220"/>
                  </a:lnTo>
                  <a:lnTo>
                    <a:pt x="317" y="228"/>
                  </a:lnTo>
                  <a:lnTo>
                    <a:pt x="311" y="237"/>
                  </a:lnTo>
                  <a:lnTo>
                    <a:pt x="303" y="247"/>
                  </a:lnTo>
                  <a:lnTo>
                    <a:pt x="292" y="258"/>
                  </a:lnTo>
                  <a:lnTo>
                    <a:pt x="280" y="267"/>
                  </a:lnTo>
                  <a:lnTo>
                    <a:pt x="268" y="274"/>
                  </a:lnTo>
                  <a:lnTo>
                    <a:pt x="257" y="279"/>
                  </a:lnTo>
                  <a:lnTo>
                    <a:pt x="246" y="284"/>
                  </a:lnTo>
                  <a:lnTo>
                    <a:pt x="236" y="287"/>
                  </a:lnTo>
                  <a:lnTo>
                    <a:pt x="224" y="290"/>
                  </a:lnTo>
                  <a:lnTo>
                    <a:pt x="215" y="292"/>
                  </a:lnTo>
                  <a:lnTo>
                    <a:pt x="201" y="293"/>
                  </a:lnTo>
                  <a:lnTo>
                    <a:pt x="189" y="294"/>
                  </a:lnTo>
                  <a:lnTo>
                    <a:pt x="133" y="294"/>
                  </a:lnTo>
                  <a:lnTo>
                    <a:pt x="122" y="293"/>
                  </a:lnTo>
                  <a:lnTo>
                    <a:pt x="108" y="291"/>
                  </a:lnTo>
                  <a:lnTo>
                    <a:pt x="90" y="287"/>
                  </a:lnTo>
                  <a:lnTo>
                    <a:pt x="73" y="280"/>
                  </a:lnTo>
                  <a:lnTo>
                    <a:pt x="56" y="272"/>
                  </a:lnTo>
                  <a:lnTo>
                    <a:pt x="41" y="262"/>
                  </a:lnTo>
                  <a:lnTo>
                    <a:pt x="30" y="253"/>
                  </a:lnTo>
                  <a:lnTo>
                    <a:pt x="21" y="244"/>
                  </a:lnTo>
                  <a:lnTo>
                    <a:pt x="13" y="232"/>
                  </a:lnTo>
                  <a:lnTo>
                    <a:pt x="7" y="219"/>
                  </a:lnTo>
                  <a:lnTo>
                    <a:pt x="4" y="210"/>
                  </a:lnTo>
                  <a:lnTo>
                    <a:pt x="1" y="201"/>
                  </a:lnTo>
                  <a:lnTo>
                    <a:pt x="0" y="191"/>
                  </a:lnTo>
                  <a:lnTo>
                    <a:pt x="1" y="183"/>
                  </a:lnTo>
                  <a:lnTo>
                    <a:pt x="3" y="169"/>
                  </a:lnTo>
                  <a:lnTo>
                    <a:pt x="7" y="156"/>
                  </a:lnTo>
                  <a:lnTo>
                    <a:pt x="14" y="141"/>
                  </a:lnTo>
                  <a:lnTo>
                    <a:pt x="24" y="129"/>
                  </a:lnTo>
                  <a:lnTo>
                    <a:pt x="35" y="118"/>
                  </a:lnTo>
                  <a:lnTo>
                    <a:pt x="49" y="107"/>
                  </a:lnTo>
                  <a:lnTo>
                    <a:pt x="63" y="99"/>
                  </a:lnTo>
                  <a:lnTo>
                    <a:pt x="82" y="91"/>
                  </a:lnTo>
                  <a:lnTo>
                    <a:pt x="102" y="86"/>
                  </a:lnTo>
                  <a:lnTo>
                    <a:pt x="115" y="83"/>
                  </a:lnTo>
                  <a:lnTo>
                    <a:pt x="40" y="4"/>
                  </a:lnTo>
                </a:path>
              </a:pathLst>
            </a:custGeom>
            <a:solidFill>
              <a:srgbClr val="D49FFF"/>
            </a:solidFill>
            <a:ln w="12700" cap="rnd">
              <a:solidFill>
                <a:srgbClr val="000000"/>
              </a:solidFill>
              <a:round/>
            </a:ln>
          </p:spPr>
          <p:txBody>
            <a:bodyPr/>
            <a:lstStyle/>
            <a:p>
              <a:pPr eaLnBrk="0" fontAlgn="base" hangingPunct="0">
                <a:spcBef>
                  <a:spcPct val="50000"/>
                </a:spcBef>
                <a:spcAft>
                  <a:spcPct val="0"/>
                </a:spcAft>
                <a:buNone/>
              </a:pPr>
              <a:endParaRPr lang="zh-CN" altLang="en-US" sz="2000">
                <a:solidFill>
                  <a:srgbClr val="000000"/>
                </a:solidFill>
                <a:latin typeface="Comic Sans MS" panose="030F0702030302020204" pitchFamily="66" charset="0"/>
              </a:endParaRPr>
            </a:p>
          </p:txBody>
        </p:sp>
        <p:sp>
          <p:nvSpPr>
            <p:cNvPr id="8327" name="Rectangle 12"/>
            <p:cNvSpPr>
              <a:spLocks noChangeArrowheads="1"/>
            </p:cNvSpPr>
            <p:nvPr/>
          </p:nvSpPr>
          <p:spPr bwMode="auto">
            <a:xfrm>
              <a:off x="558" y="2655"/>
              <a:ext cx="255" cy="254"/>
            </a:xfrm>
            <a:prstGeom prst="rect">
              <a:avLst/>
            </a:prstGeom>
            <a:noFill/>
            <a:ln w="12700">
              <a:noFill/>
              <a:miter lim="800000"/>
            </a:ln>
          </p:spPr>
          <p:txBody>
            <a:bodyPr wrap="none" lIns="90488" tIns="44450" rIns="90488" bIns="44450">
              <a:spAutoFit/>
            </a:bodyPr>
            <a:lstStyle/>
            <a:p>
              <a:pPr algn="ctr" eaLnBrk="0" fontAlgn="base" hangingPunct="0">
                <a:spcBef>
                  <a:spcPct val="0"/>
                </a:spcBef>
                <a:spcAft>
                  <a:spcPct val="0"/>
                </a:spcAft>
                <a:buNone/>
              </a:pPr>
              <a:r>
                <a:rPr lang="en-US" altLang="zh-CN" sz="2400" b="1">
                  <a:solidFill>
                    <a:srgbClr val="000000"/>
                  </a:solidFill>
                  <a:latin typeface="Arial" panose="020B0604020202020204" pitchFamily="34" charset="0"/>
                </a:rPr>
                <a:t>C</a:t>
              </a:r>
            </a:p>
          </p:txBody>
        </p:sp>
      </p:grpSp>
      <p:grpSp>
        <p:nvGrpSpPr>
          <p:cNvPr id="8199" name="Group 13"/>
          <p:cNvGrpSpPr/>
          <p:nvPr/>
        </p:nvGrpSpPr>
        <p:grpSpPr bwMode="auto">
          <a:xfrm>
            <a:off x="3072448" y="5075243"/>
            <a:ext cx="522287" cy="484188"/>
            <a:chOff x="500" y="3076"/>
            <a:chExt cx="329" cy="305"/>
          </a:xfrm>
        </p:grpSpPr>
        <p:sp>
          <p:nvSpPr>
            <p:cNvPr id="8324" name="Freeform 14"/>
            <p:cNvSpPr/>
            <p:nvPr/>
          </p:nvSpPr>
          <p:spPr bwMode="auto">
            <a:xfrm>
              <a:off x="500" y="3076"/>
              <a:ext cx="329" cy="295"/>
            </a:xfrm>
            <a:custGeom>
              <a:avLst/>
              <a:gdLst>
                <a:gd name="T0" fmla="*/ 93 w 329"/>
                <a:gd name="T1" fmla="*/ 14 h 295"/>
                <a:gd name="T2" fmla="*/ 156 w 329"/>
                <a:gd name="T3" fmla="*/ 16 h 295"/>
                <a:gd name="T4" fmla="*/ 224 w 329"/>
                <a:gd name="T5" fmla="*/ 0 h 295"/>
                <a:gd name="T6" fmla="*/ 305 w 329"/>
                <a:gd name="T7" fmla="*/ 0 h 295"/>
                <a:gd name="T8" fmla="*/ 215 w 329"/>
                <a:gd name="T9" fmla="*/ 84 h 295"/>
                <a:gd name="T10" fmla="*/ 239 w 329"/>
                <a:gd name="T11" fmla="*/ 89 h 295"/>
                <a:gd name="T12" fmla="*/ 263 w 329"/>
                <a:gd name="T13" fmla="*/ 99 h 295"/>
                <a:gd name="T14" fmla="*/ 285 w 329"/>
                <a:gd name="T15" fmla="*/ 111 h 295"/>
                <a:gd name="T16" fmla="*/ 302 w 329"/>
                <a:gd name="T17" fmla="*/ 126 h 295"/>
                <a:gd name="T18" fmla="*/ 316 w 329"/>
                <a:gd name="T19" fmla="*/ 144 h 295"/>
                <a:gd name="T20" fmla="*/ 325 w 329"/>
                <a:gd name="T21" fmla="*/ 165 h 295"/>
                <a:gd name="T22" fmla="*/ 328 w 329"/>
                <a:gd name="T23" fmla="*/ 187 h 295"/>
                <a:gd name="T24" fmla="*/ 324 w 329"/>
                <a:gd name="T25" fmla="*/ 210 h 295"/>
                <a:gd name="T26" fmla="*/ 317 w 329"/>
                <a:gd name="T27" fmla="*/ 228 h 295"/>
                <a:gd name="T28" fmla="*/ 303 w 329"/>
                <a:gd name="T29" fmla="*/ 247 h 295"/>
                <a:gd name="T30" fmla="*/ 280 w 329"/>
                <a:gd name="T31" fmla="*/ 267 h 295"/>
                <a:gd name="T32" fmla="*/ 257 w 329"/>
                <a:gd name="T33" fmla="*/ 279 h 295"/>
                <a:gd name="T34" fmla="*/ 236 w 329"/>
                <a:gd name="T35" fmla="*/ 287 h 295"/>
                <a:gd name="T36" fmla="*/ 215 w 329"/>
                <a:gd name="T37" fmla="*/ 292 h 295"/>
                <a:gd name="T38" fmla="*/ 189 w 329"/>
                <a:gd name="T39" fmla="*/ 294 h 295"/>
                <a:gd name="T40" fmla="*/ 122 w 329"/>
                <a:gd name="T41" fmla="*/ 293 h 295"/>
                <a:gd name="T42" fmla="*/ 90 w 329"/>
                <a:gd name="T43" fmla="*/ 287 h 295"/>
                <a:gd name="T44" fmla="*/ 56 w 329"/>
                <a:gd name="T45" fmla="*/ 272 h 295"/>
                <a:gd name="T46" fmla="*/ 30 w 329"/>
                <a:gd name="T47" fmla="*/ 253 h 295"/>
                <a:gd name="T48" fmla="*/ 13 w 329"/>
                <a:gd name="T49" fmla="*/ 232 h 295"/>
                <a:gd name="T50" fmla="*/ 4 w 329"/>
                <a:gd name="T51" fmla="*/ 210 h 295"/>
                <a:gd name="T52" fmla="*/ 0 w 329"/>
                <a:gd name="T53" fmla="*/ 191 h 295"/>
                <a:gd name="T54" fmla="*/ 3 w 329"/>
                <a:gd name="T55" fmla="*/ 169 h 295"/>
                <a:gd name="T56" fmla="*/ 14 w 329"/>
                <a:gd name="T57" fmla="*/ 141 h 295"/>
                <a:gd name="T58" fmla="*/ 35 w 329"/>
                <a:gd name="T59" fmla="*/ 118 h 295"/>
                <a:gd name="T60" fmla="*/ 63 w 329"/>
                <a:gd name="T61" fmla="*/ 99 h 295"/>
                <a:gd name="T62" fmla="*/ 102 w 329"/>
                <a:gd name="T63" fmla="*/ 86 h 295"/>
                <a:gd name="T64" fmla="*/ 40 w 329"/>
                <a:gd name="T65" fmla="*/ 4 h 29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29"/>
                <a:gd name="T100" fmla="*/ 0 h 295"/>
                <a:gd name="T101" fmla="*/ 329 w 329"/>
                <a:gd name="T102" fmla="*/ 295 h 295"/>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29" h="295">
                  <a:moveTo>
                    <a:pt x="40" y="4"/>
                  </a:moveTo>
                  <a:lnTo>
                    <a:pt x="93" y="14"/>
                  </a:lnTo>
                  <a:lnTo>
                    <a:pt x="92" y="0"/>
                  </a:lnTo>
                  <a:lnTo>
                    <a:pt x="156" y="16"/>
                  </a:lnTo>
                  <a:lnTo>
                    <a:pt x="156" y="0"/>
                  </a:lnTo>
                  <a:lnTo>
                    <a:pt x="224" y="0"/>
                  </a:lnTo>
                  <a:lnTo>
                    <a:pt x="223" y="15"/>
                  </a:lnTo>
                  <a:lnTo>
                    <a:pt x="305" y="0"/>
                  </a:lnTo>
                  <a:lnTo>
                    <a:pt x="205" y="83"/>
                  </a:lnTo>
                  <a:lnTo>
                    <a:pt x="215" y="84"/>
                  </a:lnTo>
                  <a:lnTo>
                    <a:pt x="226" y="86"/>
                  </a:lnTo>
                  <a:lnTo>
                    <a:pt x="239" y="89"/>
                  </a:lnTo>
                  <a:lnTo>
                    <a:pt x="250" y="93"/>
                  </a:lnTo>
                  <a:lnTo>
                    <a:pt x="263" y="99"/>
                  </a:lnTo>
                  <a:lnTo>
                    <a:pt x="274" y="104"/>
                  </a:lnTo>
                  <a:lnTo>
                    <a:pt x="285" y="111"/>
                  </a:lnTo>
                  <a:lnTo>
                    <a:pt x="294" y="119"/>
                  </a:lnTo>
                  <a:lnTo>
                    <a:pt x="302" y="126"/>
                  </a:lnTo>
                  <a:lnTo>
                    <a:pt x="309" y="135"/>
                  </a:lnTo>
                  <a:lnTo>
                    <a:pt x="316" y="144"/>
                  </a:lnTo>
                  <a:lnTo>
                    <a:pt x="321" y="155"/>
                  </a:lnTo>
                  <a:lnTo>
                    <a:pt x="325" y="165"/>
                  </a:lnTo>
                  <a:lnTo>
                    <a:pt x="327" y="174"/>
                  </a:lnTo>
                  <a:lnTo>
                    <a:pt x="328" y="187"/>
                  </a:lnTo>
                  <a:lnTo>
                    <a:pt x="327" y="200"/>
                  </a:lnTo>
                  <a:lnTo>
                    <a:pt x="324" y="210"/>
                  </a:lnTo>
                  <a:lnTo>
                    <a:pt x="321" y="220"/>
                  </a:lnTo>
                  <a:lnTo>
                    <a:pt x="317" y="228"/>
                  </a:lnTo>
                  <a:lnTo>
                    <a:pt x="311" y="237"/>
                  </a:lnTo>
                  <a:lnTo>
                    <a:pt x="303" y="247"/>
                  </a:lnTo>
                  <a:lnTo>
                    <a:pt x="292" y="258"/>
                  </a:lnTo>
                  <a:lnTo>
                    <a:pt x="280" y="267"/>
                  </a:lnTo>
                  <a:lnTo>
                    <a:pt x="268" y="274"/>
                  </a:lnTo>
                  <a:lnTo>
                    <a:pt x="257" y="279"/>
                  </a:lnTo>
                  <a:lnTo>
                    <a:pt x="246" y="284"/>
                  </a:lnTo>
                  <a:lnTo>
                    <a:pt x="236" y="287"/>
                  </a:lnTo>
                  <a:lnTo>
                    <a:pt x="224" y="290"/>
                  </a:lnTo>
                  <a:lnTo>
                    <a:pt x="215" y="292"/>
                  </a:lnTo>
                  <a:lnTo>
                    <a:pt x="201" y="293"/>
                  </a:lnTo>
                  <a:lnTo>
                    <a:pt x="189" y="294"/>
                  </a:lnTo>
                  <a:lnTo>
                    <a:pt x="133" y="294"/>
                  </a:lnTo>
                  <a:lnTo>
                    <a:pt x="122" y="293"/>
                  </a:lnTo>
                  <a:lnTo>
                    <a:pt x="108" y="291"/>
                  </a:lnTo>
                  <a:lnTo>
                    <a:pt x="90" y="287"/>
                  </a:lnTo>
                  <a:lnTo>
                    <a:pt x="73" y="280"/>
                  </a:lnTo>
                  <a:lnTo>
                    <a:pt x="56" y="272"/>
                  </a:lnTo>
                  <a:lnTo>
                    <a:pt x="41" y="262"/>
                  </a:lnTo>
                  <a:lnTo>
                    <a:pt x="30" y="253"/>
                  </a:lnTo>
                  <a:lnTo>
                    <a:pt x="21" y="244"/>
                  </a:lnTo>
                  <a:lnTo>
                    <a:pt x="13" y="232"/>
                  </a:lnTo>
                  <a:lnTo>
                    <a:pt x="7" y="219"/>
                  </a:lnTo>
                  <a:lnTo>
                    <a:pt x="4" y="210"/>
                  </a:lnTo>
                  <a:lnTo>
                    <a:pt x="1" y="201"/>
                  </a:lnTo>
                  <a:lnTo>
                    <a:pt x="0" y="191"/>
                  </a:lnTo>
                  <a:lnTo>
                    <a:pt x="1" y="183"/>
                  </a:lnTo>
                  <a:lnTo>
                    <a:pt x="3" y="169"/>
                  </a:lnTo>
                  <a:lnTo>
                    <a:pt x="7" y="156"/>
                  </a:lnTo>
                  <a:lnTo>
                    <a:pt x="14" y="141"/>
                  </a:lnTo>
                  <a:lnTo>
                    <a:pt x="24" y="129"/>
                  </a:lnTo>
                  <a:lnTo>
                    <a:pt x="35" y="118"/>
                  </a:lnTo>
                  <a:lnTo>
                    <a:pt x="49" y="107"/>
                  </a:lnTo>
                  <a:lnTo>
                    <a:pt x="63" y="99"/>
                  </a:lnTo>
                  <a:lnTo>
                    <a:pt x="82" y="91"/>
                  </a:lnTo>
                  <a:lnTo>
                    <a:pt x="102" y="86"/>
                  </a:lnTo>
                  <a:lnTo>
                    <a:pt x="115" y="83"/>
                  </a:lnTo>
                  <a:lnTo>
                    <a:pt x="40" y="4"/>
                  </a:lnTo>
                </a:path>
              </a:pathLst>
            </a:custGeom>
            <a:solidFill>
              <a:srgbClr val="D49FFF"/>
            </a:solidFill>
            <a:ln w="12700" cap="rnd">
              <a:solidFill>
                <a:srgbClr val="000000"/>
              </a:solidFill>
              <a:round/>
            </a:ln>
          </p:spPr>
          <p:txBody>
            <a:bodyPr/>
            <a:lstStyle/>
            <a:p>
              <a:pPr eaLnBrk="0" fontAlgn="base" hangingPunct="0">
                <a:spcBef>
                  <a:spcPct val="50000"/>
                </a:spcBef>
                <a:spcAft>
                  <a:spcPct val="0"/>
                </a:spcAft>
                <a:buNone/>
              </a:pPr>
              <a:endParaRPr lang="zh-CN" altLang="en-US" sz="2000">
                <a:solidFill>
                  <a:srgbClr val="000000"/>
                </a:solidFill>
                <a:latin typeface="Comic Sans MS" panose="030F0702030302020204" pitchFamily="66" charset="0"/>
              </a:endParaRPr>
            </a:p>
          </p:txBody>
        </p:sp>
        <p:sp>
          <p:nvSpPr>
            <p:cNvPr id="8325" name="Rectangle 15"/>
            <p:cNvSpPr>
              <a:spLocks noChangeArrowheads="1"/>
            </p:cNvSpPr>
            <p:nvPr/>
          </p:nvSpPr>
          <p:spPr bwMode="auto">
            <a:xfrm>
              <a:off x="550" y="3127"/>
              <a:ext cx="255" cy="254"/>
            </a:xfrm>
            <a:prstGeom prst="rect">
              <a:avLst/>
            </a:prstGeom>
            <a:noFill/>
            <a:ln w="12700">
              <a:noFill/>
              <a:miter lim="800000"/>
            </a:ln>
          </p:spPr>
          <p:txBody>
            <a:bodyPr wrap="none" lIns="90488" tIns="44450" rIns="90488" bIns="44450">
              <a:spAutoFit/>
            </a:bodyPr>
            <a:lstStyle/>
            <a:p>
              <a:pPr algn="ctr" eaLnBrk="0" fontAlgn="base" hangingPunct="0">
                <a:spcBef>
                  <a:spcPct val="0"/>
                </a:spcBef>
                <a:spcAft>
                  <a:spcPct val="0"/>
                </a:spcAft>
                <a:buNone/>
              </a:pPr>
              <a:r>
                <a:rPr lang="en-US" altLang="zh-CN" sz="2400" b="1">
                  <a:solidFill>
                    <a:srgbClr val="000000"/>
                  </a:solidFill>
                  <a:latin typeface="Arial" panose="020B0604020202020204" pitchFamily="34" charset="0"/>
                </a:rPr>
                <a:t>D</a:t>
              </a:r>
            </a:p>
          </p:txBody>
        </p:sp>
      </p:grpSp>
      <p:sp>
        <p:nvSpPr>
          <p:cNvPr id="8200" name="Rectangle 16"/>
          <p:cNvSpPr>
            <a:spLocks noChangeArrowheads="1"/>
          </p:cNvSpPr>
          <p:nvPr/>
        </p:nvSpPr>
        <p:spPr bwMode="auto">
          <a:xfrm>
            <a:off x="3069590" y="2009775"/>
            <a:ext cx="519430" cy="401955"/>
          </a:xfrm>
          <a:prstGeom prst="rect">
            <a:avLst/>
          </a:prstGeom>
          <a:noFill/>
          <a:ln w="12700">
            <a:noFill/>
            <a:miter lim="800000"/>
          </a:ln>
        </p:spPr>
        <p:txBody>
          <a:bodyPr wrap="none" lIns="90488" tIns="44450" rIns="90488" bIns="44450">
            <a:spAutoFit/>
          </a:bodyPr>
          <a:lstStyle/>
          <a:p>
            <a:pPr indent="0" algn="ctr" eaLnBrk="0" fontAlgn="base" hangingPunct="0">
              <a:spcBef>
                <a:spcPct val="0"/>
              </a:spcBef>
              <a:spcAft>
                <a:spcPct val="0"/>
              </a:spcAft>
              <a:buNone/>
            </a:pPr>
            <a:r>
              <a:rPr lang="en-US" altLang="zh-CN" sz="2400" b="1">
                <a:solidFill>
                  <a:srgbClr val="000000"/>
                </a:solidFill>
                <a:latin typeface="Arial" panose="020B0604020202020204" pitchFamily="34" charset="0"/>
              </a:rPr>
              <a:t>30</a:t>
            </a:r>
          </a:p>
        </p:txBody>
      </p:sp>
      <p:sp>
        <p:nvSpPr>
          <p:cNvPr id="8201" name="Line 18"/>
          <p:cNvSpPr>
            <a:spLocks noChangeShapeType="1"/>
          </p:cNvSpPr>
          <p:nvPr/>
        </p:nvSpPr>
        <p:spPr bwMode="auto">
          <a:xfrm>
            <a:off x="3102293" y="1998663"/>
            <a:ext cx="457200" cy="0"/>
          </a:xfrm>
          <a:prstGeom prst="line">
            <a:avLst/>
          </a:prstGeom>
          <a:noFill/>
          <a:ln w="50800">
            <a:solidFill>
              <a:srgbClr val="F6BF69"/>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8202" name="Line 19"/>
          <p:cNvSpPr>
            <a:spLocks noChangeShapeType="1"/>
          </p:cNvSpPr>
          <p:nvPr/>
        </p:nvSpPr>
        <p:spPr bwMode="auto">
          <a:xfrm>
            <a:off x="3622993" y="1998663"/>
            <a:ext cx="571500" cy="0"/>
          </a:xfrm>
          <a:prstGeom prst="line">
            <a:avLst/>
          </a:prstGeom>
          <a:noFill/>
          <a:ln w="50800">
            <a:solidFill>
              <a:srgbClr val="A2C1FE"/>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8203" name="Line 20"/>
          <p:cNvSpPr>
            <a:spLocks noChangeShapeType="1"/>
          </p:cNvSpPr>
          <p:nvPr/>
        </p:nvSpPr>
        <p:spPr bwMode="auto">
          <a:xfrm>
            <a:off x="4257993" y="1998663"/>
            <a:ext cx="342900" cy="0"/>
          </a:xfrm>
          <a:prstGeom prst="line">
            <a:avLst/>
          </a:prstGeom>
          <a:noFill/>
          <a:ln w="50800">
            <a:solidFill>
              <a:srgbClr val="FF3300"/>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8204" name="Rectangle 21"/>
          <p:cNvSpPr>
            <a:spLocks noChangeArrowheads="1"/>
          </p:cNvSpPr>
          <p:nvPr/>
        </p:nvSpPr>
        <p:spPr bwMode="auto">
          <a:xfrm>
            <a:off x="3653790" y="2009775"/>
            <a:ext cx="519430" cy="401955"/>
          </a:xfrm>
          <a:prstGeom prst="rect">
            <a:avLst/>
          </a:prstGeom>
          <a:noFill/>
          <a:ln w="12700">
            <a:noFill/>
            <a:miter lim="800000"/>
          </a:ln>
        </p:spPr>
        <p:txBody>
          <a:bodyPr wrap="none" lIns="90488" tIns="44450" rIns="90488" bIns="44450">
            <a:spAutoFit/>
          </a:bodyPr>
          <a:lstStyle/>
          <a:p>
            <a:pPr indent="0" algn="ctr" eaLnBrk="0" fontAlgn="base" hangingPunct="0">
              <a:spcBef>
                <a:spcPct val="0"/>
              </a:spcBef>
              <a:spcAft>
                <a:spcPct val="0"/>
              </a:spcAft>
              <a:buNone/>
            </a:pPr>
            <a:r>
              <a:rPr lang="en-US" altLang="zh-CN" sz="2400" b="1">
                <a:solidFill>
                  <a:srgbClr val="000000"/>
                </a:solidFill>
                <a:latin typeface="Arial" panose="020B0604020202020204" pitchFamily="34" charset="0"/>
              </a:rPr>
              <a:t>40</a:t>
            </a:r>
          </a:p>
        </p:txBody>
      </p:sp>
      <p:sp>
        <p:nvSpPr>
          <p:cNvPr id="8205" name="Rectangle 22"/>
          <p:cNvSpPr>
            <a:spLocks noChangeArrowheads="1"/>
          </p:cNvSpPr>
          <p:nvPr/>
        </p:nvSpPr>
        <p:spPr bwMode="auto">
          <a:xfrm>
            <a:off x="4174490" y="2009775"/>
            <a:ext cx="519430" cy="401955"/>
          </a:xfrm>
          <a:prstGeom prst="rect">
            <a:avLst/>
          </a:prstGeom>
          <a:noFill/>
          <a:ln w="12700">
            <a:noFill/>
            <a:miter lim="800000"/>
          </a:ln>
        </p:spPr>
        <p:txBody>
          <a:bodyPr wrap="none" lIns="90488" tIns="44450" rIns="90488" bIns="44450">
            <a:spAutoFit/>
          </a:bodyPr>
          <a:lstStyle/>
          <a:p>
            <a:pPr indent="0" algn="ctr" eaLnBrk="0" fontAlgn="base" hangingPunct="0">
              <a:spcBef>
                <a:spcPct val="0"/>
              </a:spcBef>
              <a:spcAft>
                <a:spcPct val="0"/>
              </a:spcAft>
              <a:buNone/>
            </a:pPr>
            <a:r>
              <a:rPr lang="en-US" altLang="zh-CN" sz="2400" b="1">
                <a:solidFill>
                  <a:srgbClr val="000000"/>
                </a:solidFill>
                <a:latin typeface="Arial" panose="020B0604020202020204" pitchFamily="34" charset="0"/>
              </a:rPr>
              <a:t>20</a:t>
            </a:r>
          </a:p>
        </p:txBody>
      </p:sp>
      <p:sp>
        <p:nvSpPr>
          <p:cNvPr id="8206" name="Line 23"/>
          <p:cNvSpPr>
            <a:spLocks noChangeShapeType="1"/>
          </p:cNvSpPr>
          <p:nvPr/>
        </p:nvSpPr>
        <p:spPr bwMode="auto">
          <a:xfrm>
            <a:off x="3597593" y="1827213"/>
            <a:ext cx="0" cy="304800"/>
          </a:xfrm>
          <a:prstGeom prst="line">
            <a:avLst/>
          </a:prstGeom>
          <a:noFill/>
          <a:ln w="12700">
            <a:solidFill>
              <a:schemeClr val="tx1"/>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8207" name="Line 24"/>
          <p:cNvSpPr>
            <a:spLocks noChangeShapeType="1"/>
          </p:cNvSpPr>
          <p:nvPr/>
        </p:nvSpPr>
        <p:spPr bwMode="auto">
          <a:xfrm>
            <a:off x="4232593" y="1827213"/>
            <a:ext cx="0" cy="304800"/>
          </a:xfrm>
          <a:prstGeom prst="line">
            <a:avLst/>
          </a:prstGeom>
          <a:noFill/>
          <a:ln w="12700">
            <a:solidFill>
              <a:schemeClr val="tx1"/>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8208" name="Line 25"/>
          <p:cNvSpPr>
            <a:spLocks noChangeShapeType="1"/>
          </p:cNvSpPr>
          <p:nvPr/>
        </p:nvSpPr>
        <p:spPr bwMode="auto">
          <a:xfrm>
            <a:off x="4638993" y="1827213"/>
            <a:ext cx="0" cy="304800"/>
          </a:xfrm>
          <a:prstGeom prst="line">
            <a:avLst/>
          </a:prstGeom>
          <a:noFill/>
          <a:ln w="12700">
            <a:solidFill>
              <a:schemeClr val="tx1"/>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8209" name="Rectangle 26"/>
          <p:cNvSpPr>
            <a:spLocks noChangeArrowheads="1"/>
          </p:cNvSpPr>
          <p:nvPr/>
        </p:nvSpPr>
        <p:spPr bwMode="auto">
          <a:xfrm>
            <a:off x="4644390" y="2009775"/>
            <a:ext cx="519430" cy="401955"/>
          </a:xfrm>
          <a:prstGeom prst="rect">
            <a:avLst/>
          </a:prstGeom>
          <a:noFill/>
          <a:ln w="12700">
            <a:noFill/>
            <a:miter lim="800000"/>
          </a:ln>
        </p:spPr>
        <p:txBody>
          <a:bodyPr wrap="none" lIns="90488" tIns="44450" rIns="90488" bIns="44450">
            <a:spAutoFit/>
          </a:bodyPr>
          <a:lstStyle/>
          <a:p>
            <a:pPr indent="0" algn="ctr" eaLnBrk="0" fontAlgn="base" hangingPunct="0">
              <a:spcBef>
                <a:spcPct val="0"/>
              </a:spcBef>
              <a:spcAft>
                <a:spcPct val="0"/>
              </a:spcAft>
              <a:buNone/>
            </a:pPr>
            <a:r>
              <a:rPr lang="en-US" altLang="zh-CN" sz="2400" b="1">
                <a:solidFill>
                  <a:srgbClr val="000000"/>
                </a:solidFill>
                <a:latin typeface="Arial" panose="020B0604020202020204" pitchFamily="34" charset="0"/>
              </a:rPr>
              <a:t>30</a:t>
            </a:r>
          </a:p>
        </p:txBody>
      </p:sp>
      <p:sp>
        <p:nvSpPr>
          <p:cNvPr id="8210" name="Line 28"/>
          <p:cNvSpPr>
            <a:spLocks noChangeShapeType="1"/>
          </p:cNvSpPr>
          <p:nvPr/>
        </p:nvSpPr>
        <p:spPr bwMode="auto">
          <a:xfrm>
            <a:off x="4677093" y="1998663"/>
            <a:ext cx="457200" cy="0"/>
          </a:xfrm>
          <a:prstGeom prst="line">
            <a:avLst/>
          </a:prstGeom>
          <a:noFill/>
          <a:ln w="50800">
            <a:solidFill>
              <a:srgbClr val="F6BF69"/>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8211" name="Line 29"/>
          <p:cNvSpPr>
            <a:spLocks noChangeShapeType="1"/>
          </p:cNvSpPr>
          <p:nvPr/>
        </p:nvSpPr>
        <p:spPr bwMode="auto">
          <a:xfrm>
            <a:off x="5197793" y="1998663"/>
            <a:ext cx="571500" cy="0"/>
          </a:xfrm>
          <a:prstGeom prst="line">
            <a:avLst/>
          </a:prstGeom>
          <a:noFill/>
          <a:ln w="50800">
            <a:solidFill>
              <a:srgbClr val="A2C1FE"/>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8212" name="Line 30"/>
          <p:cNvSpPr>
            <a:spLocks noChangeShapeType="1"/>
          </p:cNvSpPr>
          <p:nvPr/>
        </p:nvSpPr>
        <p:spPr bwMode="auto">
          <a:xfrm>
            <a:off x="5832793" y="1998663"/>
            <a:ext cx="342900" cy="0"/>
          </a:xfrm>
          <a:prstGeom prst="line">
            <a:avLst/>
          </a:prstGeom>
          <a:noFill/>
          <a:ln w="50800">
            <a:solidFill>
              <a:srgbClr val="FF3300"/>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8213" name="Rectangle 31"/>
          <p:cNvSpPr>
            <a:spLocks noChangeArrowheads="1"/>
          </p:cNvSpPr>
          <p:nvPr/>
        </p:nvSpPr>
        <p:spPr bwMode="auto">
          <a:xfrm>
            <a:off x="5228590" y="2009775"/>
            <a:ext cx="519430" cy="401955"/>
          </a:xfrm>
          <a:prstGeom prst="rect">
            <a:avLst/>
          </a:prstGeom>
          <a:noFill/>
          <a:ln w="12700">
            <a:noFill/>
            <a:miter lim="800000"/>
          </a:ln>
        </p:spPr>
        <p:txBody>
          <a:bodyPr wrap="none" lIns="90488" tIns="44450" rIns="90488" bIns="44450">
            <a:spAutoFit/>
          </a:bodyPr>
          <a:lstStyle/>
          <a:p>
            <a:pPr indent="0" algn="ctr" eaLnBrk="0" fontAlgn="base" hangingPunct="0">
              <a:spcBef>
                <a:spcPct val="0"/>
              </a:spcBef>
              <a:spcAft>
                <a:spcPct val="0"/>
              </a:spcAft>
              <a:buNone/>
            </a:pPr>
            <a:r>
              <a:rPr lang="en-US" altLang="zh-CN" sz="2400" b="1">
                <a:solidFill>
                  <a:srgbClr val="000000"/>
                </a:solidFill>
                <a:latin typeface="Arial" panose="020B0604020202020204" pitchFamily="34" charset="0"/>
              </a:rPr>
              <a:t>40</a:t>
            </a:r>
          </a:p>
        </p:txBody>
      </p:sp>
      <p:sp>
        <p:nvSpPr>
          <p:cNvPr id="8214" name="Rectangle 32"/>
          <p:cNvSpPr>
            <a:spLocks noChangeArrowheads="1"/>
          </p:cNvSpPr>
          <p:nvPr/>
        </p:nvSpPr>
        <p:spPr bwMode="auto">
          <a:xfrm>
            <a:off x="5749290" y="2009775"/>
            <a:ext cx="519430" cy="401955"/>
          </a:xfrm>
          <a:prstGeom prst="rect">
            <a:avLst/>
          </a:prstGeom>
          <a:noFill/>
          <a:ln w="12700">
            <a:noFill/>
            <a:miter lim="800000"/>
          </a:ln>
        </p:spPr>
        <p:txBody>
          <a:bodyPr wrap="none" lIns="90488" tIns="44450" rIns="90488" bIns="44450">
            <a:spAutoFit/>
          </a:bodyPr>
          <a:lstStyle/>
          <a:p>
            <a:pPr indent="0" algn="ctr" eaLnBrk="0" fontAlgn="base" hangingPunct="0">
              <a:spcBef>
                <a:spcPct val="0"/>
              </a:spcBef>
              <a:spcAft>
                <a:spcPct val="0"/>
              </a:spcAft>
              <a:buNone/>
            </a:pPr>
            <a:r>
              <a:rPr lang="en-US" altLang="zh-CN" sz="2400" b="1">
                <a:solidFill>
                  <a:srgbClr val="000000"/>
                </a:solidFill>
                <a:latin typeface="Arial" panose="020B0604020202020204" pitchFamily="34" charset="0"/>
              </a:rPr>
              <a:t>20</a:t>
            </a:r>
          </a:p>
        </p:txBody>
      </p:sp>
      <p:sp>
        <p:nvSpPr>
          <p:cNvPr id="8215" name="Line 33"/>
          <p:cNvSpPr>
            <a:spLocks noChangeShapeType="1"/>
          </p:cNvSpPr>
          <p:nvPr/>
        </p:nvSpPr>
        <p:spPr bwMode="auto">
          <a:xfrm>
            <a:off x="5172393" y="1827213"/>
            <a:ext cx="0" cy="304800"/>
          </a:xfrm>
          <a:prstGeom prst="line">
            <a:avLst/>
          </a:prstGeom>
          <a:noFill/>
          <a:ln w="12700">
            <a:solidFill>
              <a:schemeClr val="tx1"/>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8216" name="Line 34"/>
          <p:cNvSpPr>
            <a:spLocks noChangeShapeType="1"/>
          </p:cNvSpPr>
          <p:nvPr/>
        </p:nvSpPr>
        <p:spPr bwMode="auto">
          <a:xfrm>
            <a:off x="5807393" y="1827213"/>
            <a:ext cx="0" cy="304800"/>
          </a:xfrm>
          <a:prstGeom prst="line">
            <a:avLst/>
          </a:prstGeom>
          <a:noFill/>
          <a:ln w="12700">
            <a:solidFill>
              <a:schemeClr val="tx1"/>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8217" name="Line 35"/>
          <p:cNvSpPr>
            <a:spLocks noChangeShapeType="1"/>
          </p:cNvSpPr>
          <p:nvPr/>
        </p:nvSpPr>
        <p:spPr bwMode="auto">
          <a:xfrm>
            <a:off x="6213793" y="1827213"/>
            <a:ext cx="0" cy="304800"/>
          </a:xfrm>
          <a:prstGeom prst="line">
            <a:avLst/>
          </a:prstGeom>
          <a:noFill/>
          <a:ln w="12700">
            <a:solidFill>
              <a:schemeClr val="tx1"/>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8218" name="Rectangle 36"/>
          <p:cNvSpPr>
            <a:spLocks noChangeArrowheads="1"/>
          </p:cNvSpPr>
          <p:nvPr/>
        </p:nvSpPr>
        <p:spPr bwMode="auto">
          <a:xfrm>
            <a:off x="6219190" y="2009775"/>
            <a:ext cx="519430" cy="401955"/>
          </a:xfrm>
          <a:prstGeom prst="rect">
            <a:avLst/>
          </a:prstGeom>
          <a:noFill/>
          <a:ln w="12700">
            <a:noFill/>
            <a:miter lim="800000"/>
          </a:ln>
        </p:spPr>
        <p:txBody>
          <a:bodyPr wrap="none" lIns="90488" tIns="44450" rIns="90488" bIns="44450">
            <a:spAutoFit/>
          </a:bodyPr>
          <a:lstStyle/>
          <a:p>
            <a:pPr indent="0" algn="ctr" eaLnBrk="0" fontAlgn="base" hangingPunct="0">
              <a:spcBef>
                <a:spcPct val="0"/>
              </a:spcBef>
              <a:spcAft>
                <a:spcPct val="0"/>
              </a:spcAft>
              <a:buNone/>
            </a:pPr>
            <a:r>
              <a:rPr lang="en-US" altLang="zh-CN" sz="2400" b="1">
                <a:solidFill>
                  <a:srgbClr val="000000"/>
                </a:solidFill>
                <a:latin typeface="Arial" panose="020B0604020202020204" pitchFamily="34" charset="0"/>
              </a:rPr>
              <a:t>30</a:t>
            </a:r>
          </a:p>
        </p:txBody>
      </p:sp>
      <p:sp>
        <p:nvSpPr>
          <p:cNvPr id="8219" name="Line 38"/>
          <p:cNvSpPr>
            <a:spLocks noChangeShapeType="1"/>
          </p:cNvSpPr>
          <p:nvPr/>
        </p:nvSpPr>
        <p:spPr bwMode="auto">
          <a:xfrm>
            <a:off x="6251893" y="1998663"/>
            <a:ext cx="457200" cy="0"/>
          </a:xfrm>
          <a:prstGeom prst="line">
            <a:avLst/>
          </a:prstGeom>
          <a:noFill/>
          <a:ln w="50800">
            <a:solidFill>
              <a:srgbClr val="F6BF69"/>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8220" name="Line 39"/>
          <p:cNvSpPr>
            <a:spLocks noChangeShapeType="1"/>
          </p:cNvSpPr>
          <p:nvPr/>
        </p:nvSpPr>
        <p:spPr bwMode="auto">
          <a:xfrm>
            <a:off x="6772593" y="1998663"/>
            <a:ext cx="571500" cy="0"/>
          </a:xfrm>
          <a:prstGeom prst="line">
            <a:avLst/>
          </a:prstGeom>
          <a:noFill/>
          <a:ln w="50800">
            <a:solidFill>
              <a:srgbClr val="A2C1FE"/>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8221" name="Line 40"/>
          <p:cNvSpPr>
            <a:spLocks noChangeShapeType="1"/>
          </p:cNvSpPr>
          <p:nvPr/>
        </p:nvSpPr>
        <p:spPr bwMode="auto">
          <a:xfrm>
            <a:off x="7407593" y="1998663"/>
            <a:ext cx="342900" cy="0"/>
          </a:xfrm>
          <a:prstGeom prst="line">
            <a:avLst/>
          </a:prstGeom>
          <a:noFill/>
          <a:ln w="50800">
            <a:solidFill>
              <a:srgbClr val="FF3300"/>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8222" name="Rectangle 41"/>
          <p:cNvSpPr>
            <a:spLocks noChangeArrowheads="1"/>
          </p:cNvSpPr>
          <p:nvPr/>
        </p:nvSpPr>
        <p:spPr bwMode="auto">
          <a:xfrm>
            <a:off x="6803390" y="2009775"/>
            <a:ext cx="519430" cy="401955"/>
          </a:xfrm>
          <a:prstGeom prst="rect">
            <a:avLst/>
          </a:prstGeom>
          <a:noFill/>
          <a:ln w="12700">
            <a:noFill/>
            <a:miter lim="800000"/>
          </a:ln>
        </p:spPr>
        <p:txBody>
          <a:bodyPr wrap="none" lIns="90488" tIns="44450" rIns="90488" bIns="44450">
            <a:spAutoFit/>
          </a:bodyPr>
          <a:lstStyle/>
          <a:p>
            <a:pPr indent="0" algn="ctr" eaLnBrk="0" fontAlgn="base" hangingPunct="0">
              <a:spcBef>
                <a:spcPct val="0"/>
              </a:spcBef>
              <a:spcAft>
                <a:spcPct val="0"/>
              </a:spcAft>
              <a:buNone/>
            </a:pPr>
            <a:r>
              <a:rPr lang="en-US" altLang="zh-CN" sz="2400" b="1">
                <a:solidFill>
                  <a:srgbClr val="000000"/>
                </a:solidFill>
                <a:latin typeface="Arial" panose="020B0604020202020204" pitchFamily="34" charset="0"/>
              </a:rPr>
              <a:t>40</a:t>
            </a:r>
          </a:p>
        </p:txBody>
      </p:sp>
      <p:sp>
        <p:nvSpPr>
          <p:cNvPr id="8223" name="Rectangle 42"/>
          <p:cNvSpPr>
            <a:spLocks noChangeArrowheads="1"/>
          </p:cNvSpPr>
          <p:nvPr/>
        </p:nvSpPr>
        <p:spPr bwMode="auto">
          <a:xfrm>
            <a:off x="7324090" y="2009775"/>
            <a:ext cx="519430" cy="401955"/>
          </a:xfrm>
          <a:prstGeom prst="rect">
            <a:avLst/>
          </a:prstGeom>
          <a:noFill/>
          <a:ln w="12700">
            <a:noFill/>
            <a:miter lim="800000"/>
          </a:ln>
        </p:spPr>
        <p:txBody>
          <a:bodyPr wrap="none" lIns="90488" tIns="44450" rIns="90488" bIns="44450">
            <a:spAutoFit/>
          </a:bodyPr>
          <a:lstStyle/>
          <a:p>
            <a:pPr indent="0" algn="ctr" eaLnBrk="0" fontAlgn="base" hangingPunct="0">
              <a:spcBef>
                <a:spcPct val="0"/>
              </a:spcBef>
              <a:spcAft>
                <a:spcPct val="0"/>
              </a:spcAft>
              <a:buNone/>
            </a:pPr>
            <a:r>
              <a:rPr lang="en-US" altLang="zh-CN" sz="2400" b="1">
                <a:solidFill>
                  <a:srgbClr val="000000"/>
                </a:solidFill>
                <a:latin typeface="Arial" panose="020B0604020202020204" pitchFamily="34" charset="0"/>
              </a:rPr>
              <a:t>20</a:t>
            </a:r>
          </a:p>
        </p:txBody>
      </p:sp>
      <p:sp>
        <p:nvSpPr>
          <p:cNvPr id="8224" name="Line 43"/>
          <p:cNvSpPr>
            <a:spLocks noChangeShapeType="1"/>
          </p:cNvSpPr>
          <p:nvPr/>
        </p:nvSpPr>
        <p:spPr bwMode="auto">
          <a:xfrm>
            <a:off x="6747193" y="1827213"/>
            <a:ext cx="0" cy="304800"/>
          </a:xfrm>
          <a:prstGeom prst="line">
            <a:avLst/>
          </a:prstGeom>
          <a:noFill/>
          <a:ln w="12700">
            <a:solidFill>
              <a:schemeClr val="tx1"/>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8225" name="Line 44"/>
          <p:cNvSpPr>
            <a:spLocks noChangeShapeType="1"/>
          </p:cNvSpPr>
          <p:nvPr/>
        </p:nvSpPr>
        <p:spPr bwMode="auto">
          <a:xfrm>
            <a:off x="7382193" y="1827213"/>
            <a:ext cx="0" cy="304800"/>
          </a:xfrm>
          <a:prstGeom prst="line">
            <a:avLst/>
          </a:prstGeom>
          <a:noFill/>
          <a:ln w="12700">
            <a:solidFill>
              <a:schemeClr val="tx1"/>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8226" name="Line 45"/>
          <p:cNvSpPr>
            <a:spLocks noChangeShapeType="1"/>
          </p:cNvSpPr>
          <p:nvPr/>
        </p:nvSpPr>
        <p:spPr bwMode="auto">
          <a:xfrm>
            <a:off x="7788593" y="1827213"/>
            <a:ext cx="0" cy="304800"/>
          </a:xfrm>
          <a:prstGeom prst="line">
            <a:avLst/>
          </a:prstGeom>
          <a:noFill/>
          <a:ln w="12700">
            <a:solidFill>
              <a:schemeClr val="tx1"/>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8227" name="Rectangle 46"/>
          <p:cNvSpPr>
            <a:spLocks noChangeArrowheads="1"/>
          </p:cNvSpPr>
          <p:nvPr/>
        </p:nvSpPr>
        <p:spPr bwMode="auto">
          <a:xfrm>
            <a:off x="7793990" y="2009775"/>
            <a:ext cx="519430" cy="401955"/>
          </a:xfrm>
          <a:prstGeom prst="rect">
            <a:avLst/>
          </a:prstGeom>
          <a:noFill/>
          <a:ln w="12700">
            <a:noFill/>
            <a:miter lim="800000"/>
          </a:ln>
        </p:spPr>
        <p:txBody>
          <a:bodyPr wrap="none" lIns="90488" tIns="44450" rIns="90488" bIns="44450">
            <a:spAutoFit/>
          </a:bodyPr>
          <a:lstStyle/>
          <a:p>
            <a:pPr indent="0" algn="ctr" eaLnBrk="0" fontAlgn="base" hangingPunct="0">
              <a:spcBef>
                <a:spcPct val="0"/>
              </a:spcBef>
              <a:spcAft>
                <a:spcPct val="0"/>
              </a:spcAft>
              <a:buNone/>
            </a:pPr>
            <a:r>
              <a:rPr lang="en-US" altLang="zh-CN" sz="2400" b="1">
                <a:solidFill>
                  <a:srgbClr val="000000"/>
                </a:solidFill>
                <a:latin typeface="Arial" panose="020B0604020202020204" pitchFamily="34" charset="0"/>
              </a:rPr>
              <a:t>30</a:t>
            </a:r>
          </a:p>
        </p:txBody>
      </p:sp>
      <p:sp>
        <p:nvSpPr>
          <p:cNvPr id="8228" name="Line 48"/>
          <p:cNvSpPr>
            <a:spLocks noChangeShapeType="1"/>
          </p:cNvSpPr>
          <p:nvPr/>
        </p:nvSpPr>
        <p:spPr bwMode="auto">
          <a:xfrm>
            <a:off x="7826693" y="1998663"/>
            <a:ext cx="457200" cy="0"/>
          </a:xfrm>
          <a:prstGeom prst="line">
            <a:avLst/>
          </a:prstGeom>
          <a:noFill/>
          <a:ln w="50800">
            <a:solidFill>
              <a:srgbClr val="F6BF69"/>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8229" name="Line 49"/>
          <p:cNvSpPr>
            <a:spLocks noChangeShapeType="1"/>
          </p:cNvSpPr>
          <p:nvPr/>
        </p:nvSpPr>
        <p:spPr bwMode="auto">
          <a:xfrm>
            <a:off x="8347393" y="1998663"/>
            <a:ext cx="571500" cy="0"/>
          </a:xfrm>
          <a:prstGeom prst="line">
            <a:avLst/>
          </a:prstGeom>
          <a:noFill/>
          <a:ln w="50800">
            <a:solidFill>
              <a:srgbClr val="A2C1FE"/>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8230" name="Line 50"/>
          <p:cNvSpPr>
            <a:spLocks noChangeShapeType="1"/>
          </p:cNvSpPr>
          <p:nvPr/>
        </p:nvSpPr>
        <p:spPr bwMode="auto">
          <a:xfrm>
            <a:off x="8982393" y="1998663"/>
            <a:ext cx="342900" cy="0"/>
          </a:xfrm>
          <a:prstGeom prst="line">
            <a:avLst/>
          </a:prstGeom>
          <a:noFill/>
          <a:ln w="50800">
            <a:solidFill>
              <a:srgbClr val="FF3300"/>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8231" name="Rectangle 51"/>
          <p:cNvSpPr>
            <a:spLocks noChangeArrowheads="1"/>
          </p:cNvSpPr>
          <p:nvPr/>
        </p:nvSpPr>
        <p:spPr bwMode="auto">
          <a:xfrm>
            <a:off x="8378190" y="2009775"/>
            <a:ext cx="519430" cy="401955"/>
          </a:xfrm>
          <a:prstGeom prst="rect">
            <a:avLst/>
          </a:prstGeom>
          <a:noFill/>
          <a:ln w="12700">
            <a:noFill/>
            <a:miter lim="800000"/>
          </a:ln>
        </p:spPr>
        <p:txBody>
          <a:bodyPr wrap="none" lIns="90488" tIns="44450" rIns="90488" bIns="44450">
            <a:spAutoFit/>
          </a:bodyPr>
          <a:lstStyle/>
          <a:p>
            <a:pPr indent="0" algn="ctr" eaLnBrk="0" fontAlgn="base" hangingPunct="0">
              <a:spcBef>
                <a:spcPct val="0"/>
              </a:spcBef>
              <a:spcAft>
                <a:spcPct val="0"/>
              </a:spcAft>
              <a:buNone/>
            </a:pPr>
            <a:r>
              <a:rPr lang="en-US" altLang="zh-CN" sz="2400" b="1">
                <a:solidFill>
                  <a:srgbClr val="000000"/>
                </a:solidFill>
                <a:latin typeface="Arial" panose="020B0604020202020204" pitchFamily="34" charset="0"/>
              </a:rPr>
              <a:t>40</a:t>
            </a:r>
          </a:p>
        </p:txBody>
      </p:sp>
      <p:sp>
        <p:nvSpPr>
          <p:cNvPr id="8232" name="Rectangle 52"/>
          <p:cNvSpPr>
            <a:spLocks noChangeArrowheads="1"/>
          </p:cNvSpPr>
          <p:nvPr/>
        </p:nvSpPr>
        <p:spPr bwMode="auto">
          <a:xfrm>
            <a:off x="8898890" y="2009775"/>
            <a:ext cx="519430" cy="401955"/>
          </a:xfrm>
          <a:prstGeom prst="rect">
            <a:avLst/>
          </a:prstGeom>
          <a:noFill/>
          <a:ln w="12700">
            <a:noFill/>
            <a:miter lim="800000"/>
          </a:ln>
        </p:spPr>
        <p:txBody>
          <a:bodyPr wrap="none" lIns="90488" tIns="44450" rIns="90488" bIns="44450">
            <a:spAutoFit/>
          </a:bodyPr>
          <a:lstStyle/>
          <a:p>
            <a:pPr indent="0" algn="ctr" eaLnBrk="0" fontAlgn="base" hangingPunct="0">
              <a:spcBef>
                <a:spcPct val="0"/>
              </a:spcBef>
              <a:spcAft>
                <a:spcPct val="0"/>
              </a:spcAft>
              <a:buNone/>
            </a:pPr>
            <a:r>
              <a:rPr lang="en-US" altLang="zh-CN" sz="2400" b="1">
                <a:solidFill>
                  <a:srgbClr val="000000"/>
                </a:solidFill>
                <a:latin typeface="Arial" panose="020B0604020202020204" pitchFamily="34" charset="0"/>
              </a:rPr>
              <a:t>20</a:t>
            </a:r>
          </a:p>
        </p:txBody>
      </p:sp>
      <p:sp>
        <p:nvSpPr>
          <p:cNvPr id="8233" name="Line 53"/>
          <p:cNvSpPr>
            <a:spLocks noChangeShapeType="1"/>
          </p:cNvSpPr>
          <p:nvPr/>
        </p:nvSpPr>
        <p:spPr bwMode="auto">
          <a:xfrm>
            <a:off x="8321993" y="1827213"/>
            <a:ext cx="0" cy="304800"/>
          </a:xfrm>
          <a:prstGeom prst="line">
            <a:avLst/>
          </a:prstGeom>
          <a:noFill/>
          <a:ln w="12700">
            <a:solidFill>
              <a:schemeClr val="tx1"/>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8234" name="Line 54"/>
          <p:cNvSpPr>
            <a:spLocks noChangeShapeType="1"/>
          </p:cNvSpPr>
          <p:nvPr/>
        </p:nvSpPr>
        <p:spPr bwMode="auto">
          <a:xfrm>
            <a:off x="8956993" y="1827213"/>
            <a:ext cx="0" cy="304800"/>
          </a:xfrm>
          <a:prstGeom prst="line">
            <a:avLst/>
          </a:prstGeom>
          <a:noFill/>
          <a:ln w="12700">
            <a:solidFill>
              <a:schemeClr val="tx1"/>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8235" name="Line 55"/>
          <p:cNvSpPr>
            <a:spLocks noChangeShapeType="1"/>
          </p:cNvSpPr>
          <p:nvPr/>
        </p:nvSpPr>
        <p:spPr bwMode="auto">
          <a:xfrm>
            <a:off x="9363393" y="1827213"/>
            <a:ext cx="0" cy="304800"/>
          </a:xfrm>
          <a:prstGeom prst="line">
            <a:avLst/>
          </a:prstGeom>
          <a:noFill/>
          <a:ln w="12700">
            <a:solidFill>
              <a:schemeClr val="tx1"/>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grpSp>
        <p:nvGrpSpPr>
          <p:cNvPr id="6" name="Group 56"/>
          <p:cNvGrpSpPr/>
          <p:nvPr/>
        </p:nvGrpSpPr>
        <p:grpSpPr bwMode="auto">
          <a:xfrm>
            <a:off x="3780473" y="2662238"/>
            <a:ext cx="1535112" cy="711200"/>
            <a:chOff x="940" y="1556"/>
            <a:chExt cx="967" cy="448"/>
          </a:xfrm>
        </p:grpSpPr>
        <p:grpSp>
          <p:nvGrpSpPr>
            <p:cNvPr id="8306" name="Group 57"/>
            <p:cNvGrpSpPr/>
            <p:nvPr/>
          </p:nvGrpSpPr>
          <p:grpSpPr bwMode="auto">
            <a:xfrm>
              <a:off x="940" y="1556"/>
              <a:ext cx="305" cy="448"/>
              <a:chOff x="940" y="1556"/>
              <a:chExt cx="305" cy="448"/>
            </a:xfrm>
          </p:grpSpPr>
          <p:grpSp>
            <p:nvGrpSpPr>
              <p:cNvPr id="8320" name="Group 58"/>
              <p:cNvGrpSpPr/>
              <p:nvPr/>
            </p:nvGrpSpPr>
            <p:grpSpPr bwMode="auto">
              <a:xfrm>
                <a:off x="940" y="1556"/>
                <a:ext cx="305" cy="448"/>
                <a:chOff x="940" y="1556"/>
                <a:chExt cx="305" cy="448"/>
              </a:xfrm>
            </p:grpSpPr>
            <p:sp>
              <p:nvSpPr>
                <p:cNvPr id="8322" name="AutoShape 59"/>
                <p:cNvSpPr>
                  <a:spLocks noChangeArrowheads="1"/>
                </p:cNvSpPr>
                <p:nvPr/>
              </p:nvSpPr>
              <p:spPr bwMode="auto">
                <a:xfrm>
                  <a:off x="940" y="1627"/>
                  <a:ext cx="305" cy="377"/>
                </a:xfrm>
                <a:prstGeom prst="cube">
                  <a:avLst>
                    <a:gd name="adj" fmla="val 24995"/>
                  </a:avLst>
                </a:prstGeom>
                <a:solidFill>
                  <a:srgbClr val="F6BF69"/>
                </a:solidFill>
                <a:ln w="12700">
                  <a:solidFill>
                    <a:schemeClr val="tx1"/>
                  </a:solid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8323" name="AutoShape 60"/>
                <p:cNvSpPr>
                  <a:spLocks noChangeArrowheads="1"/>
                </p:cNvSpPr>
                <p:nvPr/>
              </p:nvSpPr>
              <p:spPr bwMode="auto">
                <a:xfrm>
                  <a:off x="1010" y="1556"/>
                  <a:ext cx="235" cy="78"/>
                </a:xfrm>
                <a:prstGeom prst="cube">
                  <a:avLst>
                    <a:gd name="adj" fmla="val 24995"/>
                  </a:avLst>
                </a:prstGeom>
                <a:solidFill>
                  <a:srgbClr val="F6BF69"/>
                </a:solidFill>
                <a:ln w="12700">
                  <a:solidFill>
                    <a:schemeClr val="tx1"/>
                  </a:solid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grpSp>
          <p:sp>
            <p:nvSpPr>
              <p:cNvPr id="8321" name="AutoShape 61"/>
              <p:cNvSpPr>
                <a:spLocks noChangeArrowheads="1"/>
              </p:cNvSpPr>
              <p:nvPr/>
            </p:nvSpPr>
            <p:spPr bwMode="auto">
              <a:xfrm>
                <a:off x="1002" y="1660"/>
                <a:ext cx="158" cy="27"/>
              </a:xfrm>
              <a:prstGeom prst="parallelogram">
                <a:avLst>
                  <a:gd name="adj" fmla="val 146269"/>
                </a:avLst>
              </a:prstGeom>
              <a:solidFill>
                <a:srgbClr val="F6BF69"/>
              </a:solidFill>
              <a:ln w="25400">
                <a:solidFill>
                  <a:schemeClr val="tx1"/>
                </a:solid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grpSp>
        <p:grpSp>
          <p:nvGrpSpPr>
            <p:cNvPr id="8307" name="Group 62"/>
            <p:cNvGrpSpPr/>
            <p:nvPr/>
          </p:nvGrpSpPr>
          <p:grpSpPr bwMode="auto">
            <a:xfrm>
              <a:off x="1241" y="1556"/>
              <a:ext cx="378" cy="448"/>
              <a:chOff x="1241" y="1556"/>
              <a:chExt cx="378" cy="448"/>
            </a:xfrm>
          </p:grpSpPr>
          <p:grpSp>
            <p:nvGrpSpPr>
              <p:cNvPr id="8315" name="Group 63"/>
              <p:cNvGrpSpPr/>
              <p:nvPr/>
            </p:nvGrpSpPr>
            <p:grpSpPr bwMode="auto">
              <a:xfrm>
                <a:off x="1241" y="1556"/>
                <a:ext cx="378" cy="448"/>
                <a:chOff x="1241" y="1556"/>
                <a:chExt cx="378" cy="448"/>
              </a:xfrm>
            </p:grpSpPr>
            <p:sp>
              <p:nvSpPr>
                <p:cNvPr id="8318" name="AutoShape 64"/>
                <p:cNvSpPr>
                  <a:spLocks noChangeArrowheads="1"/>
                </p:cNvSpPr>
                <p:nvPr/>
              </p:nvSpPr>
              <p:spPr bwMode="auto">
                <a:xfrm>
                  <a:off x="1241" y="1627"/>
                  <a:ext cx="378" cy="377"/>
                </a:xfrm>
                <a:prstGeom prst="cube">
                  <a:avLst>
                    <a:gd name="adj" fmla="val 24995"/>
                  </a:avLst>
                </a:prstGeom>
                <a:solidFill>
                  <a:srgbClr val="A2C1FE"/>
                </a:solidFill>
                <a:ln w="12700">
                  <a:solidFill>
                    <a:schemeClr val="tx1"/>
                  </a:solid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8319" name="AutoShape 65"/>
                <p:cNvSpPr>
                  <a:spLocks noChangeArrowheads="1"/>
                </p:cNvSpPr>
                <p:nvPr/>
              </p:nvSpPr>
              <p:spPr bwMode="auto">
                <a:xfrm>
                  <a:off x="1327" y="1556"/>
                  <a:ext cx="292" cy="78"/>
                </a:xfrm>
                <a:prstGeom prst="cube">
                  <a:avLst>
                    <a:gd name="adj" fmla="val 24995"/>
                  </a:avLst>
                </a:prstGeom>
                <a:solidFill>
                  <a:srgbClr val="A2C1FE"/>
                </a:solidFill>
                <a:ln w="12700">
                  <a:solidFill>
                    <a:schemeClr val="tx1"/>
                  </a:solid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grpSp>
          <p:sp>
            <p:nvSpPr>
              <p:cNvPr id="8316" name="Oval 66"/>
              <p:cNvSpPr>
                <a:spLocks noChangeArrowheads="1"/>
              </p:cNvSpPr>
              <p:nvPr/>
            </p:nvSpPr>
            <p:spPr bwMode="auto">
              <a:xfrm>
                <a:off x="1356" y="1592"/>
                <a:ext cx="49" cy="27"/>
              </a:xfrm>
              <a:prstGeom prst="ellipse">
                <a:avLst/>
              </a:prstGeom>
              <a:solidFill>
                <a:schemeClr val="bg1"/>
              </a:solidFill>
              <a:ln w="12700">
                <a:solidFill>
                  <a:schemeClr val="tx1"/>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8317" name="AutoShape 67"/>
              <p:cNvSpPr>
                <a:spLocks noChangeArrowheads="1"/>
              </p:cNvSpPr>
              <p:nvPr/>
            </p:nvSpPr>
            <p:spPr bwMode="auto">
              <a:xfrm>
                <a:off x="1288" y="1802"/>
                <a:ext cx="198" cy="84"/>
              </a:xfrm>
              <a:prstGeom prst="octagon">
                <a:avLst>
                  <a:gd name="adj" fmla="val 29282"/>
                </a:avLst>
              </a:prstGeom>
              <a:solidFill>
                <a:srgbClr val="A2C1FE"/>
              </a:solidFill>
              <a:ln w="25400">
                <a:solidFill>
                  <a:schemeClr val="tx1"/>
                </a:solid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grpSp>
        <p:sp>
          <p:nvSpPr>
            <p:cNvPr id="8308" name="Freeform 68"/>
            <p:cNvSpPr/>
            <p:nvPr/>
          </p:nvSpPr>
          <p:spPr bwMode="auto">
            <a:xfrm>
              <a:off x="1805" y="1785"/>
              <a:ext cx="86" cy="192"/>
            </a:xfrm>
            <a:custGeom>
              <a:avLst/>
              <a:gdLst>
                <a:gd name="T0" fmla="*/ 62 w 86"/>
                <a:gd name="T1" fmla="*/ 0 h 192"/>
                <a:gd name="T2" fmla="*/ 85 w 86"/>
                <a:gd name="T3" fmla="*/ 0 h 192"/>
                <a:gd name="T4" fmla="*/ 23 w 86"/>
                <a:gd name="T5" fmla="*/ 191 h 192"/>
                <a:gd name="T6" fmla="*/ 0 w 86"/>
                <a:gd name="T7" fmla="*/ 191 h 192"/>
                <a:gd name="T8" fmla="*/ 62 w 86"/>
                <a:gd name="T9" fmla="*/ 0 h 192"/>
                <a:gd name="T10" fmla="*/ 0 60000 65536"/>
                <a:gd name="T11" fmla="*/ 0 60000 65536"/>
                <a:gd name="T12" fmla="*/ 0 60000 65536"/>
                <a:gd name="T13" fmla="*/ 0 60000 65536"/>
                <a:gd name="T14" fmla="*/ 0 60000 65536"/>
                <a:gd name="T15" fmla="*/ 0 w 86"/>
                <a:gd name="T16" fmla="*/ 0 h 192"/>
                <a:gd name="T17" fmla="*/ 86 w 86"/>
                <a:gd name="T18" fmla="*/ 192 h 192"/>
              </a:gdLst>
              <a:ahLst/>
              <a:cxnLst>
                <a:cxn ang="T10">
                  <a:pos x="T0" y="T1"/>
                </a:cxn>
                <a:cxn ang="T11">
                  <a:pos x="T2" y="T3"/>
                </a:cxn>
                <a:cxn ang="T12">
                  <a:pos x="T4" y="T5"/>
                </a:cxn>
                <a:cxn ang="T13">
                  <a:pos x="T6" y="T7"/>
                </a:cxn>
                <a:cxn ang="T14">
                  <a:pos x="T8" y="T9"/>
                </a:cxn>
              </a:cxnLst>
              <a:rect l="T15" t="T16" r="T17" b="T18"/>
              <a:pathLst>
                <a:path w="86" h="192">
                  <a:moveTo>
                    <a:pt x="62" y="0"/>
                  </a:moveTo>
                  <a:lnTo>
                    <a:pt x="85" y="0"/>
                  </a:lnTo>
                  <a:lnTo>
                    <a:pt x="23" y="191"/>
                  </a:lnTo>
                  <a:lnTo>
                    <a:pt x="0" y="191"/>
                  </a:lnTo>
                  <a:lnTo>
                    <a:pt x="62" y="0"/>
                  </a:lnTo>
                </a:path>
              </a:pathLst>
            </a:custGeom>
            <a:solidFill>
              <a:srgbClr val="FC0128"/>
            </a:solidFill>
            <a:ln w="12700" cap="rnd">
              <a:noFill/>
              <a:round/>
            </a:ln>
          </p:spPr>
          <p:txBody>
            <a:bodyP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8309" name="Rectangle 69"/>
            <p:cNvSpPr>
              <a:spLocks noChangeArrowheads="1"/>
            </p:cNvSpPr>
            <p:nvPr/>
          </p:nvSpPr>
          <p:spPr bwMode="auto">
            <a:xfrm>
              <a:off x="1801" y="1785"/>
              <a:ext cx="106" cy="16"/>
            </a:xfrm>
            <a:prstGeom prst="rect">
              <a:avLst/>
            </a:prstGeom>
            <a:solidFill>
              <a:srgbClr val="FC0128"/>
            </a:solidFill>
            <a:ln w="12700">
              <a:no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8310" name="Rectangle 70"/>
            <p:cNvSpPr>
              <a:spLocks noChangeArrowheads="1"/>
            </p:cNvSpPr>
            <p:nvPr/>
          </p:nvSpPr>
          <p:spPr bwMode="auto">
            <a:xfrm>
              <a:off x="1808" y="1866"/>
              <a:ext cx="82" cy="16"/>
            </a:xfrm>
            <a:prstGeom prst="rect">
              <a:avLst/>
            </a:prstGeom>
            <a:solidFill>
              <a:srgbClr val="FC0128"/>
            </a:solidFill>
            <a:ln w="12700">
              <a:no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8311" name="Rectangle 71"/>
            <p:cNvSpPr>
              <a:spLocks noChangeArrowheads="1"/>
            </p:cNvSpPr>
            <p:nvPr/>
          </p:nvSpPr>
          <p:spPr bwMode="auto">
            <a:xfrm>
              <a:off x="1625" y="1866"/>
              <a:ext cx="103" cy="11"/>
            </a:xfrm>
            <a:prstGeom prst="rect">
              <a:avLst/>
            </a:prstGeom>
            <a:solidFill>
              <a:srgbClr val="FC0128"/>
            </a:solidFill>
            <a:ln w="12700">
              <a:no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grpSp>
          <p:nvGrpSpPr>
            <p:cNvPr id="8312" name="Group 72"/>
            <p:cNvGrpSpPr/>
            <p:nvPr/>
          </p:nvGrpSpPr>
          <p:grpSpPr bwMode="auto">
            <a:xfrm>
              <a:off x="1623" y="1613"/>
              <a:ext cx="194" cy="364"/>
              <a:chOff x="1623" y="1613"/>
              <a:chExt cx="194" cy="364"/>
            </a:xfrm>
          </p:grpSpPr>
          <p:sp>
            <p:nvSpPr>
              <p:cNvPr id="8313" name="Oval 73"/>
              <p:cNvSpPr>
                <a:spLocks noChangeArrowheads="1"/>
              </p:cNvSpPr>
              <p:nvPr/>
            </p:nvSpPr>
            <p:spPr bwMode="auto">
              <a:xfrm>
                <a:off x="1699" y="1613"/>
                <a:ext cx="48" cy="48"/>
              </a:xfrm>
              <a:prstGeom prst="ellipse">
                <a:avLst/>
              </a:prstGeom>
              <a:solidFill>
                <a:srgbClr val="FC0128"/>
              </a:solidFill>
              <a:ln w="12700">
                <a:solidFill>
                  <a:srgbClr val="000000"/>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8314" name="Freeform 74"/>
              <p:cNvSpPr/>
              <p:nvPr/>
            </p:nvSpPr>
            <p:spPr bwMode="auto">
              <a:xfrm>
                <a:off x="1623" y="1681"/>
                <a:ext cx="194" cy="296"/>
              </a:xfrm>
              <a:custGeom>
                <a:avLst/>
                <a:gdLst>
                  <a:gd name="T0" fmla="*/ 2 w 194"/>
                  <a:gd name="T1" fmla="*/ 137 h 296"/>
                  <a:gd name="T2" fmla="*/ 1 w 194"/>
                  <a:gd name="T3" fmla="*/ 140 h 296"/>
                  <a:gd name="T4" fmla="*/ 0 w 194"/>
                  <a:gd name="T5" fmla="*/ 145 h 296"/>
                  <a:gd name="T6" fmla="*/ 0 w 194"/>
                  <a:gd name="T7" fmla="*/ 150 h 296"/>
                  <a:gd name="T8" fmla="*/ 2 w 194"/>
                  <a:gd name="T9" fmla="*/ 155 h 296"/>
                  <a:gd name="T10" fmla="*/ 4 w 194"/>
                  <a:gd name="T11" fmla="*/ 159 h 296"/>
                  <a:gd name="T12" fmla="*/ 8 w 194"/>
                  <a:gd name="T13" fmla="*/ 163 h 296"/>
                  <a:gd name="T14" fmla="*/ 12 w 194"/>
                  <a:gd name="T15" fmla="*/ 165 h 296"/>
                  <a:gd name="T16" fmla="*/ 16 w 194"/>
                  <a:gd name="T17" fmla="*/ 166 h 296"/>
                  <a:gd name="T18" fmla="*/ 21 w 194"/>
                  <a:gd name="T19" fmla="*/ 166 h 296"/>
                  <a:gd name="T20" fmla="*/ 126 w 194"/>
                  <a:gd name="T21" fmla="*/ 295 h 296"/>
                  <a:gd name="T22" fmla="*/ 159 w 194"/>
                  <a:gd name="T23" fmla="*/ 142 h 296"/>
                  <a:gd name="T24" fmla="*/ 159 w 194"/>
                  <a:gd name="T25" fmla="*/ 138 h 296"/>
                  <a:gd name="T26" fmla="*/ 157 w 194"/>
                  <a:gd name="T27" fmla="*/ 136 h 296"/>
                  <a:gd name="T28" fmla="*/ 154 w 194"/>
                  <a:gd name="T29" fmla="*/ 133 h 296"/>
                  <a:gd name="T30" fmla="*/ 152 w 194"/>
                  <a:gd name="T31" fmla="*/ 131 h 296"/>
                  <a:gd name="T32" fmla="*/ 148 w 194"/>
                  <a:gd name="T33" fmla="*/ 130 h 296"/>
                  <a:gd name="T34" fmla="*/ 144 w 194"/>
                  <a:gd name="T35" fmla="*/ 129 h 296"/>
                  <a:gd name="T36" fmla="*/ 140 w 194"/>
                  <a:gd name="T37" fmla="*/ 129 h 296"/>
                  <a:gd name="T38" fmla="*/ 137 w 194"/>
                  <a:gd name="T39" fmla="*/ 129 h 296"/>
                  <a:gd name="T40" fmla="*/ 93 w 194"/>
                  <a:gd name="T41" fmla="*/ 75 h 296"/>
                  <a:gd name="T42" fmla="*/ 179 w 194"/>
                  <a:gd name="T43" fmla="*/ 93 h 296"/>
                  <a:gd name="T44" fmla="*/ 183 w 194"/>
                  <a:gd name="T45" fmla="*/ 92 h 296"/>
                  <a:gd name="T46" fmla="*/ 185 w 194"/>
                  <a:gd name="T47" fmla="*/ 91 h 296"/>
                  <a:gd name="T48" fmla="*/ 189 w 194"/>
                  <a:gd name="T49" fmla="*/ 89 h 296"/>
                  <a:gd name="T50" fmla="*/ 191 w 194"/>
                  <a:gd name="T51" fmla="*/ 86 h 296"/>
                  <a:gd name="T52" fmla="*/ 192 w 194"/>
                  <a:gd name="T53" fmla="*/ 83 h 296"/>
                  <a:gd name="T54" fmla="*/ 193 w 194"/>
                  <a:gd name="T55" fmla="*/ 78 h 296"/>
                  <a:gd name="T56" fmla="*/ 192 w 194"/>
                  <a:gd name="T57" fmla="*/ 74 h 296"/>
                  <a:gd name="T58" fmla="*/ 190 w 194"/>
                  <a:gd name="T59" fmla="*/ 70 h 296"/>
                  <a:gd name="T60" fmla="*/ 188 w 194"/>
                  <a:gd name="T61" fmla="*/ 68 h 296"/>
                  <a:gd name="T62" fmla="*/ 184 w 194"/>
                  <a:gd name="T63" fmla="*/ 65 h 296"/>
                  <a:gd name="T64" fmla="*/ 181 w 194"/>
                  <a:gd name="T65" fmla="*/ 64 h 296"/>
                  <a:gd name="T66" fmla="*/ 122 w 194"/>
                  <a:gd name="T67" fmla="*/ 64 h 296"/>
                  <a:gd name="T68" fmla="*/ 112 w 194"/>
                  <a:gd name="T69" fmla="*/ 42 h 296"/>
                  <a:gd name="T70" fmla="*/ 113 w 194"/>
                  <a:gd name="T71" fmla="*/ 37 h 296"/>
                  <a:gd name="T72" fmla="*/ 114 w 194"/>
                  <a:gd name="T73" fmla="*/ 30 h 296"/>
                  <a:gd name="T74" fmla="*/ 114 w 194"/>
                  <a:gd name="T75" fmla="*/ 24 h 296"/>
                  <a:gd name="T76" fmla="*/ 112 w 194"/>
                  <a:gd name="T77" fmla="*/ 19 h 296"/>
                  <a:gd name="T78" fmla="*/ 110 w 194"/>
                  <a:gd name="T79" fmla="*/ 15 h 296"/>
                  <a:gd name="T80" fmla="*/ 107 w 194"/>
                  <a:gd name="T81" fmla="*/ 10 h 296"/>
                  <a:gd name="T82" fmla="*/ 103 w 194"/>
                  <a:gd name="T83" fmla="*/ 7 h 296"/>
                  <a:gd name="T84" fmla="*/ 98 w 194"/>
                  <a:gd name="T85" fmla="*/ 3 h 296"/>
                  <a:gd name="T86" fmla="*/ 93 w 194"/>
                  <a:gd name="T87" fmla="*/ 1 h 296"/>
                  <a:gd name="T88" fmla="*/ 87 w 194"/>
                  <a:gd name="T89" fmla="*/ 0 h 296"/>
                  <a:gd name="T90" fmla="*/ 81 w 194"/>
                  <a:gd name="T91" fmla="*/ 0 h 296"/>
                  <a:gd name="T92" fmla="*/ 75 w 194"/>
                  <a:gd name="T93" fmla="*/ 1 h 296"/>
                  <a:gd name="T94" fmla="*/ 69 w 194"/>
                  <a:gd name="T95" fmla="*/ 3 h 296"/>
                  <a:gd name="T96" fmla="*/ 63 w 194"/>
                  <a:gd name="T97" fmla="*/ 6 h 296"/>
                  <a:gd name="T98" fmla="*/ 59 w 194"/>
                  <a:gd name="T99" fmla="*/ 11 h 296"/>
                  <a:gd name="T100" fmla="*/ 55 w 194"/>
                  <a:gd name="T101" fmla="*/ 17 h 296"/>
                  <a:gd name="T102" fmla="*/ 53 w 194"/>
                  <a:gd name="T103" fmla="*/ 23 h 29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94"/>
                  <a:gd name="T157" fmla="*/ 0 h 296"/>
                  <a:gd name="T158" fmla="*/ 194 w 194"/>
                  <a:gd name="T159" fmla="*/ 296 h 29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94" h="296">
                    <a:moveTo>
                      <a:pt x="53" y="23"/>
                    </a:moveTo>
                    <a:lnTo>
                      <a:pt x="2" y="137"/>
                    </a:lnTo>
                    <a:lnTo>
                      <a:pt x="1" y="138"/>
                    </a:lnTo>
                    <a:lnTo>
                      <a:pt x="1" y="140"/>
                    </a:lnTo>
                    <a:lnTo>
                      <a:pt x="0" y="142"/>
                    </a:lnTo>
                    <a:lnTo>
                      <a:pt x="0" y="145"/>
                    </a:lnTo>
                    <a:lnTo>
                      <a:pt x="0" y="147"/>
                    </a:lnTo>
                    <a:lnTo>
                      <a:pt x="0" y="150"/>
                    </a:lnTo>
                    <a:lnTo>
                      <a:pt x="1" y="152"/>
                    </a:lnTo>
                    <a:lnTo>
                      <a:pt x="2" y="155"/>
                    </a:lnTo>
                    <a:lnTo>
                      <a:pt x="3" y="157"/>
                    </a:lnTo>
                    <a:lnTo>
                      <a:pt x="4" y="159"/>
                    </a:lnTo>
                    <a:lnTo>
                      <a:pt x="6" y="161"/>
                    </a:lnTo>
                    <a:lnTo>
                      <a:pt x="8" y="163"/>
                    </a:lnTo>
                    <a:lnTo>
                      <a:pt x="10" y="164"/>
                    </a:lnTo>
                    <a:lnTo>
                      <a:pt x="12" y="165"/>
                    </a:lnTo>
                    <a:lnTo>
                      <a:pt x="14" y="165"/>
                    </a:lnTo>
                    <a:lnTo>
                      <a:pt x="16" y="166"/>
                    </a:lnTo>
                    <a:lnTo>
                      <a:pt x="18" y="166"/>
                    </a:lnTo>
                    <a:lnTo>
                      <a:pt x="21" y="166"/>
                    </a:lnTo>
                    <a:lnTo>
                      <a:pt x="126" y="166"/>
                    </a:lnTo>
                    <a:lnTo>
                      <a:pt x="126" y="295"/>
                    </a:lnTo>
                    <a:lnTo>
                      <a:pt x="159" y="295"/>
                    </a:lnTo>
                    <a:lnTo>
                      <a:pt x="159" y="142"/>
                    </a:lnTo>
                    <a:lnTo>
                      <a:pt x="159" y="140"/>
                    </a:lnTo>
                    <a:lnTo>
                      <a:pt x="159" y="138"/>
                    </a:lnTo>
                    <a:lnTo>
                      <a:pt x="158" y="137"/>
                    </a:lnTo>
                    <a:lnTo>
                      <a:pt x="157" y="136"/>
                    </a:lnTo>
                    <a:lnTo>
                      <a:pt x="156" y="135"/>
                    </a:lnTo>
                    <a:lnTo>
                      <a:pt x="154" y="133"/>
                    </a:lnTo>
                    <a:lnTo>
                      <a:pt x="153" y="132"/>
                    </a:lnTo>
                    <a:lnTo>
                      <a:pt x="152" y="131"/>
                    </a:lnTo>
                    <a:lnTo>
                      <a:pt x="150" y="131"/>
                    </a:lnTo>
                    <a:lnTo>
                      <a:pt x="148" y="130"/>
                    </a:lnTo>
                    <a:lnTo>
                      <a:pt x="146" y="130"/>
                    </a:lnTo>
                    <a:lnTo>
                      <a:pt x="144" y="129"/>
                    </a:lnTo>
                    <a:lnTo>
                      <a:pt x="142" y="129"/>
                    </a:lnTo>
                    <a:lnTo>
                      <a:pt x="140" y="129"/>
                    </a:lnTo>
                    <a:lnTo>
                      <a:pt x="139" y="129"/>
                    </a:lnTo>
                    <a:lnTo>
                      <a:pt x="137" y="129"/>
                    </a:lnTo>
                    <a:lnTo>
                      <a:pt x="76" y="125"/>
                    </a:lnTo>
                    <a:lnTo>
                      <a:pt x="93" y="75"/>
                    </a:lnTo>
                    <a:lnTo>
                      <a:pt x="105" y="93"/>
                    </a:lnTo>
                    <a:lnTo>
                      <a:pt x="179" y="93"/>
                    </a:lnTo>
                    <a:lnTo>
                      <a:pt x="181" y="92"/>
                    </a:lnTo>
                    <a:lnTo>
                      <a:pt x="183" y="92"/>
                    </a:lnTo>
                    <a:lnTo>
                      <a:pt x="184" y="91"/>
                    </a:lnTo>
                    <a:lnTo>
                      <a:pt x="185" y="91"/>
                    </a:lnTo>
                    <a:lnTo>
                      <a:pt x="187" y="90"/>
                    </a:lnTo>
                    <a:lnTo>
                      <a:pt x="189" y="89"/>
                    </a:lnTo>
                    <a:lnTo>
                      <a:pt x="190" y="87"/>
                    </a:lnTo>
                    <a:lnTo>
                      <a:pt x="191" y="86"/>
                    </a:lnTo>
                    <a:lnTo>
                      <a:pt x="192" y="84"/>
                    </a:lnTo>
                    <a:lnTo>
                      <a:pt x="192" y="83"/>
                    </a:lnTo>
                    <a:lnTo>
                      <a:pt x="193" y="81"/>
                    </a:lnTo>
                    <a:lnTo>
                      <a:pt x="193" y="78"/>
                    </a:lnTo>
                    <a:lnTo>
                      <a:pt x="193" y="76"/>
                    </a:lnTo>
                    <a:lnTo>
                      <a:pt x="192" y="74"/>
                    </a:lnTo>
                    <a:lnTo>
                      <a:pt x="191" y="72"/>
                    </a:lnTo>
                    <a:lnTo>
                      <a:pt x="190" y="70"/>
                    </a:lnTo>
                    <a:lnTo>
                      <a:pt x="189" y="69"/>
                    </a:lnTo>
                    <a:lnTo>
                      <a:pt x="188" y="68"/>
                    </a:lnTo>
                    <a:lnTo>
                      <a:pt x="186" y="66"/>
                    </a:lnTo>
                    <a:lnTo>
                      <a:pt x="184" y="65"/>
                    </a:lnTo>
                    <a:lnTo>
                      <a:pt x="184" y="64"/>
                    </a:lnTo>
                    <a:lnTo>
                      <a:pt x="181" y="64"/>
                    </a:lnTo>
                    <a:lnTo>
                      <a:pt x="179" y="64"/>
                    </a:lnTo>
                    <a:lnTo>
                      <a:pt x="122" y="64"/>
                    </a:lnTo>
                    <a:lnTo>
                      <a:pt x="110" y="44"/>
                    </a:lnTo>
                    <a:lnTo>
                      <a:pt x="112" y="42"/>
                    </a:lnTo>
                    <a:lnTo>
                      <a:pt x="113" y="39"/>
                    </a:lnTo>
                    <a:lnTo>
                      <a:pt x="113" y="37"/>
                    </a:lnTo>
                    <a:lnTo>
                      <a:pt x="114" y="34"/>
                    </a:lnTo>
                    <a:lnTo>
                      <a:pt x="114" y="30"/>
                    </a:lnTo>
                    <a:lnTo>
                      <a:pt x="114" y="28"/>
                    </a:lnTo>
                    <a:lnTo>
                      <a:pt x="114" y="24"/>
                    </a:lnTo>
                    <a:lnTo>
                      <a:pt x="113" y="22"/>
                    </a:lnTo>
                    <a:lnTo>
                      <a:pt x="112" y="19"/>
                    </a:lnTo>
                    <a:lnTo>
                      <a:pt x="111" y="17"/>
                    </a:lnTo>
                    <a:lnTo>
                      <a:pt x="110" y="15"/>
                    </a:lnTo>
                    <a:lnTo>
                      <a:pt x="109" y="13"/>
                    </a:lnTo>
                    <a:lnTo>
                      <a:pt x="107" y="10"/>
                    </a:lnTo>
                    <a:lnTo>
                      <a:pt x="105" y="9"/>
                    </a:lnTo>
                    <a:lnTo>
                      <a:pt x="103" y="7"/>
                    </a:lnTo>
                    <a:lnTo>
                      <a:pt x="101" y="5"/>
                    </a:lnTo>
                    <a:lnTo>
                      <a:pt x="98" y="3"/>
                    </a:lnTo>
                    <a:lnTo>
                      <a:pt x="96" y="3"/>
                    </a:lnTo>
                    <a:lnTo>
                      <a:pt x="93" y="1"/>
                    </a:lnTo>
                    <a:lnTo>
                      <a:pt x="90" y="1"/>
                    </a:lnTo>
                    <a:lnTo>
                      <a:pt x="87" y="0"/>
                    </a:lnTo>
                    <a:lnTo>
                      <a:pt x="84" y="0"/>
                    </a:lnTo>
                    <a:lnTo>
                      <a:pt x="81" y="0"/>
                    </a:lnTo>
                    <a:lnTo>
                      <a:pt x="78" y="0"/>
                    </a:lnTo>
                    <a:lnTo>
                      <a:pt x="75" y="1"/>
                    </a:lnTo>
                    <a:lnTo>
                      <a:pt x="72" y="2"/>
                    </a:lnTo>
                    <a:lnTo>
                      <a:pt x="69" y="3"/>
                    </a:lnTo>
                    <a:lnTo>
                      <a:pt x="66" y="4"/>
                    </a:lnTo>
                    <a:lnTo>
                      <a:pt x="63" y="6"/>
                    </a:lnTo>
                    <a:lnTo>
                      <a:pt x="61" y="9"/>
                    </a:lnTo>
                    <a:lnTo>
                      <a:pt x="59" y="11"/>
                    </a:lnTo>
                    <a:lnTo>
                      <a:pt x="57" y="13"/>
                    </a:lnTo>
                    <a:lnTo>
                      <a:pt x="55" y="17"/>
                    </a:lnTo>
                    <a:lnTo>
                      <a:pt x="53" y="19"/>
                    </a:lnTo>
                    <a:lnTo>
                      <a:pt x="53" y="23"/>
                    </a:lnTo>
                  </a:path>
                </a:pathLst>
              </a:custGeom>
              <a:solidFill>
                <a:srgbClr val="FC0128"/>
              </a:solidFill>
              <a:ln w="127000" cap="rnd">
                <a:noFill/>
                <a:round/>
              </a:ln>
            </p:spPr>
            <p:txBody>
              <a:bodyP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grpSp>
      </p:grpSp>
      <p:sp>
        <p:nvSpPr>
          <p:cNvPr id="8237" name="Rectangle 75"/>
          <p:cNvSpPr>
            <a:spLocks noChangeArrowheads="1"/>
          </p:cNvSpPr>
          <p:nvPr/>
        </p:nvSpPr>
        <p:spPr bwMode="auto">
          <a:xfrm>
            <a:off x="2707005" y="904875"/>
            <a:ext cx="891540" cy="401955"/>
          </a:xfrm>
          <a:prstGeom prst="rect">
            <a:avLst/>
          </a:prstGeom>
          <a:noFill/>
          <a:ln w="12700">
            <a:noFill/>
            <a:miter lim="800000"/>
          </a:ln>
        </p:spPr>
        <p:txBody>
          <a:bodyPr wrap="none" lIns="90488" tIns="44450" rIns="90488" bIns="44450">
            <a:spAutoFit/>
          </a:bodyPr>
          <a:lstStyle/>
          <a:p>
            <a:pPr indent="0" eaLnBrk="0" fontAlgn="base" hangingPunct="0">
              <a:spcBef>
                <a:spcPct val="0"/>
              </a:spcBef>
              <a:spcAft>
                <a:spcPct val="0"/>
              </a:spcAft>
              <a:buNone/>
            </a:pPr>
            <a:r>
              <a:rPr lang="en-US" altLang="zh-CN" sz="2400" b="1">
                <a:solidFill>
                  <a:srgbClr val="000000"/>
                </a:solidFill>
                <a:latin typeface="Arial" panose="020B0604020202020204" pitchFamily="34" charset="0"/>
              </a:rPr>
              <a:t>6 PM</a:t>
            </a:r>
          </a:p>
        </p:txBody>
      </p:sp>
      <p:sp>
        <p:nvSpPr>
          <p:cNvPr id="8238" name="Line 76"/>
          <p:cNvSpPr>
            <a:spLocks noChangeShapeType="1"/>
          </p:cNvSpPr>
          <p:nvPr/>
        </p:nvSpPr>
        <p:spPr bwMode="auto">
          <a:xfrm>
            <a:off x="3075305" y="1463675"/>
            <a:ext cx="6324600" cy="1588"/>
          </a:xfrm>
          <a:prstGeom prst="line">
            <a:avLst/>
          </a:prstGeom>
          <a:noFill/>
          <a:ln w="12700">
            <a:solidFill>
              <a:schemeClr val="tx1"/>
            </a:solidFill>
            <a:round/>
            <a:tailEnd type="triangle" w="med" len="me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8239" name="Line 77"/>
          <p:cNvSpPr>
            <a:spLocks noChangeShapeType="1"/>
          </p:cNvSpPr>
          <p:nvPr/>
        </p:nvSpPr>
        <p:spPr bwMode="auto">
          <a:xfrm>
            <a:off x="3075305" y="1311275"/>
            <a:ext cx="0" cy="304800"/>
          </a:xfrm>
          <a:prstGeom prst="line">
            <a:avLst/>
          </a:prstGeom>
          <a:noFill/>
          <a:ln w="12700">
            <a:solidFill>
              <a:schemeClr val="tx1"/>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8240" name="Rectangle 78"/>
          <p:cNvSpPr>
            <a:spLocks noChangeArrowheads="1"/>
          </p:cNvSpPr>
          <p:nvPr/>
        </p:nvSpPr>
        <p:spPr bwMode="auto">
          <a:xfrm>
            <a:off x="3938905" y="917575"/>
            <a:ext cx="349885" cy="401955"/>
          </a:xfrm>
          <a:prstGeom prst="rect">
            <a:avLst/>
          </a:prstGeom>
          <a:noFill/>
          <a:ln w="12700">
            <a:noFill/>
            <a:miter lim="800000"/>
          </a:ln>
        </p:spPr>
        <p:txBody>
          <a:bodyPr wrap="none" lIns="90488" tIns="44450" rIns="90488" bIns="44450">
            <a:spAutoFit/>
          </a:bodyPr>
          <a:lstStyle/>
          <a:p>
            <a:pPr indent="0" eaLnBrk="0" fontAlgn="base" hangingPunct="0">
              <a:spcBef>
                <a:spcPct val="0"/>
              </a:spcBef>
              <a:spcAft>
                <a:spcPct val="0"/>
              </a:spcAft>
              <a:buNone/>
            </a:pPr>
            <a:r>
              <a:rPr lang="en-US" altLang="zh-CN" sz="2400" b="1">
                <a:solidFill>
                  <a:srgbClr val="000000"/>
                </a:solidFill>
                <a:latin typeface="Arial" panose="020B0604020202020204" pitchFamily="34" charset="0"/>
              </a:rPr>
              <a:t>7</a:t>
            </a:r>
          </a:p>
        </p:txBody>
      </p:sp>
      <p:sp>
        <p:nvSpPr>
          <p:cNvPr id="8241" name="Rectangle 79"/>
          <p:cNvSpPr>
            <a:spLocks noChangeArrowheads="1"/>
          </p:cNvSpPr>
          <p:nvPr/>
        </p:nvSpPr>
        <p:spPr bwMode="auto">
          <a:xfrm>
            <a:off x="5005705" y="917575"/>
            <a:ext cx="349885" cy="401955"/>
          </a:xfrm>
          <a:prstGeom prst="rect">
            <a:avLst/>
          </a:prstGeom>
          <a:noFill/>
          <a:ln w="12700">
            <a:noFill/>
            <a:miter lim="800000"/>
          </a:ln>
        </p:spPr>
        <p:txBody>
          <a:bodyPr wrap="none" lIns="90488" tIns="44450" rIns="90488" bIns="44450">
            <a:spAutoFit/>
          </a:bodyPr>
          <a:lstStyle/>
          <a:p>
            <a:pPr indent="0" eaLnBrk="0" fontAlgn="base" hangingPunct="0">
              <a:spcBef>
                <a:spcPct val="0"/>
              </a:spcBef>
              <a:spcAft>
                <a:spcPct val="0"/>
              </a:spcAft>
              <a:buNone/>
            </a:pPr>
            <a:r>
              <a:rPr lang="en-US" altLang="zh-CN" sz="2400" b="1">
                <a:solidFill>
                  <a:srgbClr val="000000"/>
                </a:solidFill>
                <a:latin typeface="Arial" panose="020B0604020202020204" pitchFamily="34" charset="0"/>
              </a:rPr>
              <a:t>8</a:t>
            </a:r>
          </a:p>
        </p:txBody>
      </p:sp>
      <p:sp>
        <p:nvSpPr>
          <p:cNvPr id="8242" name="Rectangle 80"/>
          <p:cNvSpPr>
            <a:spLocks noChangeArrowheads="1"/>
          </p:cNvSpPr>
          <p:nvPr/>
        </p:nvSpPr>
        <p:spPr bwMode="auto">
          <a:xfrm>
            <a:off x="6021705" y="917575"/>
            <a:ext cx="349885" cy="401955"/>
          </a:xfrm>
          <a:prstGeom prst="rect">
            <a:avLst/>
          </a:prstGeom>
          <a:noFill/>
          <a:ln w="12700">
            <a:noFill/>
            <a:miter lim="800000"/>
          </a:ln>
        </p:spPr>
        <p:txBody>
          <a:bodyPr wrap="none" lIns="90488" tIns="44450" rIns="90488" bIns="44450">
            <a:spAutoFit/>
          </a:bodyPr>
          <a:lstStyle/>
          <a:p>
            <a:pPr indent="0" eaLnBrk="0" fontAlgn="base" hangingPunct="0">
              <a:spcBef>
                <a:spcPct val="0"/>
              </a:spcBef>
              <a:spcAft>
                <a:spcPct val="0"/>
              </a:spcAft>
              <a:buNone/>
            </a:pPr>
            <a:r>
              <a:rPr lang="en-US" altLang="zh-CN" sz="2400" b="1">
                <a:solidFill>
                  <a:srgbClr val="000000"/>
                </a:solidFill>
                <a:latin typeface="Arial" panose="020B0604020202020204" pitchFamily="34" charset="0"/>
              </a:rPr>
              <a:t>9</a:t>
            </a:r>
          </a:p>
        </p:txBody>
      </p:sp>
      <p:sp>
        <p:nvSpPr>
          <p:cNvPr id="8243" name="Rectangle 81"/>
          <p:cNvSpPr>
            <a:spLocks noChangeArrowheads="1"/>
          </p:cNvSpPr>
          <p:nvPr/>
        </p:nvSpPr>
        <p:spPr bwMode="auto">
          <a:xfrm>
            <a:off x="6961505" y="930275"/>
            <a:ext cx="519430" cy="401955"/>
          </a:xfrm>
          <a:prstGeom prst="rect">
            <a:avLst/>
          </a:prstGeom>
          <a:noFill/>
          <a:ln w="12700">
            <a:noFill/>
            <a:miter lim="800000"/>
          </a:ln>
        </p:spPr>
        <p:txBody>
          <a:bodyPr wrap="none" lIns="90488" tIns="44450" rIns="90488" bIns="44450">
            <a:spAutoFit/>
          </a:bodyPr>
          <a:lstStyle/>
          <a:p>
            <a:pPr indent="0" eaLnBrk="0" fontAlgn="base" hangingPunct="0">
              <a:spcBef>
                <a:spcPct val="0"/>
              </a:spcBef>
              <a:spcAft>
                <a:spcPct val="0"/>
              </a:spcAft>
              <a:buNone/>
            </a:pPr>
            <a:r>
              <a:rPr lang="en-US" altLang="zh-CN" sz="2400" b="1">
                <a:solidFill>
                  <a:srgbClr val="000000"/>
                </a:solidFill>
                <a:latin typeface="Arial" panose="020B0604020202020204" pitchFamily="34" charset="0"/>
              </a:rPr>
              <a:t>10</a:t>
            </a:r>
          </a:p>
        </p:txBody>
      </p:sp>
      <p:sp>
        <p:nvSpPr>
          <p:cNvPr id="8244" name="Rectangle 82"/>
          <p:cNvSpPr>
            <a:spLocks noChangeArrowheads="1"/>
          </p:cNvSpPr>
          <p:nvPr/>
        </p:nvSpPr>
        <p:spPr bwMode="auto">
          <a:xfrm>
            <a:off x="8053705" y="917575"/>
            <a:ext cx="502285" cy="401955"/>
          </a:xfrm>
          <a:prstGeom prst="rect">
            <a:avLst/>
          </a:prstGeom>
          <a:noFill/>
          <a:ln w="12700">
            <a:noFill/>
            <a:miter lim="800000"/>
          </a:ln>
        </p:spPr>
        <p:txBody>
          <a:bodyPr wrap="none" lIns="90488" tIns="44450" rIns="90488" bIns="44450">
            <a:spAutoFit/>
          </a:bodyPr>
          <a:lstStyle/>
          <a:p>
            <a:pPr indent="0" eaLnBrk="0" fontAlgn="base" hangingPunct="0">
              <a:spcBef>
                <a:spcPct val="0"/>
              </a:spcBef>
              <a:spcAft>
                <a:spcPct val="0"/>
              </a:spcAft>
              <a:buNone/>
            </a:pPr>
            <a:r>
              <a:rPr lang="en-US" altLang="zh-CN" sz="2400" b="1">
                <a:solidFill>
                  <a:srgbClr val="000000"/>
                </a:solidFill>
                <a:latin typeface="Arial" panose="020B0604020202020204" pitchFamily="34" charset="0"/>
              </a:rPr>
              <a:t>11</a:t>
            </a:r>
          </a:p>
        </p:txBody>
      </p:sp>
      <p:sp>
        <p:nvSpPr>
          <p:cNvPr id="8245" name="Rectangle 83"/>
          <p:cNvSpPr>
            <a:spLocks noChangeArrowheads="1"/>
          </p:cNvSpPr>
          <p:nvPr/>
        </p:nvSpPr>
        <p:spPr bwMode="auto">
          <a:xfrm>
            <a:off x="9056053" y="904875"/>
            <a:ext cx="792480" cy="401955"/>
          </a:xfrm>
          <a:prstGeom prst="rect">
            <a:avLst/>
          </a:prstGeom>
          <a:noFill/>
          <a:ln w="12700">
            <a:noFill/>
            <a:miter lim="800000"/>
          </a:ln>
        </p:spPr>
        <p:txBody>
          <a:bodyPr wrap="none" lIns="90488" tIns="44450" rIns="90488" bIns="44450">
            <a:spAutoFit/>
          </a:bodyPr>
          <a:lstStyle/>
          <a:p>
            <a:pPr indent="0" algn="ctr" eaLnBrk="0" fontAlgn="base" hangingPunct="0">
              <a:spcBef>
                <a:spcPct val="0"/>
              </a:spcBef>
              <a:spcAft>
                <a:spcPct val="0"/>
              </a:spcAft>
              <a:buNone/>
            </a:pPr>
            <a:r>
              <a:rPr lang="zh-CN" altLang="en-US" sz="2400" b="1">
                <a:solidFill>
                  <a:srgbClr val="000000"/>
                </a:solidFill>
                <a:latin typeface="Arial" panose="020B0604020202020204" pitchFamily="34" charset="0"/>
              </a:rPr>
              <a:t>午夜</a:t>
            </a:r>
          </a:p>
        </p:txBody>
      </p:sp>
      <p:grpSp>
        <p:nvGrpSpPr>
          <p:cNvPr id="12" name="Group 84"/>
          <p:cNvGrpSpPr/>
          <p:nvPr/>
        </p:nvGrpSpPr>
        <p:grpSpPr bwMode="auto">
          <a:xfrm>
            <a:off x="5304473" y="3398838"/>
            <a:ext cx="1535112" cy="711200"/>
            <a:chOff x="1900" y="2020"/>
            <a:chExt cx="967" cy="448"/>
          </a:xfrm>
        </p:grpSpPr>
        <p:grpSp>
          <p:nvGrpSpPr>
            <p:cNvPr id="8288" name="Group 85"/>
            <p:cNvGrpSpPr/>
            <p:nvPr/>
          </p:nvGrpSpPr>
          <p:grpSpPr bwMode="auto">
            <a:xfrm>
              <a:off x="1900" y="2020"/>
              <a:ext cx="305" cy="448"/>
              <a:chOff x="1900" y="2020"/>
              <a:chExt cx="305" cy="448"/>
            </a:xfrm>
          </p:grpSpPr>
          <p:grpSp>
            <p:nvGrpSpPr>
              <p:cNvPr id="8302" name="Group 86"/>
              <p:cNvGrpSpPr/>
              <p:nvPr/>
            </p:nvGrpSpPr>
            <p:grpSpPr bwMode="auto">
              <a:xfrm>
                <a:off x="1900" y="2020"/>
                <a:ext cx="305" cy="448"/>
                <a:chOff x="1900" y="2020"/>
                <a:chExt cx="305" cy="448"/>
              </a:xfrm>
            </p:grpSpPr>
            <p:sp>
              <p:nvSpPr>
                <p:cNvPr id="8304" name="AutoShape 87"/>
                <p:cNvSpPr>
                  <a:spLocks noChangeArrowheads="1"/>
                </p:cNvSpPr>
                <p:nvPr/>
              </p:nvSpPr>
              <p:spPr bwMode="auto">
                <a:xfrm>
                  <a:off x="1900" y="2091"/>
                  <a:ext cx="305" cy="377"/>
                </a:xfrm>
                <a:prstGeom prst="cube">
                  <a:avLst>
                    <a:gd name="adj" fmla="val 24995"/>
                  </a:avLst>
                </a:prstGeom>
                <a:solidFill>
                  <a:srgbClr val="F6BF69"/>
                </a:solidFill>
                <a:ln w="12700">
                  <a:solidFill>
                    <a:schemeClr val="tx1"/>
                  </a:solid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8305" name="AutoShape 88"/>
                <p:cNvSpPr>
                  <a:spLocks noChangeArrowheads="1"/>
                </p:cNvSpPr>
                <p:nvPr/>
              </p:nvSpPr>
              <p:spPr bwMode="auto">
                <a:xfrm>
                  <a:off x="1970" y="2020"/>
                  <a:ext cx="235" cy="78"/>
                </a:xfrm>
                <a:prstGeom prst="cube">
                  <a:avLst>
                    <a:gd name="adj" fmla="val 24995"/>
                  </a:avLst>
                </a:prstGeom>
                <a:solidFill>
                  <a:srgbClr val="F6BF69"/>
                </a:solidFill>
                <a:ln w="12700">
                  <a:solidFill>
                    <a:schemeClr val="tx1"/>
                  </a:solid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grpSp>
          <p:sp>
            <p:nvSpPr>
              <p:cNvPr id="8303" name="AutoShape 89"/>
              <p:cNvSpPr>
                <a:spLocks noChangeArrowheads="1"/>
              </p:cNvSpPr>
              <p:nvPr/>
            </p:nvSpPr>
            <p:spPr bwMode="auto">
              <a:xfrm>
                <a:off x="1962" y="2124"/>
                <a:ext cx="158" cy="27"/>
              </a:xfrm>
              <a:prstGeom prst="parallelogram">
                <a:avLst>
                  <a:gd name="adj" fmla="val 146269"/>
                </a:avLst>
              </a:prstGeom>
              <a:solidFill>
                <a:srgbClr val="F6BF69"/>
              </a:solidFill>
              <a:ln w="25400">
                <a:solidFill>
                  <a:schemeClr val="tx1"/>
                </a:solid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grpSp>
        <p:grpSp>
          <p:nvGrpSpPr>
            <p:cNvPr id="8289" name="Group 90"/>
            <p:cNvGrpSpPr/>
            <p:nvPr/>
          </p:nvGrpSpPr>
          <p:grpSpPr bwMode="auto">
            <a:xfrm>
              <a:off x="2201" y="2020"/>
              <a:ext cx="378" cy="448"/>
              <a:chOff x="2201" y="2020"/>
              <a:chExt cx="378" cy="448"/>
            </a:xfrm>
          </p:grpSpPr>
          <p:grpSp>
            <p:nvGrpSpPr>
              <p:cNvPr id="8297" name="Group 91"/>
              <p:cNvGrpSpPr/>
              <p:nvPr/>
            </p:nvGrpSpPr>
            <p:grpSpPr bwMode="auto">
              <a:xfrm>
                <a:off x="2201" y="2020"/>
                <a:ext cx="378" cy="448"/>
                <a:chOff x="2201" y="2020"/>
                <a:chExt cx="378" cy="448"/>
              </a:xfrm>
            </p:grpSpPr>
            <p:sp>
              <p:nvSpPr>
                <p:cNvPr id="8300" name="AutoShape 92"/>
                <p:cNvSpPr>
                  <a:spLocks noChangeArrowheads="1"/>
                </p:cNvSpPr>
                <p:nvPr/>
              </p:nvSpPr>
              <p:spPr bwMode="auto">
                <a:xfrm>
                  <a:off x="2201" y="2091"/>
                  <a:ext cx="378" cy="377"/>
                </a:xfrm>
                <a:prstGeom prst="cube">
                  <a:avLst>
                    <a:gd name="adj" fmla="val 24995"/>
                  </a:avLst>
                </a:prstGeom>
                <a:solidFill>
                  <a:srgbClr val="A2C1FE"/>
                </a:solidFill>
                <a:ln w="12700">
                  <a:solidFill>
                    <a:schemeClr val="tx1"/>
                  </a:solid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8301" name="AutoShape 93"/>
                <p:cNvSpPr>
                  <a:spLocks noChangeArrowheads="1"/>
                </p:cNvSpPr>
                <p:nvPr/>
              </p:nvSpPr>
              <p:spPr bwMode="auto">
                <a:xfrm>
                  <a:off x="2287" y="2020"/>
                  <a:ext cx="292" cy="78"/>
                </a:xfrm>
                <a:prstGeom prst="cube">
                  <a:avLst>
                    <a:gd name="adj" fmla="val 24995"/>
                  </a:avLst>
                </a:prstGeom>
                <a:solidFill>
                  <a:srgbClr val="A2C1FE"/>
                </a:solidFill>
                <a:ln w="12700">
                  <a:solidFill>
                    <a:schemeClr val="tx1"/>
                  </a:solid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grpSp>
          <p:sp>
            <p:nvSpPr>
              <p:cNvPr id="8298" name="Oval 94"/>
              <p:cNvSpPr>
                <a:spLocks noChangeArrowheads="1"/>
              </p:cNvSpPr>
              <p:nvPr/>
            </p:nvSpPr>
            <p:spPr bwMode="auto">
              <a:xfrm>
                <a:off x="2316" y="2056"/>
                <a:ext cx="49" cy="27"/>
              </a:xfrm>
              <a:prstGeom prst="ellipse">
                <a:avLst/>
              </a:prstGeom>
              <a:solidFill>
                <a:schemeClr val="bg1"/>
              </a:solidFill>
              <a:ln w="12700">
                <a:solidFill>
                  <a:schemeClr val="tx1"/>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8299" name="AutoShape 95"/>
              <p:cNvSpPr>
                <a:spLocks noChangeArrowheads="1"/>
              </p:cNvSpPr>
              <p:nvPr/>
            </p:nvSpPr>
            <p:spPr bwMode="auto">
              <a:xfrm>
                <a:off x="2248" y="2266"/>
                <a:ext cx="198" cy="84"/>
              </a:xfrm>
              <a:prstGeom prst="octagon">
                <a:avLst>
                  <a:gd name="adj" fmla="val 29282"/>
                </a:avLst>
              </a:prstGeom>
              <a:solidFill>
                <a:srgbClr val="A2C1FE"/>
              </a:solidFill>
              <a:ln w="25400">
                <a:solidFill>
                  <a:schemeClr val="tx1"/>
                </a:solid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grpSp>
        <p:sp>
          <p:nvSpPr>
            <p:cNvPr id="8290" name="Freeform 96"/>
            <p:cNvSpPr/>
            <p:nvPr/>
          </p:nvSpPr>
          <p:spPr bwMode="auto">
            <a:xfrm>
              <a:off x="2765" y="2249"/>
              <a:ext cx="86" cy="192"/>
            </a:xfrm>
            <a:custGeom>
              <a:avLst/>
              <a:gdLst>
                <a:gd name="T0" fmla="*/ 62 w 86"/>
                <a:gd name="T1" fmla="*/ 0 h 192"/>
                <a:gd name="T2" fmla="*/ 85 w 86"/>
                <a:gd name="T3" fmla="*/ 0 h 192"/>
                <a:gd name="T4" fmla="*/ 23 w 86"/>
                <a:gd name="T5" fmla="*/ 191 h 192"/>
                <a:gd name="T6" fmla="*/ 0 w 86"/>
                <a:gd name="T7" fmla="*/ 191 h 192"/>
                <a:gd name="T8" fmla="*/ 62 w 86"/>
                <a:gd name="T9" fmla="*/ 0 h 192"/>
                <a:gd name="T10" fmla="*/ 0 60000 65536"/>
                <a:gd name="T11" fmla="*/ 0 60000 65536"/>
                <a:gd name="T12" fmla="*/ 0 60000 65536"/>
                <a:gd name="T13" fmla="*/ 0 60000 65536"/>
                <a:gd name="T14" fmla="*/ 0 60000 65536"/>
                <a:gd name="T15" fmla="*/ 0 w 86"/>
                <a:gd name="T16" fmla="*/ 0 h 192"/>
                <a:gd name="T17" fmla="*/ 86 w 86"/>
                <a:gd name="T18" fmla="*/ 192 h 192"/>
              </a:gdLst>
              <a:ahLst/>
              <a:cxnLst>
                <a:cxn ang="T10">
                  <a:pos x="T0" y="T1"/>
                </a:cxn>
                <a:cxn ang="T11">
                  <a:pos x="T2" y="T3"/>
                </a:cxn>
                <a:cxn ang="T12">
                  <a:pos x="T4" y="T5"/>
                </a:cxn>
                <a:cxn ang="T13">
                  <a:pos x="T6" y="T7"/>
                </a:cxn>
                <a:cxn ang="T14">
                  <a:pos x="T8" y="T9"/>
                </a:cxn>
              </a:cxnLst>
              <a:rect l="T15" t="T16" r="T17" b="T18"/>
              <a:pathLst>
                <a:path w="86" h="192">
                  <a:moveTo>
                    <a:pt x="62" y="0"/>
                  </a:moveTo>
                  <a:lnTo>
                    <a:pt x="85" y="0"/>
                  </a:lnTo>
                  <a:lnTo>
                    <a:pt x="23" y="191"/>
                  </a:lnTo>
                  <a:lnTo>
                    <a:pt x="0" y="191"/>
                  </a:lnTo>
                  <a:lnTo>
                    <a:pt x="62" y="0"/>
                  </a:lnTo>
                </a:path>
              </a:pathLst>
            </a:custGeom>
            <a:solidFill>
              <a:srgbClr val="FC0128"/>
            </a:solidFill>
            <a:ln w="12700" cap="rnd">
              <a:noFill/>
              <a:round/>
            </a:ln>
          </p:spPr>
          <p:txBody>
            <a:bodyP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8291" name="Rectangle 97"/>
            <p:cNvSpPr>
              <a:spLocks noChangeArrowheads="1"/>
            </p:cNvSpPr>
            <p:nvPr/>
          </p:nvSpPr>
          <p:spPr bwMode="auto">
            <a:xfrm>
              <a:off x="2761" y="2249"/>
              <a:ext cx="106" cy="16"/>
            </a:xfrm>
            <a:prstGeom prst="rect">
              <a:avLst/>
            </a:prstGeom>
            <a:solidFill>
              <a:srgbClr val="FC0128"/>
            </a:solidFill>
            <a:ln w="12700">
              <a:no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8292" name="Rectangle 98"/>
            <p:cNvSpPr>
              <a:spLocks noChangeArrowheads="1"/>
            </p:cNvSpPr>
            <p:nvPr/>
          </p:nvSpPr>
          <p:spPr bwMode="auto">
            <a:xfrm>
              <a:off x="2768" y="2330"/>
              <a:ext cx="82" cy="16"/>
            </a:xfrm>
            <a:prstGeom prst="rect">
              <a:avLst/>
            </a:prstGeom>
            <a:solidFill>
              <a:srgbClr val="FC0128"/>
            </a:solidFill>
            <a:ln w="12700">
              <a:no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8293" name="Rectangle 99"/>
            <p:cNvSpPr>
              <a:spLocks noChangeArrowheads="1"/>
            </p:cNvSpPr>
            <p:nvPr/>
          </p:nvSpPr>
          <p:spPr bwMode="auto">
            <a:xfrm>
              <a:off x="2585" y="2330"/>
              <a:ext cx="103" cy="11"/>
            </a:xfrm>
            <a:prstGeom prst="rect">
              <a:avLst/>
            </a:prstGeom>
            <a:solidFill>
              <a:srgbClr val="FC0128"/>
            </a:solidFill>
            <a:ln w="12700">
              <a:no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grpSp>
          <p:nvGrpSpPr>
            <p:cNvPr id="8294" name="Group 100"/>
            <p:cNvGrpSpPr/>
            <p:nvPr/>
          </p:nvGrpSpPr>
          <p:grpSpPr bwMode="auto">
            <a:xfrm>
              <a:off x="2583" y="2077"/>
              <a:ext cx="194" cy="364"/>
              <a:chOff x="2583" y="2077"/>
              <a:chExt cx="194" cy="364"/>
            </a:xfrm>
          </p:grpSpPr>
          <p:sp>
            <p:nvSpPr>
              <p:cNvPr id="8295" name="Oval 101"/>
              <p:cNvSpPr>
                <a:spLocks noChangeArrowheads="1"/>
              </p:cNvSpPr>
              <p:nvPr/>
            </p:nvSpPr>
            <p:spPr bwMode="auto">
              <a:xfrm>
                <a:off x="2659" y="2077"/>
                <a:ext cx="48" cy="48"/>
              </a:xfrm>
              <a:prstGeom prst="ellipse">
                <a:avLst/>
              </a:prstGeom>
              <a:solidFill>
                <a:srgbClr val="FC0128"/>
              </a:solidFill>
              <a:ln w="12700">
                <a:solidFill>
                  <a:srgbClr val="000000"/>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8296" name="Freeform 102"/>
              <p:cNvSpPr/>
              <p:nvPr/>
            </p:nvSpPr>
            <p:spPr bwMode="auto">
              <a:xfrm>
                <a:off x="2583" y="2145"/>
                <a:ext cx="194" cy="296"/>
              </a:xfrm>
              <a:custGeom>
                <a:avLst/>
                <a:gdLst>
                  <a:gd name="T0" fmla="*/ 2 w 194"/>
                  <a:gd name="T1" fmla="*/ 137 h 296"/>
                  <a:gd name="T2" fmla="*/ 1 w 194"/>
                  <a:gd name="T3" fmla="*/ 140 h 296"/>
                  <a:gd name="T4" fmla="*/ 0 w 194"/>
                  <a:gd name="T5" fmla="*/ 145 h 296"/>
                  <a:gd name="T6" fmla="*/ 0 w 194"/>
                  <a:gd name="T7" fmla="*/ 150 h 296"/>
                  <a:gd name="T8" fmla="*/ 2 w 194"/>
                  <a:gd name="T9" fmla="*/ 155 h 296"/>
                  <a:gd name="T10" fmla="*/ 4 w 194"/>
                  <a:gd name="T11" fmla="*/ 159 h 296"/>
                  <a:gd name="T12" fmla="*/ 8 w 194"/>
                  <a:gd name="T13" fmla="*/ 163 h 296"/>
                  <a:gd name="T14" fmla="*/ 12 w 194"/>
                  <a:gd name="T15" fmla="*/ 165 h 296"/>
                  <a:gd name="T16" fmla="*/ 16 w 194"/>
                  <a:gd name="T17" fmla="*/ 166 h 296"/>
                  <a:gd name="T18" fmla="*/ 21 w 194"/>
                  <a:gd name="T19" fmla="*/ 166 h 296"/>
                  <a:gd name="T20" fmla="*/ 126 w 194"/>
                  <a:gd name="T21" fmla="*/ 295 h 296"/>
                  <a:gd name="T22" fmla="*/ 159 w 194"/>
                  <a:gd name="T23" fmla="*/ 142 h 296"/>
                  <a:gd name="T24" fmla="*/ 159 w 194"/>
                  <a:gd name="T25" fmla="*/ 138 h 296"/>
                  <a:gd name="T26" fmla="*/ 157 w 194"/>
                  <a:gd name="T27" fmla="*/ 136 h 296"/>
                  <a:gd name="T28" fmla="*/ 154 w 194"/>
                  <a:gd name="T29" fmla="*/ 133 h 296"/>
                  <a:gd name="T30" fmla="*/ 152 w 194"/>
                  <a:gd name="T31" fmla="*/ 131 h 296"/>
                  <a:gd name="T32" fmla="*/ 148 w 194"/>
                  <a:gd name="T33" fmla="*/ 130 h 296"/>
                  <a:gd name="T34" fmla="*/ 144 w 194"/>
                  <a:gd name="T35" fmla="*/ 129 h 296"/>
                  <a:gd name="T36" fmla="*/ 140 w 194"/>
                  <a:gd name="T37" fmla="*/ 129 h 296"/>
                  <a:gd name="T38" fmla="*/ 137 w 194"/>
                  <a:gd name="T39" fmla="*/ 129 h 296"/>
                  <a:gd name="T40" fmla="*/ 93 w 194"/>
                  <a:gd name="T41" fmla="*/ 75 h 296"/>
                  <a:gd name="T42" fmla="*/ 179 w 194"/>
                  <a:gd name="T43" fmla="*/ 93 h 296"/>
                  <a:gd name="T44" fmla="*/ 183 w 194"/>
                  <a:gd name="T45" fmla="*/ 92 h 296"/>
                  <a:gd name="T46" fmla="*/ 185 w 194"/>
                  <a:gd name="T47" fmla="*/ 91 h 296"/>
                  <a:gd name="T48" fmla="*/ 189 w 194"/>
                  <a:gd name="T49" fmla="*/ 89 h 296"/>
                  <a:gd name="T50" fmla="*/ 191 w 194"/>
                  <a:gd name="T51" fmla="*/ 86 h 296"/>
                  <a:gd name="T52" fmla="*/ 192 w 194"/>
                  <a:gd name="T53" fmla="*/ 83 h 296"/>
                  <a:gd name="T54" fmla="*/ 193 w 194"/>
                  <a:gd name="T55" fmla="*/ 78 h 296"/>
                  <a:gd name="T56" fmla="*/ 192 w 194"/>
                  <a:gd name="T57" fmla="*/ 74 h 296"/>
                  <a:gd name="T58" fmla="*/ 190 w 194"/>
                  <a:gd name="T59" fmla="*/ 70 h 296"/>
                  <a:gd name="T60" fmla="*/ 188 w 194"/>
                  <a:gd name="T61" fmla="*/ 68 h 296"/>
                  <a:gd name="T62" fmla="*/ 184 w 194"/>
                  <a:gd name="T63" fmla="*/ 65 h 296"/>
                  <a:gd name="T64" fmla="*/ 181 w 194"/>
                  <a:gd name="T65" fmla="*/ 64 h 296"/>
                  <a:gd name="T66" fmla="*/ 122 w 194"/>
                  <a:gd name="T67" fmla="*/ 64 h 296"/>
                  <a:gd name="T68" fmla="*/ 112 w 194"/>
                  <a:gd name="T69" fmla="*/ 42 h 296"/>
                  <a:gd name="T70" fmla="*/ 113 w 194"/>
                  <a:gd name="T71" fmla="*/ 37 h 296"/>
                  <a:gd name="T72" fmla="*/ 114 w 194"/>
                  <a:gd name="T73" fmla="*/ 30 h 296"/>
                  <a:gd name="T74" fmla="*/ 114 w 194"/>
                  <a:gd name="T75" fmla="*/ 24 h 296"/>
                  <a:gd name="T76" fmla="*/ 112 w 194"/>
                  <a:gd name="T77" fmla="*/ 19 h 296"/>
                  <a:gd name="T78" fmla="*/ 110 w 194"/>
                  <a:gd name="T79" fmla="*/ 15 h 296"/>
                  <a:gd name="T80" fmla="*/ 107 w 194"/>
                  <a:gd name="T81" fmla="*/ 10 h 296"/>
                  <a:gd name="T82" fmla="*/ 103 w 194"/>
                  <a:gd name="T83" fmla="*/ 7 h 296"/>
                  <a:gd name="T84" fmla="*/ 98 w 194"/>
                  <a:gd name="T85" fmla="*/ 3 h 296"/>
                  <a:gd name="T86" fmla="*/ 93 w 194"/>
                  <a:gd name="T87" fmla="*/ 1 h 296"/>
                  <a:gd name="T88" fmla="*/ 87 w 194"/>
                  <a:gd name="T89" fmla="*/ 0 h 296"/>
                  <a:gd name="T90" fmla="*/ 81 w 194"/>
                  <a:gd name="T91" fmla="*/ 0 h 296"/>
                  <a:gd name="T92" fmla="*/ 75 w 194"/>
                  <a:gd name="T93" fmla="*/ 1 h 296"/>
                  <a:gd name="T94" fmla="*/ 69 w 194"/>
                  <a:gd name="T95" fmla="*/ 3 h 296"/>
                  <a:gd name="T96" fmla="*/ 63 w 194"/>
                  <a:gd name="T97" fmla="*/ 6 h 296"/>
                  <a:gd name="T98" fmla="*/ 59 w 194"/>
                  <a:gd name="T99" fmla="*/ 11 h 296"/>
                  <a:gd name="T100" fmla="*/ 55 w 194"/>
                  <a:gd name="T101" fmla="*/ 17 h 296"/>
                  <a:gd name="T102" fmla="*/ 53 w 194"/>
                  <a:gd name="T103" fmla="*/ 23 h 29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94"/>
                  <a:gd name="T157" fmla="*/ 0 h 296"/>
                  <a:gd name="T158" fmla="*/ 194 w 194"/>
                  <a:gd name="T159" fmla="*/ 296 h 29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94" h="296">
                    <a:moveTo>
                      <a:pt x="53" y="23"/>
                    </a:moveTo>
                    <a:lnTo>
                      <a:pt x="2" y="137"/>
                    </a:lnTo>
                    <a:lnTo>
                      <a:pt x="1" y="138"/>
                    </a:lnTo>
                    <a:lnTo>
                      <a:pt x="1" y="140"/>
                    </a:lnTo>
                    <a:lnTo>
                      <a:pt x="0" y="142"/>
                    </a:lnTo>
                    <a:lnTo>
                      <a:pt x="0" y="145"/>
                    </a:lnTo>
                    <a:lnTo>
                      <a:pt x="0" y="147"/>
                    </a:lnTo>
                    <a:lnTo>
                      <a:pt x="0" y="150"/>
                    </a:lnTo>
                    <a:lnTo>
                      <a:pt x="1" y="152"/>
                    </a:lnTo>
                    <a:lnTo>
                      <a:pt x="2" y="155"/>
                    </a:lnTo>
                    <a:lnTo>
                      <a:pt x="3" y="157"/>
                    </a:lnTo>
                    <a:lnTo>
                      <a:pt x="4" y="159"/>
                    </a:lnTo>
                    <a:lnTo>
                      <a:pt x="6" y="161"/>
                    </a:lnTo>
                    <a:lnTo>
                      <a:pt x="8" y="163"/>
                    </a:lnTo>
                    <a:lnTo>
                      <a:pt x="10" y="164"/>
                    </a:lnTo>
                    <a:lnTo>
                      <a:pt x="12" y="165"/>
                    </a:lnTo>
                    <a:lnTo>
                      <a:pt x="14" y="165"/>
                    </a:lnTo>
                    <a:lnTo>
                      <a:pt x="16" y="166"/>
                    </a:lnTo>
                    <a:lnTo>
                      <a:pt x="18" y="166"/>
                    </a:lnTo>
                    <a:lnTo>
                      <a:pt x="21" y="166"/>
                    </a:lnTo>
                    <a:lnTo>
                      <a:pt x="126" y="166"/>
                    </a:lnTo>
                    <a:lnTo>
                      <a:pt x="126" y="295"/>
                    </a:lnTo>
                    <a:lnTo>
                      <a:pt x="159" y="295"/>
                    </a:lnTo>
                    <a:lnTo>
                      <a:pt x="159" y="142"/>
                    </a:lnTo>
                    <a:lnTo>
                      <a:pt x="159" y="140"/>
                    </a:lnTo>
                    <a:lnTo>
                      <a:pt x="159" y="138"/>
                    </a:lnTo>
                    <a:lnTo>
                      <a:pt x="158" y="137"/>
                    </a:lnTo>
                    <a:lnTo>
                      <a:pt x="157" y="136"/>
                    </a:lnTo>
                    <a:lnTo>
                      <a:pt x="156" y="135"/>
                    </a:lnTo>
                    <a:lnTo>
                      <a:pt x="154" y="133"/>
                    </a:lnTo>
                    <a:lnTo>
                      <a:pt x="153" y="132"/>
                    </a:lnTo>
                    <a:lnTo>
                      <a:pt x="152" y="131"/>
                    </a:lnTo>
                    <a:lnTo>
                      <a:pt x="150" y="131"/>
                    </a:lnTo>
                    <a:lnTo>
                      <a:pt x="148" y="130"/>
                    </a:lnTo>
                    <a:lnTo>
                      <a:pt x="146" y="130"/>
                    </a:lnTo>
                    <a:lnTo>
                      <a:pt x="144" y="129"/>
                    </a:lnTo>
                    <a:lnTo>
                      <a:pt x="142" y="129"/>
                    </a:lnTo>
                    <a:lnTo>
                      <a:pt x="140" y="129"/>
                    </a:lnTo>
                    <a:lnTo>
                      <a:pt x="139" y="129"/>
                    </a:lnTo>
                    <a:lnTo>
                      <a:pt x="137" y="129"/>
                    </a:lnTo>
                    <a:lnTo>
                      <a:pt x="76" y="125"/>
                    </a:lnTo>
                    <a:lnTo>
                      <a:pt x="93" y="75"/>
                    </a:lnTo>
                    <a:lnTo>
                      <a:pt x="105" y="93"/>
                    </a:lnTo>
                    <a:lnTo>
                      <a:pt x="179" y="93"/>
                    </a:lnTo>
                    <a:lnTo>
                      <a:pt x="181" y="92"/>
                    </a:lnTo>
                    <a:lnTo>
                      <a:pt x="183" y="92"/>
                    </a:lnTo>
                    <a:lnTo>
                      <a:pt x="184" y="91"/>
                    </a:lnTo>
                    <a:lnTo>
                      <a:pt x="185" y="91"/>
                    </a:lnTo>
                    <a:lnTo>
                      <a:pt x="187" y="90"/>
                    </a:lnTo>
                    <a:lnTo>
                      <a:pt x="189" y="89"/>
                    </a:lnTo>
                    <a:lnTo>
                      <a:pt x="190" y="87"/>
                    </a:lnTo>
                    <a:lnTo>
                      <a:pt x="191" y="86"/>
                    </a:lnTo>
                    <a:lnTo>
                      <a:pt x="192" y="84"/>
                    </a:lnTo>
                    <a:lnTo>
                      <a:pt x="192" y="83"/>
                    </a:lnTo>
                    <a:lnTo>
                      <a:pt x="193" y="81"/>
                    </a:lnTo>
                    <a:lnTo>
                      <a:pt x="193" y="78"/>
                    </a:lnTo>
                    <a:lnTo>
                      <a:pt x="193" y="76"/>
                    </a:lnTo>
                    <a:lnTo>
                      <a:pt x="192" y="74"/>
                    </a:lnTo>
                    <a:lnTo>
                      <a:pt x="191" y="72"/>
                    </a:lnTo>
                    <a:lnTo>
                      <a:pt x="190" y="70"/>
                    </a:lnTo>
                    <a:lnTo>
                      <a:pt x="189" y="69"/>
                    </a:lnTo>
                    <a:lnTo>
                      <a:pt x="188" y="68"/>
                    </a:lnTo>
                    <a:lnTo>
                      <a:pt x="186" y="66"/>
                    </a:lnTo>
                    <a:lnTo>
                      <a:pt x="184" y="65"/>
                    </a:lnTo>
                    <a:lnTo>
                      <a:pt x="184" y="64"/>
                    </a:lnTo>
                    <a:lnTo>
                      <a:pt x="181" y="64"/>
                    </a:lnTo>
                    <a:lnTo>
                      <a:pt x="179" y="64"/>
                    </a:lnTo>
                    <a:lnTo>
                      <a:pt x="122" y="64"/>
                    </a:lnTo>
                    <a:lnTo>
                      <a:pt x="110" y="44"/>
                    </a:lnTo>
                    <a:lnTo>
                      <a:pt x="112" y="42"/>
                    </a:lnTo>
                    <a:lnTo>
                      <a:pt x="113" y="39"/>
                    </a:lnTo>
                    <a:lnTo>
                      <a:pt x="113" y="37"/>
                    </a:lnTo>
                    <a:lnTo>
                      <a:pt x="114" y="34"/>
                    </a:lnTo>
                    <a:lnTo>
                      <a:pt x="114" y="30"/>
                    </a:lnTo>
                    <a:lnTo>
                      <a:pt x="114" y="28"/>
                    </a:lnTo>
                    <a:lnTo>
                      <a:pt x="114" y="24"/>
                    </a:lnTo>
                    <a:lnTo>
                      <a:pt x="113" y="22"/>
                    </a:lnTo>
                    <a:lnTo>
                      <a:pt x="112" y="19"/>
                    </a:lnTo>
                    <a:lnTo>
                      <a:pt x="111" y="17"/>
                    </a:lnTo>
                    <a:lnTo>
                      <a:pt x="110" y="15"/>
                    </a:lnTo>
                    <a:lnTo>
                      <a:pt x="109" y="13"/>
                    </a:lnTo>
                    <a:lnTo>
                      <a:pt x="107" y="10"/>
                    </a:lnTo>
                    <a:lnTo>
                      <a:pt x="105" y="9"/>
                    </a:lnTo>
                    <a:lnTo>
                      <a:pt x="103" y="7"/>
                    </a:lnTo>
                    <a:lnTo>
                      <a:pt x="101" y="5"/>
                    </a:lnTo>
                    <a:lnTo>
                      <a:pt x="98" y="3"/>
                    </a:lnTo>
                    <a:lnTo>
                      <a:pt x="96" y="3"/>
                    </a:lnTo>
                    <a:lnTo>
                      <a:pt x="93" y="1"/>
                    </a:lnTo>
                    <a:lnTo>
                      <a:pt x="90" y="1"/>
                    </a:lnTo>
                    <a:lnTo>
                      <a:pt x="87" y="0"/>
                    </a:lnTo>
                    <a:lnTo>
                      <a:pt x="84" y="0"/>
                    </a:lnTo>
                    <a:lnTo>
                      <a:pt x="81" y="0"/>
                    </a:lnTo>
                    <a:lnTo>
                      <a:pt x="78" y="0"/>
                    </a:lnTo>
                    <a:lnTo>
                      <a:pt x="75" y="1"/>
                    </a:lnTo>
                    <a:lnTo>
                      <a:pt x="72" y="2"/>
                    </a:lnTo>
                    <a:lnTo>
                      <a:pt x="69" y="3"/>
                    </a:lnTo>
                    <a:lnTo>
                      <a:pt x="66" y="4"/>
                    </a:lnTo>
                    <a:lnTo>
                      <a:pt x="63" y="6"/>
                    </a:lnTo>
                    <a:lnTo>
                      <a:pt x="61" y="9"/>
                    </a:lnTo>
                    <a:lnTo>
                      <a:pt x="59" y="11"/>
                    </a:lnTo>
                    <a:lnTo>
                      <a:pt x="57" y="13"/>
                    </a:lnTo>
                    <a:lnTo>
                      <a:pt x="55" y="17"/>
                    </a:lnTo>
                    <a:lnTo>
                      <a:pt x="53" y="19"/>
                    </a:lnTo>
                    <a:lnTo>
                      <a:pt x="53" y="23"/>
                    </a:lnTo>
                  </a:path>
                </a:pathLst>
              </a:custGeom>
              <a:solidFill>
                <a:srgbClr val="FC0128"/>
              </a:solidFill>
              <a:ln w="127000" cap="rnd">
                <a:noFill/>
                <a:round/>
              </a:ln>
            </p:spPr>
            <p:txBody>
              <a:bodyP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grpSp>
      </p:grpSp>
      <p:grpSp>
        <p:nvGrpSpPr>
          <p:cNvPr id="18" name="Group 103"/>
          <p:cNvGrpSpPr/>
          <p:nvPr/>
        </p:nvGrpSpPr>
        <p:grpSpPr bwMode="auto">
          <a:xfrm>
            <a:off x="6936423" y="4078288"/>
            <a:ext cx="1535112" cy="711200"/>
            <a:chOff x="2812" y="2468"/>
            <a:chExt cx="967" cy="448"/>
          </a:xfrm>
        </p:grpSpPr>
        <p:grpSp>
          <p:nvGrpSpPr>
            <p:cNvPr id="8270" name="Group 104"/>
            <p:cNvGrpSpPr/>
            <p:nvPr/>
          </p:nvGrpSpPr>
          <p:grpSpPr bwMode="auto">
            <a:xfrm>
              <a:off x="2812" y="2468"/>
              <a:ext cx="305" cy="448"/>
              <a:chOff x="2812" y="2468"/>
              <a:chExt cx="305" cy="448"/>
            </a:xfrm>
          </p:grpSpPr>
          <p:grpSp>
            <p:nvGrpSpPr>
              <p:cNvPr id="8284" name="Group 105"/>
              <p:cNvGrpSpPr/>
              <p:nvPr/>
            </p:nvGrpSpPr>
            <p:grpSpPr bwMode="auto">
              <a:xfrm>
                <a:off x="2812" y="2468"/>
                <a:ext cx="305" cy="448"/>
                <a:chOff x="2812" y="2468"/>
                <a:chExt cx="305" cy="448"/>
              </a:xfrm>
            </p:grpSpPr>
            <p:sp>
              <p:nvSpPr>
                <p:cNvPr id="8286" name="AutoShape 106"/>
                <p:cNvSpPr>
                  <a:spLocks noChangeArrowheads="1"/>
                </p:cNvSpPr>
                <p:nvPr/>
              </p:nvSpPr>
              <p:spPr bwMode="auto">
                <a:xfrm>
                  <a:off x="2812" y="2539"/>
                  <a:ext cx="305" cy="377"/>
                </a:xfrm>
                <a:prstGeom prst="cube">
                  <a:avLst>
                    <a:gd name="adj" fmla="val 24995"/>
                  </a:avLst>
                </a:prstGeom>
                <a:solidFill>
                  <a:srgbClr val="F6BF69"/>
                </a:solidFill>
                <a:ln w="12700">
                  <a:solidFill>
                    <a:schemeClr val="tx1"/>
                  </a:solid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8287" name="AutoShape 107"/>
                <p:cNvSpPr>
                  <a:spLocks noChangeArrowheads="1"/>
                </p:cNvSpPr>
                <p:nvPr/>
              </p:nvSpPr>
              <p:spPr bwMode="auto">
                <a:xfrm>
                  <a:off x="2882" y="2468"/>
                  <a:ext cx="235" cy="78"/>
                </a:xfrm>
                <a:prstGeom prst="cube">
                  <a:avLst>
                    <a:gd name="adj" fmla="val 24995"/>
                  </a:avLst>
                </a:prstGeom>
                <a:solidFill>
                  <a:srgbClr val="F6BF69"/>
                </a:solidFill>
                <a:ln w="12700">
                  <a:solidFill>
                    <a:schemeClr val="tx1"/>
                  </a:solid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grpSp>
          <p:sp>
            <p:nvSpPr>
              <p:cNvPr id="8285" name="AutoShape 108"/>
              <p:cNvSpPr>
                <a:spLocks noChangeArrowheads="1"/>
              </p:cNvSpPr>
              <p:nvPr/>
            </p:nvSpPr>
            <p:spPr bwMode="auto">
              <a:xfrm>
                <a:off x="2874" y="2572"/>
                <a:ext cx="158" cy="27"/>
              </a:xfrm>
              <a:prstGeom prst="parallelogram">
                <a:avLst>
                  <a:gd name="adj" fmla="val 146269"/>
                </a:avLst>
              </a:prstGeom>
              <a:solidFill>
                <a:srgbClr val="F6BF69"/>
              </a:solidFill>
              <a:ln w="25400">
                <a:solidFill>
                  <a:schemeClr val="tx1"/>
                </a:solid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grpSp>
        <p:grpSp>
          <p:nvGrpSpPr>
            <p:cNvPr id="8271" name="Group 109"/>
            <p:cNvGrpSpPr/>
            <p:nvPr/>
          </p:nvGrpSpPr>
          <p:grpSpPr bwMode="auto">
            <a:xfrm>
              <a:off x="3113" y="2468"/>
              <a:ext cx="378" cy="448"/>
              <a:chOff x="3113" y="2468"/>
              <a:chExt cx="378" cy="448"/>
            </a:xfrm>
          </p:grpSpPr>
          <p:grpSp>
            <p:nvGrpSpPr>
              <p:cNvPr id="8279" name="Group 110"/>
              <p:cNvGrpSpPr/>
              <p:nvPr/>
            </p:nvGrpSpPr>
            <p:grpSpPr bwMode="auto">
              <a:xfrm>
                <a:off x="3113" y="2468"/>
                <a:ext cx="378" cy="448"/>
                <a:chOff x="3113" y="2468"/>
                <a:chExt cx="378" cy="448"/>
              </a:xfrm>
            </p:grpSpPr>
            <p:sp>
              <p:nvSpPr>
                <p:cNvPr id="8282" name="AutoShape 111"/>
                <p:cNvSpPr>
                  <a:spLocks noChangeArrowheads="1"/>
                </p:cNvSpPr>
                <p:nvPr/>
              </p:nvSpPr>
              <p:spPr bwMode="auto">
                <a:xfrm>
                  <a:off x="3113" y="2539"/>
                  <a:ext cx="378" cy="377"/>
                </a:xfrm>
                <a:prstGeom prst="cube">
                  <a:avLst>
                    <a:gd name="adj" fmla="val 24995"/>
                  </a:avLst>
                </a:prstGeom>
                <a:solidFill>
                  <a:srgbClr val="A2C1FE"/>
                </a:solidFill>
                <a:ln w="12700">
                  <a:solidFill>
                    <a:schemeClr val="tx1"/>
                  </a:solid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8283" name="AutoShape 112"/>
                <p:cNvSpPr>
                  <a:spLocks noChangeArrowheads="1"/>
                </p:cNvSpPr>
                <p:nvPr/>
              </p:nvSpPr>
              <p:spPr bwMode="auto">
                <a:xfrm>
                  <a:off x="3199" y="2468"/>
                  <a:ext cx="292" cy="78"/>
                </a:xfrm>
                <a:prstGeom prst="cube">
                  <a:avLst>
                    <a:gd name="adj" fmla="val 24995"/>
                  </a:avLst>
                </a:prstGeom>
                <a:solidFill>
                  <a:srgbClr val="A2C1FE"/>
                </a:solidFill>
                <a:ln w="12700">
                  <a:solidFill>
                    <a:schemeClr val="tx1"/>
                  </a:solid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grpSp>
          <p:sp>
            <p:nvSpPr>
              <p:cNvPr id="8280" name="Oval 113"/>
              <p:cNvSpPr>
                <a:spLocks noChangeArrowheads="1"/>
              </p:cNvSpPr>
              <p:nvPr/>
            </p:nvSpPr>
            <p:spPr bwMode="auto">
              <a:xfrm>
                <a:off x="3228" y="2504"/>
                <a:ext cx="49" cy="27"/>
              </a:xfrm>
              <a:prstGeom prst="ellipse">
                <a:avLst/>
              </a:prstGeom>
              <a:solidFill>
                <a:schemeClr val="bg1"/>
              </a:solidFill>
              <a:ln w="12700">
                <a:solidFill>
                  <a:schemeClr val="tx1"/>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8281" name="AutoShape 114"/>
              <p:cNvSpPr>
                <a:spLocks noChangeArrowheads="1"/>
              </p:cNvSpPr>
              <p:nvPr/>
            </p:nvSpPr>
            <p:spPr bwMode="auto">
              <a:xfrm>
                <a:off x="3160" y="2714"/>
                <a:ext cx="198" cy="84"/>
              </a:xfrm>
              <a:prstGeom prst="octagon">
                <a:avLst>
                  <a:gd name="adj" fmla="val 29282"/>
                </a:avLst>
              </a:prstGeom>
              <a:solidFill>
                <a:srgbClr val="A2C1FE"/>
              </a:solidFill>
              <a:ln w="25400">
                <a:solidFill>
                  <a:schemeClr val="tx1"/>
                </a:solid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grpSp>
        <p:sp>
          <p:nvSpPr>
            <p:cNvPr id="8272" name="Freeform 115"/>
            <p:cNvSpPr/>
            <p:nvPr/>
          </p:nvSpPr>
          <p:spPr bwMode="auto">
            <a:xfrm>
              <a:off x="3677" y="2697"/>
              <a:ext cx="86" cy="192"/>
            </a:xfrm>
            <a:custGeom>
              <a:avLst/>
              <a:gdLst>
                <a:gd name="T0" fmla="*/ 62 w 86"/>
                <a:gd name="T1" fmla="*/ 0 h 192"/>
                <a:gd name="T2" fmla="*/ 85 w 86"/>
                <a:gd name="T3" fmla="*/ 0 h 192"/>
                <a:gd name="T4" fmla="*/ 23 w 86"/>
                <a:gd name="T5" fmla="*/ 191 h 192"/>
                <a:gd name="T6" fmla="*/ 0 w 86"/>
                <a:gd name="T7" fmla="*/ 191 h 192"/>
                <a:gd name="T8" fmla="*/ 62 w 86"/>
                <a:gd name="T9" fmla="*/ 0 h 192"/>
                <a:gd name="T10" fmla="*/ 0 60000 65536"/>
                <a:gd name="T11" fmla="*/ 0 60000 65536"/>
                <a:gd name="T12" fmla="*/ 0 60000 65536"/>
                <a:gd name="T13" fmla="*/ 0 60000 65536"/>
                <a:gd name="T14" fmla="*/ 0 60000 65536"/>
                <a:gd name="T15" fmla="*/ 0 w 86"/>
                <a:gd name="T16" fmla="*/ 0 h 192"/>
                <a:gd name="T17" fmla="*/ 86 w 86"/>
                <a:gd name="T18" fmla="*/ 192 h 192"/>
              </a:gdLst>
              <a:ahLst/>
              <a:cxnLst>
                <a:cxn ang="T10">
                  <a:pos x="T0" y="T1"/>
                </a:cxn>
                <a:cxn ang="T11">
                  <a:pos x="T2" y="T3"/>
                </a:cxn>
                <a:cxn ang="T12">
                  <a:pos x="T4" y="T5"/>
                </a:cxn>
                <a:cxn ang="T13">
                  <a:pos x="T6" y="T7"/>
                </a:cxn>
                <a:cxn ang="T14">
                  <a:pos x="T8" y="T9"/>
                </a:cxn>
              </a:cxnLst>
              <a:rect l="T15" t="T16" r="T17" b="T18"/>
              <a:pathLst>
                <a:path w="86" h="192">
                  <a:moveTo>
                    <a:pt x="62" y="0"/>
                  </a:moveTo>
                  <a:lnTo>
                    <a:pt x="85" y="0"/>
                  </a:lnTo>
                  <a:lnTo>
                    <a:pt x="23" y="191"/>
                  </a:lnTo>
                  <a:lnTo>
                    <a:pt x="0" y="191"/>
                  </a:lnTo>
                  <a:lnTo>
                    <a:pt x="62" y="0"/>
                  </a:lnTo>
                </a:path>
              </a:pathLst>
            </a:custGeom>
            <a:solidFill>
              <a:srgbClr val="FC0128"/>
            </a:solidFill>
            <a:ln w="12700" cap="rnd">
              <a:noFill/>
              <a:round/>
            </a:ln>
          </p:spPr>
          <p:txBody>
            <a:bodyP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8273" name="Rectangle 116"/>
            <p:cNvSpPr>
              <a:spLocks noChangeArrowheads="1"/>
            </p:cNvSpPr>
            <p:nvPr/>
          </p:nvSpPr>
          <p:spPr bwMode="auto">
            <a:xfrm>
              <a:off x="3673" y="2697"/>
              <a:ext cx="106" cy="16"/>
            </a:xfrm>
            <a:prstGeom prst="rect">
              <a:avLst/>
            </a:prstGeom>
            <a:solidFill>
              <a:srgbClr val="FC0128"/>
            </a:solidFill>
            <a:ln w="12700">
              <a:no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8274" name="Rectangle 117"/>
            <p:cNvSpPr>
              <a:spLocks noChangeArrowheads="1"/>
            </p:cNvSpPr>
            <p:nvPr/>
          </p:nvSpPr>
          <p:spPr bwMode="auto">
            <a:xfrm>
              <a:off x="3680" y="2778"/>
              <a:ext cx="82" cy="16"/>
            </a:xfrm>
            <a:prstGeom prst="rect">
              <a:avLst/>
            </a:prstGeom>
            <a:solidFill>
              <a:srgbClr val="FC0128"/>
            </a:solidFill>
            <a:ln w="12700">
              <a:no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8275" name="Rectangle 118"/>
            <p:cNvSpPr>
              <a:spLocks noChangeArrowheads="1"/>
            </p:cNvSpPr>
            <p:nvPr/>
          </p:nvSpPr>
          <p:spPr bwMode="auto">
            <a:xfrm>
              <a:off x="3497" y="2778"/>
              <a:ext cx="103" cy="11"/>
            </a:xfrm>
            <a:prstGeom prst="rect">
              <a:avLst/>
            </a:prstGeom>
            <a:solidFill>
              <a:srgbClr val="FC0128"/>
            </a:solidFill>
            <a:ln w="12700">
              <a:no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grpSp>
          <p:nvGrpSpPr>
            <p:cNvPr id="8276" name="Group 119"/>
            <p:cNvGrpSpPr/>
            <p:nvPr/>
          </p:nvGrpSpPr>
          <p:grpSpPr bwMode="auto">
            <a:xfrm>
              <a:off x="3495" y="2525"/>
              <a:ext cx="194" cy="364"/>
              <a:chOff x="3495" y="2525"/>
              <a:chExt cx="194" cy="364"/>
            </a:xfrm>
          </p:grpSpPr>
          <p:sp>
            <p:nvSpPr>
              <p:cNvPr id="8277" name="Oval 120"/>
              <p:cNvSpPr>
                <a:spLocks noChangeArrowheads="1"/>
              </p:cNvSpPr>
              <p:nvPr/>
            </p:nvSpPr>
            <p:spPr bwMode="auto">
              <a:xfrm>
                <a:off x="3571" y="2525"/>
                <a:ext cx="48" cy="48"/>
              </a:xfrm>
              <a:prstGeom prst="ellipse">
                <a:avLst/>
              </a:prstGeom>
              <a:solidFill>
                <a:srgbClr val="FC0128"/>
              </a:solidFill>
              <a:ln w="12700">
                <a:solidFill>
                  <a:srgbClr val="000000"/>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8278" name="Freeform 121"/>
              <p:cNvSpPr/>
              <p:nvPr/>
            </p:nvSpPr>
            <p:spPr bwMode="auto">
              <a:xfrm>
                <a:off x="3495" y="2593"/>
                <a:ext cx="194" cy="296"/>
              </a:xfrm>
              <a:custGeom>
                <a:avLst/>
                <a:gdLst>
                  <a:gd name="T0" fmla="*/ 2 w 194"/>
                  <a:gd name="T1" fmla="*/ 137 h 296"/>
                  <a:gd name="T2" fmla="*/ 1 w 194"/>
                  <a:gd name="T3" fmla="*/ 140 h 296"/>
                  <a:gd name="T4" fmla="*/ 0 w 194"/>
                  <a:gd name="T5" fmla="*/ 145 h 296"/>
                  <a:gd name="T6" fmla="*/ 0 w 194"/>
                  <a:gd name="T7" fmla="*/ 150 h 296"/>
                  <a:gd name="T8" fmla="*/ 2 w 194"/>
                  <a:gd name="T9" fmla="*/ 155 h 296"/>
                  <a:gd name="T10" fmla="*/ 4 w 194"/>
                  <a:gd name="T11" fmla="*/ 159 h 296"/>
                  <a:gd name="T12" fmla="*/ 8 w 194"/>
                  <a:gd name="T13" fmla="*/ 163 h 296"/>
                  <a:gd name="T14" fmla="*/ 12 w 194"/>
                  <a:gd name="T15" fmla="*/ 165 h 296"/>
                  <a:gd name="T16" fmla="*/ 16 w 194"/>
                  <a:gd name="T17" fmla="*/ 166 h 296"/>
                  <a:gd name="T18" fmla="*/ 21 w 194"/>
                  <a:gd name="T19" fmla="*/ 166 h 296"/>
                  <a:gd name="T20" fmla="*/ 126 w 194"/>
                  <a:gd name="T21" fmla="*/ 295 h 296"/>
                  <a:gd name="T22" fmla="*/ 159 w 194"/>
                  <a:gd name="T23" fmla="*/ 142 h 296"/>
                  <a:gd name="T24" fmla="*/ 159 w 194"/>
                  <a:gd name="T25" fmla="*/ 138 h 296"/>
                  <a:gd name="T26" fmla="*/ 157 w 194"/>
                  <a:gd name="T27" fmla="*/ 136 h 296"/>
                  <a:gd name="T28" fmla="*/ 154 w 194"/>
                  <a:gd name="T29" fmla="*/ 133 h 296"/>
                  <a:gd name="T30" fmla="*/ 152 w 194"/>
                  <a:gd name="T31" fmla="*/ 131 h 296"/>
                  <a:gd name="T32" fmla="*/ 148 w 194"/>
                  <a:gd name="T33" fmla="*/ 130 h 296"/>
                  <a:gd name="T34" fmla="*/ 144 w 194"/>
                  <a:gd name="T35" fmla="*/ 129 h 296"/>
                  <a:gd name="T36" fmla="*/ 140 w 194"/>
                  <a:gd name="T37" fmla="*/ 129 h 296"/>
                  <a:gd name="T38" fmla="*/ 137 w 194"/>
                  <a:gd name="T39" fmla="*/ 129 h 296"/>
                  <a:gd name="T40" fmla="*/ 93 w 194"/>
                  <a:gd name="T41" fmla="*/ 75 h 296"/>
                  <a:gd name="T42" fmla="*/ 179 w 194"/>
                  <a:gd name="T43" fmla="*/ 93 h 296"/>
                  <a:gd name="T44" fmla="*/ 183 w 194"/>
                  <a:gd name="T45" fmla="*/ 92 h 296"/>
                  <a:gd name="T46" fmla="*/ 185 w 194"/>
                  <a:gd name="T47" fmla="*/ 91 h 296"/>
                  <a:gd name="T48" fmla="*/ 189 w 194"/>
                  <a:gd name="T49" fmla="*/ 89 h 296"/>
                  <a:gd name="T50" fmla="*/ 191 w 194"/>
                  <a:gd name="T51" fmla="*/ 86 h 296"/>
                  <a:gd name="T52" fmla="*/ 192 w 194"/>
                  <a:gd name="T53" fmla="*/ 83 h 296"/>
                  <a:gd name="T54" fmla="*/ 193 w 194"/>
                  <a:gd name="T55" fmla="*/ 78 h 296"/>
                  <a:gd name="T56" fmla="*/ 192 w 194"/>
                  <a:gd name="T57" fmla="*/ 74 h 296"/>
                  <a:gd name="T58" fmla="*/ 190 w 194"/>
                  <a:gd name="T59" fmla="*/ 70 h 296"/>
                  <a:gd name="T60" fmla="*/ 188 w 194"/>
                  <a:gd name="T61" fmla="*/ 68 h 296"/>
                  <a:gd name="T62" fmla="*/ 184 w 194"/>
                  <a:gd name="T63" fmla="*/ 65 h 296"/>
                  <a:gd name="T64" fmla="*/ 181 w 194"/>
                  <a:gd name="T65" fmla="*/ 64 h 296"/>
                  <a:gd name="T66" fmla="*/ 122 w 194"/>
                  <a:gd name="T67" fmla="*/ 64 h 296"/>
                  <a:gd name="T68" fmla="*/ 112 w 194"/>
                  <a:gd name="T69" fmla="*/ 42 h 296"/>
                  <a:gd name="T70" fmla="*/ 113 w 194"/>
                  <a:gd name="T71" fmla="*/ 37 h 296"/>
                  <a:gd name="T72" fmla="*/ 114 w 194"/>
                  <a:gd name="T73" fmla="*/ 30 h 296"/>
                  <a:gd name="T74" fmla="*/ 114 w 194"/>
                  <a:gd name="T75" fmla="*/ 24 h 296"/>
                  <a:gd name="T76" fmla="*/ 112 w 194"/>
                  <a:gd name="T77" fmla="*/ 19 h 296"/>
                  <a:gd name="T78" fmla="*/ 110 w 194"/>
                  <a:gd name="T79" fmla="*/ 15 h 296"/>
                  <a:gd name="T80" fmla="*/ 107 w 194"/>
                  <a:gd name="T81" fmla="*/ 10 h 296"/>
                  <a:gd name="T82" fmla="*/ 103 w 194"/>
                  <a:gd name="T83" fmla="*/ 7 h 296"/>
                  <a:gd name="T84" fmla="*/ 98 w 194"/>
                  <a:gd name="T85" fmla="*/ 3 h 296"/>
                  <a:gd name="T86" fmla="*/ 93 w 194"/>
                  <a:gd name="T87" fmla="*/ 1 h 296"/>
                  <a:gd name="T88" fmla="*/ 87 w 194"/>
                  <a:gd name="T89" fmla="*/ 0 h 296"/>
                  <a:gd name="T90" fmla="*/ 81 w 194"/>
                  <a:gd name="T91" fmla="*/ 0 h 296"/>
                  <a:gd name="T92" fmla="*/ 75 w 194"/>
                  <a:gd name="T93" fmla="*/ 1 h 296"/>
                  <a:gd name="T94" fmla="*/ 69 w 194"/>
                  <a:gd name="T95" fmla="*/ 3 h 296"/>
                  <a:gd name="T96" fmla="*/ 63 w 194"/>
                  <a:gd name="T97" fmla="*/ 6 h 296"/>
                  <a:gd name="T98" fmla="*/ 59 w 194"/>
                  <a:gd name="T99" fmla="*/ 11 h 296"/>
                  <a:gd name="T100" fmla="*/ 55 w 194"/>
                  <a:gd name="T101" fmla="*/ 17 h 296"/>
                  <a:gd name="T102" fmla="*/ 53 w 194"/>
                  <a:gd name="T103" fmla="*/ 23 h 29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94"/>
                  <a:gd name="T157" fmla="*/ 0 h 296"/>
                  <a:gd name="T158" fmla="*/ 194 w 194"/>
                  <a:gd name="T159" fmla="*/ 296 h 29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94" h="296">
                    <a:moveTo>
                      <a:pt x="53" y="23"/>
                    </a:moveTo>
                    <a:lnTo>
                      <a:pt x="2" y="137"/>
                    </a:lnTo>
                    <a:lnTo>
                      <a:pt x="1" y="138"/>
                    </a:lnTo>
                    <a:lnTo>
                      <a:pt x="1" y="140"/>
                    </a:lnTo>
                    <a:lnTo>
                      <a:pt x="0" y="142"/>
                    </a:lnTo>
                    <a:lnTo>
                      <a:pt x="0" y="145"/>
                    </a:lnTo>
                    <a:lnTo>
                      <a:pt x="0" y="147"/>
                    </a:lnTo>
                    <a:lnTo>
                      <a:pt x="0" y="150"/>
                    </a:lnTo>
                    <a:lnTo>
                      <a:pt x="1" y="152"/>
                    </a:lnTo>
                    <a:lnTo>
                      <a:pt x="2" y="155"/>
                    </a:lnTo>
                    <a:lnTo>
                      <a:pt x="3" y="157"/>
                    </a:lnTo>
                    <a:lnTo>
                      <a:pt x="4" y="159"/>
                    </a:lnTo>
                    <a:lnTo>
                      <a:pt x="6" y="161"/>
                    </a:lnTo>
                    <a:lnTo>
                      <a:pt x="8" y="163"/>
                    </a:lnTo>
                    <a:lnTo>
                      <a:pt x="10" y="164"/>
                    </a:lnTo>
                    <a:lnTo>
                      <a:pt x="12" y="165"/>
                    </a:lnTo>
                    <a:lnTo>
                      <a:pt x="14" y="165"/>
                    </a:lnTo>
                    <a:lnTo>
                      <a:pt x="16" y="166"/>
                    </a:lnTo>
                    <a:lnTo>
                      <a:pt x="18" y="166"/>
                    </a:lnTo>
                    <a:lnTo>
                      <a:pt x="21" y="166"/>
                    </a:lnTo>
                    <a:lnTo>
                      <a:pt x="126" y="166"/>
                    </a:lnTo>
                    <a:lnTo>
                      <a:pt x="126" y="295"/>
                    </a:lnTo>
                    <a:lnTo>
                      <a:pt x="159" y="295"/>
                    </a:lnTo>
                    <a:lnTo>
                      <a:pt x="159" y="142"/>
                    </a:lnTo>
                    <a:lnTo>
                      <a:pt x="159" y="140"/>
                    </a:lnTo>
                    <a:lnTo>
                      <a:pt x="159" y="138"/>
                    </a:lnTo>
                    <a:lnTo>
                      <a:pt x="158" y="137"/>
                    </a:lnTo>
                    <a:lnTo>
                      <a:pt x="157" y="136"/>
                    </a:lnTo>
                    <a:lnTo>
                      <a:pt x="156" y="135"/>
                    </a:lnTo>
                    <a:lnTo>
                      <a:pt x="154" y="133"/>
                    </a:lnTo>
                    <a:lnTo>
                      <a:pt x="153" y="132"/>
                    </a:lnTo>
                    <a:lnTo>
                      <a:pt x="152" y="131"/>
                    </a:lnTo>
                    <a:lnTo>
                      <a:pt x="150" y="131"/>
                    </a:lnTo>
                    <a:lnTo>
                      <a:pt x="148" y="130"/>
                    </a:lnTo>
                    <a:lnTo>
                      <a:pt x="146" y="130"/>
                    </a:lnTo>
                    <a:lnTo>
                      <a:pt x="144" y="129"/>
                    </a:lnTo>
                    <a:lnTo>
                      <a:pt x="142" y="129"/>
                    </a:lnTo>
                    <a:lnTo>
                      <a:pt x="140" y="129"/>
                    </a:lnTo>
                    <a:lnTo>
                      <a:pt x="139" y="129"/>
                    </a:lnTo>
                    <a:lnTo>
                      <a:pt x="137" y="129"/>
                    </a:lnTo>
                    <a:lnTo>
                      <a:pt x="76" y="125"/>
                    </a:lnTo>
                    <a:lnTo>
                      <a:pt x="93" y="75"/>
                    </a:lnTo>
                    <a:lnTo>
                      <a:pt x="105" y="93"/>
                    </a:lnTo>
                    <a:lnTo>
                      <a:pt x="179" y="93"/>
                    </a:lnTo>
                    <a:lnTo>
                      <a:pt x="181" y="92"/>
                    </a:lnTo>
                    <a:lnTo>
                      <a:pt x="183" y="92"/>
                    </a:lnTo>
                    <a:lnTo>
                      <a:pt x="184" y="91"/>
                    </a:lnTo>
                    <a:lnTo>
                      <a:pt x="185" y="91"/>
                    </a:lnTo>
                    <a:lnTo>
                      <a:pt x="187" y="90"/>
                    </a:lnTo>
                    <a:lnTo>
                      <a:pt x="189" y="89"/>
                    </a:lnTo>
                    <a:lnTo>
                      <a:pt x="190" y="87"/>
                    </a:lnTo>
                    <a:lnTo>
                      <a:pt x="191" y="86"/>
                    </a:lnTo>
                    <a:lnTo>
                      <a:pt x="192" y="84"/>
                    </a:lnTo>
                    <a:lnTo>
                      <a:pt x="192" y="83"/>
                    </a:lnTo>
                    <a:lnTo>
                      <a:pt x="193" y="81"/>
                    </a:lnTo>
                    <a:lnTo>
                      <a:pt x="193" y="78"/>
                    </a:lnTo>
                    <a:lnTo>
                      <a:pt x="193" y="76"/>
                    </a:lnTo>
                    <a:lnTo>
                      <a:pt x="192" y="74"/>
                    </a:lnTo>
                    <a:lnTo>
                      <a:pt x="191" y="72"/>
                    </a:lnTo>
                    <a:lnTo>
                      <a:pt x="190" y="70"/>
                    </a:lnTo>
                    <a:lnTo>
                      <a:pt x="189" y="69"/>
                    </a:lnTo>
                    <a:lnTo>
                      <a:pt x="188" y="68"/>
                    </a:lnTo>
                    <a:lnTo>
                      <a:pt x="186" y="66"/>
                    </a:lnTo>
                    <a:lnTo>
                      <a:pt x="184" y="65"/>
                    </a:lnTo>
                    <a:lnTo>
                      <a:pt x="184" y="64"/>
                    </a:lnTo>
                    <a:lnTo>
                      <a:pt x="181" y="64"/>
                    </a:lnTo>
                    <a:lnTo>
                      <a:pt x="179" y="64"/>
                    </a:lnTo>
                    <a:lnTo>
                      <a:pt x="122" y="64"/>
                    </a:lnTo>
                    <a:lnTo>
                      <a:pt x="110" y="44"/>
                    </a:lnTo>
                    <a:lnTo>
                      <a:pt x="112" y="42"/>
                    </a:lnTo>
                    <a:lnTo>
                      <a:pt x="113" y="39"/>
                    </a:lnTo>
                    <a:lnTo>
                      <a:pt x="113" y="37"/>
                    </a:lnTo>
                    <a:lnTo>
                      <a:pt x="114" y="34"/>
                    </a:lnTo>
                    <a:lnTo>
                      <a:pt x="114" y="30"/>
                    </a:lnTo>
                    <a:lnTo>
                      <a:pt x="114" y="28"/>
                    </a:lnTo>
                    <a:lnTo>
                      <a:pt x="114" y="24"/>
                    </a:lnTo>
                    <a:lnTo>
                      <a:pt x="113" y="22"/>
                    </a:lnTo>
                    <a:lnTo>
                      <a:pt x="112" y="19"/>
                    </a:lnTo>
                    <a:lnTo>
                      <a:pt x="111" y="17"/>
                    </a:lnTo>
                    <a:lnTo>
                      <a:pt x="110" y="15"/>
                    </a:lnTo>
                    <a:lnTo>
                      <a:pt x="109" y="13"/>
                    </a:lnTo>
                    <a:lnTo>
                      <a:pt x="107" y="10"/>
                    </a:lnTo>
                    <a:lnTo>
                      <a:pt x="105" y="9"/>
                    </a:lnTo>
                    <a:lnTo>
                      <a:pt x="103" y="7"/>
                    </a:lnTo>
                    <a:lnTo>
                      <a:pt x="101" y="5"/>
                    </a:lnTo>
                    <a:lnTo>
                      <a:pt x="98" y="3"/>
                    </a:lnTo>
                    <a:lnTo>
                      <a:pt x="96" y="3"/>
                    </a:lnTo>
                    <a:lnTo>
                      <a:pt x="93" y="1"/>
                    </a:lnTo>
                    <a:lnTo>
                      <a:pt x="90" y="1"/>
                    </a:lnTo>
                    <a:lnTo>
                      <a:pt x="87" y="0"/>
                    </a:lnTo>
                    <a:lnTo>
                      <a:pt x="84" y="0"/>
                    </a:lnTo>
                    <a:lnTo>
                      <a:pt x="81" y="0"/>
                    </a:lnTo>
                    <a:lnTo>
                      <a:pt x="78" y="0"/>
                    </a:lnTo>
                    <a:lnTo>
                      <a:pt x="75" y="1"/>
                    </a:lnTo>
                    <a:lnTo>
                      <a:pt x="72" y="2"/>
                    </a:lnTo>
                    <a:lnTo>
                      <a:pt x="69" y="3"/>
                    </a:lnTo>
                    <a:lnTo>
                      <a:pt x="66" y="4"/>
                    </a:lnTo>
                    <a:lnTo>
                      <a:pt x="63" y="6"/>
                    </a:lnTo>
                    <a:lnTo>
                      <a:pt x="61" y="9"/>
                    </a:lnTo>
                    <a:lnTo>
                      <a:pt x="59" y="11"/>
                    </a:lnTo>
                    <a:lnTo>
                      <a:pt x="57" y="13"/>
                    </a:lnTo>
                    <a:lnTo>
                      <a:pt x="55" y="17"/>
                    </a:lnTo>
                    <a:lnTo>
                      <a:pt x="53" y="19"/>
                    </a:lnTo>
                    <a:lnTo>
                      <a:pt x="53" y="23"/>
                    </a:lnTo>
                  </a:path>
                </a:pathLst>
              </a:custGeom>
              <a:solidFill>
                <a:srgbClr val="FC0128"/>
              </a:solidFill>
              <a:ln w="127000" cap="rnd">
                <a:noFill/>
                <a:round/>
              </a:ln>
            </p:spPr>
            <p:txBody>
              <a:bodyP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grpSp>
      </p:grpSp>
      <p:grpSp>
        <p:nvGrpSpPr>
          <p:cNvPr id="24" name="Group 122"/>
          <p:cNvGrpSpPr/>
          <p:nvPr/>
        </p:nvGrpSpPr>
        <p:grpSpPr bwMode="auto">
          <a:xfrm>
            <a:off x="8536623" y="4916488"/>
            <a:ext cx="1535112" cy="711200"/>
            <a:chOff x="3852" y="2964"/>
            <a:chExt cx="967" cy="448"/>
          </a:xfrm>
        </p:grpSpPr>
        <p:grpSp>
          <p:nvGrpSpPr>
            <p:cNvPr id="8252" name="Group 123"/>
            <p:cNvGrpSpPr/>
            <p:nvPr/>
          </p:nvGrpSpPr>
          <p:grpSpPr bwMode="auto">
            <a:xfrm>
              <a:off x="3852" y="2964"/>
              <a:ext cx="305" cy="448"/>
              <a:chOff x="3852" y="2964"/>
              <a:chExt cx="305" cy="448"/>
            </a:xfrm>
          </p:grpSpPr>
          <p:grpSp>
            <p:nvGrpSpPr>
              <p:cNvPr id="8266" name="Group 124"/>
              <p:cNvGrpSpPr/>
              <p:nvPr/>
            </p:nvGrpSpPr>
            <p:grpSpPr bwMode="auto">
              <a:xfrm>
                <a:off x="3852" y="2964"/>
                <a:ext cx="305" cy="448"/>
                <a:chOff x="3852" y="2964"/>
                <a:chExt cx="305" cy="448"/>
              </a:xfrm>
            </p:grpSpPr>
            <p:sp>
              <p:nvSpPr>
                <p:cNvPr id="8268" name="AutoShape 125"/>
                <p:cNvSpPr>
                  <a:spLocks noChangeArrowheads="1"/>
                </p:cNvSpPr>
                <p:nvPr/>
              </p:nvSpPr>
              <p:spPr bwMode="auto">
                <a:xfrm>
                  <a:off x="3852" y="3035"/>
                  <a:ext cx="305" cy="377"/>
                </a:xfrm>
                <a:prstGeom prst="cube">
                  <a:avLst>
                    <a:gd name="adj" fmla="val 24995"/>
                  </a:avLst>
                </a:prstGeom>
                <a:solidFill>
                  <a:srgbClr val="F6BF69"/>
                </a:solidFill>
                <a:ln w="12700">
                  <a:solidFill>
                    <a:schemeClr val="tx1"/>
                  </a:solid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8269" name="AutoShape 126"/>
                <p:cNvSpPr>
                  <a:spLocks noChangeArrowheads="1"/>
                </p:cNvSpPr>
                <p:nvPr/>
              </p:nvSpPr>
              <p:spPr bwMode="auto">
                <a:xfrm>
                  <a:off x="3922" y="2964"/>
                  <a:ext cx="235" cy="78"/>
                </a:xfrm>
                <a:prstGeom prst="cube">
                  <a:avLst>
                    <a:gd name="adj" fmla="val 24995"/>
                  </a:avLst>
                </a:prstGeom>
                <a:solidFill>
                  <a:srgbClr val="F6BF69"/>
                </a:solidFill>
                <a:ln w="12700">
                  <a:solidFill>
                    <a:schemeClr val="tx1"/>
                  </a:solid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grpSp>
          <p:sp>
            <p:nvSpPr>
              <p:cNvPr id="8267" name="AutoShape 127"/>
              <p:cNvSpPr>
                <a:spLocks noChangeArrowheads="1"/>
              </p:cNvSpPr>
              <p:nvPr/>
            </p:nvSpPr>
            <p:spPr bwMode="auto">
              <a:xfrm>
                <a:off x="3914" y="3068"/>
                <a:ext cx="158" cy="27"/>
              </a:xfrm>
              <a:prstGeom prst="parallelogram">
                <a:avLst>
                  <a:gd name="adj" fmla="val 146269"/>
                </a:avLst>
              </a:prstGeom>
              <a:solidFill>
                <a:srgbClr val="F6BF69"/>
              </a:solidFill>
              <a:ln w="25400">
                <a:solidFill>
                  <a:schemeClr val="tx1"/>
                </a:solid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grpSp>
        <p:grpSp>
          <p:nvGrpSpPr>
            <p:cNvPr id="8253" name="Group 128"/>
            <p:cNvGrpSpPr/>
            <p:nvPr/>
          </p:nvGrpSpPr>
          <p:grpSpPr bwMode="auto">
            <a:xfrm>
              <a:off x="4153" y="2964"/>
              <a:ext cx="378" cy="448"/>
              <a:chOff x="4153" y="2964"/>
              <a:chExt cx="378" cy="448"/>
            </a:xfrm>
          </p:grpSpPr>
          <p:grpSp>
            <p:nvGrpSpPr>
              <p:cNvPr id="8261" name="Group 129"/>
              <p:cNvGrpSpPr/>
              <p:nvPr/>
            </p:nvGrpSpPr>
            <p:grpSpPr bwMode="auto">
              <a:xfrm>
                <a:off x="4153" y="2964"/>
                <a:ext cx="378" cy="448"/>
                <a:chOff x="4153" y="2964"/>
                <a:chExt cx="378" cy="448"/>
              </a:xfrm>
            </p:grpSpPr>
            <p:sp>
              <p:nvSpPr>
                <p:cNvPr id="8264" name="AutoShape 130"/>
                <p:cNvSpPr>
                  <a:spLocks noChangeArrowheads="1"/>
                </p:cNvSpPr>
                <p:nvPr/>
              </p:nvSpPr>
              <p:spPr bwMode="auto">
                <a:xfrm>
                  <a:off x="4153" y="3035"/>
                  <a:ext cx="378" cy="377"/>
                </a:xfrm>
                <a:prstGeom prst="cube">
                  <a:avLst>
                    <a:gd name="adj" fmla="val 24995"/>
                  </a:avLst>
                </a:prstGeom>
                <a:solidFill>
                  <a:srgbClr val="A2C1FE"/>
                </a:solidFill>
                <a:ln w="12700">
                  <a:solidFill>
                    <a:schemeClr val="tx1"/>
                  </a:solid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8265" name="AutoShape 131"/>
                <p:cNvSpPr>
                  <a:spLocks noChangeArrowheads="1"/>
                </p:cNvSpPr>
                <p:nvPr/>
              </p:nvSpPr>
              <p:spPr bwMode="auto">
                <a:xfrm>
                  <a:off x="4239" y="2964"/>
                  <a:ext cx="292" cy="78"/>
                </a:xfrm>
                <a:prstGeom prst="cube">
                  <a:avLst>
                    <a:gd name="adj" fmla="val 24995"/>
                  </a:avLst>
                </a:prstGeom>
                <a:solidFill>
                  <a:srgbClr val="A2C1FE"/>
                </a:solidFill>
                <a:ln w="12700">
                  <a:solidFill>
                    <a:schemeClr val="tx1"/>
                  </a:solid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grpSp>
          <p:sp>
            <p:nvSpPr>
              <p:cNvPr id="8262" name="Oval 132"/>
              <p:cNvSpPr>
                <a:spLocks noChangeArrowheads="1"/>
              </p:cNvSpPr>
              <p:nvPr/>
            </p:nvSpPr>
            <p:spPr bwMode="auto">
              <a:xfrm>
                <a:off x="4268" y="3000"/>
                <a:ext cx="49" cy="27"/>
              </a:xfrm>
              <a:prstGeom prst="ellipse">
                <a:avLst/>
              </a:prstGeom>
              <a:solidFill>
                <a:schemeClr val="bg1"/>
              </a:solidFill>
              <a:ln w="12700">
                <a:solidFill>
                  <a:schemeClr val="tx1"/>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8263" name="AutoShape 133"/>
              <p:cNvSpPr>
                <a:spLocks noChangeArrowheads="1"/>
              </p:cNvSpPr>
              <p:nvPr/>
            </p:nvSpPr>
            <p:spPr bwMode="auto">
              <a:xfrm>
                <a:off x="4200" y="3210"/>
                <a:ext cx="198" cy="84"/>
              </a:xfrm>
              <a:prstGeom prst="octagon">
                <a:avLst>
                  <a:gd name="adj" fmla="val 29282"/>
                </a:avLst>
              </a:prstGeom>
              <a:solidFill>
                <a:srgbClr val="A2C1FE"/>
              </a:solidFill>
              <a:ln w="25400">
                <a:solidFill>
                  <a:schemeClr val="tx1"/>
                </a:solid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grpSp>
        <p:sp>
          <p:nvSpPr>
            <p:cNvPr id="8254" name="Freeform 134"/>
            <p:cNvSpPr/>
            <p:nvPr/>
          </p:nvSpPr>
          <p:spPr bwMode="auto">
            <a:xfrm>
              <a:off x="4717" y="3193"/>
              <a:ext cx="86" cy="192"/>
            </a:xfrm>
            <a:custGeom>
              <a:avLst/>
              <a:gdLst>
                <a:gd name="T0" fmla="*/ 62 w 86"/>
                <a:gd name="T1" fmla="*/ 0 h 192"/>
                <a:gd name="T2" fmla="*/ 85 w 86"/>
                <a:gd name="T3" fmla="*/ 0 h 192"/>
                <a:gd name="T4" fmla="*/ 23 w 86"/>
                <a:gd name="T5" fmla="*/ 191 h 192"/>
                <a:gd name="T6" fmla="*/ 0 w 86"/>
                <a:gd name="T7" fmla="*/ 191 h 192"/>
                <a:gd name="T8" fmla="*/ 62 w 86"/>
                <a:gd name="T9" fmla="*/ 0 h 192"/>
                <a:gd name="T10" fmla="*/ 0 60000 65536"/>
                <a:gd name="T11" fmla="*/ 0 60000 65536"/>
                <a:gd name="T12" fmla="*/ 0 60000 65536"/>
                <a:gd name="T13" fmla="*/ 0 60000 65536"/>
                <a:gd name="T14" fmla="*/ 0 60000 65536"/>
                <a:gd name="T15" fmla="*/ 0 w 86"/>
                <a:gd name="T16" fmla="*/ 0 h 192"/>
                <a:gd name="T17" fmla="*/ 86 w 86"/>
                <a:gd name="T18" fmla="*/ 192 h 192"/>
              </a:gdLst>
              <a:ahLst/>
              <a:cxnLst>
                <a:cxn ang="T10">
                  <a:pos x="T0" y="T1"/>
                </a:cxn>
                <a:cxn ang="T11">
                  <a:pos x="T2" y="T3"/>
                </a:cxn>
                <a:cxn ang="T12">
                  <a:pos x="T4" y="T5"/>
                </a:cxn>
                <a:cxn ang="T13">
                  <a:pos x="T6" y="T7"/>
                </a:cxn>
                <a:cxn ang="T14">
                  <a:pos x="T8" y="T9"/>
                </a:cxn>
              </a:cxnLst>
              <a:rect l="T15" t="T16" r="T17" b="T18"/>
              <a:pathLst>
                <a:path w="86" h="192">
                  <a:moveTo>
                    <a:pt x="62" y="0"/>
                  </a:moveTo>
                  <a:lnTo>
                    <a:pt x="85" y="0"/>
                  </a:lnTo>
                  <a:lnTo>
                    <a:pt x="23" y="191"/>
                  </a:lnTo>
                  <a:lnTo>
                    <a:pt x="0" y="191"/>
                  </a:lnTo>
                  <a:lnTo>
                    <a:pt x="62" y="0"/>
                  </a:lnTo>
                </a:path>
              </a:pathLst>
            </a:custGeom>
            <a:solidFill>
              <a:srgbClr val="FC0128"/>
            </a:solidFill>
            <a:ln w="12700" cap="rnd">
              <a:noFill/>
              <a:round/>
            </a:ln>
          </p:spPr>
          <p:txBody>
            <a:bodyP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8255" name="Rectangle 135"/>
            <p:cNvSpPr>
              <a:spLocks noChangeArrowheads="1"/>
            </p:cNvSpPr>
            <p:nvPr/>
          </p:nvSpPr>
          <p:spPr bwMode="auto">
            <a:xfrm>
              <a:off x="4713" y="3193"/>
              <a:ext cx="106" cy="16"/>
            </a:xfrm>
            <a:prstGeom prst="rect">
              <a:avLst/>
            </a:prstGeom>
            <a:solidFill>
              <a:srgbClr val="FC0128"/>
            </a:solidFill>
            <a:ln w="12700">
              <a:no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8256" name="Rectangle 136"/>
            <p:cNvSpPr>
              <a:spLocks noChangeArrowheads="1"/>
            </p:cNvSpPr>
            <p:nvPr/>
          </p:nvSpPr>
          <p:spPr bwMode="auto">
            <a:xfrm>
              <a:off x="4720" y="3274"/>
              <a:ext cx="82" cy="16"/>
            </a:xfrm>
            <a:prstGeom prst="rect">
              <a:avLst/>
            </a:prstGeom>
            <a:solidFill>
              <a:srgbClr val="FC0128"/>
            </a:solidFill>
            <a:ln w="12700">
              <a:no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8257" name="Rectangle 137"/>
            <p:cNvSpPr>
              <a:spLocks noChangeArrowheads="1"/>
            </p:cNvSpPr>
            <p:nvPr/>
          </p:nvSpPr>
          <p:spPr bwMode="auto">
            <a:xfrm>
              <a:off x="4537" y="3274"/>
              <a:ext cx="103" cy="11"/>
            </a:xfrm>
            <a:prstGeom prst="rect">
              <a:avLst/>
            </a:prstGeom>
            <a:solidFill>
              <a:srgbClr val="FC0128"/>
            </a:solidFill>
            <a:ln w="12700">
              <a:no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grpSp>
          <p:nvGrpSpPr>
            <p:cNvPr id="8258" name="Group 138"/>
            <p:cNvGrpSpPr/>
            <p:nvPr/>
          </p:nvGrpSpPr>
          <p:grpSpPr bwMode="auto">
            <a:xfrm>
              <a:off x="4535" y="3021"/>
              <a:ext cx="194" cy="364"/>
              <a:chOff x="4535" y="3021"/>
              <a:chExt cx="194" cy="364"/>
            </a:xfrm>
          </p:grpSpPr>
          <p:sp>
            <p:nvSpPr>
              <p:cNvPr id="8259" name="Oval 139"/>
              <p:cNvSpPr>
                <a:spLocks noChangeArrowheads="1"/>
              </p:cNvSpPr>
              <p:nvPr/>
            </p:nvSpPr>
            <p:spPr bwMode="auto">
              <a:xfrm>
                <a:off x="4611" y="3021"/>
                <a:ext cx="48" cy="48"/>
              </a:xfrm>
              <a:prstGeom prst="ellipse">
                <a:avLst/>
              </a:prstGeom>
              <a:solidFill>
                <a:srgbClr val="FC0128"/>
              </a:solidFill>
              <a:ln w="12700">
                <a:solidFill>
                  <a:srgbClr val="000000"/>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8260" name="Freeform 140"/>
              <p:cNvSpPr/>
              <p:nvPr/>
            </p:nvSpPr>
            <p:spPr bwMode="auto">
              <a:xfrm>
                <a:off x="4535" y="3089"/>
                <a:ext cx="194" cy="296"/>
              </a:xfrm>
              <a:custGeom>
                <a:avLst/>
                <a:gdLst>
                  <a:gd name="T0" fmla="*/ 2 w 194"/>
                  <a:gd name="T1" fmla="*/ 137 h 296"/>
                  <a:gd name="T2" fmla="*/ 1 w 194"/>
                  <a:gd name="T3" fmla="*/ 140 h 296"/>
                  <a:gd name="T4" fmla="*/ 0 w 194"/>
                  <a:gd name="T5" fmla="*/ 145 h 296"/>
                  <a:gd name="T6" fmla="*/ 0 w 194"/>
                  <a:gd name="T7" fmla="*/ 150 h 296"/>
                  <a:gd name="T8" fmla="*/ 2 w 194"/>
                  <a:gd name="T9" fmla="*/ 155 h 296"/>
                  <a:gd name="T10" fmla="*/ 4 w 194"/>
                  <a:gd name="T11" fmla="*/ 159 h 296"/>
                  <a:gd name="T12" fmla="*/ 8 w 194"/>
                  <a:gd name="T13" fmla="*/ 163 h 296"/>
                  <a:gd name="T14" fmla="*/ 12 w 194"/>
                  <a:gd name="T15" fmla="*/ 165 h 296"/>
                  <a:gd name="T16" fmla="*/ 16 w 194"/>
                  <a:gd name="T17" fmla="*/ 166 h 296"/>
                  <a:gd name="T18" fmla="*/ 21 w 194"/>
                  <a:gd name="T19" fmla="*/ 166 h 296"/>
                  <a:gd name="T20" fmla="*/ 126 w 194"/>
                  <a:gd name="T21" fmla="*/ 295 h 296"/>
                  <a:gd name="T22" fmla="*/ 159 w 194"/>
                  <a:gd name="T23" fmla="*/ 142 h 296"/>
                  <a:gd name="T24" fmla="*/ 159 w 194"/>
                  <a:gd name="T25" fmla="*/ 138 h 296"/>
                  <a:gd name="T26" fmla="*/ 157 w 194"/>
                  <a:gd name="T27" fmla="*/ 136 h 296"/>
                  <a:gd name="T28" fmla="*/ 154 w 194"/>
                  <a:gd name="T29" fmla="*/ 133 h 296"/>
                  <a:gd name="T30" fmla="*/ 152 w 194"/>
                  <a:gd name="T31" fmla="*/ 131 h 296"/>
                  <a:gd name="T32" fmla="*/ 148 w 194"/>
                  <a:gd name="T33" fmla="*/ 130 h 296"/>
                  <a:gd name="T34" fmla="*/ 144 w 194"/>
                  <a:gd name="T35" fmla="*/ 129 h 296"/>
                  <a:gd name="T36" fmla="*/ 140 w 194"/>
                  <a:gd name="T37" fmla="*/ 129 h 296"/>
                  <a:gd name="T38" fmla="*/ 137 w 194"/>
                  <a:gd name="T39" fmla="*/ 129 h 296"/>
                  <a:gd name="T40" fmla="*/ 93 w 194"/>
                  <a:gd name="T41" fmla="*/ 75 h 296"/>
                  <a:gd name="T42" fmla="*/ 179 w 194"/>
                  <a:gd name="T43" fmla="*/ 93 h 296"/>
                  <a:gd name="T44" fmla="*/ 183 w 194"/>
                  <a:gd name="T45" fmla="*/ 92 h 296"/>
                  <a:gd name="T46" fmla="*/ 185 w 194"/>
                  <a:gd name="T47" fmla="*/ 91 h 296"/>
                  <a:gd name="T48" fmla="*/ 189 w 194"/>
                  <a:gd name="T49" fmla="*/ 89 h 296"/>
                  <a:gd name="T50" fmla="*/ 191 w 194"/>
                  <a:gd name="T51" fmla="*/ 86 h 296"/>
                  <a:gd name="T52" fmla="*/ 192 w 194"/>
                  <a:gd name="T53" fmla="*/ 83 h 296"/>
                  <a:gd name="T54" fmla="*/ 193 w 194"/>
                  <a:gd name="T55" fmla="*/ 78 h 296"/>
                  <a:gd name="T56" fmla="*/ 192 w 194"/>
                  <a:gd name="T57" fmla="*/ 74 h 296"/>
                  <a:gd name="T58" fmla="*/ 190 w 194"/>
                  <a:gd name="T59" fmla="*/ 70 h 296"/>
                  <a:gd name="T60" fmla="*/ 188 w 194"/>
                  <a:gd name="T61" fmla="*/ 68 h 296"/>
                  <a:gd name="T62" fmla="*/ 184 w 194"/>
                  <a:gd name="T63" fmla="*/ 65 h 296"/>
                  <a:gd name="T64" fmla="*/ 181 w 194"/>
                  <a:gd name="T65" fmla="*/ 64 h 296"/>
                  <a:gd name="T66" fmla="*/ 122 w 194"/>
                  <a:gd name="T67" fmla="*/ 64 h 296"/>
                  <a:gd name="T68" fmla="*/ 112 w 194"/>
                  <a:gd name="T69" fmla="*/ 42 h 296"/>
                  <a:gd name="T70" fmla="*/ 113 w 194"/>
                  <a:gd name="T71" fmla="*/ 37 h 296"/>
                  <a:gd name="T72" fmla="*/ 114 w 194"/>
                  <a:gd name="T73" fmla="*/ 30 h 296"/>
                  <a:gd name="T74" fmla="*/ 114 w 194"/>
                  <a:gd name="T75" fmla="*/ 24 h 296"/>
                  <a:gd name="T76" fmla="*/ 112 w 194"/>
                  <a:gd name="T77" fmla="*/ 19 h 296"/>
                  <a:gd name="T78" fmla="*/ 110 w 194"/>
                  <a:gd name="T79" fmla="*/ 15 h 296"/>
                  <a:gd name="T80" fmla="*/ 107 w 194"/>
                  <a:gd name="T81" fmla="*/ 10 h 296"/>
                  <a:gd name="T82" fmla="*/ 103 w 194"/>
                  <a:gd name="T83" fmla="*/ 7 h 296"/>
                  <a:gd name="T84" fmla="*/ 98 w 194"/>
                  <a:gd name="T85" fmla="*/ 3 h 296"/>
                  <a:gd name="T86" fmla="*/ 93 w 194"/>
                  <a:gd name="T87" fmla="*/ 1 h 296"/>
                  <a:gd name="T88" fmla="*/ 87 w 194"/>
                  <a:gd name="T89" fmla="*/ 0 h 296"/>
                  <a:gd name="T90" fmla="*/ 81 w 194"/>
                  <a:gd name="T91" fmla="*/ 0 h 296"/>
                  <a:gd name="T92" fmla="*/ 75 w 194"/>
                  <a:gd name="T93" fmla="*/ 1 h 296"/>
                  <a:gd name="T94" fmla="*/ 69 w 194"/>
                  <a:gd name="T95" fmla="*/ 3 h 296"/>
                  <a:gd name="T96" fmla="*/ 63 w 194"/>
                  <a:gd name="T97" fmla="*/ 6 h 296"/>
                  <a:gd name="T98" fmla="*/ 59 w 194"/>
                  <a:gd name="T99" fmla="*/ 11 h 296"/>
                  <a:gd name="T100" fmla="*/ 55 w 194"/>
                  <a:gd name="T101" fmla="*/ 17 h 296"/>
                  <a:gd name="T102" fmla="*/ 53 w 194"/>
                  <a:gd name="T103" fmla="*/ 23 h 29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94"/>
                  <a:gd name="T157" fmla="*/ 0 h 296"/>
                  <a:gd name="T158" fmla="*/ 194 w 194"/>
                  <a:gd name="T159" fmla="*/ 296 h 29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94" h="296">
                    <a:moveTo>
                      <a:pt x="53" y="23"/>
                    </a:moveTo>
                    <a:lnTo>
                      <a:pt x="2" y="137"/>
                    </a:lnTo>
                    <a:lnTo>
                      <a:pt x="1" y="138"/>
                    </a:lnTo>
                    <a:lnTo>
                      <a:pt x="1" y="140"/>
                    </a:lnTo>
                    <a:lnTo>
                      <a:pt x="0" y="142"/>
                    </a:lnTo>
                    <a:lnTo>
                      <a:pt x="0" y="145"/>
                    </a:lnTo>
                    <a:lnTo>
                      <a:pt x="0" y="147"/>
                    </a:lnTo>
                    <a:lnTo>
                      <a:pt x="0" y="150"/>
                    </a:lnTo>
                    <a:lnTo>
                      <a:pt x="1" y="152"/>
                    </a:lnTo>
                    <a:lnTo>
                      <a:pt x="2" y="155"/>
                    </a:lnTo>
                    <a:lnTo>
                      <a:pt x="3" y="157"/>
                    </a:lnTo>
                    <a:lnTo>
                      <a:pt x="4" y="159"/>
                    </a:lnTo>
                    <a:lnTo>
                      <a:pt x="6" y="161"/>
                    </a:lnTo>
                    <a:lnTo>
                      <a:pt x="8" y="163"/>
                    </a:lnTo>
                    <a:lnTo>
                      <a:pt x="10" y="164"/>
                    </a:lnTo>
                    <a:lnTo>
                      <a:pt x="12" y="165"/>
                    </a:lnTo>
                    <a:lnTo>
                      <a:pt x="14" y="165"/>
                    </a:lnTo>
                    <a:lnTo>
                      <a:pt x="16" y="166"/>
                    </a:lnTo>
                    <a:lnTo>
                      <a:pt x="18" y="166"/>
                    </a:lnTo>
                    <a:lnTo>
                      <a:pt x="21" y="166"/>
                    </a:lnTo>
                    <a:lnTo>
                      <a:pt x="126" y="166"/>
                    </a:lnTo>
                    <a:lnTo>
                      <a:pt x="126" y="295"/>
                    </a:lnTo>
                    <a:lnTo>
                      <a:pt x="159" y="295"/>
                    </a:lnTo>
                    <a:lnTo>
                      <a:pt x="159" y="142"/>
                    </a:lnTo>
                    <a:lnTo>
                      <a:pt x="159" y="140"/>
                    </a:lnTo>
                    <a:lnTo>
                      <a:pt x="159" y="138"/>
                    </a:lnTo>
                    <a:lnTo>
                      <a:pt x="158" y="137"/>
                    </a:lnTo>
                    <a:lnTo>
                      <a:pt x="157" y="136"/>
                    </a:lnTo>
                    <a:lnTo>
                      <a:pt x="156" y="135"/>
                    </a:lnTo>
                    <a:lnTo>
                      <a:pt x="154" y="133"/>
                    </a:lnTo>
                    <a:lnTo>
                      <a:pt x="153" y="132"/>
                    </a:lnTo>
                    <a:lnTo>
                      <a:pt x="152" y="131"/>
                    </a:lnTo>
                    <a:lnTo>
                      <a:pt x="150" y="131"/>
                    </a:lnTo>
                    <a:lnTo>
                      <a:pt x="148" y="130"/>
                    </a:lnTo>
                    <a:lnTo>
                      <a:pt x="146" y="130"/>
                    </a:lnTo>
                    <a:lnTo>
                      <a:pt x="144" y="129"/>
                    </a:lnTo>
                    <a:lnTo>
                      <a:pt x="142" y="129"/>
                    </a:lnTo>
                    <a:lnTo>
                      <a:pt x="140" y="129"/>
                    </a:lnTo>
                    <a:lnTo>
                      <a:pt x="139" y="129"/>
                    </a:lnTo>
                    <a:lnTo>
                      <a:pt x="137" y="129"/>
                    </a:lnTo>
                    <a:lnTo>
                      <a:pt x="76" y="125"/>
                    </a:lnTo>
                    <a:lnTo>
                      <a:pt x="93" y="75"/>
                    </a:lnTo>
                    <a:lnTo>
                      <a:pt x="105" y="93"/>
                    </a:lnTo>
                    <a:lnTo>
                      <a:pt x="179" y="93"/>
                    </a:lnTo>
                    <a:lnTo>
                      <a:pt x="181" y="92"/>
                    </a:lnTo>
                    <a:lnTo>
                      <a:pt x="183" y="92"/>
                    </a:lnTo>
                    <a:lnTo>
                      <a:pt x="184" y="91"/>
                    </a:lnTo>
                    <a:lnTo>
                      <a:pt x="185" y="91"/>
                    </a:lnTo>
                    <a:lnTo>
                      <a:pt x="187" y="90"/>
                    </a:lnTo>
                    <a:lnTo>
                      <a:pt x="189" y="89"/>
                    </a:lnTo>
                    <a:lnTo>
                      <a:pt x="190" y="87"/>
                    </a:lnTo>
                    <a:lnTo>
                      <a:pt x="191" y="86"/>
                    </a:lnTo>
                    <a:lnTo>
                      <a:pt x="192" y="84"/>
                    </a:lnTo>
                    <a:lnTo>
                      <a:pt x="192" y="83"/>
                    </a:lnTo>
                    <a:lnTo>
                      <a:pt x="193" y="81"/>
                    </a:lnTo>
                    <a:lnTo>
                      <a:pt x="193" y="78"/>
                    </a:lnTo>
                    <a:lnTo>
                      <a:pt x="193" y="76"/>
                    </a:lnTo>
                    <a:lnTo>
                      <a:pt x="192" y="74"/>
                    </a:lnTo>
                    <a:lnTo>
                      <a:pt x="191" y="72"/>
                    </a:lnTo>
                    <a:lnTo>
                      <a:pt x="190" y="70"/>
                    </a:lnTo>
                    <a:lnTo>
                      <a:pt x="189" y="69"/>
                    </a:lnTo>
                    <a:lnTo>
                      <a:pt x="188" y="68"/>
                    </a:lnTo>
                    <a:lnTo>
                      <a:pt x="186" y="66"/>
                    </a:lnTo>
                    <a:lnTo>
                      <a:pt x="184" y="65"/>
                    </a:lnTo>
                    <a:lnTo>
                      <a:pt x="184" y="64"/>
                    </a:lnTo>
                    <a:lnTo>
                      <a:pt x="181" y="64"/>
                    </a:lnTo>
                    <a:lnTo>
                      <a:pt x="179" y="64"/>
                    </a:lnTo>
                    <a:lnTo>
                      <a:pt x="122" y="64"/>
                    </a:lnTo>
                    <a:lnTo>
                      <a:pt x="110" y="44"/>
                    </a:lnTo>
                    <a:lnTo>
                      <a:pt x="112" y="42"/>
                    </a:lnTo>
                    <a:lnTo>
                      <a:pt x="113" y="39"/>
                    </a:lnTo>
                    <a:lnTo>
                      <a:pt x="113" y="37"/>
                    </a:lnTo>
                    <a:lnTo>
                      <a:pt x="114" y="34"/>
                    </a:lnTo>
                    <a:lnTo>
                      <a:pt x="114" y="30"/>
                    </a:lnTo>
                    <a:lnTo>
                      <a:pt x="114" y="28"/>
                    </a:lnTo>
                    <a:lnTo>
                      <a:pt x="114" y="24"/>
                    </a:lnTo>
                    <a:lnTo>
                      <a:pt x="113" y="22"/>
                    </a:lnTo>
                    <a:lnTo>
                      <a:pt x="112" y="19"/>
                    </a:lnTo>
                    <a:lnTo>
                      <a:pt x="111" y="17"/>
                    </a:lnTo>
                    <a:lnTo>
                      <a:pt x="110" y="15"/>
                    </a:lnTo>
                    <a:lnTo>
                      <a:pt x="109" y="13"/>
                    </a:lnTo>
                    <a:lnTo>
                      <a:pt x="107" y="10"/>
                    </a:lnTo>
                    <a:lnTo>
                      <a:pt x="105" y="9"/>
                    </a:lnTo>
                    <a:lnTo>
                      <a:pt x="103" y="7"/>
                    </a:lnTo>
                    <a:lnTo>
                      <a:pt x="101" y="5"/>
                    </a:lnTo>
                    <a:lnTo>
                      <a:pt x="98" y="3"/>
                    </a:lnTo>
                    <a:lnTo>
                      <a:pt x="96" y="3"/>
                    </a:lnTo>
                    <a:lnTo>
                      <a:pt x="93" y="1"/>
                    </a:lnTo>
                    <a:lnTo>
                      <a:pt x="90" y="1"/>
                    </a:lnTo>
                    <a:lnTo>
                      <a:pt x="87" y="0"/>
                    </a:lnTo>
                    <a:lnTo>
                      <a:pt x="84" y="0"/>
                    </a:lnTo>
                    <a:lnTo>
                      <a:pt x="81" y="0"/>
                    </a:lnTo>
                    <a:lnTo>
                      <a:pt x="78" y="0"/>
                    </a:lnTo>
                    <a:lnTo>
                      <a:pt x="75" y="1"/>
                    </a:lnTo>
                    <a:lnTo>
                      <a:pt x="72" y="2"/>
                    </a:lnTo>
                    <a:lnTo>
                      <a:pt x="69" y="3"/>
                    </a:lnTo>
                    <a:lnTo>
                      <a:pt x="66" y="4"/>
                    </a:lnTo>
                    <a:lnTo>
                      <a:pt x="63" y="6"/>
                    </a:lnTo>
                    <a:lnTo>
                      <a:pt x="61" y="9"/>
                    </a:lnTo>
                    <a:lnTo>
                      <a:pt x="59" y="11"/>
                    </a:lnTo>
                    <a:lnTo>
                      <a:pt x="57" y="13"/>
                    </a:lnTo>
                    <a:lnTo>
                      <a:pt x="55" y="17"/>
                    </a:lnTo>
                    <a:lnTo>
                      <a:pt x="53" y="19"/>
                    </a:lnTo>
                    <a:lnTo>
                      <a:pt x="53" y="23"/>
                    </a:lnTo>
                  </a:path>
                </a:pathLst>
              </a:custGeom>
              <a:solidFill>
                <a:srgbClr val="FC0128"/>
              </a:solidFill>
              <a:ln w="127000" cap="rnd">
                <a:noFill/>
                <a:round/>
              </a:ln>
            </p:spPr>
            <p:txBody>
              <a:bodyP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grpSp>
      </p:grpSp>
      <p:sp>
        <p:nvSpPr>
          <p:cNvPr id="8249" name="Rectangle 141"/>
          <p:cNvSpPr>
            <a:spLocks noChangeArrowheads="1"/>
          </p:cNvSpPr>
          <p:nvPr/>
        </p:nvSpPr>
        <p:spPr bwMode="auto">
          <a:xfrm>
            <a:off x="2450360" y="2870200"/>
            <a:ext cx="496675" cy="2714625"/>
          </a:xfrm>
          <a:prstGeom prst="rect">
            <a:avLst/>
          </a:prstGeom>
          <a:noFill/>
          <a:ln w="12700">
            <a:noFill/>
            <a:miter lim="800000"/>
          </a:ln>
        </p:spPr>
        <p:txBody>
          <a:bodyPr vert="eaVert" wrap="square" lIns="90488" tIns="44450" rIns="90488" bIns="44450">
            <a:spAutoFit/>
          </a:bodyPr>
          <a:lstStyle/>
          <a:p>
            <a:pPr algn="ctr">
              <a:spcBef>
                <a:spcPct val="0"/>
              </a:spcBef>
              <a:buNone/>
            </a:pPr>
            <a:r>
              <a:rPr lang="zh-CN" altLang="en-US" sz="2400" b="1" dirty="0">
                <a:solidFill>
                  <a:srgbClr val="FF3300"/>
                </a:solidFill>
                <a:latin typeface="Arial" panose="020B0604020202020204" pitchFamily="34" charset="0"/>
              </a:rPr>
              <a:t>任务执行顺序</a:t>
            </a:r>
          </a:p>
        </p:txBody>
      </p:sp>
      <p:sp>
        <p:nvSpPr>
          <p:cNvPr id="8250" name="Line 142"/>
          <p:cNvSpPr>
            <a:spLocks noChangeShapeType="1"/>
          </p:cNvSpPr>
          <p:nvPr/>
        </p:nvSpPr>
        <p:spPr bwMode="auto">
          <a:xfrm>
            <a:off x="2923223" y="2497138"/>
            <a:ext cx="0" cy="3035300"/>
          </a:xfrm>
          <a:prstGeom prst="line">
            <a:avLst/>
          </a:prstGeom>
          <a:noFill/>
          <a:ln w="12700">
            <a:solidFill>
              <a:schemeClr val="tx1"/>
            </a:solidFill>
            <a:round/>
            <a:tailEnd type="triangle" w="med" len="med"/>
          </a:ln>
        </p:spPr>
        <p:txBody>
          <a:bodyPr wrap="none" anchor="ctr"/>
          <a:lstStyle/>
          <a:p>
            <a:pPr eaLnBrk="0" fontAlgn="base" hangingPunct="0">
              <a:spcBef>
                <a:spcPct val="50000"/>
              </a:spcBef>
              <a:spcAft>
                <a:spcPct val="0"/>
              </a:spcAft>
              <a:buNone/>
            </a:pPr>
            <a:endParaRPr lang="zh-CN" altLang="en-US" sz="2000">
              <a:solidFill>
                <a:srgbClr val="000000"/>
              </a:solidFill>
              <a:latin typeface="Comic Sans MS" panose="030F0702030302020204" pitchFamily="66" charset="0"/>
            </a:endParaRPr>
          </a:p>
        </p:txBody>
      </p:sp>
      <p:sp>
        <p:nvSpPr>
          <p:cNvPr id="8251" name="Rectangle 143"/>
          <p:cNvSpPr>
            <a:spLocks noChangeArrowheads="1"/>
          </p:cNvSpPr>
          <p:nvPr/>
        </p:nvSpPr>
        <p:spPr bwMode="auto">
          <a:xfrm>
            <a:off x="5716905" y="1455738"/>
            <a:ext cx="1473200" cy="401955"/>
          </a:xfrm>
          <a:prstGeom prst="rect">
            <a:avLst/>
          </a:prstGeom>
          <a:noFill/>
          <a:ln w="12700">
            <a:noFill/>
            <a:miter lim="800000"/>
          </a:ln>
        </p:spPr>
        <p:txBody>
          <a:bodyPr lIns="90488" tIns="44450" rIns="90488" bIns="44450">
            <a:spAutoFit/>
          </a:bodyPr>
          <a:lstStyle/>
          <a:p>
            <a:pPr indent="0" eaLnBrk="0" fontAlgn="base" hangingPunct="0">
              <a:spcBef>
                <a:spcPct val="0"/>
              </a:spcBef>
              <a:spcAft>
                <a:spcPct val="0"/>
              </a:spcAft>
              <a:buNone/>
            </a:pPr>
            <a:r>
              <a:rPr lang="zh-CN" altLang="en-US" sz="2400" b="1">
                <a:solidFill>
                  <a:srgbClr val="FF3300"/>
                </a:solidFill>
                <a:latin typeface="Arial" panose="020B0604020202020204" pitchFamily="34" charset="0"/>
              </a:rPr>
              <a:t>时间</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0-#ppt_w/2"/>
                                          </p:val>
                                        </p:tav>
                                        <p:tav tm="100000">
                                          <p:val>
                                            <p:strVal val="#ppt_x"/>
                                          </p:val>
                                        </p:tav>
                                      </p:tavLst>
                                    </p:anim>
                                    <p:anim calcmode="lin" valueType="num">
                                      <p:cBhvr additive="base">
                                        <p:cTn id="14" dur="500" fill="hold"/>
                                        <p:tgtEl>
                                          <p:spTgt spid="12"/>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1"/>
                                            </p:cond>
                                          </p:stCondLst>
                                          <p:endCondLst>
                                            <p:cond evt="onStopAudio" delay="0">
                                              <p:tgtEl>
                                                <p:sldTgt/>
                                              </p:tgtEl>
                                            </p:cond>
                                          </p:endCondLst>
                                        </p:cTn>
                                        <p:tgtEl>
                                          <p:sndTgt r:embed="rId3" name="whoosh.wav"/>
                                        </p:tgtEl>
                                      </p:cMediaNode>
                                    </p:audio>
                                  </p:sub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anim calcmode="lin" valueType="num">
                                      <p:cBhvr additive="base">
                                        <p:cTn id="19" dur="500" fill="hold"/>
                                        <p:tgtEl>
                                          <p:spTgt spid="18"/>
                                        </p:tgtEl>
                                        <p:attrNameLst>
                                          <p:attrName>ppt_x</p:attrName>
                                        </p:attrNameLst>
                                      </p:cBhvr>
                                      <p:tavLst>
                                        <p:tav tm="0">
                                          <p:val>
                                            <p:strVal val="0-#ppt_w/2"/>
                                          </p:val>
                                        </p:tav>
                                        <p:tav tm="100000">
                                          <p:val>
                                            <p:strVal val="#ppt_x"/>
                                          </p:val>
                                        </p:tav>
                                      </p:tavLst>
                                    </p:anim>
                                    <p:anim calcmode="lin" valueType="num">
                                      <p:cBhvr additive="base">
                                        <p:cTn id="20" dur="500" fill="hold"/>
                                        <p:tgtEl>
                                          <p:spTgt spid="18"/>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24"/>
                                        </p:tgtEl>
                                        <p:attrNameLst>
                                          <p:attrName>style.visibility</p:attrName>
                                        </p:attrNameLst>
                                      </p:cBhvr>
                                      <p:to>
                                        <p:strVal val="visible"/>
                                      </p:to>
                                    </p:set>
                                    <p:anim calcmode="lin" valueType="num">
                                      <p:cBhvr additive="base">
                                        <p:cTn id="25" dur="500" fill="hold"/>
                                        <p:tgtEl>
                                          <p:spTgt spid="24"/>
                                        </p:tgtEl>
                                        <p:attrNameLst>
                                          <p:attrName>ppt_x</p:attrName>
                                        </p:attrNameLst>
                                      </p:cBhvr>
                                      <p:tavLst>
                                        <p:tav tm="0">
                                          <p:val>
                                            <p:strVal val="0-#ppt_w/2"/>
                                          </p:val>
                                        </p:tav>
                                        <p:tav tm="100000">
                                          <p:val>
                                            <p:strVal val="#ppt_x"/>
                                          </p:val>
                                        </p:tav>
                                      </p:tavLst>
                                    </p:anim>
                                    <p:anim calcmode="lin" valueType="num">
                                      <p:cBhvr additive="base">
                                        <p:cTn id="26" dur="500" fill="hold"/>
                                        <p:tgtEl>
                                          <p:spTgt spid="24"/>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6147">
                                            <p:txEl>
                                              <p:pRg st="0" end="0"/>
                                            </p:txEl>
                                          </p:spTgt>
                                        </p:tgtEl>
                                        <p:attrNameLst>
                                          <p:attrName>style.visibility</p:attrName>
                                        </p:attrNameLst>
                                      </p:cBhvr>
                                      <p:to>
                                        <p:strVal val="visible"/>
                                      </p:to>
                                    </p:set>
                                    <p:anim calcmode="lin" valueType="num">
                                      <p:cBhvr additive="base">
                                        <p:cTn id="31" dur="500" fill="hold"/>
                                        <p:tgtEl>
                                          <p:spTgt spid="6147">
                                            <p:txEl>
                                              <p:pRg st="0" end="0"/>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6147">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6147">
                                            <p:txEl>
                                              <p:pRg st="1" end="1"/>
                                            </p:txEl>
                                          </p:spTgt>
                                        </p:tgtEl>
                                        <p:attrNameLst>
                                          <p:attrName>style.visibility</p:attrName>
                                        </p:attrNameLst>
                                      </p:cBhvr>
                                      <p:to>
                                        <p:strVal val="visible"/>
                                      </p:to>
                                    </p:set>
                                    <p:anim calcmode="lin" valueType="num">
                                      <p:cBhvr additive="base">
                                        <p:cTn id="37" dur="500" fill="hold"/>
                                        <p:tgtEl>
                                          <p:spTgt spid="6147">
                                            <p:txEl>
                                              <p:pRg st="1" end="1"/>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6147">
                                            <p:txEl>
                                              <p:pRg st="1" end="1"/>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7" grpId="0" build="p" autoUpdateAnimBg="0"/>
    </p:bldLst>
  </p:timing>
</p:sld>
</file>

<file path=ppt/slides/slide2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170" name="Rectangle 2"/>
          <p:cNvSpPr>
            <a:spLocks noGrp="1" noChangeArrowheads="1"/>
          </p:cNvSpPr>
          <p:nvPr>
            <p:ph type="title" idx="4294967295"/>
          </p:nvPr>
        </p:nvSpPr>
        <p:spPr>
          <a:xfrm>
            <a:off x="3810" y="146685"/>
            <a:ext cx="7696200" cy="570230"/>
          </a:xfrm>
        </p:spPr>
        <p:txBody>
          <a:bodyPr lIns="90488" tIns="44450" rIns="90488" bIns="44450"/>
          <a:lstStyle/>
          <a:p>
            <a:pPr algn="l" eaLnBrk="1" hangingPunct="1">
              <a:defRPr/>
            </a:pPr>
            <a:r>
              <a:rPr lang="zh-CN" altLang="en-US" sz="3600"/>
              <a:t>流水化洗衣房：尽可能早的开始工作</a:t>
            </a:r>
          </a:p>
        </p:txBody>
      </p:sp>
      <p:sp>
        <p:nvSpPr>
          <p:cNvPr id="7171" name="Rectangle 3"/>
          <p:cNvSpPr>
            <a:spLocks noGrp="1" noChangeArrowheads="1"/>
          </p:cNvSpPr>
          <p:nvPr>
            <p:ph type="body" idx="4294967295"/>
          </p:nvPr>
        </p:nvSpPr>
        <p:spPr>
          <a:xfrm>
            <a:off x="2625090" y="6291580"/>
            <a:ext cx="8102600" cy="475615"/>
          </a:xfrm>
          <a:noFill/>
        </p:spPr>
        <p:txBody>
          <a:bodyPr lIns="90488" tIns="44450" rIns="90488" bIns="44450"/>
          <a:lstStyle/>
          <a:p>
            <a:pPr eaLnBrk="1" hangingPunct="1">
              <a:lnSpc>
                <a:spcPct val="90000"/>
              </a:lnSpc>
            </a:pPr>
            <a:r>
              <a:rPr lang="zh-CN" altLang="en-US" sz="2800" b="1">
                <a:ea typeface="黑体" panose="02010609060101010101" pitchFamily="49" charset="-122"/>
              </a:rPr>
              <a:t>流水化洗衣房：</a:t>
            </a:r>
            <a:r>
              <a:rPr lang="en-US" altLang="zh-CN" sz="2800" b="1">
                <a:ea typeface="黑体" panose="02010609060101010101" pitchFamily="49" charset="-122"/>
              </a:rPr>
              <a:t>3.5</a:t>
            </a:r>
            <a:r>
              <a:rPr lang="zh-CN" altLang="en-US" sz="2800" b="1">
                <a:ea typeface="黑体" panose="02010609060101010101" pitchFamily="49" charset="-122"/>
              </a:rPr>
              <a:t>小时完成</a:t>
            </a:r>
            <a:r>
              <a:rPr lang="en-US" altLang="zh-CN" sz="2800" b="1">
                <a:ea typeface="黑体" panose="02010609060101010101" pitchFamily="49" charset="-122"/>
              </a:rPr>
              <a:t>4</a:t>
            </a:r>
            <a:r>
              <a:rPr lang="zh-CN" altLang="en-US" sz="2800" b="1">
                <a:ea typeface="黑体" panose="02010609060101010101" pitchFamily="49" charset="-122"/>
              </a:rPr>
              <a:t>个任务</a:t>
            </a:r>
          </a:p>
        </p:txBody>
      </p:sp>
      <p:grpSp>
        <p:nvGrpSpPr>
          <p:cNvPr id="9220" name="Group 4"/>
          <p:cNvGrpSpPr/>
          <p:nvPr/>
        </p:nvGrpSpPr>
        <p:grpSpPr bwMode="auto">
          <a:xfrm>
            <a:off x="2335571" y="2947673"/>
            <a:ext cx="522288" cy="484188"/>
            <a:chOff x="712" y="1908"/>
            <a:chExt cx="329" cy="305"/>
          </a:xfrm>
        </p:grpSpPr>
        <p:sp>
          <p:nvSpPr>
            <p:cNvPr id="9348" name="Freeform 5"/>
            <p:cNvSpPr/>
            <p:nvPr/>
          </p:nvSpPr>
          <p:spPr bwMode="auto">
            <a:xfrm>
              <a:off x="712" y="1908"/>
              <a:ext cx="329" cy="295"/>
            </a:xfrm>
            <a:custGeom>
              <a:avLst/>
              <a:gdLst>
                <a:gd name="T0" fmla="*/ 93 w 329"/>
                <a:gd name="T1" fmla="*/ 14 h 295"/>
                <a:gd name="T2" fmla="*/ 156 w 329"/>
                <a:gd name="T3" fmla="*/ 16 h 295"/>
                <a:gd name="T4" fmla="*/ 224 w 329"/>
                <a:gd name="T5" fmla="*/ 0 h 295"/>
                <a:gd name="T6" fmla="*/ 305 w 329"/>
                <a:gd name="T7" fmla="*/ 0 h 295"/>
                <a:gd name="T8" fmla="*/ 215 w 329"/>
                <a:gd name="T9" fmla="*/ 84 h 295"/>
                <a:gd name="T10" fmla="*/ 239 w 329"/>
                <a:gd name="T11" fmla="*/ 89 h 295"/>
                <a:gd name="T12" fmla="*/ 263 w 329"/>
                <a:gd name="T13" fmla="*/ 99 h 295"/>
                <a:gd name="T14" fmla="*/ 285 w 329"/>
                <a:gd name="T15" fmla="*/ 111 h 295"/>
                <a:gd name="T16" fmla="*/ 302 w 329"/>
                <a:gd name="T17" fmla="*/ 126 h 295"/>
                <a:gd name="T18" fmla="*/ 316 w 329"/>
                <a:gd name="T19" fmla="*/ 144 h 295"/>
                <a:gd name="T20" fmla="*/ 325 w 329"/>
                <a:gd name="T21" fmla="*/ 165 h 295"/>
                <a:gd name="T22" fmla="*/ 328 w 329"/>
                <a:gd name="T23" fmla="*/ 187 h 295"/>
                <a:gd name="T24" fmla="*/ 324 w 329"/>
                <a:gd name="T25" fmla="*/ 210 h 295"/>
                <a:gd name="T26" fmla="*/ 317 w 329"/>
                <a:gd name="T27" fmla="*/ 228 h 295"/>
                <a:gd name="T28" fmla="*/ 303 w 329"/>
                <a:gd name="T29" fmla="*/ 247 h 295"/>
                <a:gd name="T30" fmla="*/ 280 w 329"/>
                <a:gd name="T31" fmla="*/ 267 h 295"/>
                <a:gd name="T32" fmla="*/ 257 w 329"/>
                <a:gd name="T33" fmla="*/ 279 h 295"/>
                <a:gd name="T34" fmla="*/ 236 w 329"/>
                <a:gd name="T35" fmla="*/ 287 h 295"/>
                <a:gd name="T36" fmla="*/ 215 w 329"/>
                <a:gd name="T37" fmla="*/ 292 h 295"/>
                <a:gd name="T38" fmla="*/ 189 w 329"/>
                <a:gd name="T39" fmla="*/ 294 h 295"/>
                <a:gd name="T40" fmla="*/ 122 w 329"/>
                <a:gd name="T41" fmla="*/ 293 h 295"/>
                <a:gd name="T42" fmla="*/ 90 w 329"/>
                <a:gd name="T43" fmla="*/ 287 h 295"/>
                <a:gd name="T44" fmla="*/ 56 w 329"/>
                <a:gd name="T45" fmla="*/ 272 h 295"/>
                <a:gd name="T46" fmla="*/ 30 w 329"/>
                <a:gd name="T47" fmla="*/ 253 h 295"/>
                <a:gd name="T48" fmla="*/ 13 w 329"/>
                <a:gd name="T49" fmla="*/ 232 h 295"/>
                <a:gd name="T50" fmla="*/ 4 w 329"/>
                <a:gd name="T51" fmla="*/ 210 h 295"/>
                <a:gd name="T52" fmla="*/ 0 w 329"/>
                <a:gd name="T53" fmla="*/ 191 h 295"/>
                <a:gd name="T54" fmla="*/ 3 w 329"/>
                <a:gd name="T55" fmla="*/ 169 h 295"/>
                <a:gd name="T56" fmla="*/ 14 w 329"/>
                <a:gd name="T57" fmla="*/ 141 h 295"/>
                <a:gd name="T58" fmla="*/ 35 w 329"/>
                <a:gd name="T59" fmla="*/ 118 h 295"/>
                <a:gd name="T60" fmla="*/ 63 w 329"/>
                <a:gd name="T61" fmla="*/ 99 h 295"/>
                <a:gd name="T62" fmla="*/ 102 w 329"/>
                <a:gd name="T63" fmla="*/ 86 h 295"/>
                <a:gd name="T64" fmla="*/ 40 w 329"/>
                <a:gd name="T65" fmla="*/ 4 h 29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29"/>
                <a:gd name="T100" fmla="*/ 0 h 295"/>
                <a:gd name="T101" fmla="*/ 329 w 329"/>
                <a:gd name="T102" fmla="*/ 295 h 295"/>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29" h="295">
                  <a:moveTo>
                    <a:pt x="40" y="4"/>
                  </a:moveTo>
                  <a:lnTo>
                    <a:pt x="93" y="14"/>
                  </a:lnTo>
                  <a:lnTo>
                    <a:pt x="92" y="0"/>
                  </a:lnTo>
                  <a:lnTo>
                    <a:pt x="156" y="16"/>
                  </a:lnTo>
                  <a:lnTo>
                    <a:pt x="156" y="0"/>
                  </a:lnTo>
                  <a:lnTo>
                    <a:pt x="224" y="0"/>
                  </a:lnTo>
                  <a:lnTo>
                    <a:pt x="223" y="15"/>
                  </a:lnTo>
                  <a:lnTo>
                    <a:pt x="305" y="0"/>
                  </a:lnTo>
                  <a:lnTo>
                    <a:pt x="205" y="83"/>
                  </a:lnTo>
                  <a:lnTo>
                    <a:pt x="215" y="84"/>
                  </a:lnTo>
                  <a:lnTo>
                    <a:pt x="226" y="86"/>
                  </a:lnTo>
                  <a:lnTo>
                    <a:pt x="239" y="89"/>
                  </a:lnTo>
                  <a:lnTo>
                    <a:pt x="250" y="93"/>
                  </a:lnTo>
                  <a:lnTo>
                    <a:pt x="263" y="99"/>
                  </a:lnTo>
                  <a:lnTo>
                    <a:pt x="274" y="104"/>
                  </a:lnTo>
                  <a:lnTo>
                    <a:pt x="285" y="111"/>
                  </a:lnTo>
                  <a:lnTo>
                    <a:pt x="294" y="119"/>
                  </a:lnTo>
                  <a:lnTo>
                    <a:pt x="302" y="126"/>
                  </a:lnTo>
                  <a:lnTo>
                    <a:pt x="309" y="135"/>
                  </a:lnTo>
                  <a:lnTo>
                    <a:pt x="316" y="144"/>
                  </a:lnTo>
                  <a:lnTo>
                    <a:pt x="321" y="155"/>
                  </a:lnTo>
                  <a:lnTo>
                    <a:pt x="325" y="165"/>
                  </a:lnTo>
                  <a:lnTo>
                    <a:pt x="327" y="174"/>
                  </a:lnTo>
                  <a:lnTo>
                    <a:pt x="328" y="187"/>
                  </a:lnTo>
                  <a:lnTo>
                    <a:pt x="327" y="200"/>
                  </a:lnTo>
                  <a:lnTo>
                    <a:pt x="324" y="210"/>
                  </a:lnTo>
                  <a:lnTo>
                    <a:pt x="321" y="220"/>
                  </a:lnTo>
                  <a:lnTo>
                    <a:pt x="317" y="228"/>
                  </a:lnTo>
                  <a:lnTo>
                    <a:pt x="311" y="237"/>
                  </a:lnTo>
                  <a:lnTo>
                    <a:pt x="303" y="247"/>
                  </a:lnTo>
                  <a:lnTo>
                    <a:pt x="292" y="258"/>
                  </a:lnTo>
                  <a:lnTo>
                    <a:pt x="280" y="267"/>
                  </a:lnTo>
                  <a:lnTo>
                    <a:pt x="268" y="274"/>
                  </a:lnTo>
                  <a:lnTo>
                    <a:pt x="257" y="279"/>
                  </a:lnTo>
                  <a:lnTo>
                    <a:pt x="246" y="284"/>
                  </a:lnTo>
                  <a:lnTo>
                    <a:pt x="236" y="287"/>
                  </a:lnTo>
                  <a:lnTo>
                    <a:pt x="224" y="290"/>
                  </a:lnTo>
                  <a:lnTo>
                    <a:pt x="215" y="292"/>
                  </a:lnTo>
                  <a:lnTo>
                    <a:pt x="201" y="293"/>
                  </a:lnTo>
                  <a:lnTo>
                    <a:pt x="189" y="294"/>
                  </a:lnTo>
                  <a:lnTo>
                    <a:pt x="133" y="294"/>
                  </a:lnTo>
                  <a:lnTo>
                    <a:pt x="122" y="293"/>
                  </a:lnTo>
                  <a:lnTo>
                    <a:pt x="108" y="291"/>
                  </a:lnTo>
                  <a:lnTo>
                    <a:pt x="90" y="287"/>
                  </a:lnTo>
                  <a:lnTo>
                    <a:pt x="73" y="280"/>
                  </a:lnTo>
                  <a:lnTo>
                    <a:pt x="56" y="272"/>
                  </a:lnTo>
                  <a:lnTo>
                    <a:pt x="41" y="262"/>
                  </a:lnTo>
                  <a:lnTo>
                    <a:pt x="30" y="253"/>
                  </a:lnTo>
                  <a:lnTo>
                    <a:pt x="21" y="244"/>
                  </a:lnTo>
                  <a:lnTo>
                    <a:pt x="13" y="232"/>
                  </a:lnTo>
                  <a:lnTo>
                    <a:pt x="7" y="219"/>
                  </a:lnTo>
                  <a:lnTo>
                    <a:pt x="4" y="210"/>
                  </a:lnTo>
                  <a:lnTo>
                    <a:pt x="1" y="201"/>
                  </a:lnTo>
                  <a:lnTo>
                    <a:pt x="0" y="191"/>
                  </a:lnTo>
                  <a:lnTo>
                    <a:pt x="1" y="183"/>
                  </a:lnTo>
                  <a:lnTo>
                    <a:pt x="3" y="169"/>
                  </a:lnTo>
                  <a:lnTo>
                    <a:pt x="7" y="156"/>
                  </a:lnTo>
                  <a:lnTo>
                    <a:pt x="14" y="141"/>
                  </a:lnTo>
                  <a:lnTo>
                    <a:pt x="24" y="129"/>
                  </a:lnTo>
                  <a:lnTo>
                    <a:pt x="35" y="118"/>
                  </a:lnTo>
                  <a:lnTo>
                    <a:pt x="49" y="107"/>
                  </a:lnTo>
                  <a:lnTo>
                    <a:pt x="63" y="99"/>
                  </a:lnTo>
                  <a:lnTo>
                    <a:pt x="82" y="91"/>
                  </a:lnTo>
                  <a:lnTo>
                    <a:pt x="102" y="86"/>
                  </a:lnTo>
                  <a:lnTo>
                    <a:pt x="115" y="83"/>
                  </a:lnTo>
                  <a:lnTo>
                    <a:pt x="40" y="4"/>
                  </a:lnTo>
                </a:path>
              </a:pathLst>
            </a:custGeom>
            <a:solidFill>
              <a:srgbClr val="D49FFF"/>
            </a:solidFill>
            <a:ln w="12700" cap="rnd">
              <a:solidFill>
                <a:srgbClr val="000000"/>
              </a:solidFill>
              <a:round/>
            </a:ln>
          </p:spPr>
          <p:txBody>
            <a:bodyPr/>
            <a:lstStyle/>
            <a:p>
              <a:pPr eaLnBrk="0" fontAlgn="base" hangingPunct="0">
                <a:spcBef>
                  <a:spcPct val="50000"/>
                </a:spcBef>
                <a:spcAft>
                  <a:spcPct val="0"/>
                </a:spcAft>
                <a:buNone/>
              </a:pPr>
              <a:endParaRPr lang="zh-CN" altLang="en-US" sz="2000">
                <a:solidFill>
                  <a:srgbClr val="000000"/>
                </a:solidFill>
                <a:latin typeface="Comic Sans MS" panose="030F0702030302020204" pitchFamily="66" charset="0"/>
              </a:endParaRPr>
            </a:p>
          </p:txBody>
        </p:sp>
        <p:sp>
          <p:nvSpPr>
            <p:cNvPr id="9349" name="Rectangle 6"/>
            <p:cNvSpPr>
              <a:spLocks noChangeArrowheads="1"/>
            </p:cNvSpPr>
            <p:nvPr/>
          </p:nvSpPr>
          <p:spPr bwMode="auto">
            <a:xfrm>
              <a:off x="762" y="1959"/>
              <a:ext cx="255" cy="254"/>
            </a:xfrm>
            <a:prstGeom prst="rect">
              <a:avLst/>
            </a:prstGeom>
            <a:noFill/>
            <a:ln w="12700">
              <a:noFill/>
              <a:miter lim="800000"/>
            </a:ln>
          </p:spPr>
          <p:txBody>
            <a:bodyPr wrap="none" lIns="90488" tIns="44450" rIns="90488" bIns="44450">
              <a:spAutoFit/>
            </a:bodyPr>
            <a:lstStyle/>
            <a:p>
              <a:pPr algn="ctr" eaLnBrk="0" fontAlgn="base" hangingPunct="0">
                <a:spcBef>
                  <a:spcPct val="0"/>
                </a:spcBef>
                <a:spcAft>
                  <a:spcPct val="0"/>
                </a:spcAft>
                <a:buNone/>
              </a:pPr>
              <a:r>
                <a:rPr lang="en-US" altLang="zh-CN" sz="2400" b="1">
                  <a:solidFill>
                    <a:srgbClr val="000000"/>
                  </a:solidFill>
                  <a:latin typeface="Arial" panose="020B0604020202020204" pitchFamily="34" charset="0"/>
                </a:rPr>
                <a:t>A</a:t>
              </a:r>
            </a:p>
          </p:txBody>
        </p:sp>
      </p:grpSp>
      <p:grpSp>
        <p:nvGrpSpPr>
          <p:cNvPr id="9221" name="Group 7"/>
          <p:cNvGrpSpPr/>
          <p:nvPr/>
        </p:nvGrpSpPr>
        <p:grpSpPr bwMode="auto">
          <a:xfrm>
            <a:off x="2322871" y="3798574"/>
            <a:ext cx="522288" cy="484188"/>
            <a:chOff x="704" y="2444"/>
            <a:chExt cx="329" cy="305"/>
          </a:xfrm>
        </p:grpSpPr>
        <p:sp>
          <p:nvSpPr>
            <p:cNvPr id="9346" name="Freeform 8"/>
            <p:cNvSpPr/>
            <p:nvPr/>
          </p:nvSpPr>
          <p:spPr bwMode="auto">
            <a:xfrm>
              <a:off x="704" y="2444"/>
              <a:ext cx="329" cy="295"/>
            </a:xfrm>
            <a:custGeom>
              <a:avLst/>
              <a:gdLst>
                <a:gd name="T0" fmla="*/ 93 w 329"/>
                <a:gd name="T1" fmla="*/ 14 h 295"/>
                <a:gd name="T2" fmla="*/ 156 w 329"/>
                <a:gd name="T3" fmla="*/ 16 h 295"/>
                <a:gd name="T4" fmla="*/ 224 w 329"/>
                <a:gd name="T5" fmla="*/ 0 h 295"/>
                <a:gd name="T6" fmla="*/ 305 w 329"/>
                <a:gd name="T7" fmla="*/ 0 h 295"/>
                <a:gd name="T8" fmla="*/ 215 w 329"/>
                <a:gd name="T9" fmla="*/ 84 h 295"/>
                <a:gd name="T10" fmla="*/ 239 w 329"/>
                <a:gd name="T11" fmla="*/ 89 h 295"/>
                <a:gd name="T12" fmla="*/ 263 w 329"/>
                <a:gd name="T13" fmla="*/ 99 h 295"/>
                <a:gd name="T14" fmla="*/ 285 w 329"/>
                <a:gd name="T15" fmla="*/ 111 h 295"/>
                <a:gd name="T16" fmla="*/ 302 w 329"/>
                <a:gd name="T17" fmla="*/ 126 h 295"/>
                <a:gd name="T18" fmla="*/ 316 w 329"/>
                <a:gd name="T19" fmla="*/ 144 h 295"/>
                <a:gd name="T20" fmla="*/ 325 w 329"/>
                <a:gd name="T21" fmla="*/ 165 h 295"/>
                <a:gd name="T22" fmla="*/ 328 w 329"/>
                <a:gd name="T23" fmla="*/ 187 h 295"/>
                <a:gd name="T24" fmla="*/ 324 w 329"/>
                <a:gd name="T25" fmla="*/ 210 h 295"/>
                <a:gd name="T26" fmla="*/ 317 w 329"/>
                <a:gd name="T27" fmla="*/ 228 h 295"/>
                <a:gd name="T28" fmla="*/ 303 w 329"/>
                <a:gd name="T29" fmla="*/ 247 h 295"/>
                <a:gd name="T30" fmla="*/ 280 w 329"/>
                <a:gd name="T31" fmla="*/ 267 h 295"/>
                <a:gd name="T32" fmla="*/ 257 w 329"/>
                <a:gd name="T33" fmla="*/ 279 h 295"/>
                <a:gd name="T34" fmla="*/ 236 w 329"/>
                <a:gd name="T35" fmla="*/ 287 h 295"/>
                <a:gd name="T36" fmla="*/ 215 w 329"/>
                <a:gd name="T37" fmla="*/ 292 h 295"/>
                <a:gd name="T38" fmla="*/ 189 w 329"/>
                <a:gd name="T39" fmla="*/ 294 h 295"/>
                <a:gd name="T40" fmla="*/ 122 w 329"/>
                <a:gd name="T41" fmla="*/ 293 h 295"/>
                <a:gd name="T42" fmla="*/ 90 w 329"/>
                <a:gd name="T43" fmla="*/ 287 h 295"/>
                <a:gd name="T44" fmla="*/ 56 w 329"/>
                <a:gd name="T45" fmla="*/ 272 h 295"/>
                <a:gd name="T46" fmla="*/ 30 w 329"/>
                <a:gd name="T47" fmla="*/ 253 h 295"/>
                <a:gd name="T48" fmla="*/ 13 w 329"/>
                <a:gd name="T49" fmla="*/ 232 h 295"/>
                <a:gd name="T50" fmla="*/ 4 w 329"/>
                <a:gd name="T51" fmla="*/ 210 h 295"/>
                <a:gd name="T52" fmla="*/ 0 w 329"/>
                <a:gd name="T53" fmla="*/ 191 h 295"/>
                <a:gd name="T54" fmla="*/ 3 w 329"/>
                <a:gd name="T55" fmla="*/ 169 h 295"/>
                <a:gd name="T56" fmla="*/ 14 w 329"/>
                <a:gd name="T57" fmla="*/ 141 h 295"/>
                <a:gd name="T58" fmla="*/ 35 w 329"/>
                <a:gd name="T59" fmla="*/ 118 h 295"/>
                <a:gd name="T60" fmla="*/ 63 w 329"/>
                <a:gd name="T61" fmla="*/ 99 h 295"/>
                <a:gd name="T62" fmla="*/ 102 w 329"/>
                <a:gd name="T63" fmla="*/ 86 h 295"/>
                <a:gd name="T64" fmla="*/ 40 w 329"/>
                <a:gd name="T65" fmla="*/ 4 h 29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29"/>
                <a:gd name="T100" fmla="*/ 0 h 295"/>
                <a:gd name="T101" fmla="*/ 329 w 329"/>
                <a:gd name="T102" fmla="*/ 295 h 295"/>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29" h="295">
                  <a:moveTo>
                    <a:pt x="40" y="4"/>
                  </a:moveTo>
                  <a:lnTo>
                    <a:pt x="93" y="14"/>
                  </a:lnTo>
                  <a:lnTo>
                    <a:pt x="92" y="0"/>
                  </a:lnTo>
                  <a:lnTo>
                    <a:pt x="156" y="16"/>
                  </a:lnTo>
                  <a:lnTo>
                    <a:pt x="156" y="0"/>
                  </a:lnTo>
                  <a:lnTo>
                    <a:pt x="224" y="0"/>
                  </a:lnTo>
                  <a:lnTo>
                    <a:pt x="223" y="15"/>
                  </a:lnTo>
                  <a:lnTo>
                    <a:pt x="305" y="0"/>
                  </a:lnTo>
                  <a:lnTo>
                    <a:pt x="205" y="83"/>
                  </a:lnTo>
                  <a:lnTo>
                    <a:pt x="215" y="84"/>
                  </a:lnTo>
                  <a:lnTo>
                    <a:pt x="226" y="86"/>
                  </a:lnTo>
                  <a:lnTo>
                    <a:pt x="239" y="89"/>
                  </a:lnTo>
                  <a:lnTo>
                    <a:pt x="250" y="93"/>
                  </a:lnTo>
                  <a:lnTo>
                    <a:pt x="263" y="99"/>
                  </a:lnTo>
                  <a:lnTo>
                    <a:pt x="274" y="104"/>
                  </a:lnTo>
                  <a:lnTo>
                    <a:pt x="285" y="111"/>
                  </a:lnTo>
                  <a:lnTo>
                    <a:pt x="294" y="119"/>
                  </a:lnTo>
                  <a:lnTo>
                    <a:pt x="302" y="126"/>
                  </a:lnTo>
                  <a:lnTo>
                    <a:pt x="309" y="135"/>
                  </a:lnTo>
                  <a:lnTo>
                    <a:pt x="316" y="144"/>
                  </a:lnTo>
                  <a:lnTo>
                    <a:pt x="321" y="155"/>
                  </a:lnTo>
                  <a:lnTo>
                    <a:pt x="325" y="165"/>
                  </a:lnTo>
                  <a:lnTo>
                    <a:pt x="327" y="174"/>
                  </a:lnTo>
                  <a:lnTo>
                    <a:pt x="328" y="187"/>
                  </a:lnTo>
                  <a:lnTo>
                    <a:pt x="327" y="200"/>
                  </a:lnTo>
                  <a:lnTo>
                    <a:pt x="324" y="210"/>
                  </a:lnTo>
                  <a:lnTo>
                    <a:pt x="321" y="220"/>
                  </a:lnTo>
                  <a:lnTo>
                    <a:pt x="317" y="228"/>
                  </a:lnTo>
                  <a:lnTo>
                    <a:pt x="311" y="237"/>
                  </a:lnTo>
                  <a:lnTo>
                    <a:pt x="303" y="247"/>
                  </a:lnTo>
                  <a:lnTo>
                    <a:pt x="292" y="258"/>
                  </a:lnTo>
                  <a:lnTo>
                    <a:pt x="280" y="267"/>
                  </a:lnTo>
                  <a:lnTo>
                    <a:pt x="268" y="274"/>
                  </a:lnTo>
                  <a:lnTo>
                    <a:pt x="257" y="279"/>
                  </a:lnTo>
                  <a:lnTo>
                    <a:pt x="246" y="284"/>
                  </a:lnTo>
                  <a:lnTo>
                    <a:pt x="236" y="287"/>
                  </a:lnTo>
                  <a:lnTo>
                    <a:pt x="224" y="290"/>
                  </a:lnTo>
                  <a:lnTo>
                    <a:pt x="215" y="292"/>
                  </a:lnTo>
                  <a:lnTo>
                    <a:pt x="201" y="293"/>
                  </a:lnTo>
                  <a:lnTo>
                    <a:pt x="189" y="294"/>
                  </a:lnTo>
                  <a:lnTo>
                    <a:pt x="133" y="294"/>
                  </a:lnTo>
                  <a:lnTo>
                    <a:pt x="122" y="293"/>
                  </a:lnTo>
                  <a:lnTo>
                    <a:pt x="108" y="291"/>
                  </a:lnTo>
                  <a:lnTo>
                    <a:pt x="90" y="287"/>
                  </a:lnTo>
                  <a:lnTo>
                    <a:pt x="73" y="280"/>
                  </a:lnTo>
                  <a:lnTo>
                    <a:pt x="56" y="272"/>
                  </a:lnTo>
                  <a:lnTo>
                    <a:pt x="41" y="262"/>
                  </a:lnTo>
                  <a:lnTo>
                    <a:pt x="30" y="253"/>
                  </a:lnTo>
                  <a:lnTo>
                    <a:pt x="21" y="244"/>
                  </a:lnTo>
                  <a:lnTo>
                    <a:pt x="13" y="232"/>
                  </a:lnTo>
                  <a:lnTo>
                    <a:pt x="7" y="219"/>
                  </a:lnTo>
                  <a:lnTo>
                    <a:pt x="4" y="210"/>
                  </a:lnTo>
                  <a:lnTo>
                    <a:pt x="1" y="201"/>
                  </a:lnTo>
                  <a:lnTo>
                    <a:pt x="0" y="191"/>
                  </a:lnTo>
                  <a:lnTo>
                    <a:pt x="1" y="183"/>
                  </a:lnTo>
                  <a:lnTo>
                    <a:pt x="3" y="169"/>
                  </a:lnTo>
                  <a:lnTo>
                    <a:pt x="7" y="156"/>
                  </a:lnTo>
                  <a:lnTo>
                    <a:pt x="14" y="141"/>
                  </a:lnTo>
                  <a:lnTo>
                    <a:pt x="24" y="129"/>
                  </a:lnTo>
                  <a:lnTo>
                    <a:pt x="35" y="118"/>
                  </a:lnTo>
                  <a:lnTo>
                    <a:pt x="49" y="107"/>
                  </a:lnTo>
                  <a:lnTo>
                    <a:pt x="63" y="99"/>
                  </a:lnTo>
                  <a:lnTo>
                    <a:pt x="82" y="91"/>
                  </a:lnTo>
                  <a:lnTo>
                    <a:pt x="102" y="86"/>
                  </a:lnTo>
                  <a:lnTo>
                    <a:pt x="115" y="83"/>
                  </a:lnTo>
                  <a:lnTo>
                    <a:pt x="40" y="4"/>
                  </a:lnTo>
                </a:path>
              </a:pathLst>
            </a:custGeom>
            <a:solidFill>
              <a:srgbClr val="D49FFF"/>
            </a:solidFill>
            <a:ln w="12700" cap="rnd">
              <a:solidFill>
                <a:srgbClr val="000000"/>
              </a:solidFill>
              <a:round/>
            </a:ln>
          </p:spPr>
          <p:txBody>
            <a:bodyPr/>
            <a:lstStyle/>
            <a:p>
              <a:pPr eaLnBrk="0" fontAlgn="base" hangingPunct="0">
                <a:spcBef>
                  <a:spcPct val="50000"/>
                </a:spcBef>
                <a:spcAft>
                  <a:spcPct val="0"/>
                </a:spcAft>
                <a:buNone/>
              </a:pPr>
              <a:endParaRPr lang="zh-CN" altLang="en-US" sz="2000">
                <a:solidFill>
                  <a:srgbClr val="000000"/>
                </a:solidFill>
                <a:latin typeface="Comic Sans MS" panose="030F0702030302020204" pitchFamily="66" charset="0"/>
              </a:endParaRPr>
            </a:p>
          </p:txBody>
        </p:sp>
        <p:sp>
          <p:nvSpPr>
            <p:cNvPr id="9347" name="Rectangle 9"/>
            <p:cNvSpPr>
              <a:spLocks noChangeArrowheads="1"/>
            </p:cNvSpPr>
            <p:nvPr/>
          </p:nvSpPr>
          <p:spPr bwMode="auto">
            <a:xfrm>
              <a:off x="754" y="2495"/>
              <a:ext cx="255" cy="254"/>
            </a:xfrm>
            <a:prstGeom prst="rect">
              <a:avLst/>
            </a:prstGeom>
            <a:noFill/>
            <a:ln w="12700">
              <a:noFill/>
              <a:miter lim="800000"/>
            </a:ln>
          </p:spPr>
          <p:txBody>
            <a:bodyPr wrap="none" lIns="90488" tIns="44450" rIns="90488" bIns="44450">
              <a:spAutoFit/>
            </a:bodyPr>
            <a:lstStyle/>
            <a:p>
              <a:pPr algn="ctr" eaLnBrk="0" fontAlgn="base" hangingPunct="0">
                <a:spcBef>
                  <a:spcPct val="0"/>
                </a:spcBef>
                <a:spcAft>
                  <a:spcPct val="0"/>
                </a:spcAft>
                <a:buNone/>
              </a:pPr>
              <a:r>
                <a:rPr lang="en-US" altLang="zh-CN" sz="2400" b="1">
                  <a:solidFill>
                    <a:srgbClr val="000000"/>
                  </a:solidFill>
                  <a:latin typeface="Arial" panose="020B0604020202020204" pitchFamily="34" charset="0"/>
                </a:rPr>
                <a:t>B</a:t>
              </a:r>
            </a:p>
          </p:txBody>
        </p:sp>
      </p:grpSp>
      <p:grpSp>
        <p:nvGrpSpPr>
          <p:cNvPr id="9222" name="Group 10"/>
          <p:cNvGrpSpPr/>
          <p:nvPr/>
        </p:nvGrpSpPr>
        <p:grpSpPr bwMode="auto">
          <a:xfrm>
            <a:off x="2284771" y="4547875"/>
            <a:ext cx="522288" cy="484188"/>
            <a:chOff x="680" y="2916"/>
            <a:chExt cx="329" cy="305"/>
          </a:xfrm>
        </p:grpSpPr>
        <p:sp>
          <p:nvSpPr>
            <p:cNvPr id="9344" name="Freeform 11"/>
            <p:cNvSpPr/>
            <p:nvPr/>
          </p:nvSpPr>
          <p:spPr bwMode="auto">
            <a:xfrm>
              <a:off x="680" y="2916"/>
              <a:ext cx="329" cy="295"/>
            </a:xfrm>
            <a:custGeom>
              <a:avLst/>
              <a:gdLst>
                <a:gd name="T0" fmla="*/ 93 w 329"/>
                <a:gd name="T1" fmla="*/ 14 h 295"/>
                <a:gd name="T2" fmla="*/ 156 w 329"/>
                <a:gd name="T3" fmla="*/ 16 h 295"/>
                <a:gd name="T4" fmla="*/ 224 w 329"/>
                <a:gd name="T5" fmla="*/ 0 h 295"/>
                <a:gd name="T6" fmla="*/ 305 w 329"/>
                <a:gd name="T7" fmla="*/ 0 h 295"/>
                <a:gd name="T8" fmla="*/ 215 w 329"/>
                <a:gd name="T9" fmla="*/ 84 h 295"/>
                <a:gd name="T10" fmla="*/ 239 w 329"/>
                <a:gd name="T11" fmla="*/ 89 h 295"/>
                <a:gd name="T12" fmla="*/ 263 w 329"/>
                <a:gd name="T13" fmla="*/ 99 h 295"/>
                <a:gd name="T14" fmla="*/ 285 w 329"/>
                <a:gd name="T15" fmla="*/ 111 h 295"/>
                <a:gd name="T16" fmla="*/ 302 w 329"/>
                <a:gd name="T17" fmla="*/ 126 h 295"/>
                <a:gd name="T18" fmla="*/ 316 w 329"/>
                <a:gd name="T19" fmla="*/ 144 h 295"/>
                <a:gd name="T20" fmla="*/ 325 w 329"/>
                <a:gd name="T21" fmla="*/ 165 h 295"/>
                <a:gd name="T22" fmla="*/ 328 w 329"/>
                <a:gd name="T23" fmla="*/ 187 h 295"/>
                <a:gd name="T24" fmla="*/ 324 w 329"/>
                <a:gd name="T25" fmla="*/ 210 h 295"/>
                <a:gd name="T26" fmla="*/ 317 w 329"/>
                <a:gd name="T27" fmla="*/ 228 h 295"/>
                <a:gd name="T28" fmla="*/ 303 w 329"/>
                <a:gd name="T29" fmla="*/ 247 h 295"/>
                <a:gd name="T30" fmla="*/ 280 w 329"/>
                <a:gd name="T31" fmla="*/ 267 h 295"/>
                <a:gd name="T32" fmla="*/ 257 w 329"/>
                <a:gd name="T33" fmla="*/ 279 h 295"/>
                <a:gd name="T34" fmla="*/ 236 w 329"/>
                <a:gd name="T35" fmla="*/ 287 h 295"/>
                <a:gd name="T36" fmla="*/ 215 w 329"/>
                <a:gd name="T37" fmla="*/ 292 h 295"/>
                <a:gd name="T38" fmla="*/ 189 w 329"/>
                <a:gd name="T39" fmla="*/ 294 h 295"/>
                <a:gd name="T40" fmla="*/ 122 w 329"/>
                <a:gd name="T41" fmla="*/ 293 h 295"/>
                <a:gd name="T42" fmla="*/ 90 w 329"/>
                <a:gd name="T43" fmla="*/ 287 h 295"/>
                <a:gd name="T44" fmla="*/ 56 w 329"/>
                <a:gd name="T45" fmla="*/ 272 h 295"/>
                <a:gd name="T46" fmla="*/ 30 w 329"/>
                <a:gd name="T47" fmla="*/ 253 h 295"/>
                <a:gd name="T48" fmla="*/ 13 w 329"/>
                <a:gd name="T49" fmla="*/ 232 h 295"/>
                <a:gd name="T50" fmla="*/ 4 w 329"/>
                <a:gd name="T51" fmla="*/ 210 h 295"/>
                <a:gd name="T52" fmla="*/ 0 w 329"/>
                <a:gd name="T53" fmla="*/ 191 h 295"/>
                <a:gd name="T54" fmla="*/ 3 w 329"/>
                <a:gd name="T55" fmla="*/ 169 h 295"/>
                <a:gd name="T56" fmla="*/ 14 w 329"/>
                <a:gd name="T57" fmla="*/ 141 h 295"/>
                <a:gd name="T58" fmla="*/ 35 w 329"/>
                <a:gd name="T59" fmla="*/ 118 h 295"/>
                <a:gd name="T60" fmla="*/ 63 w 329"/>
                <a:gd name="T61" fmla="*/ 99 h 295"/>
                <a:gd name="T62" fmla="*/ 102 w 329"/>
                <a:gd name="T63" fmla="*/ 86 h 295"/>
                <a:gd name="T64" fmla="*/ 40 w 329"/>
                <a:gd name="T65" fmla="*/ 4 h 29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29"/>
                <a:gd name="T100" fmla="*/ 0 h 295"/>
                <a:gd name="T101" fmla="*/ 329 w 329"/>
                <a:gd name="T102" fmla="*/ 295 h 295"/>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29" h="295">
                  <a:moveTo>
                    <a:pt x="40" y="4"/>
                  </a:moveTo>
                  <a:lnTo>
                    <a:pt x="93" y="14"/>
                  </a:lnTo>
                  <a:lnTo>
                    <a:pt x="92" y="0"/>
                  </a:lnTo>
                  <a:lnTo>
                    <a:pt x="156" y="16"/>
                  </a:lnTo>
                  <a:lnTo>
                    <a:pt x="156" y="0"/>
                  </a:lnTo>
                  <a:lnTo>
                    <a:pt x="224" y="0"/>
                  </a:lnTo>
                  <a:lnTo>
                    <a:pt x="223" y="15"/>
                  </a:lnTo>
                  <a:lnTo>
                    <a:pt x="305" y="0"/>
                  </a:lnTo>
                  <a:lnTo>
                    <a:pt x="205" y="83"/>
                  </a:lnTo>
                  <a:lnTo>
                    <a:pt x="215" y="84"/>
                  </a:lnTo>
                  <a:lnTo>
                    <a:pt x="226" y="86"/>
                  </a:lnTo>
                  <a:lnTo>
                    <a:pt x="239" y="89"/>
                  </a:lnTo>
                  <a:lnTo>
                    <a:pt x="250" y="93"/>
                  </a:lnTo>
                  <a:lnTo>
                    <a:pt x="263" y="99"/>
                  </a:lnTo>
                  <a:lnTo>
                    <a:pt x="274" y="104"/>
                  </a:lnTo>
                  <a:lnTo>
                    <a:pt x="285" y="111"/>
                  </a:lnTo>
                  <a:lnTo>
                    <a:pt x="294" y="119"/>
                  </a:lnTo>
                  <a:lnTo>
                    <a:pt x="302" y="126"/>
                  </a:lnTo>
                  <a:lnTo>
                    <a:pt x="309" y="135"/>
                  </a:lnTo>
                  <a:lnTo>
                    <a:pt x="316" y="144"/>
                  </a:lnTo>
                  <a:lnTo>
                    <a:pt x="321" y="155"/>
                  </a:lnTo>
                  <a:lnTo>
                    <a:pt x="325" y="165"/>
                  </a:lnTo>
                  <a:lnTo>
                    <a:pt x="327" y="174"/>
                  </a:lnTo>
                  <a:lnTo>
                    <a:pt x="328" y="187"/>
                  </a:lnTo>
                  <a:lnTo>
                    <a:pt x="327" y="200"/>
                  </a:lnTo>
                  <a:lnTo>
                    <a:pt x="324" y="210"/>
                  </a:lnTo>
                  <a:lnTo>
                    <a:pt x="321" y="220"/>
                  </a:lnTo>
                  <a:lnTo>
                    <a:pt x="317" y="228"/>
                  </a:lnTo>
                  <a:lnTo>
                    <a:pt x="311" y="237"/>
                  </a:lnTo>
                  <a:lnTo>
                    <a:pt x="303" y="247"/>
                  </a:lnTo>
                  <a:lnTo>
                    <a:pt x="292" y="258"/>
                  </a:lnTo>
                  <a:lnTo>
                    <a:pt x="280" y="267"/>
                  </a:lnTo>
                  <a:lnTo>
                    <a:pt x="268" y="274"/>
                  </a:lnTo>
                  <a:lnTo>
                    <a:pt x="257" y="279"/>
                  </a:lnTo>
                  <a:lnTo>
                    <a:pt x="246" y="284"/>
                  </a:lnTo>
                  <a:lnTo>
                    <a:pt x="236" y="287"/>
                  </a:lnTo>
                  <a:lnTo>
                    <a:pt x="224" y="290"/>
                  </a:lnTo>
                  <a:lnTo>
                    <a:pt x="215" y="292"/>
                  </a:lnTo>
                  <a:lnTo>
                    <a:pt x="201" y="293"/>
                  </a:lnTo>
                  <a:lnTo>
                    <a:pt x="189" y="294"/>
                  </a:lnTo>
                  <a:lnTo>
                    <a:pt x="133" y="294"/>
                  </a:lnTo>
                  <a:lnTo>
                    <a:pt x="122" y="293"/>
                  </a:lnTo>
                  <a:lnTo>
                    <a:pt x="108" y="291"/>
                  </a:lnTo>
                  <a:lnTo>
                    <a:pt x="90" y="287"/>
                  </a:lnTo>
                  <a:lnTo>
                    <a:pt x="73" y="280"/>
                  </a:lnTo>
                  <a:lnTo>
                    <a:pt x="56" y="272"/>
                  </a:lnTo>
                  <a:lnTo>
                    <a:pt x="41" y="262"/>
                  </a:lnTo>
                  <a:lnTo>
                    <a:pt x="30" y="253"/>
                  </a:lnTo>
                  <a:lnTo>
                    <a:pt x="21" y="244"/>
                  </a:lnTo>
                  <a:lnTo>
                    <a:pt x="13" y="232"/>
                  </a:lnTo>
                  <a:lnTo>
                    <a:pt x="7" y="219"/>
                  </a:lnTo>
                  <a:lnTo>
                    <a:pt x="4" y="210"/>
                  </a:lnTo>
                  <a:lnTo>
                    <a:pt x="1" y="201"/>
                  </a:lnTo>
                  <a:lnTo>
                    <a:pt x="0" y="191"/>
                  </a:lnTo>
                  <a:lnTo>
                    <a:pt x="1" y="183"/>
                  </a:lnTo>
                  <a:lnTo>
                    <a:pt x="3" y="169"/>
                  </a:lnTo>
                  <a:lnTo>
                    <a:pt x="7" y="156"/>
                  </a:lnTo>
                  <a:lnTo>
                    <a:pt x="14" y="141"/>
                  </a:lnTo>
                  <a:lnTo>
                    <a:pt x="24" y="129"/>
                  </a:lnTo>
                  <a:lnTo>
                    <a:pt x="35" y="118"/>
                  </a:lnTo>
                  <a:lnTo>
                    <a:pt x="49" y="107"/>
                  </a:lnTo>
                  <a:lnTo>
                    <a:pt x="63" y="99"/>
                  </a:lnTo>
                  <a:lnTo>
                    <a:pt x="82" y="91"/>
                  </a:lnTo>
                  <a:lnTo>
                    <a:pt x="102" y="86"/>
                  </a:lnTo>
                  <a:lnTo>
                    <a:pt x="115" y="83"/>
                  </a:lnTo>
                  <a:lnTo>
                    <a:pt x="40" y="4"/>
                  </a:lnTo>
                </a:path>
              </a:pathLst>
            </a:custGeom>
            <a:solidFill>
              <a:srgbClr val="D49FFF"/>
            </a:solidFill>
            <a:ln w="12700" cap="rnd">
              <a:solidFill>
                <a:srgbClr val="000000"/>
              </a:solidFill>
              <a:round/>
            </a:ln>
          </p:spPr>
          <p:txBody>
            <a:bodyPr/>
            <a:lstStyle/>
            <a:p>
              <a:pPr eaLnBrk="0" fontAlgn="base" hangingPunct="0">
                <a:spcBef>
                  <a:spcPct val="50000"/>
                </a:spcBef>
                <a:spcAft>
                  <a:spcPct val="0"/>
                </a:spcAft>
                <a:buNone/>
              </a:pPr>
              <a:endParaRPr lang="zh-CN" altLang="en-US" sz="2000">
                <a:solidFill>
                  <a:srgbClr val="000000"/>
                </a:solidFill>
                <a:latin typeface="Comic Sans MS" panose="030F0702030302020204" pitchFamily="66" charset="0"/>
              </a:endParaRPr>
            </a:p>
          </p:txBody>
        </p:sp>
        <p:sp>
          <p:nvSpPr>
            <p:cNvPr id="9345" name="Rectangle 12"/>
            <p:cNvSpPr>
              <a:spLocks noChangeArrowheads="1"/>
            </p:cNvSpPr>
            <p:nvPr/>
          </p:nvSpPr>
          <p:spPr bwMode="auto">
            <a:xfrm>
              <a:off x="730" y="2967"/>
              <a:ext cx="255" cy="254"/>
            </a:xfrm>
            <a:prstGeom prst="rect">
              <a:avLst/>
            </a:prstGeom>
            <a:noFill/>
            <a:ln w="12700">
              <a:noFill/>
              <a:miter lim="800000"/>
            </a:ln>
          </p:spPr>
          <p:txBody>
            <a:bodyPr wrap="none" lIns="90488" tIns="44450" rIns="90488" bIns="44450">
              <a:spAutoFit/>
            </a:bodyPr>
            <a:lstStyle/>
            <a:p>
              <a:pPr algn="ctr" eaLnBrk="0" fontAlgn="base" hangingPunct="0">
                <a:spcBef>
                  <a:spcPct val="0"/>
                </a:spcBef>
                <a:spcAft>
                  <a:spcPct val="0"/>
                </a:spcAft>
                <a:buNone/>
              </a:pPr>
              <a:r>
                <a:rPr lang="en-US" altLang="zh-CN" sz="2400" b="1">
                  <a:solidFill>
                    <a:srgbClr val="000000"/>
                  </a:solidFill>
                  <a:latin typeface="Arial" panose="020B0604020202020204" pitchFamily="34" charset="0"/>
                </a:rPr>
                <a:t>C</a:t>
              </a:r>
            </a:p>
          </p:txBody>
        </p:sp>
      </p:grpSp>
      <p:grpSp>
        <p:nvGrpSpPr>
          <p:cNvPr id="9223" name="Group 13"/>
          <p:cNvGrpSpPr/>
          <p:nvPr/>
        </p:nvGrpSpPr>
        <p:grpSpPr bwMode="auto">
          <a:xfrm>
            <a:off x="2284771" y="5271776"/>
            <a:ext cx="522288" cy="484188"/>
            <a:chOff x="680" y="3372"/>
            <a:chExt cx="329" cy="305"/>
          </a:xfrm>
        </p:grpSpPr>
        <p:sp>
          <p:nvSpPr>
            <p:cNvPr id="9342" name="Freeform 14"/>
            <p:cNvSpPr/>
            <p:nvPr/>
          </p:nvSpPr>
          <p:spPr bwMode="auto">
            <a:xfrm>
              <a:off x="680" y="3372"/>
              <a:ext cx="329" cy="295"/>
            </a:xfrm>
            <a:custGeom>
              <a:avLst/>
              <a:gdLst>
                <a:gd name="T0" fmla="*/ 93 w 329"/>
                <a:gd name="T1" fmla="*/ 14 h 295"/>
                <a:gd name="T2" fmla="*/ 156 w 329"/>
                <a:gd name="T3" fmla="*/ 16 h 295"/>
                <a:gd name="T4" fmla="*/ 224 w 329"/>
                <a:gd name="T5" fmla="*/ 0 h 295"/>
                <a:gd name="T6" fmla="*/ 305 w 329"/>
                <a:gd name="T7" fmla="*/ 0 h 295"/>
                <a:gd name="T8" fmla="*/ 215 w 329"/>
                <a:gd name="T9" fmla="*/ 84 h 295"/>
                <a:gd name="T10" fmla="*/ 239 w 329"/>
                <a:gd name="T11" fmla="*/ 89 h 295"/>
                <a:gd name="T12" fmla="*/ 263 w 329"/>
                <a:gd name="T13" fmla="*/ 99 h 295"/>
                <a:gd name="T14" fmla="*/ 285 w 329"/>
                <a:gd name="T15" fmla="*/ 111 h 295"/>
                <a:gd name="T16" fmla="*/ 302 w 329"/>
                <a:gd name="T17" fmla="*/ 126 h 295"/>
                <a:gd name="T18" fmla="*/ 316 w 329"/>
                <a:gd name="T19" fmla="*/ 144 h 295"/>
                <a:gd name="T20" fmla="*/ 325 w 329"/>
                <a:gd name="T21" fmla="*/ 165 h 295"/>
                <a:gd name="T22" fmla="*/ 328 w 329"/>
                <a:gd name="T23" fmla="*/ 187 h 295"/>
                <a:gd name="T24" fmla="*/ 324 w 329"/>
                <a:gd name="T25" fmla="*/ 210 h 295"/>
                <a:gd name="T26" fmla="*/ 317 w 329"/>
                <a:gd name="T27" fmla="*/ 228 h 295"/>
                <a:gd name="T28" fmla="*/ 303 w 329"/>
                <a:gd name="T29" fmla="*/ 247 h 295"/>
                <a:gd name="T30" fmla="*/ 280 w 329"/>
                <a:gd name="T31" fmla="*/ 267 h 295"/>
                <a:gd name="T32" fmla="*/ 257 w 329"/>
                <a:gd name="T33" fmla="*/ 279 h 295"/>
                <a:gd name="T34" fmla="*/ 236 w 329"/>
                <a:gd name="T35" fmla="*/ 287 h 295"/>
                <a:gd name="T36" fmla="*/ 215 w 329"/>
                <a:gd name="T37" fmla="*/ 292 h 295"/>
                <a:gd name="T38" fmla="*/ 189 w 329"/>
                <a:gd name="T39" fmla="*/ 294 h 295"/>
                <a:gd name="T40" fmla="*/ 122 w 329"/>
                <a:gd name="T41" fmla="*/ 293 h 295"/>
                <a:gd name="T42" fmla="*/ 90 w 329"/>
                <a:gd name="T43" fmla="*/ 287 h 295"/>
                <a:gd name="T44" fmla="*/ 56 w 329"/>
                <a:gd name="T45" fmla="*/ 272 h 295"/>
                <a:gd name="T46" fmla="*/ 30 w 329"/>
                <a:gd name="T47" fmla="*/ 253 h 295"/>
                <a:gd name="T48" fmla="*/ 13 w 329"/>
                <a:gd name="T49" fmla="*/ 232 h 295"/>
                <a:gd name="T50" fmla="*/ 4 w 329"/>
                <a:gd name="T51" fmla="*/ 210 h 295"/>
                <a:gd name="T52" fmla="*/ 0 w 329"/>
                <a:gd name="T53" fmla="*/ 191 h 295"/>
                <a:gd name="T54" fmla="*/ 3 w 329"/>
                <a:gd name="T55" fmla="*/ 169 h 295"/>
                <a:gd name="T56" fmla="*/ 14 w 329"/>
                <a:gd name="T57" fmla="*/ 141 h 295"/>
                <a:gd name="T58" fmla="*/ 35 w 329"/>
                <a:gd name="T59" fmla="*/ 118 h 295"/>
                <a:gd name="T60" fmla="*/ 63 w 329"/>
                <a:gd name="T61" fmla="*/ 99 h 295"/>
                <a:gd name="T62" fmla="*/ 102 w 329"/>
                <a:gd name="T63" fmla="*/ 86 h 295"/>
                <a:gd name="T64" fmla="*/ 40 w 329"/>
                <a:gd name="T65" fmla="*/ 4 h 29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29"/>
                <a:gd name="T100" fmla="*/ 0 h 295"/>
                <a:gd name="T101" fmla="*/ 329 w 329"/>
                <a:gd name="T102" fmla="*/ 295 h 295"/>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29" h="295">
                  <a:moveTo>
                    <a:pt x="40" y="4"/>
                  </a:moveTo>
                  <a:lnTo>
                    <a:pt x="93" y="14"/>
                  </a:lnTo>
                  <a:lnTo>
                    <a:pt x="92" y="0"/>
                  </a:lnTo>
                  <a:lnTo>
                    <a:pt x="156" y="16"/>
                  </a:lnTo>
                  <a:lnTo>
                    <a:pt x="156" y="0"/>
                  </a:lnTo>
                  <a:lnTo>
                    <a:pt x="224" y="0"/>
                  </a:lnTo>
                  <a:lnTo>
                    <a:pt x="223" y="15"/>
                  </a:lnTo>
                  <a:lnTo>
                    <a:pt x="305" y="0"/>
                  </a:lnTo>
                  <a:lnTo>
                    <a:pt x="205" y="83"/>
                  </a:lnTo>
                  <a:lnTo>
                    <a:pt x="215" y="84"/>
                  </a:lnTo>
                  <a:lnTo>
                    <a:pt x="226" y="86"/>
                  </a:lnTo>
                  <a:lnTo>
                    <a:pt x="239" y="89"/>
                  </a:lnTo>
                  <a:lnTo>
                    <a:pt x="250" y="93"/>
                  </a:lnTo>
                  <a:lnTo>
                    <a:pt x="263" y="99"/>
                  </a:lnTo>
                  <a:lnTo>
                    <a:pt x="274" y="104"/>
                  </a:lnTo>
                  <a:lnTo>
                    <a:pt x="285" y="111"/>
                  </a:lnTo>
                  <a:lnTo>
                    <a:pt x="294" y="119"/>
                  </a:lnTo>
                  <a:lnTo>
                    <a:pt x="302" y="126"/>
                  </a:lnTo>
                  <a:lnTo>
                    <a:pt x="309" y="135"/>
                  </a:lnTo>
                  <a:lnTo>
                    <a:pt x="316" y="144"/>
                  </a:lnTo>
                  <a:lnTo>
                    <a:pt x="321" y="155"/>
                  </a:lnTo>
                  <a:lnTo>
                    <a:pt x="325" y="165"/>
                  </a:lnTo>
                  <a:lnTo>
                    <a:pt x="327" y="174"/>
                  </a:lnTo>
                  <a:lnTo>
                    <a:pt x="328" y="187"/>
                  </a:lnTo>
                  <a:lnTo>
                    <a:pt x="327" y="200"/>
                  </a:lnTo>
                  <a:lnTo>
                    <a:pt x="324" y="210"/>
                  </a:lnTo>
                  <a:lnTo>
                    <a:pt x="321" y="220"/>
                  </a:lnTo>
                  <a:lnTo>
                    <a:pt x="317" y="228"/>
                  </a:lnTo>
                  <a:lnTo>
                    <a:pt x="311" y="237"/>
                  </a:lnTo>
                  <a:lnTo>
                    <a:pt x="303" y="247"/>
                  </a:lnTo>
                  <a:lnTo>
                    <a:pt x="292" y="258"/>
                  </a:lnTo>
                  <a:lnTo>
                    <a:pt x="280" y="267"/>
                  </a:lnTo>
                  <a:lnTo>
                    <a:pt x="268" y="274"/>
                  </a:lnTo>
                  <a:lnTo>
                    <a:pt x="257" y="279"/>
                  </a:lnTo>
                  <a:lnTo>
                    <a:pt x="246" y="284"/>
                  </a:lnTo>
                  <a:lnTo>
                    <a:pt x="236" y="287"/>
                  </a:lnTo>
                  <a:lnTo>
                    <a:pt x="224" y="290"/>
                  </a:lnTo>
                  <a:lnTo>
                    <a:pt x="215" y="292"/>
                  </a:lnTo>
                  <a:lnTo>
                    <a:pt x="201" y="293"/>
                  </a:lnTo>
                  <a:lnTo>
                    <a:pt x="189" y="294"/>
                  </a:lnTo>
                  <a:lnTo>
                    <a:pt x="133" y="294"/>
                  </a:lnTo>
                  <a:lnTo>
                    <a:pt x="122" y="293"/>
                  </a:lnTo>
                  <a:lnTo>
                    <a:pt x="108" y="291"/>
                  </a:lnTo>
                  <a:lnTo>
                    <a:pt x="90" y="287"/>
                  </a:lnTo>
                  <a:lnTo>
                    <a:pt x="73" y="280"/>
                  </a:lnTo>
                  <a:lnTo>
                    <a:pt x="56" y="272"/>
                  </a:lnTo>
                  <a:lnTo>
                    <a:pt x="41" y="262"/>
                  </a:lnTo>
                  <a:lnTo>
                    <a:pt x="30" y="253"/>
                  </a:lnTo>
                  <a:lnTo>
                    <a:pt x="21" y="244"/>
                  </a:lnTo>
                  <a:lnTo>
                    <a:pt x="13" y="232"/>
                  </a:lnTo>
                  <a:lnTo>
                    <a:pt x="7" y="219"/>
                  </a:lnTo>
                  <a:lnTo>
                    <a:pt x="4" y="210"/>
                  </a:lnTo>
                  <a:lnTo>
                    <a:pt x="1" y="201"/>
                  </a:lnTo>
                  <a:lnTo>
                    <a:pt x="0" y="191"/>
                  </a:lnTo>
                  <a:lnTo>
                    <a:pt x="1" y="183"/>
                  </a:lnTo>
                  <a:lnTo>
                    <a:pt x="3" y="169"/>
                  </a:lnTo>
                  <a:lnTo>
                    <a:pt x="7" y="156"/>
                  </a:lnTo>
                  <a:lnTo>
                    <a:pt x="14" y="141"/>
                  </a:lnTo>
                  <a:lnTo>
                    <a:pt x="24" y="129"/>
                  </a:lnTo>
                  <a:lnTo>
                    <a:pt x="35" y="118"/>
                  </a:lnTo>
                  <a:lnTo>
                    <a:pt x="49" y="107"/>
                  </a:lnTo>
                  <a:lnTo>
                    <a:pt x="63" y="99"/>
                  </a:lnTo>
                  <a:lnTo>
                    <a:pt x="82" y="91"/>
                  </a:lnTo>
                  <a:lnTo>
                    <a:pt x="102" y="86"/>
                  </a:lnTo>
                  <a:lnTo>
                    <a:pt x="115" y="83"/>
                  </a:lnTo>
                  <a:lnTo>
                    <a:pt x="40" y="4"/>
                  </a:lnTo>
                </a:path>
              </a:pathLst>
            </a:custGeom>
            <a:solidFill>
              <a:srgbClr val="D49FFF"/>
            </a:solidFill>
            <a:ln w="12700" cap="rnd">
              <a:solidFill>
                <a:srgbClr val="000000"/>
              </a:solidFill>
              <a:round/>
            </a:ln>
          </p:spPr>
          <p:txBody>
            <a:bodyPr/>
            <a:lstStyle/>
            <a:p>
              <a:pPr eaLnBrk="0" fontAlgn="base" hangingPunct="0">
                <a:spcBef>
                  <a:spcPct val="50000"/>
                </a:spcBef>
                <a:spcAft>
                  <a:spcPct val="0"/>
                </a:spcAft>
                <a:buNone/>
              </a:pPr>
              <a:endParaRPr lang="zh-CN" altLang="en-US" sz="2000">
                <a:solidFill>
                  <a:srgbClr val="000000"/>
                </a:solidFill>
                <a:latin typeface="Comic Sans MS" panose="030F0702030302020204" pitchFamily="66" charset="0"/>
              </a:endParaRPr>
            </a:p>
          </p:txBody>
        </p:sp>
        <p:sp>
          <p:nvSpPr>
            <p:cNvPr id="9343" name="Rectangle 15"/>
            <p:cNvSpPr>
              <a:spLocks noChangeArrowheads="1"/>
            </p:cNvSpPr>
            <p:nvPr/>
          </p:nvSpPr>
          <p:spPr bwMode="auto">
            <a:xfrm>
              <a:off x="730" y="3423"/>
              <a:ext cx="255" cy="254"/>
            </a:xfrm>
            <a:prstGeom prst="rect">
              <a:avLst/>
            </a:prstGeom>
            <a:noFill/>
            <a:ln w="12700">
              <a:noFill/>
              <a:miter lim="800000"/>
            </a:ln>
          </p:spPr>
          <p:txBody>
            <a:bodyPr wrap="none" lIns="90488" tIns="44450" rIns="90488" bIns="44450">
              <a:spAutoFit/>
            </a:bodyPr>
            <a:lstStyle/>
            <a:p>
              <a:pPr algn="ctr" eaLnBrk="0" fontAlgn="base" hangingPunct="0">
                <a:spcBef>
                  <a:spcPct val="0"/>
                </a:spcBef>
                <a:spcAft>
                  <a:spcPct val="0"/>
                </a:spcAft>
                <a:buNone/>
              </a:pPr>
              <a:r>
                <a:rPr lang="en-US" altLang="zh-CN" sz="2400" b="1">
                  <a:solidFill>
                    <a:srgbClr val="000000"/>
                  </a:solidFill>
                  <a:latin typeface="Arial" panose="020B0604020202020204" pitchFamily="34" charset="0"/>
                </a:rPr>
                <a:t>D</a:t>
              </a:r>
            </a:p>
          </p:txBody>
        </p:sp>
      </p:grpSp>
      <p:sp>
        <p:nvSpPr>
          <p:cNvPr id="9224" name="Rectangle 16"/>
          <p:cNvSpPr>
            <a:spLocks noChangeArrowheads="1"/>
          </p:cNvSpPr>
          <p:nvPr/>
        </p:nvSpPr>
        <p:spPr bwMode="auto">
          <a:xfrm>
            <a:off x="2563813" y="1068388"/>
            <a:ext cx="891540" cy="401955"/>
          </a:xfrm>
          <a:prstGeom prst="rect">
            <a:avLst/>
          </a:prstGeom>
          <a:noFill/>
          <a:ln w="12700">
            <a:noFill/>
            <a:miter lim="800000"/>
          </a:ln>
        </p:spPr>
        <p:txBody>
          <a:bodyPr wrap="none" lIns="90488" tIns="44450" rIns="90488" bIns="44450">
            <a:spAutoFit/>
          </a:bodyPr>
          <a:lstStyle/>
          <a:p>
            <a:pPr indent="0" eaLnBrk="0" fontAlgn="base" hangingPunct="0">
              <a:spcBef>
                <a:spcPct val="0"/>
              </a:spcBef>
              <a:spcAft>
                <a:spcPct val="0"/>
              </a:spcAft>
              <a:buNone/>
            </a:pPr>
            <a:r>
              <a:rPr lang="en-US" altLang="zh-CN" sz="2400" b="1">
                <a:solidFill>
                  <a:srgbClr val="000000"/>
                </a:solidFill>
                <a:latin typeface="Arial" panose="020B0604020202020204" pitchFamily="34" charset="0"/>
              </a:rPr>
              <a:t>6 PM</a:t>
            </a:r>
          </a:p>
        </p:txBody>
      </p:sp>
      <p:sp>
        <p:nvSpPr>
          <p:cNvPr id="9225" name="Line 17"/>
          <p:cNvSpPr>
            <a:spLocks noChangeShapeType="1"/>
          </p:cNvSpPr>
          <p:nvPr/>
        </p:nvSpPr>
        <p:spPr bwMode="auto">
          <a:xfrm>
            <a:off x="2927350" y="1654175"/>
            <a:ext cx="6324600" cy="0"/>
          </a:xfrm>
          <a:prstGeom prst="line">
            <a:avLst/>
          </a:prstGeom>
          <a:noFill/>
          <a:ln w="12700">
            <a:solidFill>
              <a:schemeClr val="tx1"/>
            </a:solidFill>
            <a:round/>
            <a:tailEnd type="triangle" w="med" len="med"/>
          </a:ln>
        </p:spPr>
        <p:txBody>
          <a:bodyPr wrap="none" anchor="ctr"/>
          <a:lstStyle/>
          <a:p>
            <a:pPr eaLnBrk="0" fontAlgn="base" hangingPunct="0">
              <a:spcBef>
                <a:spcPct val="50000"/>
              </a:spcBef>
              <a:spcAft>
                <a:spcPct val="0"/>
              </a:spcAft>
              <a:buNone/>
            </a:pPr>
            <a:endParaRPr lang="zh-CN" altLang="en-US" sz="2000">
              <a:solidFill>
                <a:srgbClr val="000000"/>
              </a:solidFill>
              <a:latin typeface="Comic Sans MS" panose="030F0702030302020204" pitchFamily="66" charset="0"/>
            </a:endParaRPr>
          </a:p>
        </p:txBody>
      </p:sp>
      <p:sp>
        <p:nvSpPr>
          <p:cNvPr id="9226" name="Line 18"/>
          <p:cNvSpPr>
            <a:spLocks noChangeShapeType="1"/>
          </p:cNvSpPr>
          <p:nvPr/>
        </p:nvSpPr>
        <p:spPr bwMode="auto">
          <a:xfrm>
            <a:off x="2921000" y="1520825"/>
            <a:ext cx="0" cy="304800"/>
          </a:xfrm>
          <a:prstGeom prst="line">
            <a:avLst/>
          </a:prstGeom>
          <a:noFill/>
          <a:ln w="12700">
            <a:solidFill>
              <a:schemeClr val="tx1"/>
            </a:solidFill>
            <a:round/>
          </a:ln>
        </p:spPr>
        <p:txBody>
          <a:bodyPr wrap="none" anchor="ctr"/>
          <a:lstStyle/>
          <a:p>
            <a:pPr eaLnBrk="0" fontAlgn="base" hangingPunct="0">
              <a:spcBef>
                <a:spcPct val="50000"/>
              </a:spcBef>
              <a:spcAft>
                <a:spcPct val="0"/>
              </a:spcAft>
              <a:buNone/>
            </a:pPr>
            <a:endParaRPr lang="zh-CN" altLang="en-US" sz="2000">
              <a:solidFill>
                <a:srgbClr val="000000"/>
              </a:solidFill>
              <a:latin typeface="Comic Sans MS" panose="030F0702030302020204" pitchFamily="66" charset="0"/>
            </a:endParaRPr>
          </a:p>
        </p:txBody>
      </p:sp>
      <p:sp>
        <p:nvSpPr>
          <p:cNvPr id="9227" name="Rectangle 19"/>
          <p:cNvSpPr>
            <a:spLocks noChangeArrowheads="1"/>
          </p:cNvSpPr>
          <p:nvPr/>
        </p:nvSpPr>
        <p:spPr bwMode="auto">
          <a:xfrm>
            <a:off x="3795713" y="1081088"/>
            <a:ext cx="349885" cy="401955"/>
          </a:xfrm>
          <a:prstGeom prst="rect">
            <a:avLst/>
          </a:prstGeom>
          <a:noFill/>
          <a:ln w="12700">
            <a:noFill/>
            <a:miter lim="800000"/>
          </a:ln>
        </p:spPr>
        <p:txBody>
          <a:bodyPr wrap="none" lIns="90488" tIns="44450" rIns="90488" bIns="44450">
            <a:spAutoFit/>
          </a:bodyPr>
          <a:lstStyle/>
          <a:p>
            <a:pPr indent="0" eaLnBrk="0" fontAlgn="base" hangingPunct="0">
              <a:spcBef>
                <a:spcPct val="0"/>
              </a:spcBef>
              <a:spcAft>
                <a:spcPct val="0"/>
              </a:spcAft>
              <a:buNone/>
            </a:pPr>
            <a:r>
              <a:rPr lang="en-US" altLang="zh-CN" sz="2400" b="1">
                <a:solidFill>
                  <a:srgbClr val="000000"/>
                </a:solidFill>
                <a:latin typeface="Arial" panose="020B0604020202020204" pitchFamily="34" charset="0"/>
              </a:rPr>
              <a:t>7</a:t>
            </a:r>
          </a:p>
        </p:txBody>
      </p:sp>
      <p:sp>
        <p:nvSpPr>
          <p:cNvPr id="9228" name="Rectangle 20"/>
          <p:cNvSpPr>
            <a:spLocks noChangeArrowheads="1"/>
          </p:cNvSpPr>
          <p:nvPr/>
        </p:nvSpPr>
        <p:spPr bwMode="auto">
          <a:xfrm>
            <a:off x="4862513" y="1081088"/>
            <a:ext cx="349885" cy="401955"/>
          </a:xfrm>
          <a:prstGeom prst="rect">
            <a:avLst/>
          </a:prstGeom>
          <a:noFill/>
          <a:ln w="12700">
            <a:noFill/>
            <a:miter lim="800000"/>
          </a:ln>
        </p:spPr>
        <p:txBody>
          <a:bodyPr wrap="none" lIns="90488" tIns="44450" rIns="90488" bIns="44450">
            <a:spAutoFit/>
          </a:bodyPr>
          <a:lstStyle/>
          <a:p>
            <a:pPr indent="0" eaLnBrk="0" fontAlgn="base" hangingPunct="0">
              <a:spcBef>
                <a:spcPct val="0"/>
              </a:spcBef>
              <a:spcAft>
                <a:spcPct val="0"/>
              </a:spcAft>
              <a:buNone/>
            </a:pPr>
            <a:r>
              <a:rPr lang="en-US" altLang="zh-CN" sz="2400" b="1">
                <a:solidFill>
                  <a:srgbClr val="000000"/>
                </a:solidFill>
                <a:latin typeface="Arial" panose="020B0604020202020204" pitchFamily="34" charset="0"/>
              </a:rPr>
              <a:t>8</a:t>
            </a:r>
          </a:p>
        </p:txBody>
      </p:sp>
      <p:sp>
        <p:nvSpPr>
          <p:cNvPr id="9229" name="Rectangle 21"/>
          <p:cNvSpPr>
            <a:spLocks noChangeArrowheads="1"/>
          </p:cNvSpPr>
          <p:nvPr/>
        </p:nvSpPr>
        <p:spPr bwMode="auto">
          <a:xfrm>
            <a:off x="5878513" y="1081088"/>
            <a:ext cx="349885" cy="401955"/>
          </a:xfrm>
          <a:prstGeom prst="rect">
            <a:avLst/>
          </a:prstGeom>
          <a:noFill/>
          <a:ln w="12700">
            <a:noFill/>
            <a:miter lim="800000"/>
          </a:ln>
        </p:spPr>
        <p:txBody>
          <a:bodyPr wrap="none" lIns="90488" tIns="44450" rIns="90488" bIns="44450">
            <a:spAutoFit/>
          </a:bodyPr>
          <a:lstStyle/>
          <a:p>
            <a:pPr indent="0" eaLnBrk="0" fontAlgn="base" hangingPunct="0">
              <a:spcBef>
                <a:spcPct val="0"/>
              </a:spcBef>
              <a:spcAft>
                <a:spcPct val="0"/>
              </a:spcAft>
              <a:buNone/>
            </a:pPr>
            <a:r>
              <a:rPr lang="en-US" altLang="zh-CN" sz="2400" b="1">
                <a:solidFill>
                  <a:srgbClr val="000000"/>
                </a:solidFill>
                <a:latin typeface="Arial" panose="020B0604020202020204" pitchFamily="34" charset="0"/>
              </a:rPr>
              <a:t>9</a:t>
            </a:r>
          </a:p>
        </p:txBody>
      </p:sp>
      <p:sp>
        <p:nvSpPr>
          <p:cNvPr id="9230" name="Rectangle 22"/>
          <p:cNvSpPr>
            <a:spLocks noChangeArrowheads="1"/>
          </p:cNvSpPr>
          <p:nvPr/>
        </p:nvSpPr>
        <p:spPr bwMode="auto">
          <a:xfrm>
            <a:off x="6818313" y="1093788"/>
            <a:ext cx="519430" cy="401955"/>
          </a:xfrm>
          <a:prstGeom prst="rect">
            <a:avLst/>
          </a:prstGeom>
          <a:noFill/>
          <a:ln w="12700">
            <a:noFill/>
            <a:miter lim="800000"/>
          </a:ln>
        </p:spPr>
        <p:txBody>
          <a:bodyPr wrap="none" lIns="90488" tIns="44450" rIns="90488" bIns="44450">
            <a:spAutoFit/>
          </a:bodyPr>
          <a:lstStyle/>
          <a:p>
            <a:pPr indent="0" eaLnBrk="0" fontAlgn="base" hangingPunct="0">
              <a:spcBef>
                <a:spcPct val="0"/>
              </a:spcBef>
              <a:spcAft>
                <a:spcPct val="0"/>
              </a:spcAft>
              <a:buNone/>
            </a:pPr>
            <a:r>
              <a:rPr lang="en-US" altLang="zh-CN" sz="2400" b="1">
                <a:solidFill>
                  <a:srgbClr val="000000"/>
                </a:solidFill>
                <a:latin typeface="Arial" panose="020B0604020202020204" pitchFamily="34" charset="0"/>
              </a:rPr>
              <a:t>10</a:t>
            </a:r>
          </a:p>
        </p:txBody>
      </p:sp>
      <p:sp>
        <p:nvSpPr>
          <p:cNvPr id="9231" name="Rectangle 23"/>
          <p:cNvSpPr>
            <a:spLocks noChangeArrowheads="1"/>
          </p:cNvSpPr>
          <p:nvPr/>
        </p:nvSpPr>
        <p:spPr bwMode="auto">
          <a:xfrm>
            <a:off x="7910513" y="1081088"/>
            <a:ext cx="502285" cy="401955"/>
          </a:xfrm>
          <a:prstGeom prst="rect">
            <a:avLst/>
          </a:prstGeom>
          <a:noFill/>
          <a:ln w="12700">
            <a:noFill/>
            <a:miter lim="800000"/>
          </a:ln>
        </p:spPr>
        <p:txBody>
          <a:bodyPr wrap="none" lIns="90488" tIns="44450" rIns="90488" bIns="44450">
            <a:spAutoFit/>
          </a:bodyPr>
          <a:lstStyle/>
          <a:p>
            <a:pPr indent="0" eaLnBrk="0" fontAlgn="base" hangingPunct="0">
              <a:spcBef>
                <a:spcPct val="0"/>
              </a:spcBef>
              <a:spcAft>
                <a:spcPct val="0"/>
              </a:spcAft>
              <a:buNone/>
            </a:pPr>
            <a:r>
              <a:rPr lang="en-US" altLang="zh-CN" sz="2400" b="1">
                <a:solidFill>
                  <a:srgbClr val="000000"/>
                </a:solidFill>
                <a:latin typeface="Arial" panose="020B0604020202020204" pitchFamily="34" charset="0"/>
              </a:rPr>
              <a:t>11</a:t>
            </a:r>
          </a:p>
        </p:txBody>
      </p:sp>
      <p:sp>
        <p:nvSpPr>
          <p:cNvPr id="9232" name="Rectangle 24"/>
          <p:cNvSpPr>
            <a:spLocks noChangeArrowheads="1"/>
          </p:cNvSpPr>
          <p:nvPr/>
        </p:nvSpPr>
        <p:spPr bwMode="auto">
          <a:xfrm>
            <a:off x="8912860" y="1068388"/>
            <a:ext cx="792480" cy="401955"/>
          </a:xfrm>
          <a:prstGeom prst="rect">
            <a:avLst/>
          </a:prstGeom>
          <a:noFill/>
          <a:ln w="12700">
            <a:noFill/>
            <a:miter lim="800000"/>
          </a:ln>
        </p:spPr>
        <p:txBody>
          <a:bodyPr wrap="none" lIns="90488" tIns="44450" rIns="90488" bIns="44450">
            <a:spAutoFit/>
          </a:bodyPr>
          <a:lstStyle/>
          <a:p>
            <a:pPr indent="0" algn="ctr" eaLnBrk="0" fontAlgn="base" hangingPunct="0">
              <a:spcBef>
                <a:spcPct val="0"/>
              </a:spcBef>
              <a:spcAft>
                <a:spcPct val="0"/>
              </a:spcAft>
              <a:buNone/>
            </a:pPr>
            <a:r>
              <a:rPr lang="zh-CN" altLang="en-US" sz="2400" b="1">
                <a:solidFill>
                  <a:srgbClr val="000000"/>
                </a:solidFill>
                <a:latin typeface="Arial" panose="020B0604020202020204" pitchFamily="34" charset="0"/>
              </a:rPr>
              <a:t>午夜</a:t>
            </a:r>
          </a:p>
        </p:txBody>
      </p:sp>
      <p:grpSp>
        <p:nvGrpSpPr>
          <p:cNvPr id="9233" name="Group 27"/>
          <p:cNvGrpSpPr/>
          <p:nvPr/>
        </p:nvGrpSpPr>
        <p:grpSpPr bwMode="auto">
          <a:xfrm>
            <a:off x="3008671" y="2846070"/>
            <a:ext cx="484188" cy="711200"/>
            <a:chOff x="1136" y="1844"/>
            <a:chExt cx="305" cy="448"/>
          </a:xfrm>
        </p:grpSpPr>
        <p:grpSp>
          <p:nvGrpSpPr>
            <p:cNvPr id="9338" name="Group 28"/>
            <p:cNvGrpSpPr/>
            <p:nvPr/>
          </p:nvGrpSpPr>
          <p:grpSpPr bwMode="auto">
            <a:xfrm>
              <a:off x="1136" y="1844"/>
              <a:ext cx="305" cy="448"/>
              <a:chOff x="1136" y="1844"/>
              <a:chExt cx="305" cy="448"/>
            </a:xfrm>
          </p:grpSpPr>
          <p:sp>
            <p:nvSpPr>
              <p:cNvPr id="9340" name="AutoShape 29"/>
              <p:cNvSpPr>
                <a:spLocks noChangeArrowheads="1"/>
              </p:cNvSpPr>
              <p:nvPr/>
            </p:nvSpPr>
            <p:spPr bwMode="auto">
              <a:xfrm>
                <a:off x="1136" y="1915"/>
                <a:ext cx="305" cy="377"/>
              </a:xfrm>
              <a:prstGeom prst="cube">
                <a:avLst>
                  <a:gd name="adj" fmla="val 24995"/>
                </a:avLst>
              </a:prstGeom>
              <a:solidFill>
                <a:srgbClr val="F6BF69"/>
              </a:solidFill>
              <a:ln w="12700">
                <a:solidFill>
                  <a:schemeClr val="tx1"/>
                </a:solidFill>
                <a:miter lim="800000"/>
              </a:ln>
            </p:spPr>
            <p:txBody>
              <a:bodyPr wrap="none" anchor="ctr"/>
              <a:lstStyle/>
              <a:p>
                <a:pPr eaLnBrk="0" fontAlgn="base" hangingPunct="0">
                  <a:spcBef>
                    <a:spcPct val="50000"/>
                  </a:spcBef>
                  <a:spcAft>
                    <a:spcPct val="0"/>
                  </a:spcAft>
                  <a:buNone/>
                </a:pPr>
                <a:endParaRPr lang="zh-CN" altLang="en-US" sz="2000">
                  <a:solidFill>
                    <a:srgbClr val="000000"/>
                  </a:solidFill>
                  <a:latin typeface="Comic Sans MS" panose="030F0702030302020204" pitchFamily="66" charset="0"/>
                </a:endParaRPr>
              </a:p>
            </p:txBody>
          </p:sp>
          <p:sp>
            <p:nvSpPr>
              <p:cNvPr id="9341" name="AutoShape 30"/>
              <p:cNvSpPr>
                <a:spLocks noChangeArrowheads="1"/>
              </p:cNvSpPr>
              <p:nvPr/>
            </p:nvSpPr>
            <p:spPr bwMode="auto">
              <a:xfrm>
                <a:off x="1206" y="1844"/>
                <a:ext cx="235" cy="78"/>
              </a:xfrm>
              <a:prstGeom prst="cube">
                <a:avLst>
                  <a:gd name="adj" fmla="val 24995"/>
                </a:avLst>
              </a:prstGeom>
              <a:solidFill>
                <a:srgbClr val="F6BF69"/>
              </a:solidFill>
              <a:ln w="12700">
                <a:solidFill>
                  <a:schemeClr val="tx1"/>
                </a:solidFill>
                <a:miter lim="800000"/>
              </a:ln>
            </p:spPr>
            <p:txBody>
              <a:bodyPr wrap="none" anchor="ctr"/>
              <a:lstStyle/>
              <a:p>
                <a:pPr eaLnBrk="0" fontAlgn="base" hangingPunct="0">
                  <a:spcBef>
                    <a:spcPct val="50000"/>
                  </a:spcBef>
                  <a:spcAft>
                    <a:spcPct val="0"/>
                  </a:spcAft>
                  <a:buNone/>
                </a:pPr>
                <a:endParaRPr lang="zh-CN" altLang="en-US" sz="2000">
                  <a:solidFill>
                    <a:srgbClr val="000000"/>
                  </a:solidFill>
                  <a:latin typeface="Comic Sans MS" panose="030F0702030302020204" pitchFamily="66" charset="0"/>
                </a:endParaRPr>
              </a:p>
            </p:txBody>
          </p:sp>
        </p:grpSp>
        <p:sp>
          <p:nvSpPr>
            <p:cNvPr id="9339" name="AutoShape 31"/>
            <p:cNvSpPr>
              <a:spLocks noChangeArrowheads="1"/>
            </p:cNvSpPr>
            <p:nvPr/>
          </p:nvSpPr>
          <p:spPr bwMode="auto">
            <a:xfrm>
              <a:off x="1198" y="1948"/>
              <a:ext cx="158" cy="27"/>
            </a:xfrm>
            <a:prstGeom prst="parallelogram">
              <a:avLst>
                <a:gd name="adj" fmla="val 146269"/>
              </a:avLst>
            </a:prstGeom>
            <a:solidFill>
              <a:srgbClr val="F6BF69"/>
            </a:solidFill>
            <a:ln w="25400">
              <a:solidFill>
                <a:schemeClr val="tx1"/>
              </a:solidFill>
              <a:miter lim="800000"/>
            </a:ln>
          </p:spPr>
          <p:txBody>
            <a:bodyPr wrap="none" anchor="ctr"/>
            <a:lstStyle/>
            <a:p>
              <a:pPr eaLnBrk="0" fontAlgn="base" hangingPunct="0">
                <a:spcBef>
                  <a:spcPct val="50000"/>
                </a:spcBef>
                <a:spcAft>
                  <a:spcPct val="0"/>
                </a:spcAft>
                <a:buNone/>
              </a:pPr>
              <a:endParaRPr lang="zh-CN" altLang="en-US" sz="2000">
                <a:solidFill>
                  <a:srgbClr val="000000"/>
                </a:solidFill>
                <a:latin typeface="Comic Sans MS" panose="030F0702030302020204" pitchFamily="66" charset="0"/>
              </a:endParaRPr>
            </a:p>
          </p:txBody>
        </p:sp>
      </p:grpSp>
      <p:grpSp>
        <p:nvGrpSpPr>
          <p:cNvPr id="8" name="Group 136"/>
          <p:cNvGrpSpPr/>
          <p:nvPr/>
        </p:nvGrpSpPr>
        <p:grpSpPr bwMode="auto">
          <a:xfrm>
            <a:off x="3486509" y="2846070"/>
            <a:ext cx="641350" cy="1447800"/>
            <a:chOff x="1437" y="1844"/>
            <a:chExt cx="404" cy="912"/>
          </a:xfrm>
        </p:grpSpPr>
        <p:grpSp>
          <p:nvGrpSpPr>
            <p:cNvPr id="9327" name="Group 32"/>
            <p:cNvGrpSpPr/>
            <p:nvPr/>
          </p:nvGrpSpPr>
          <p:grpSpPr bwMode="auto">
            <a:xfrm>
              <a:off x="1437" y="1844"/>
              <a:ext cx="378" cy="448"/>
              <a:chOff x="1437" y="1844"/>
              <a:chExt cx="378" cy="448"/>
            </a:xfrm>
          </p:grpSpPr>
          <p:grpSp>
            <p:nvGrpSpPr>
              <p:cNvPr id="9333" name="Group 33"/>
              <p:cNvGrpSpPr/>
              <p:nvPr/>
            </p:nvGrpSpPr>
            <p:grpSpPr bwMode="auto">
              <a:xfrm>
                <a:off x="1437" y="1844"/>
                <a:ext cx="378" cy="448"/>
                <a:chOff x="1437" y="1844"/>
                <a:chExt cx="378" cy="448"/>
              </a:xfrm>
            </p:grpSpPr>
            <p:sp>
              <p:nvSpPr>
                <p:cNvPr id="9336" name="AutoShape 34"/>
                <p:cNvSpPr>
                  <a:spLocks noChangeArrowheads="1"/>
                </p:cNvSpPr>
                <p:nvPr/>
              </p:nvSpPr>
              <p:spPr bwMode="auto">
                <a:xfrm>
                  <a:off x="1437" y="1915"/>
                  <a:ext cx="378" cy="377"/>
                </a:xfrm>
                <a:prstGeom prst="cube">
                  <a:avLst>
                    <a:gd name="adj" fmla="val 24995"/>
                  </a:avLst>
                </a:prstGeom>
                <a:solidFill>
                  <a:srgbClr val="A2C1FE"/>
                </a:solidFill>
                <a:ln w="12700">
                  <a:solidFill>
                    <a:schemeClr val="tx1"/>
                  </a:solidFill>
                  <a:miter lim="800000"/>
                </a:ln>
              </p:spPr>
              <p:txBody>
                <a:bodyPr wrap="none" anchor="ctr"/>
                <a:lstStyle/>
                <a:p>
                  <a:pPr eaLnBrk="0" fontAlgn="base" hangingPunct="0">
                    <a:spcBef>
                      <a:spcPct val="50000"/>
                    </a:spcBef>
                    <a:spcAft>
                      <a:spcPct val="0"/>
                    </a:spcAft>
                    <a:buNone/>
                  </a:pPr>
                  <a:endParaRPr lang="zh-CN" altLang="en-US" sz="2000">
                    <a:solidFill>
                      <a:srgbClr val="000000"/>
                    </a:solidFill>
                    <a:latin typeface="Comic Sans MS" panose="030F0702030302020204" pitchFamily="66" charset="0"/>
                  </a:endParaRPr>
                </a:p>
              </p:txBody>
            </p:sp>
            <p:sp>
              <p:nvSpPr>
                <p:cNvPr id="9337" name="AutoShape 35"/>
                <p:cNvSpPr>
                  <a:spLocks noChangeArrowheads="1"/>
                </p:cNvSpPr>
                <p:nvPr/>
              </p:nvSpPr>
              <p:spPr bwMode="auto">
                <a:xfrm>
                  <a:off x="1523" y="1844"/>
                  <a:ext cx="292" cy="78"/>
                </a:xfrm>
                <a:prstGeom prst="cube">
                  <a:avLst>
                    <a:gd name="adj" fmla="val 24995"/>
                  </a:avLst>
                </a:prstGeom>
                <a:solidFill>
                  <a:srgbClr val="A2C1FE"/>
                </a:solidFill>
                <a:ln w="12700">
                  <a:solidFill>
                    <a:schemeClr val="tx1"/>
                  </a:solidFill>
                  <a:miter lim="800000"/>
                </a:ln>
              </p:spPr>
              <p:txBody>
                <a:bodyPr wrap="none" anchor="ctr"/>
                <a:lstStyle/>
                <a:p>
                  <a:pPr eaLnBrk="0" fontAlgn="base" hangingPunct="0">
                    <a:spcBef>
                      <a:spcPct val="50000"/>
                    </a:spcBef>
                    <a:spcAft>
                      <a:spcPct val="0"/>
                    </a:spcAft>
                    <a:buNone/>
                  </a:pPr>
                  <a:endParaRPr lang="zh-CN" altLang="en-US" sz="2000">
                    <a:solidFill>
                      <a:srgbClr val="000000"/>
                    </a:solidFill>
                    <a:latin typeface="Comic Sans MS" panose="030F0702030302020204" pitchFamily="66" charset="0"/>
                  </a:endParaRPr>
                </a:p>
              </p:txBody>
            </p:sp>
          </p:grpSp>
          <p:sp>
            <p:nvSpPr>
              <p:cNvPr id="9334" name="Oval 36"/>
              <p:cNvSpPr>
                <a:spLocks noChangeArrowheads="1"/>
              </p:cNvSpPr>
              <p:nvPr/>
            </p:nvSpPr>
            <p:spPr bwMode="auto">
              <a:xfrm>
                <a:off x="1552" y="1880"/>
                <a:ext cx="49" cy="27"/>
              </a:xfrm>
              <a:prstGeom prst="ellipse">
                <a:avLst/>
              </a:prstGeom>
              <a:solidFill>
                <a:schemeClr val="bg1"/>
              </a:solidFill>
              <a:ln w="12700">
                <a:solidFill>
                  <a:schemeClr val="tx1"/>
                </a:solidFill>
                <a:round/>
              </a:ln>
            </p:spPr>
            <p:txBody>
              <a:bodyPr wrap="none" anchor="ctr"/>
              <a:lstStyle/>
              <a:p>
                <a:pPr eaLnBrk="0" fontAlgn="base" hangingPunct="0">
                  <a:spcBef>
                    <a:spcPct val="50000"/>
                  </a:spcBef>
                  <a:spcAft>
                    <a:spcPct val="0"/>
                  </a:spcAft>
                  <a:buNone/>
                </a:pPr>
                <a:endParaRPr lang="zh-CN" altLang="en-US" sz="2000">
                  <a:solidFill>
                    <a:srgbClr val="000000"/>
                  </a:solidFill>
                  <a:latin typeface="Comic Sans MS" panose="030F0702030302020204" pitchFamily="66" charset="0"/>
                </a:endParaRPr>
              </a:p>
            </p:txBody>
          </p:sp>
          <p:sp>
            <p:nvSpPr>
              <p:cNvPr id="9335" name="AutoShape 37"/>
              <p:cNvSpPr>
                <a:spLocks noChangeArrowheads="1"/>
              </p:cNvSpPr>
              <p:nvPr/>
            </p:nvSpPr>
            <p:spPr bwMode="auto">
              <a:xfrm>
                <a:off x="1484" y="2090"/>
                <a:ext cx="198" cy="84"/>
              </a:xfrm>
              <a:prstGeom prst="octagon">
                <a:avLst>
                  <a:gd name="adj" fmla="val 29282"/>
                </a:avLst>
              </a:prstGeom>
              <a:solidFill>
                <a:srgbClr val="A2C1FE"/>
              </a:solidFill>
              <a:ln w="25400">
                <a:solidFill>
                  <a:schemeClr val="tx1"/>
                </a:solidFill>
                <a:miter lim="800000"/>
              </a:ln>
            </p:spPr>
            <p:txBody>
              <a:bodyPr wrap="none" anchor="ctr"/>
              <a:lstStyle/>
              <a:p>
                <a:pPr eaLnBrk="0" fontAlgn="base" hangingPunct="0">
                  <a:spcBef>
                    <a:spcPct val="50000"/>
                  </a:spcBef>
                  <a:spcAft>
                    <a:spcPct val="0"/>
                  </a:spcAft>
                  <a:buNone/>
                </a:pPr>
                <a:endParaRPr lang="zh-CN" altLang="en-US" sz="2000">
                  <a:solidFill>
                    <a:srgbClr val="000000"/>
                  </a:solidFill>
                  <a:latin typeface="Comic Sans MS" panose="030F0702030302020204" pitchFamily="66" charset="0"/>
                </a:endParaRPr>
              </a:p>
            </p:txBody>
          </p:sp>
        </p:grpSp>
        <p:grpSp>
          <p:nvGrpSpPr>
            <p:cNvPr id="9328" name="Group 46"/>
            <p:cNvGrpSpPr/>
            <p:nvPr/>
          </p:nvGrpSpPr>
          <p:grpSpPr bwMode="auto">
            <a:xfrm>
              <a:off x="1536" y="2308"/>
              <a:ext cx="305" cy="448"/>
              <a:chOff x="1536" y="2308"/>
              <a:chExt cx="305" cy="448"/>
            </a:xfrm>
          </p:grpSpPr>
          <p:grpSp>
            <p:nvGrpSpPr>
              <p:cNvPr id="9329" name="Group 47"/>
              <p:cNvGrpSpPr/>
              <p:nvPr/>
            </p:nvGrpSpPr>
            <p:grpSpPr bwMode="auto">
              <a:xfrm>
                <a:off x="1536" y="2308"/>
                <a:ext cx="305" cy="448"/>
                <a:chOff x="1536" y="2308"/>
                <a:chExt cx="305" cy="448"/>
              </a:xfrm>
            </p:grpSpPr>
            <p:sp>
              <p:nvSpPr>
                <p:cNvPr id="9331" name="AutoShape 48"/>
                <p:cNvSpPr>
                  <a:spLocks noChangeArrowheads="1"/>
                </p:cNvSpPr>
                <p:nvPr/>
              </p:nvSpPr>
              <p:spPr bwMode="auto">
                <a:xfrm>
                  <a:off x="1536" y="2379"/>
                  <a:ext cx="305" cy="377"/>
                </a:xfrm>
                <a:prstGeom prst="cube">
                  <a:avLst>
                    <a:gd name="adj" fmla="val 24995"/>
                  </a:avLst>
                </a:prstGeom>
                <a:solidFill>
                  <a:srgbClr val="F6BF69"/>
                </a:solidFill>
                <a:ln w="12700">
                  <a:solidFill>
                    <a:schemeClr val="tx1"/>
                  </a:solidFill>
                  <a:miter lim="800000"/>
                </a:ln>
              </p:spPr>
              <p:txBody>
                <a:bodyPr wrap="none" anchor="ctr"/>
                <a:lstStyle/>
                <a:p>
                  <a:pPr eaLnBrk="0" fontAlgn="base" hangingPunct="0">
                    <a:spcBef>
                      <a:spcPct val="50000"/>
                    </a:spcBef>
                    <a:spcAft>
                      <a:spcPct val="0"/>
                    </a:spcAft>
                    <a:buNone/>
                  </a:pPr>
                  <a:endParaRPr lang="zh-CN" altLang="en-US" sz="2000">
                    <a:solidFill>
                      <a:srgbClr val="000000"/>
                    </a:solidFill>
                    <a:latin typeface="Comic Sans MS" panose="030F0702030302020204" pitchFamily="66" charset="0"/>
                  </a:endParaRPr>
                </a:p>
              </p:txBody>
            </p:sp>
            <p:sp>
              <p:nvSpPr>
                <p:cNvPr id="9332" name="AutoShape 49"/>
                <p:cNvSpPr>
                  <a:spLocks noChangeArrowheads="1"/>
                </p:cNvSpPr>
                <p:nvPr/>
              </p:nvSpPr>
              <p:spPr bwMode="auto">
                <a:xfrm>
                  <a:off x="1606" y="2308"/>
                  <a:ext cx="235" cy="78"/>
                </a:xfrm>
                <a:prstGeom prst="cube">
                  <a:avLst>
                    <a:gd name="adj" fmla="val 24995"/>
                  </a:avLst>
                </a:prstGeom>
                <a:solidFill>
                  <a:srgbClr val="F6BF69"/>
                </a:solidFill>
                <a:ln w="12700">
                  <a:solidFill>
                    <a:schemeClr val="tx1"/>
                  </a:solidFill>
                  <a:miter lim="800000"/>
                </a:ln>
              </p:spPr>
              <p:txBody>
                <a:bodyPr wrap="none" anchor="ctr"/>
                <a:lstStyle/>
                <a:p>
                  <a:pPr eaLnBrk="0" fontAlgn="base" hangingPunct="0">
                    <a:spcBef>
                      <a:spcPct val="50000"/>
                    </a:spcBef>
                    <a:spcAft>
                      <a:spcPct val="0"/>
                    </a:spcAft>
                    <a:buNone/>
                  </a:pPr>
                  <a:endParaRPr lang="zh-CN" altLang="en-US" sz="2000">
                    <a:solidFill>
                      <a:srgbClr val="000000"/>
                    </a:solidFill>
                    <a:latin typeface="Comic Sans MS" panose="030F0702030302020204" pitchFamily="66" charset="0"/>
                  </a:endParaRPr>
                </a:p>
              </p:txBody>
            </p:sp>
          </p:grpSp>
          <p:sp>
            <p:nvSpPr>
              <p:cNvPr id="9330" name="AutoShape 50"/>
              <p:cNvSpPr>
                <a:spLocks noChangeArrowheads="1"/>
              </p:cNvSpPr>
              <p:nvPr/>
            </p:nvSpPr>
            <p:spPr bwMode="auto">
              <a:xfrm>
                <a:off x="1598" y="2412"/>
                <a:ext cx="158" cy="27"/>
              </a:xfrm>
              <a:prstGeom prst="parallelogram">
                <a:avLst>
                  <a:gd name="adj" fmla="val 146269"/>
                </a:avLst>
              </a:prstGeom>
              <a:solidFill>
                <a:srgbClr val="F6BF69"/>
              </a:solidFill>
              <a:ln w="25400">
                <a:solidFill>
                  <a:schemeClr val="tx1"/>
                </a:solidFill>
                <a:miter lim="800000"/>
              </a:ln>
            </p:spPr>
            <p:txBody>
              <a:bodyPr wrap="none" anchor="ctr"/>
              <a:lstStyle/>
              <a:p>
                <a:pPr eaLnBrk="0" fontAlgn="base" hangingPunct="0">
                  <a:spcBef>
                    <a:spcPct val="50000"/>
                  </a:spcBef>
                  <a:spcAft>
                    <a:spcPct val="0"/>
                  </a:spcAft>
                  <a:buNone/>
                </a:pPr>
                <a:endParaRPr lang="zh-CN" altLang="en-US" sz="2000">
                  <a:solidFill>
                    <a:srgbClr val="000000"/>
                  </a:solidFill>
                  <a:latin typeface="Comic Sans MS" panose="030F0702030302020204" pitchFamily="66" charset="0"/>
                </a:endParaRPr>
              </a:p>
            </p:txBody>
          </p:sp>
        </p:grpSp>
      </p:grpSp>
      <p:grpSp>
        <p:nvGrpSpPr>
          <p:cNvPr id="13" name="Group 137"/>
          <p:cNvGrpSpPr/>
          <p:nvPr/>
        </p:nvGrpSpPr>
        <p:grpSpPr bwMode="auto">
          <a:xfrm>
            <a:off x="4092934" y="2936558"/>
            <a:ext cx="695325" cy="2132012"/>
            <a:chOff x="1819" y="1901"/>
            <a:chExt cx="438" cy="1343"/>
          </a:xfrm>
        </p:grpSpPr>
        <p:sp>
          <p:nvSpPr>
            <p:cNvPr id="9309" name="Freeform 38"/>
            <p:cNvSpPr/>
            <p:nvPr/>
          </p:nvSpPr>
          <p:spPr bwMode="auto">
            <a:xfrm>
              <a:off x="2001" y="2073"/>
              <a:ext cx="86" cy="192"/>
            </a:xfrm>
            <a:custGeom>
              <a:avLst/>
              <a:gdLst>
                <a:gd name="T0" fmla="*/ 62 w 86"/>
                <a:gd name="T1" fmla="*/ 0 h 192"/>
                <a:gd name="T2" fmla="*/ 85 w 86"/>
                <a:gd name="T3" fmla="*/ 0 h 192"/>
                <a:gd name="T4" fmla="*/ 23 w 86"/>
                <a:gd name="T5" fmla="*/ 191 h 192"/>
                <a:gd name="T6" fmla="*/ 0 w 86"/>
                <a:gd name="T7" fmla="*/ 191 h 192"/>
                <a:gd name="T8" fmla="*/ 62 w 86"/>
                <a:gd name="T9" fmla="*/ 0 h 192"/>
                <a:gd name="T10" fmla="*/ 0 60000 65536"/>
                <a:gd name="T11" fmla="*/ 0 60000 65536"/>
                <a:gd name="T12" fmla="*/ 0 60000 65536"/>
                <a:gd name="T13" fmla="*/ 0 60000 65536"/>
                <a:gd name="T14" fmla="*/ 0 60000 65536"/>
                <a:gd name="T15" fmla="*/ 0 w 86"/>
                <a:gd name="T16" fmla="*/ 0 h 192"/>
                <a:gd name="T17" fmla="*/ 86 w 86"/>
                <a:gd name="T18" fmla="*/ 192 h 192"/>
              </a:gdLst>
              <a:ahLst/>
              <a:cxnLst>
                <a:cxn ang="T10">
                  <a:pos x="T0" y="T1"/>
                </a:cxn>
                <a:cxn ang="T11">
                  <a:pos x="T2" y="T3"/>
                </a:cxn>
                <a:cxn ang="T12">
                  <a:pos x="T4" y="T5"/>
                </a:cxn>
                <a:cxn ang="T13">
                  <a:pos x="T6" y="T7"/>
                </a:cxn>
                <a:cxn ang="T14">
                  <a:pos x="T8" y="T9"/>
                </a:cxn>
              </a:cxnLst>
              <a:rect l="T15" t="T16" r="T17" b="T18"/>
              <a:pathLst>
                <a:path w="86" h="192">
                  <a:moveTo>
                    <a:pt x="62" y="0"/>
                  </a:moveTo>
                  <a:lnTo>
                    <a:pt x="85" y="0"/>
                  </a:lnTo>
                  <a:lnTo>
                    <a:pt x="23" y="191"/>
                  </a:lnTo>
                  <a:lnTo>
                    <a:pt x="0" y="191"/>
                  </a:lnTo>
                  <a:lnTo>
                    <a:pt x="62" y="0"/>
                  </a:lnTo>
                </a:path>
              </a:pathLst>
            </a:custGeom>
            <a:solidFill>
              <a:srgbClr val="FC0128"/>
            </a:solidFill>
            <a:ln w="12700" cap="rnd">
              <a:noFill/>
              <a:round/>
            </a:ln>
          </p:spPr>
          <p:txBody>
            <a:bodyPr/>
            <a:lstStyle/>
            <a:p>
              <a:pPr eaLnBrk="0" fontAlgn="base" hangingPunct="0">
                <a:spcBef>
                  <a:spcPct val="50000"/>
                </a:spcBef>
                <a:spcAft>
                  <a:spcPct val="0"/>
                </a:spcAft>
                <a:buNone/>
              </a:pPr>
              <a:endParaRPr lang="zh-CN" altLang="en-US" sz="2000">
                <a:solidFill>
                  <a:srgbClr val="000000"/>
                </a:solidFill>
                <a:latin typeface="Comic Sans MS" panose="030F0702030302020204" pitchFamily="66" charset="0"/>
              </a:endParaRPr>
            </a:p>
          </p:txBody>
        </p:sp>
        <p:sp>
          <p:nvSpPr>
            <p:cNvPr id="9310" name="Rectangle 39"/>
            <p:cNvSpPr>
              <a:spLocks noChangeArrowheads="1"/>
            </p:cNvSpPr>
            <p:nvPr/>
          </p:nvSpPr>
          <p:spPr bwMode="auto">
            <a:xfrm>
              <a:off x="1997" y="2073"/>
              <a:ext cx="106" cy="16"/>
            </a:xfrm>
            <a:prstGeom prst="rect">
              <a:avLst/>
            </a:prstGeom>
            <a:solidFill>
              <a:srgbClr val="FC0128"/>
            </a:solidFill>
            <a:ln w="12700">
              <a:noFill/>
              <a:miter lim="800000"/>
            </a:ln>
          </p:spPr>
          <p:txBody>
            <a:bodyPr wrap="none" anchor="ctr"/>
            <a:lstStyle/>
            <a:p>
              <a:pPr eaLnBrk="0" fontAlgn="base" hangingPunct="0">
                <a:spcBef>
                  <a:spcPct val="50000"/>
                </a:spcBef>
                <a:spcAft>
                  <a:spcPct val="0"/>
                </a:spcAft>
                <a:buNone/>
              </a:pPr>
              <a:endParaRPr lang="zh-CN" altLang="en-US" sz="2000">
                <a:solidFill>
                  <a:srgbClr val="000000"/>
                </a:solidFill>
                <a:latin typeface="Comic Sans MS" panose="030F0702030302020204" pitchFamily="66" charset="0"/>
              </a:endParaRPr>
            </a:p>
          </p:txBody>
        </p:sp>
        <p:sp>
          <p:nvSpPr>
            <p:cNvPr id="9311" name="Rectangle 40"/>
            <p:cNvSpPr>
              <a:spLocks noChangeArrowheads="1"/>
            </p:cNvSpPr>
            <p:nvPr/>
          </p:nvSpPr>
          <p:spPr bwMode="auto">
            <a:xfrm>
              <a:off x="2004" y="2154"/>
              <a:ext cx="82" cy="16"/>
            </a:xfrm>
            <a:prstGeom prst="rect">
              <a:avLst/>
            </a:prstGeom>
            <a:solidFill>
              <a:srgbClr val="FC0128"/>
            </a:solidFill>
            <a:ln w="12700">
              <a:noFill/>
              <a:miter lim="800000"/>
            </a:ln>
          </p:spPr>
          <p:txBody>
            <a:bodyPr wrap="none" anchor="ctr"/>
            <a:lstStyle/>
            <a:p>
              <a:pPr eaLnBrk="0" fontAlgn="base" hangingPunct="0">
                <a:spcBef>
                  <a:spcPct val="50000"/>
                </a:spcBef>
                <a:spcAft>
                  <a:spcPct val="0"/>
                </a:spcAft>
                <a:buNone/>
              </a:pPr>
              <a:endParaRPr lang="zh-CN" altLang="en-US" sz="2000">
                <a:solidFill>
                  <a:srgbClr val="000000"/>
                </a:solidFill>
                <a:latin typeface="Comic Sans MS" panose="030F0702030302020204" pitchFamily="66" charset="0"/>
              </a:endParaRPr>
            </a:p>
          </p:txBody>
        </p:sp>
        <p:sp>
          <p:nvSpPr>
            <p:cNvPr id="9312" name="Rectangle 41"/>
            <p:cNvSpPr>
              <a:spLocks noChangeArrowheads="1"/>
            </p:cNvSpPr>
            <p:nvPr/>
          </p:nvSpPr>
          <p:spPr bwMode="auto">
            <a:xfrm>
              <a:off x="1821" y="2154"/>
              <a:ext cx="103" cy="11"/>
            </a:xfrm>
            <a:prstGeom prst="rect">
              <a:avLst/>
            </a:prstGeom>
            <a:solidFill>
              <a:srgbClr val="FC0128"/>
            </a:solidFill>
            <a:ln w="12700">
              <a:noFill/>
              <a:miter lim="800000"/>
            </a:ln>
          </p:spPr>
          <p:txBody>
            <a:bodyPr wrap="none" anchor="ctr"/>
            <a:lstStyle/>
            <a:p>
              <a:pPr eaLnBrk="0" fontAlgn="base" hangingPunct="0">
                <a:spcBef>
                  <a:spcPct val="50000"/>
                </a:spcBef>
                <a:spcAft>
                  <a:spcPct val="0"/>
                </a:spcAft>
                <a:buNone/>
              </a:pPr>
              <a:endParaRPr lang="zh-CN" altLang="en-US" sz="2000">
                <a:solidFill>
                  <a:srgbClr val="000000"/>
                </a:solidFill>
                <a:latin typeface="Comic Sans MS" panose="030F0702030302020204" pitchFamily="66" charset="0"/>
              </a:endParaRPr>
            </a:p>
          </p:txBody>
        </p:sp>
        <p:grpSp>
          <p:nvGrpSpPr>
            <p:cNvPr id="9313" name="Group 42"/>
            <p:cNvGrpSpPr/>
            <p:nvPr/>
          </p:nvGrpSpPr>
          <p:grpSpPr bwMode="auto">
            <a:xfrm>
              <a:off x="1819" y="1901"/>
              <a:ext cx="194" cy="364"/>
              <a:chOff x="1819" y="1901"/>
              <a:chExt cx="194" cy="364"/>
            </a:xfrm>
          </p:grpSpPr>
          <p:sp>
            <p:nvSpPr>
              <p:cNvPr id="9325" name="Oval 43"/>
              <p:cNvSpPr>
                <a:spLocks noChangeArrowheads="1"/>
              </p:cNvSpPr>
              <p:nvPr/>
            </p:nvSpPr>
            <p:spPr bwMode="auto">
              <a:xfrm>
                <a:off x="1895" y="1901"/>
                <a:ext cx="48" cy="48"/>
              </a:xfrm>
              <a:prstGeom prst="ellipse">
                <a:avLst/>
              </a:prstGeom>
              <a:solidFill>
                <a:srgbClr val="FC0128"/>
              </a:solidFill>
              <a:ln w="12700">
                <a:solidFill>
                  <a:srgbClr val="000000"/>
                </a:solidFill>
                <a:round/>
              </a:ln>
            </p:spPr>
            <p:txBody>
              <a:bodyPr wrap="none" anchor="ctr"/>
              <a:lstStyle/>
              <a:p>
                <a:pPr eaLnBrk="0" fontAlgn="base" hangingPunct="0">
                  <a:spcBef>
                    <a:spcPct val="50000"/>
                  </a:spcBef>
                  <a:spcAft>
                    <a:spcPct val="0"/>
                  </a:spcAft>
                  <a:buNone/>
                </a:pPr>
                <a:endParaRPr lang="zh-CN" altLang="en-US" sz="2000">
                  <a:solidFill>
                    <a:srgbClr val="000000"/>
                  </a:solidFill>
                  <a:latin typeface="Comic Sans MS" panose="030F0702030302020204" pitchFamily="66" charset="0"/>
                </a:endParaRPr>
              </a:p>
            </p:txBody>
          </p:sp>
          <p:sp>
            <p:nvSpPr>
              <p:cNvPr id="9326" name="Freeform 44"/>
              <p:cNvSpPr/>
              <p:nvPr/>
            </p:nvSpPr>
            <p:spPr bwMode="auto">
              <a:xfrm>
                <a:off x="1819" y="1969"/>
                <a:ext cx="194" cy="296"/>
              </a:xfrm>
              <a:custGeom>
                <a:avLst/>
                <a:gdLst>
                  <a:gd name="T0" fmla="*/ 2 w 194"/>
                  <a:gd name="T1" fmla="*/ 137 h 296"/>
                  <a:gd name="T2" fmla="*/ 1 w 194"/>
                  <a:gd name="T3" fmla="*/ 140 h 296"/>
                  <a:gd name="T4" fmla="*/ 0 w 194"/>
                  <a:gd name="T5" fmla="*/ 145 h 296"/>
                  <a:gd name="T6" fmla="*/ 0 w 194"/>
                  <a:gd name="T7" fmla="*/ 150 h 296"/>
                  <a:gd name="T8" fmla="*/ 2 w 194"/>
                  <a:gd name="T9" fmla="*/ 155 h 296"/>
                  <a:gd name="T10" fmla="*/ 4 w 194"/>
                  <a:gd name="T11" fmla="*/ 159 h 296"/>
                  <a:gd name="T12" fmla="*/ 8 w 194"/>
                  <a:gd name="T13" fmla="*/ 163 h 296"/>
                  <a:gd name="T14" fmla="*/ 12 w 194"/>
                  <a:gd name="T15" fmla="*/ 165 h 296"/>
                  <a:gd name="T16" fmla="*/ 16 w 194"/>
                  <a:gd name="T17" fmla="*/ 166 h 296"/>
                  <a:gd name="T18" fmla="*/ 21 w 194"/>
                  <a:gd name="T19" fmla="*/ 166 h 296"/>
                  <a:gd name="T20" fmla="*/ 126 w 194"/>
                  <a:gd name="T21" fmla="*/ 295 h 296"/>
                  <a:gd name="T22" fmla="*/ 159 w 194"/>
                  <a:gd name="T23" fmla="*/ 142 h 296"/>
                  <a:gd name="T24" fmla="*/ 159 w 194"/>
                  <a:gd name="T25" fmla="*/ 138 h 296"/>
                  <a:gd name="T26" fmla="*/ 157 w 194"/>
                  <a:gd name="T27" fmla="*/ 136 h 296"/>
                  <a:gd name="T28" fmla="*/ 154 w 194"/>
                  <a:gd name="T29" fmla="*/ 133 h 296"/>
                  <a:gd name="T30" fmla="*/ 152 w 194"/>
                  <a:gd name="T31" fmla="*/ 131 h 296"/>
                  <a:gd name="T32" fmla="*/ 148 w 194"/>
                  <a:gd name="T33" fmla="*/ 130 h 296"/>
                  <a:gd name="T34" fmla="*/ 144 w 194"/>
                  <a:gd name="T35" fmla="*/ 129 h 296"/>
                  <a:gd name="T36" fmla="*/ 140 w 194"/>
                  <a:gd name="T37" fmla="*/ 129 h 296"/>
                  <a:gd name="T38" fmla="*/ 137 w 194"/>
                  <a:gd name="T39" fmla="*/ 129 h 296"/>
                  <a:gd name="T40" fmla="*/ 93 w 194"/>
                  <a:gd name="T41" fmla="*/ 75 h 296"/>
                  <a:gd name="T42" fmla="*/ 179 w 194"/>
                  <a:gd name="T43" fmla="*/ 93 h 296"/>
                  <a:gd name="T44" fmla="*/ 183 w 194"/>
                  <a:gd name="T45" fmla="*/ 92 h 296"/>
                  <a:gd name="T46" fmla="*/ 185 w 194"/>
                  <a:gd name="T47" fmla="*/ 91 h 296"/>
                  <a:gd name="T48" fmla="*/ 189 w 194"/>
                  <a:gd name="T49" fmla="*/ 89 h 296"/>
                  <a:gd name="T50" fmla="*/ 191 w 194"/>
                  <a:gd name="T51" fmla="*/ 86 h 296"/>
                  <a:gd name="T52" fmla="*/ 192 w 194"/>
                  <a:gd name="T53" fmla="*/ 83 h 296"/>
                  <a:gd name="T54" fmla="*/ 193 w 194"/>
                  <a:gd name="T55" fmla="*/ 78 h 296"/>
                  <a:gd name="T56" fmla="*/ 192 w 194"/>
                  <a:gd name="T57" fmla="*/ 74 h 296"/>
                  <a:gd name="T58" fmla="*/ 190 w 194"/>
                  <a:gd name="T59" fmla="*/ 70 h 296"/>
                  <a:gd name="T60" fmla="*/ 188 w 194"/>
                  <a:gd name="T61" fmla="*/ 68 h 296"/>
                  <a:gd name="T62" fmla="*/ 184 w 194"/>
                  <a:gd name="T63" fmla="*/ 65 h 296"/>
                  <a:gd name="T64" fmla="*/ 181 w 194"/>
                  <a:gd name="T65" fmla="*/ 64 h 296"/>
                  <a:gd name="T66" fmla="*/ 122 w 194"/>
                  <a:gd name="T67" fmla="*/ 64 h 296"/>
                  <a:gd name="T68" fmla="*/ 112 w 194"/>
                  <a:gd name="T69" fmla="*/ 42 h 296"/>
                  <a:gd name="T70" fmla="*/ 113 w 194"/>
                  <a:gd name="T71" fmla="*/ 37 h 296"/>
                  <a:gd name="T72" fmla="*/ 114 w 194"/>
                  <a:gd name="T73" fmla="*/ 30 h 296"/>
                  <a:gd name="T74" fmla="*/ 114 w 194"/>
                  <a:gd name="T75" fmla="*/ 24 h 296"/>
                  <a:gd name="T76" fmla="*/ 112 w 194"/>
                  <a:gd name="T77" fmla="*/ 19 h 296"/>
                  <a:gd name="T78" fmla="*/ 110 w 194"/>
                  <a:gd name="T79" fmla="*/ 15 h 296"/>
                  <a:gd name="T80" fmla="*/ 107 w 194"/>
                  <a:gd name="T81" fmla="*/ 10 h 296"/>
                  <a:gd name="T82" fmla="*/ 103 w 194"/>
                  <a:gd name="T83" fmla="*/ 7 h 296"/>
                  <a:gd name="T84" fmla="*/ 98 w 194"/>
                  <a:gd name="T85" fmla="*/ 3 h 296"/>
                  <a:gd name="T86" fmla="*/ 93 w 194"/>
                  <a:gd name="T87" fmla="*/ 1 h 296"/>
                  <a:gd name="T88" fmla="*/ 87 w 194"/>
                  <a:gd name="T89" fmla="*/ 0 h 296"/>
                  <a:gd name="T90" fmla="*/ 81 w 194"/>
                  <a:gd name="T91" fmla="*/ 0 h 296"/>
                  <a:gd name="T92" fmla="*/ 75 w 194"/>
                  <a:gd name="T93" fmla="*/ 1 h 296"/>
                  <a:gd name="T94" fmla="*/ 69 w 194"/>
                  <a:gd name="T95" fmla="*/ 3 h 296"/>
                  <a:gd name="T96" fmla="*/ 63 w 194"/>
                  <a:gd name="T97" fmla="*/ 6 h 296"/>
                  <a:gd name="T98" fmla="*/ 59 w 194"/>
                  <a:gd name="T99" fmla="*/ 11 h 296"/>
                  <a:gd name="T100" fmla="*/ 55 w 194"/>
                  <a:gd name="T101" fmla="*/ 17 h 296"/>
                  <a:gd name="T102" fmla="*/ 53 w 194"/>
                  <a:gd name="T103" fmla="*/ 23 h 29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94"/>
                  <a:gd name="T157" fmla="*/ 0 h 296"/>
                  <a:gd name="T158" fmla="*/ 194 w 194"/>
                  <a:gd name="T159" fmla="*/ 296 h 29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94" h="296">
                    <a:moveTo>
                      <a:pt x="53" y="23"/>
                    </a:moveTo>
                    <a:lnTo>
                      <a:pt x="2" y="137"/>
                    </a:lnTo>
                    <a:lnTo>
                      <a:pt x="1" y="138"/>
                    </a:lnTo>
                    <a:lnTo>
                      <a:pt x="1" y="140"/>
                    </a:lnTo>
                    <a:lnTo>
                      <a:pt x="0" y="142"/>
                    </a:lnTo>
                    <a:lnTo>
                      <a:pt x="0" y="145"/>
                    </a:lnTo>
                    <a:lnTo>
                      <a:pt x="0" y="147"/>
                    </a:lnTo>
                    <a:lnTo>
                      <a:pt x="0" y="150"/>
                    </a:lnTo>
                    <a:lnTo>
                      <a:pt x="1" y="152"/>
                    </a:lnTo>
                    <a:lnTo>
                      <a:pt x="2" y="155"/>
                    </a:lnTo>
                    <a:lnTo>
                      <a:pt x="3" y="157"/>
                    </a:lnTo>
                    <a:lnTo>
                      <a:pt x="4" y="159"/>
                    </a:lnTo>
                    <a:lnTo>
                      <a:pt x="6" y="161"/>
                    </a:lnTo>
                    <a:lnTo>
                      <a:pt x="8" y="163"/>
                    </a:lnTo>
                    <a:lnTo>
                      <a:pt x="10" y="164"/>
                    </a:lnTo>
                    <a:lnTo>
                      <a:pt x="12" y="165"/>
                    </a:lnTo>
                    <a:lnTo>
                      <a:pt x="14" y="165"/>
                    </a:lnTo>
                    <a:lnTo>
                      <a:pt x="16" y="166"/>
                    </a:lnTo>
                    <a:lnTo>
                      <a:pt x="18" y="166"/>
                    </a:lnTo>
                    <a:lnTo>
                      <a:pt x="21" y="166"/>
                    </a:lnTo>
                    <a:lnTo>
                      <a:pt x="126" y="166"/>
                    </a:lnTo>
                    <a:lnTo>
                      <a:pt x="126" y="295"/>
                    </a:lnTo>
                    <a:lnTo>
                      <a:pt x="159" y="295"/>
                    </a:lnTo>
                    <a:lnTo>
                      <a:pt x="159" y="142"/>
                    </a:lnTo>
                    <a:lnTo>
                      <a:pt x="159" y="140"/>
                    </a:lnTo>
                    <a:lnTo>
                      <a:pt x="159" y="138"/>
                    </a:lnTo>
                    <a:lnTo>
                      <a:pt x="158" y="137"/>
                    </a:lnTo>
                    <a:lnTo>
                      <a:pt x="157" y="136"/>
                    </a:lnTo>
                    <a:lnTo>
                      <a:pt x="156" y="135"/>
                    </a:lnTo>
                    <a:lnTo>
                      <a:pt x="154" y="133"/>
                    </a:lnTo>
                    <a:lnTo>
                      <a:pt x="153" y="132"/>
                    </a:lnTo>
                    <a:lnTo>
                      <a:pt x="152" y="131"/>
                    </a:lnTo>
                    <a:lnTo>
                      <a:pt x="150" y="131"/>
                    </a:lnTo>
                    <a:lnTo>
                      <a:pt x="148" y="130"/>
                    </a:lnTo>
                    <a:lnTo>
                      <a:pt x="146" y="130"/>
                    </a:lnTo>
                    <a:lnTo>
                      <a:pt x="144" y="129"/>
                    </a:lnTo>
                    <a:lnTo>
                      <a:pt x="142" y="129"/>
                    </a:lnTo>
                    <a:lnTo>
                      <a:pt x="140" y="129"/>
                    </a:lnTo>
                    <a:lnTo>
                      <a:pt x="139" y="129"/>
                    </a:lnTo>
                    <a:lnTo>
                      <a:pt x="137" y="129"/>
                    </a:lnTo>
                    <a:lnTo>
                      <a:pt x="76" y="125"/>
                    </a:lnTo>
                    <a:lnTo>
                      <a:pt x="93" y="75"/>
                    </a:lnTo>
                    <a:lnTo>
                      <a:pt x="105" y="93"/>
                    </a:lnTo>
                    <a:lnTo>
                      <a:pt x="179" y="93"/>
                    </a:lnTo>
                    <a:lnTo>
                      <a:pt x="181" y="92"/>
                    </a:lnTo>
                    <a:lnTo>
                      <a:pt x="183" y="92"/>
                    </a:lnTo>
                    <a:lnTo>
                      <a:pt x="184" y="91"/>
                    </a:lnTo>
                    <a:lnTo>
                      <a:pt x="185" y="91"/>
                    </a:lnTo>
                    <a:lnTo>
                      <a:pt x="187" y="90"/>
                    </a:lnTo>
                    <a:lnTo>
                      <a:pt x="189" y="89"/>
                    </a:lnTo>
                    <a:lnTo>
                      <a:pt x="190" y="87"/>
                    </a:lnTo>
                    <a:lnTo>
                      <a:pt x="191" y="86"/>
                    </a:lnTo>
                    <a:lnTo>
                      <a:pt x="192" y="84"/>
                    </a:lnTo>
                    <a:lnTo>
                      <a:pt x="192" y="83"/>
                    </a:lnTo>
                    <a:lnTo>
                      <a:pt x="193" y="81"/>
                    </a:lnTo>
                    <a:lnTo>
                      <a:pt x="193" y="78"/>
                    </a:lnTo>
                    <a:lnTo>
                      <a:pt x="193" y="76"/>
                    </a:lnTo>
                    <a:lnTo>
                      <a:pt x="192" y="74"/>
                    </a:lnTo>
                    <a:lnTo>
                      <a:pt x="191" y="72"/>
                    </a:lnTo>
                    <a:lnTo>
                      <a:pt x="190" y="70"/>
                    </a:lnTo>
                    <a:lnTo>
                      <a:pt x="189" y="69"/>
                    </a:lnTo>
                    <a:lnTo>
                      <a:pt x="188" y="68"/>
                    </a:lnTo>
                    <a:lnTo>
                      <a:pt x="186" y="66"/>
                    </a:lnTo>
                    <a:lnTo>
                      <a:pt x="184" y="65"/>
                    </a:lnTo>
                    <a:lnTo>
                      <a:pt x="184" y="64"/>
                    </a:lnTo>
                    <a:lnTo>
                      <a:pt x="181" y="64"/>
                    </a:lnTo>
                    <a:lnTo>
                      <a:pt x="179" y="64"/>
                    </a:lnTo>
                    <a:lnTo>
                      <a:pt x="122" y="64"/>
                    </a:lnTo>
                    <a:lnTo>
                      <a:pt x="110" y="44"/>
                    </a:lnTo>
                    <a:lnTo>
                      <a:pt x="112" y="42"/>
                    </a:lnTo>
                    <a:lnTo>
                      <a:pt x="113" y="39"/>
                    </a:lnTo>
                    <a:lnTo>
                      <a:pt x="113" y="37"/>
                    </a:lnTo>
                    <a:lnTo>
                      <a:pt x="114" y="34"/>
                    </a:lnTo>
                    <a:lnTo>
                      <a:pt x="114" y="30"/>
                    </a:lnTo>
                    <a:lnTo>
                      <a:pt x="114" y="28"/>
                    </a:lnTo>
                    <a:lnTo>
                      <a:pt x="114" y="24"/>
                    </a:lnTo>
                    <a:lnTo>
                      <a:pt x="113" y="22"/>
                    </a:lnTo>
                    <a:lnTo>
                      <a:pt x="112" y="19"/>
                    </a:lnTo>
                    <a:lnTo>
                      <a:pt x="111" y="17"/>
                    </a:lnTo>
                    <a:lnTo>
                      <a:pt x="110" y="15"/>
                    </a:lnTo>
                    <a:lnTo>
                      <a:pt x="109" y="13"/>
                    </a:lnTo>
                    <a:lnTo>
                      <a:pt x="107" y="10"/>
                    </a:lnTo>
                    <a:lnTo>
                      <a:pt x="105" y="9"/>
                    </a:lnTo>
                    <a:lnTo>
                      <a:pt x="103" y="7"/>
                    </a:lnTo>
                    <a:lnTo>
                      <a:pt x="101" y="5"/>
                    </a:lnTo>
                    <a:lnTo>
                      <a:pt x="98" y="3"/>
                    </a:lnTo>
                    <a:lnTo>
                      <a:pt x="96" y="3"/>
                    </a:lnTo>
                    <a:lnTo>
                      <a:pt x="93" y="1"/>
                    </a:lnTo>
                    <a:lnTo>
                      <a:pt x="90" y="1"/>
                    </a:lnTo>
                    <a:lnTo>
                      <a:pt x="87" y="0"/>
                    </a:lnTo>
                    <a:lnTo>
                      <a:pt x="84" y="0"/>
                    </a:lnTo>
                    <a:lnTo>
                      <a:pt x="81" y="0"/>
                    </a:lnTo>
                    <a:lnTo>
                      <a:pt x="78" y="0"/>
                    </a:lnTo>
                    <a:lnTo>
                      <a:pt x="75" y="1"/>
                    </a:lnTo>
                    <a:lnTo>
                      <a:pt x="72" y="2"/>
                    </a:lnTo>
                    <a:lnTo>
                      <a:pt x="69" y="3"/>
                    </a:lnTo>
                    <a:lnTo>
                      <a:pt x="66" y="4"/>
                    </a:lnTo>
                    <a:lnTo>
                      <a:pt x="63" y="6"/>
                    </a:lnTo>
                    <a:lnTo>
                      <a:pt x="61" y="9"/>
                    </a:lnTo>
                    <a:lnTo>
                      <a:pt x="59" y="11"/>
                    </a:lnTo>
                    <a:lnTo>
                      <a:pt x="57" y="13"/>
                    </a:lnTo>
                    <a:lnTo>
                      <a:pt x="55" y="17"/>
                    </a:lnTo>
                    <a:lnTo>
                      <a:pt x="53" y="19"/>
                    </a:lnTo>
                    <a:lnTo>
                      <a:pt x="53" y="23"/>
                    </a:lnTo>
                  </a:path>
                </a:pathLst>
              </a:custGeom>
              <a:solidFill>
                <a:srgbClr val="FC0128"/>
              </a:solidFill>
              <a:ln w="127000" cap="rnd">
                <a:noFill/>
                <a:round/>
              </a:ln>
            </p:spPr>
            <p:txBody>
              <a:bodyPr/>
              <a:lstStyle/>
              <a:p>
                <a:pPr eaLnBrk="0" fontAlgn="base" hangingPunct="0">
                  <a:spcBef>
                    <a:spcPct val="50000"/>
                  </a:spcBef>
                  <a:spcAft>
                    <a:spcPct val="0"/>
                  </a:spcAft>
                  <a:buNone/>
                </a:pPr>
                <a:endParaRPr lang="zh-CN" altLang="en-US" sz="2000">
                  <a:solidFill>
                    <a:srgbClr val="000000"/>
                  </a:solidFill>
                  <a:latin typeface="Comic Sans MS" panose="030F0702030302020204" pitchFamily="66" charset="0"/>
                </a:endParaRPr>
              </a:p>
            </p:txBody>
          </p:sp>
        </p:grpSp>
        <p:grpSp>
          <p:nvGrpSpPr>
            <p:cNvPr id="9314" name="Group 51"/>
            <p:cNvGrpSpPr/>
            <p:nvPr/>
          </p:nvGrpSpPr>
          <p:grpSpPr bwMode="auto">
            <a:xfrm>
              <a:off x="1837" y="2308"/>
              <a:ext cx="378" cy="448"/>
              <a:chOff x="1837" y="2308"/>
              <a:chExt cx="378" cy="448"/>
            </a:xfrm>
          </p:grpSpPr>
          <p:grpSp>
            <p:nvGrpSpPr>
              <p:cNvPr id="9320" name="Group 52"/>
              <p:cNvGrpSpPr/>
              <p:nvPr/>
            </p:nvGrpSpPr>
            <p:grpSpPr bwMode="auto">
              <a:xfrm>
                <a:off x="1837" y="2308"/>
                <a:ext cx="378" cy="448"/>
                <a:chOff x="1837" y="2308"/>
                <a:chExt cx="378" cy="448"/>
              </a:xfrm>
            </p:grpSpPr>
            <p:sp>
              <p:nvSpPr>
                <p:cNvPr id="9323" name="AutoShape 53"/>
                <p:cNvSpPr>
                  <a:spLocks noChangeArrowheads="1"/>
                </p:cNvSpPr>
                <p:nvPr/>
              </p:nvSpPr>
              <p:spPr bwMode="auto">
                <a:xfrm>
                  <a:off x="1837" y="2379"/>
                  <a:ext cx="378" cy="377"/>
                </a:xfrm>
                <a:prstGeom prst="cube">
                  <a:avLst>
                    <a:gd name="adj" fmla="val 24995"/>
                  </a:avLst>
                </a:prstGeom>
                <a:solidFill>
                  <a:srgbClr val="A2C1FE"/>
                </a:solidFill>
                <a:ln w="12700">
                  <a:solidFill>
                    <a:schemeClr val="tx1"/>
                  </a:solidFill>
                  <a:miter lim="800000"/>
                </a:ln>
              </p:spPr>
              <p:txBody>
                <a:bodyPr wrap="none" anchor="ctr"/>
                <a:lstStyle/>
                <a:p>
                  <a:pPr eaLnBrk="0" fontAlgn="base" hangingPunct="0">
                    <a:spcBef>
                      <a:spcPct val="50000"/>
                    </a:spcBef>
                    <a:spcAft>
                      <a:spcPct val="0"/>
                    </a:spcAft>
                    <a:buNone/>
                  </a:pPr>
                  <a:endParaRPr lang="zh-CN" altLang="en-US" sz="2000">
                    <a:solidFill>
                      <a:srgbClr val="000000"/>
                    </a:solidFill>
                    <a:latin typeface="Comic Sans MS" panose="030F0702030302020204" pitchFamily="66" charset="0"/>
                  </a:endParaRPr>
                </a:p>
              </p:txBody>
            </p:sp>
            <p:sp>
              <p:nvSpPr>
                <p:cNvPr id="9324" name="AutoShape 54"/>
                <p:cNvSpPr>
                  <a:spLocks noChangeArrowheads="1"/>
                </p:cNvSpPr>
                <p:nvPr/>
              </p:nvSpPr>
              <p:spPr bwMode="auto">
                <a:xfrm>
                  <a:off x="1923" y="2308"/>
                  <a:ext cx="292" cy="78"/>
                </a:xfrm>
                <a:prstGeom prst="cube">
                  <a:avLst>
                    <a:gd name="adj" fmla="val 24995"/>
                  </a:avLst>
                </a:prstGeom>
                <a:solidFill>
                  <a:srgbClr val="A2C1FE"/>
                </a:solidFill>
                <a:ln w="12700">
                  <a:solidFill>
                    <a:schemeClr val="tx1"/>
                  </a:solidFill>
                  <a:miter lim="800000"/>
                </a:ln>
              </p:spPr>
              <p:txBody>
                <a:bodyPr wrap="none" anchor="ctr"/>
                <a:lstStyle/>
                <a:p>
                  <a:pPr eaLnBrk="0" fontAlgn="base" hangingPunct="0">
                    <a:spcBef>
                      <a:spcPct val="50000"/>
                    </a:spcBef>
                    <a:spcAft>
                      <a:spcPct val="0"/>
                    </a:spcAft>
                    <a:buNone/>
                  </a:pPr>
                  <a:endParaRPr lang="zh-CN" altLang="en-US" sz="2000">
                    <a:solidFill>
                      <a:srgbClr val="000000"/>
                    </a:solidFill>
                    <a:latin typeface="Comic Sans MS" panose="030F0702030302020204" pitchFamily="66" charset="0"/>
                  </a:endParaRPr>
                </a:p>
              </p:txBody>
            </p:sp>
          </p:grpSp>
          <p:sp>
            <p:nvSpPr>
              <p:cNvPr id="9321" name="Oval 55"/>
              <p:cNvSpPr>
                <a:spLocks noChangeArrowheads="1"/>
              </p:cNvSpPr>
              <p:nvPr/>
            </p:nvSpPr>
            <p:spPr bwMode="auto">
              <a:xfrm>
                <a:off x="1952" y="2344"/>
                <a:ext cx="49" cy="27"/>
              </a:xfrm>
              <a:prstGeom prst="ellipse">
                <a:avLst/>
              </a:prstGeom>
              <a:solidFill>
                <a:schemeClr val="bg1"/>
              </a:solidFill>
              <a:ln w="12700">
                <a:solidFill>
                  <a:schemeClr val="tx1"/>
                </a:solidFill>
                <a:round/>
              </a:ln>
            </p:spPr>
            <p:txBody>
              <a:bodyPr wrap="none" anchor="ctr"/>
              <a:lstStyle/>
              <a:p>
                <a:pPr eaLnBrk="0" fontAlgn="base" hangingPunct="0">
                  <a:spcBef>
                    <a:spcPct val="50000"/>
                  </a:spcBef>
                  <a:spcAft>
                    <a:spcPct val="0"/>
                  </a:spcAft>
                  <a:buNone/>
                </a:pPr>
                <a:endParaRPr lang="zh-CN" altLang="en-US" sz="2000">
                  <a:solidFill>
                    <a:srgbClr val="000000"/>
                  </a:solidFill>
                  <a:latin typeface="Comic Sans MS" panose="030F0702030302020204" pitchFamily="66" charset="0"/>
                </a:endParaRPr>
              </a:p>
            </p:txBody>
          </p:sp>
          <p:sp>
            <p:nvSpPr>
              <p:cNvPr id="9322" name="AutoShape 56"/>
              <p:cNvSpPr>
                <a:spLocks noChangeArrowheads="1"/>
              </p:cNvSpPr>
              <p:nvPr/>
            </p:nvSpPr>
            <p:spPr bwMode="auto">
              <a:xfrm>
                <a:off x="1884" y="2554"/>
                <a:ext cx="198" cy="84"/>
              </a:xfrm>
              <a:prstGeom prst="octagon">
                <a:avLst>
                  <a:gd name="adj" fmla="val 29282"/>
                </a:avLst>
              </a:prstGeom>
              <a:solidFill>
                <a:srgbClr val="A2C1FE"/>
              </a:solidFill>
              <a:ln w="25400">
                <a:solidFill>
                  <a:schemeClr val="tx1"/>
                </a:solidFill>
                <a:miter lim="800000"/>
              </a:ln>
            </p:spPr>
            <p:txBody>
              <a:bodyPr wrap="none" anchor="ctr"/>
              <a:lstStyle/>
              <a:p>
                <a:pPr eaLnBrk="0" fontAlgn="base" hangingPunct="0">
                  <a:spcBef>
                    <a:spcPct val="50000"/>
                  </a:spcBef>
                  <a:spcAft>
                    <a:spcPct val="0"/>
                  </a:spcAft>
                  <a:buNone/>
                </a:pPr>
                <a:endParaRPr lang="zh-CN" altLang="en-US" sz="2000">
                  <a:solidFill>
                    <a:srgbClr val="000000"/>
                  </a:solidFill>
                  <a:latin typeface="Comic Sans MS" panose="030F0702030302020204" pitchFamily="66" charset="0"/>
                </a:endParaRPr>
              </a:p>
            </p:txBody>
          </p:sp>
        </p:grpSp>
        <p:grpSp>
          <p:nvGrpSpPr>
            <p:cNvPr id="9315" name="Group 65"/>
            <p:cNvGrpSpPr/>
            <p:nvPr/>
          </p:nvGrpSpPr>
          <p:grpSpPr bwMode="auto">
            <a:xfrm>
              <a:off x="1952" y="2796"/>
              <a:ext cx="305" cy="448"/>
              <a:chOff x="1952" y="2796"/>
              <a:chExt cx="305" cy="448"/>
            </a:xfrm>
          </p:grpSpPr>
          <p:grpSp>
            <p:nvGrpSpPr>
              <p:cNvPr id="9316" name="Group 66"/>
              <p:cNvGrpSpPr/>
              <p:nvPr/>
            </p:nvGrpSpPr>
            <p:grpSpPr bwMode="auto">
              <a:xfrm>
                <a:off x="1952" y="2796"/>
                <a:ext cx="305" cy="448"/>
                <a:chOff x="1952" y="2796"/>
                <a:chExt cx="305" cy="448"/>
              </a:xfrm>
            </p:grpSpPr>
            <p:sp>
              <p:nvSpPr>
                <p:cNvPr id="9318" name="AutoShape 67"/>
                <p:cNvSpPr>
                  <a:spLocks noChangeArrowheads="1"/>
                </p:cNvSpPr>
                <p:nvPr/>
              </p:nvSpPr>
              <p:spPr bwMode="auto">
                <a:xfrm>
                  <a:off x="1952" y="2867"/>
                  <a:ext cx="305" cy="377"/>
                </a:xfrm>
                <a:prstGeom prst="cube">
                  <a:avLst>
                    <a:gd name="adj" fmla="val 24995"/>
                  </a:avLst>
                </a:prstGeom>
                <a:solidFill>
                  <a:srgbClr val="F6BF69"/>
                </a:solidFill>
                <a:ln w="12700">
                  <a:solidFill>
                    <a:schemeClr val="tx1"/>
                  </a:solidFill>
                  <a:miter lim="800000"/>
                </a:ln>
              </p:spPr>
              <p:txBody>
                <a:bodyPr wrap="none" anchor="ctr"/>
                <a:lstStyle/>
                <a:p>
                  <a:pPr eaLnBrk="0" fontAlgn="base" hangingPunct="0">
                    <a:spcBef>
                      <a:spcPct val="50000"/>
                    </a:spcBef>
                    <a:spcAft>
                      <a:spcPct val="0"/>
                    </a:spcAft>
                    <a:buNone/>
                  </a:pPr>
                  <a:endParaRPr lang="zh-CN" altLang="en-US" sz="2000">
                    <a:solidFill>
                      <a:srgbClr val="000000"/>
                    </a:solidFill>
                    <a:latin typeface="Comic Sans MS" panose="030F0702030302020204" pitchFamily="66" charset="0"/>
                  </a:endParaRPr>
                </a:p>
              </p:txBody>
            </p:sp>
            <p:sp>
              <p:nvSpPr>
                <p:cNvPr id="9319" name="AutoShape 68"/>
                <p:cNvSpPr>
                  <a:spLocks noChangeArrowheads="1"/>
                </p:cNvSpPr>
                <p:nvPr/>
              </p:nvSpPr>
              <p:spPr bwMode="auto">
                <a:xfrm>
                  <a:off x="2022" y="2796"/>
                  <a:ext cx="235" cy="78"/>
                </a:xfrm>
                <a:prstGeom prst="cube">
                  <a:avLst>
                    <a:gd name="adj" fmla="val 24995"/>
                  </a:avLst>
                </a:prstGeom>
                <a:solidFill>
                  <a:srgbClr val="F6BF69"/>
                </a:solidFill>
                <a:ln w="12700">
                  <a:solidFill>
                    <a:schemeClr val="tx1"/>
                  </a:solidFill>
                  <a:miter lim="800000"/>
                </a:ln>
              </p:spPr>
              <p:txBody>
                <a:bodyPr wrap="none" anchor="ctr"/>
                <a:lstStyle/>
                <a:p>
                  <a:pPr eaLnBrk="0" fontAlgn="base" hangingPunct="0">
                    <a:spcBef>
                      <a:spcPct val="50000"/>
                    </a:spcBef>
                    <a:spcAft>
                      <a:spcPct val="0"/>
                    </a:spcAft>
                    <a:buNone/>
                  </a:pPr>
                  <a:endParaRPr lang="zh-CN" altLang="en-US" sz="2000">
                    <a:solidFill>
                      <a:srgbClr val="000000"/>
                    </a:solidFill>
                    <a:latin typeface="Comic Sans MS" panose="030F0702030302020204" pitchFamily="66" charset="0"/>
                  </a:endParaRPr>
                </a:p>
              </p:txBody>
            </p:sp>
          </p:grpSp>
          <p:sp>
            <p:nvSpPr>
              <p:cNvPr id="9317" name="AutoShape 69"/>
              <p:cNvSpPr>
                <a:spLocks noChangeArrowheads="1"/>
              </p:cNvSpPr>
              <p:nvPr/>
            </p:nvSpPr>
            <p:spPr bwMode="auto">
              <a:xfrm>
                <a:off x="2014" y="2900"/>
                <a:ext cx="158" cy="27"/>
              </a:xfrm>
              <a:prstGeom prst="parallelogram">
                <a:avLst>
                  <a:gd name="adj" fmla="val 146269"/>
                </a:avLst>
              </a:prstGeom>
              <a:solidFill>
                <a:srgbClr val="F6BF69"/>
              </a:solidFill>
              <a:ln w="25400">
                <a:solidFill>
                  <a:schemeClr val="tx1"/>
                </a:solidFill>
                <a:miter lim="800000"/>
              </a:ln>
            </p:spPr>
            <p:txBody>
              <a:bodyPr wrap="none" anchor="ctr"/>
              <a:lstStyle/>
              <a:p>
                <a:pPr eaLnBrk="0" fontAlgn="base" hangingPunct="0">
                  <a:spcBef>
                    <a:spcPct val="50000"/>
                  </a:spcBef>
                  <a:spcAft>
                    <a:spcPct val="0"/>
                  </a:spcAft>
                  <a:buNone/>
                </a:pPr>
                <a:endParaRPr lang="zh-CN" altLang="en-US" sz="2000">
                  <a:solidFill>
                    <a:srgbClr val="000000"/>
                  </a:solidFill>
                  <a:latin typeface="Comic Sans MS" panose="030F0702030302020204" pitchFamily="66" charset="0"/>
                </a:endParaRPr>
              </a:p>
            </p:txBody>
          </p:sp>
        </p:grpSp>
      </p:grpSp>
      <p:grpSp>
        <p:nvGrpSpPr>
          <p:cNvPr id="19" name="Group 138"/>
          <p:cNvGrpSpPr/>
          <p:nvPr/>
        </p:nvGrpSpPr>
        <p:grpSpPr bwMode="auto">
          <a:xfrm>
            <a:off x="4727934" y="3673158"/>
            <a:ext cx="720725" cy="2106612"/>
            <a:chOff x="2219" y="2365"/>
            <a:chExt cx="454" cy="1327"/>
          </a:xfrm>
        </p:grpSpPr>
        <p:sp>
          <p:nvSpPr>
            <p:cNvPr id="9291" name="Freeform 57"/>
            <p:cNvSpPr/>
            <p:nvPr/>
          </p:nvSpPr>
          <p:spPr bwMode="auto">
            <a:xfrm>
              <a:off x="2401" y="2537"/>
              <a:ext cx="86" cy="192"/>
            </a:xfrm>
            <a:custGeom>
              <a:avLst/>
              <a:gdLst>
                <a:gd name="T0" fmla="*/ 62 w 86"/>
                <a:gd name="T1" fmla="*/ 0 h 192"/>
                <a:gd name="T2" fmla="*/ 85 w 86"/>
                <a:gd name="T3" fmla="*/ 0 h 192"/>
                <a:gd name="T4" fmla="*/ 23 w 86"/>
                <a:gd name="T5" fmla="*/ 191 h 192"/>
                <a:gd name="T6" fmla="*/ 0 w 86"/>
                <a:gd name="T7" fmla="*/ 191 h 192"/>
                <a:gd name="T8" fmla="*/ 62 w 86"/>
                <a:gd name="T9" fmla="*/ 0 h 192"/>
                <a:gd name="T10" fmla="*/ 0 60000 65536"/>
                <a:gd name="T11" fmla="*/ 0 60000 65536"/>
                <a:gd name="T12" fmla="*/ 0 60000 65536"/>
                <a:gd name="T13" fmla="*/ 0 60000 65536"/>
                <a:gd name="T14" fmla="*/ 0 60000 65536"/>
                <a:gd name="T15" fmla="*/ 0 w 86"/>
                <a:gd name="T16" fmla="*/ 0 h 192"/>
                <a:gd name="T17" fmla="*/ 86 w 86"/>
                <a:gd name="T18" fmla="*/ 192 h 192"/>
              </a:gdLst>
              <a:ahLst/>
              <a:cxnLst>
                <a:cxn ang="T10">
                  <a:pos x="T0" y="T1"/>
                </a:cxn>
                <a:cxn ang="T11">
                  <a:pos x="T2" y="T3"/>
                </a:cxn>
                <a:cxn ang="T12">
                  <a:pos x="T4" y="T5"/>
                </a:cxn>
                <a:cxn ang="T13">
                  <a:pos x="T6" y="T7"/>
                </a:cxn>
                <a:cxn ang="T14">
                  <a:pos x="T8" y="T9"/>
                </a:cxn>
              </a:cxnLst>
              <a:rect l="T15" t="T16" r="T17" b="T18"/>
              <a:pathLst>
                <a:path w="86" h="192">
                  <a:moveTo>
                    <a:pt x="62" y="0"/>
                  </a:moveTo>
                  <a:lnTo>
                    <a:pt x="85" y="0"/>
                  </a:lnTo>
                  <a:lnTo>
                    <a:pt x="23" y="191"/>
                  </a:lnTo>
                  <a:lnTo>
                    <a:pt x="0" y="191"/>
                  </a:lnTo>
                  <a:lnTo>
                    <a:pt x="62" y="0"/>
                  </a:lnTo>
                </a:path>
              </a:pathLst>
            </a:custGeom>
            <a:solidFill>
              <a:srgbClr val="FC0128"/>
            </a:solidFill>
            <a:ln w="12700" cap="rnd">
              <a:noFill/>
              <a:round/>
            </a:ln>
          </p:spPr>
          <p:txBody>
            <a:bodyPr/>
            <a:lstStyle/>
            <a:p>
              <a:pPr eaLnBrk="0" fontAlgn="base" hangingPunct="0">
                <a:spcBef>
                  <a:spcPct val="50000"/>
                </a:spcBef>
                <a:spcAft>
                  <a:spcPct val="0"/>
                </a:spcAft>
                <a:buNone/>
              </a:pPr>
              <a:endParaRPr lang="zh-CN" altLang="en-US" sz="2000">
                <a:solidFill>
                  <a:srgbClr val="000000"/>
                </a:solidFill>
                <a:latin typeface="Comic Sans MS" panose="030F0702030302020204" pitchFamily="66" charset="0"/>
              </a:endParaRPr>
            </a:p>
          </p:txBody>
        </p:sp>
        <p:sp>
          <p:nvSpPr>
            <p:cNvPr id="9292" name="Rectangle 58"/>
            <p:cNvSpPr>
              <a:spLocks noChangeArrowheads="1"/>
            </p:cNvSpPr>
            <p:nvPr/>
          </p:nvSpPr>
          <p:spPr bwMode="auto">
            <a:xfrm>
              <a:off x="2397" y="2537"/>
              <a:ext cx="106" cy="16"/>
            </a:xfrm>
            <a:prstGeom prst="rect">
              <a:avLst/>
            </a:prstGeom>
            <a:solidFill>
              <a:srgbClr val="FC0128"/>
            </a:solidFill>
            <a:ln w="12700">
              <a:noFill/>
              <a:miter lim="800000"/>
            </a:ln>
          </p:spPr>
          <p:txBody>
            <a:bodyPr wrap="none" anchor="ctr"/>
            <a:lstStyle/>
            <a:p>
              <a:pPr eaLnBrk="0" fontAlgn="base" hangingPunct="0">
                <a:spcBef>
                  <a:spcPct val="50000"/>
                </a:spcBef>
                <a:spcAft>
                  <a:spcPct val="0"/>
                </a:spcAft>
                <a:buNone/>
              </a:pPr>
              <a:endParaRPr lang="zh-CN" altLang="en-US" sz="2000">
                <a:solidFill>
                  <a:srgbClr val="000000"/>
                </a:solidFill>
                <a:latin typeface="Comic Sans MS" panose="030F0702030302020204" pitchFamily="66" charset="0"/>
              </a:endParaRPr>
            </a:p>
          </p:txBody>
        </p:sp>
        <p:sp>
          <p:nvSpPr>
            <p:cNvPr id="9293" name="Rectangle 59"/>
            <p:cNvSpPr>
              <a:spLocks noChangeArrowheads="1"/>
            </p:cNvSpPr>
            <p:nvPr/>
          </p:nvSpPr>
          <p:spPr bwMode="auto">
            <a:xfrm>
              <a:off x="2404" y="2618"/>
              <a:ext cx="82" cy="16"/>
            </a:xfrm>
            <a:prstGeom prst="rect">
              <a:avLst/>
            </a:prstGeom>
            <a:solidFill>
              <a:srgbClr val="FC0128"/>
            </a:solidFill>
            <a:ln w="12700">
              <a:noFill/>
              <a:miter lim="800000"/>
            </a:ln>
          </p:spPr>
          <p:txBody>
            <a:bodyPr wrap="none" anchor="ctr"/>
            <a:lstStyle/>
            <a:p>
              <a:pPr eaLnBrk="0" fontAlgn="base" hangingPunct="0">
                <a:spcBef>
                  <a:spcPct val="50000"/>
                </a:spcBef>
                <a:spcAft>
                  <a:spcPct val="0"/>
                </a:spcAft>
                <a:buNone/>
              </a:pPr>
              <a:endParaRPr lang="zh-CN" altLang="en-US" sz="2000">
                <a:solidFill>
                  <a:srgbClr val="000000"/>
                </a:solidFill>
                <a:latin typeface="Comic Sans MS" panose="030F0702030302020204" pitchFamily="66" charset="0"/>
              </a:endParaRPr>
            </a:p>
          </p:txBody>
        </p:sp>
        <p:sp>
          <p:nvSpPr>
            <p:cNvPr id="9294" name="Rectangle 60"/>
            <p:cNvSpPr>
              <a:spLocks noChangeArrowheads="1"/>
            </p:cNvSpPr>
            <p:nvPr/>
          </p:nvSpPr>
          <p:spPr bwMode="auto">
            <a:xfrm>
              <a:off x="2221" y="2618"/>
              <a:ext cx="103" cy="11"/>
            </a:xfrm>
            <a:prstGeom prst="rect">
              <a:avLst/>
            </a:prstGeom>
            <a:solidFill>
              <a:srgbClr val="FC0128"/>
            </a:solidFill>
            <a:ln w="12700">
              <a:noFill/>
              <a:miter lim="800000"/>
            </a:ln>
          </p:spPr>
          <p:txBody>
            <a:bodyPr wrap="none" anchor="ctr"/>
            <a:lstStyle/>
            <a:p>
              <a:pPr eaLnBrk="0" fontAlgn="base" hangingPunct="0">
                <a:spcBef>
                  <a:spcPct val="50000"/>
                </a:spcBef>
                <a:spcAft>
                  <a:spcPct val="0"/>
                </a:spcAft>
                <a:buNone/>
              </a:pPr>
              <a:endParaRPr lang="zh-CN" altLang="en-US" sz="2000">
                <a:solidFill>
                  <a:srgbClr val="000000"/>
                </a:solidFill>
                <a:latin typeface="Comic Sans MS" panose="030F0702030302020204" pitchFamily="66" charset="0"/>
              </a:endParaRPr>
            </a:p>
          </p:txBody>
        </p:sp>
        <p:grpSp>
          <p:nvGrpSpPr>
            <p:cNvPr id="9295" name="Group 61"/>
            <p:cNvGrpSpPr/>
            <p:nvPr/>
          </p:nvGrpSpPr>
          <p:grpSpPr bwMode="auto">
            <a:xfrm>
              <a:off x="2219" y="2365"/>
              <a:ext cx="194" cy="364"/>
              <a:chOff x="2219" y="2365"/>
              <a:chExt cx="194" cy="364"/>
            </a:xfrm>
          </p:grpSpPr>
          <p:sp>
            <p:nvSpPr>
              <p:cNvPr id="9307" name="Oval 62"/>
              <p:cNvSpPr>
                <a:spLocks noChangeArrowheads="1"/>
              </p:cNvSpPr>
              <p:nvPr/>
            </p:nvSpPr>
            <p:spPr bwMode="auto">
              <a:xfrm>
                <a:off x="2295" y="2365"/>
                <a:ext cx="48" cy="48"/>
              </a:xfrm>
              <a:prstGeom prst="ellipse">
                <a:avLst/>
              </a:prstGeom>
              <a:solidFill>
                <a:srgbClr val="FC0128"/>
              </a:solidFill>
              <a:ln w="12700">
                <a:solidFill>
                  <a:srgbClr val="000000"/>
                </a:solidFill>
                <a:round/>
              </a:ln>
            </p:spPr>
            <p:txBody>
              <a:bodyPr wrap="none" anchor="ctr"/>
              <a:lstStyle/>
              <a:p>
                <a:pPr eaLnBrk="0" fontAlgn="base" hangingPunct="0">
                  <a:spcBef>
                    <a:spcPct val="50000"/>
                  </a:spcBef>
                  <a:spcAft>
                    <a:spcPct val="0"/>
                  </a:spcAft>
                  <a:buNone/>
                </a:pPr>
                <a:endParaRPr lang="zh-CN" altLang="en-US" sz="2000">
                  <a:solidFill>
                    <a:srgbClr val="000000"/>
                  </a:solidFill>
                  <a:latin typeface="Comic Sans MS" panose="030F0702030302020204" pitchFamily="66" charset="0"/>
                </a:endParaRPr>
              </a:p>
            </p:txBody>
          </p:sp>
          <p:sp>
            <p:nvSpPr>
              <p:cNvPr id="9308" name="Freeform 63"/>
              <p:cNvSpPr/>
              <p:nvPr/>
            </p:nvSpPr>
            <p:spPr bwMode="auto">
              <a:xfrm>
                <a:off x="2219" y="2433"/>
                <a:ext cx="194" cy="296"/>
              </a:xfrm>
              <a:custGeom>
                <a:avLst/>
                <a:gdLst>
                  <a:gd name="T0" fmla="*/ 2 w 194"/>
                  <a:gd name="T1" fmla="*/ 137 h 296"/>
                  <a:gd name="T2" fmla="*/ 1 w 194"/>
                  <a:gd name="T3" fmla="*/ 140 h 296"/>
                  <a:gd name="T4" fmla="*/ 0 w 194"/>
                  <a:gd name="T5" fmla="*/ 145 h 296"/>
                  <a:gd name="T6" fmla="*/ 0 w 194"/>
                  <a:gd name="T7" fmla="*/ 150 h 296"/>
                  <a:gd name="T8" fmla="*/ 2 w 194"/>
                  <a:gd name="T9" fmla="*/ 155 h 296"/>
                  <a:gd name="T10" fmla="*/ 4 w 194"/>
                  <a:gd name="T11" fmla="*/ 159 h 296"/>
                  <a:gd name="T12" fmla="*/ 8 w 194"/>
                  <a:gd name="T13" fmla="*/ 163 h 296"/>
                  <a:gd name="T14" fmla="*/ 12 w 194"/>
                  <a:gd name="T15" fmla="*/ 165 h 296"/>
                  <a:gd name="T16" fmla="*/ 16 w 194"/>
                  <a:gd name="T17" fmla="*/ 166 h 296"/>
                  <a:gd name="T18" fmla="*/ 21 w 194"/>
                  <a:gd name="T19" fmla="*/ 166 h 296"/>
                  <a:gd name="T20" fmla="*/ 126 w 194"/>
                  <a:gd name="T21" fmla="*/ 295 h 296"/>
                  <a:gd name="T22" fmla="*/ 159 w 194"/>
                  <a:gd name="T23" fmla="*/ 142 h 296"/>
                  <a:gd name="T24" fmla="*/ 159 w 194"/>
                  <a:gd name="T25" fmla="*/ 138 h 296"/>
                  <a:gd name="T26" fmla="*/ 157 w 194"/>
                  <a:gd name="T27" fmla="*/ 136 h 296"/>
                  <a:gd name="T28" fmla="*/ 154 w 194"/>
                  <a:gd name="T29" fmla="*/ 133 h 296"/>
                  <a:gd name="T30" fmla="*/ 152 w 194"/>
                  <a:gd name="T31" fmla="*/ 131 h 296"/>
                  <a:gd name="T32" fmla="*/ 148 w 194"/>
                  <a:gd name="T33" fmla="*/ 130 h 296"/>
                  <a:gd name="T34" fmla="*/ 144 w 194"/>
                  <a:gd name="T35" fmla="*/ 129 h 296"/>
                  <a:gd name="T36" fmla="*/ 140 w 194"/>
                  <a:gd name="T37" fmla="*/ 129 h 296"/>
                  <a:gd name="T38" fmla="*/ 137 w 194"/>
                  <a:gd name="T39" fmla="*/ 129 h 296"/>
                  <a:gd name="T40" fmla="*/ 93 w 194"/>
                  <a:gd name="T41" fmla="*/ 75 h 296"/>
                  <a:gd name="T42" fmla="*/ 179 w 194"/>
                  <a:gd name="T43" fmla="*/ 93 h 296"/>
                  <a:gd name="T44" fmla="*/ 183 w 194"/>
                  <a:gd name="T45" fmla="*/ 92 h 296"/>
                  <a:gd name="T46" fmla="*/ 185 w 194"/>
                  <a:gd name="T47" fmla="*/ 91 h 296"/>
                  <a:gd name="T48" fmla="*/ 189 w 194"/>
                  <a:gd name="T49" fmla="*/ 89 h 296"/>
                  <a:gd name="T50" fmla="*/ 191 w 194"/>
                  <a:gd name="T51" fmla="*/ 86 h 296"/>
                  <a:gd name="T52" fmla="*/ 192 w 194"/>
                  <a:gd name="T53" fmla="*/ 83 h 296"/>
                  <a:gd name="T54" fmla="*/ 193 w 194"/>
                  <a:gd name="T55" fmla="*/ 78 h 296"/>
                  <a:gd name="T56" fmla="*/ 192 w 194"/>
                  <a:gd name="T57" fmla="*/ 74 h 296"/>
                  <a:gd name="T58" fmla="*/ 190 w 194"/>
                  <a:gd name="T59" fmla="*/ 70 h 296"/>
                  <a:gd name="T60" fmla="*/ 188 w 194"/>
                  <a:gd name="T61" fmla="*/ 68 h 296"/>
                  <a:gd name="T62" fmla="*/ 184 w 194"/>
                  <a:gd name="T63" fmla="*/ 65 h 296"/>
                  <a:gd name="T64" fmla="*/ 181 w 194"/>
                  <a:gd name="T65" fmla="*/ 64 h 296"/>
                  <a:gd name="T66" fmla="*/ 122 w 194"/>
                  <a:gd name="T67" fmla="*/ 64 h 296"/>
                  <a:gd name="T68" fmla="*/ 112 w 194"/>
                  <a:gd name="T69" fmla="*/ 42 h 296"/>
                  <a:gd name="T70" fmla="*/ 113 w 194"/>
                  <a:gd name="T71" fmla="*/ 37 h 296"/>
                  <a:gd name="T72" fmla="*/ 114 w 194"/>
                  <a:gd name="T73" fmla="*/ 30 h 296"/>
                  <a:gd name="T74" fmla="*/ 114 w 194"/>
                  <a:gd name="T75" fmla="*/ 24 h 296"/>
                  <a:gd name="T76" fmla="*/ 112 w 194"/>
                  <a:gd name="T77" fmla="*/ 19 h 296"/>
                  <a:gd name="T78" fmla="*/ 110 w 194"/>
                  <a:gd name="T79" fmla="*/ 15 h 296"/>
                  <a:gd name="T80" fmla="*/ 107 w 194"/>
                  <a:gd name="T81" fmla="*/ 10 h 296"/>
                  <a:gd name="T82" fmla="*/ 103 w 194"/>
                  <a:gd name="T83" fmla="*/ 7 h 296"/>
                  <a:gd name="T84" fmla="*/ 98 w 194"/>
                  <a:gd name="T85" fmla="*/ 3 h 296"/>
                  <a:gd name="T86" fmla="*/ 93 w 194"/>
                  <a:gd name="T87" fmla="*/ 1 h 296"/>
                  <a:gd name="T88" fmla="*/ 87 w 194"/>
                  <a:gd name="T89" fmla="*/ 0 h 296"/>
                  <a:gd name="T90" fmla="*/ 81 w 194"/>
                  <a:gd name="T91" fmla="*/ 0 h 296"/>
                  <a:gd name="T92" fmla="*/ 75 w 194"/>
                  <a:gd name="T93" fmla="*/ 1 h 296"/>
                  <a:gd name="T94" fmla="*/ 69 w 194"/>
                  <a:gd name="T95" fmla="*/ 3 h 296"/>
                  <a:gd name="T96" fmla="*/ 63 w 194"/>
                  <a:gd name="T97" fmla="*/ 6 h 296"/>
                  <a:gd name="T98" fmla="*/ 59 w 194"/>
                  <a:gd name="T99" fmla="*/ 11 h 296"/>
                  <a:gd name="T100" fmla="*/ 55 w 194"/>
                  <a:gd name="T101" fmla="*/ 17 h 296"/>
                  <a:gd name="T102" fmla="*/ 53 w 194"/>
                  <a:gd name="T103" fmla="*/ 23 h 29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94"/>
                  <a:gd name="T157" fmla="*/ 0 h 296"/>
                  <a:gd name="T158" fmla="*/ 194 w 194"/>
                  <a:gd name="T159" fmla="*/ 296 h 29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94" h="296">
                    <a:moveTo>
                      <a:pt x="53" y="23"/>
                    </a:moveTo>
                    <a:lnTo>
                      <a:pt x="2" y="137"/>
                    </a:lnTo>
                    <a:lnTo>
                      <a:pt x="1" y="138"/>
                    </a:lnTo>
                    <a:lnTo>
                      <a:pt x="1" y="140"/>
                    </a:lnTo>
                    <a:lnTo>
                      <a:pt x="0" y="142"/>
                    </a:lnTo>
                    <a:lnTo>
                      <a:pt x="0" y="145"/>
                    </a:lnTo>
                    <a:lnTo>
                      <a:pt x="0" y="147"/>
                    </a:lnTo>
                    <a:lnTo>
                      <a:pt x="0" y="150"/>
                    </a:lnTo>
                    <a:lnTo>
                      <a:pt x="1" y="152"/>
                    </a:lnTo>
                    <a:lnTo>
                      <a:pt x="2" y="155"/>
                    </a:lnTo>
                    <a:lnTo>
                      <a:pt x="3" y="157"/>
                    </a:lnTo>
                    <a:lnTo>
                      <a:pt x="4" y="159"/>
                    </a:lnTo>
                    <a:lnTo>
                      <a:pt x="6" y="161"/>
                    </a:lnTo>
                    <a:lnTo>
                      <a:pt x="8" y="163"/>
                    </a:lnTo>
                    <a:lnTo>
                      <a:pt x="10" y="164"/>
                    </a:lnTo>
                    <a:lnTo>
                      <a:pt x="12" y="165"/>
                    </a:lnTo>
                    <a:lnTo>
                      <a:pt x="14" y="165"/>
                    </a:lnTo>
                    <a:lnTo>
                      <a:pt x="16" y="166"/>
                    </a:lnTo>
                    <a:lnTo>
                      <a:pt x="18" y="166"/>
                    </a:lnTo>
                    <a:lnTo>
                      <a:pt x="21" y="166"/>
                    </a:lnTo>
                    <a:lnTo>
                      <a:pt x="126" y="166"/>
                    </a:lnTo>
                    <a:lnTo>
                      <a:pt x="126" y="295"/>
                    </a:lnTo>
                    <a:lnTo>
                      <a:pt x="159" y="295"/>
                    </a:lnTo>
                    <a:lnTo>
                      <a:pt x="159" y="142"/>
                    </a:lnTo>
                    <a:lnTo>
                      <a:pt x="159" y="140"/>
                    </a:lnTo>
                    <a:lnTo>
                      <a:pt x="159" y="138"/>
                    </a:lnTo>
                    <a:lnTo>
                      <a:pt x="158" y="137"/>
                    </a:lnTo>
                    <a:lnTo>
                      <a:pt x="157" y="136"/>
                    </a:lnTo>
                    <a:lnTo>
                      <a:pt x="156" y="135"/>
                    </a:lnTo>
                    <a:lnTo>
                      <a:pt x="154" y="133"/>
                    </a:lnTo>
                    <a:lnTo>
                      <a:pt x="153" y="132"/>
                    </a:lnTo>
                    <a:lnTo>
                      <a:pt x="152" y="131"/>
                    </a:lnTo>
                    <a:lnTo>
                      <a:pt x="150" y="131"/>
                    </a:lnTo>
                    <a:lnTo>
                      <a:pt x="148" y="130"/>
                    </a:lnTo>
                    <a:lnTo>
                      <a:pt x="146" y="130"/>
                    </a:lnTo>
                    <a:lnTo>
                      <a:pt x="144" y="129"/>
                    </a:lnTo>
                    <a:lnTo>
                      <a:pt x="142" y="129"/>
                    </a:lnTo>
                    <a:lnTo>
                      <a:pt x="140" y="129"/>
                    </a:lnTo>
                    <a:lnTo>
                      <a:pt x="139" y="129"/>
                    </a:lnTo>
                    <a:lnTo>
                      <a:pt x="137" y="129"/>
                    </a:lnTo>
                    <a:lnTo>
                      <a:pt x="76" y="125"/>
                    </a:lnTo>
                    <a:lnTo>
                      <a:pt x="93" y="75"/>
                    </a:lnTo>
                    <a:lnTo>
                      <a:pt x="105" y="93"/>
                    </a:lnTo>
                    <a:lnTo>
                      <a:pt x="179" y="93"/>
                    </a:lnTo>
                    <a:lnTo>
                      <a:pt x="181" y="92"/>
                    </a:lnTo>
                    <a:lnTo>
                      <a:pt x="183" y="92"/>
                    </a:lnTo>
                    <a:lnTo>
                      <a:pt x="184" y="91"/>
                    </a:lnTo>
                    <a:lnTo>
                      <a:pt x="185" y="91"/>
                    </a:lnTo>
                    <a:lnTo>
                      <a:pt x="187" y="90"/>
                    </a:lnTo>
                    <a:lnTo>
                      <a:pt x="189" y="89"/>
                    </a:lnTo>
                    <a:lnTo>
                      <a:pt x="190" y="87"/>
                    </a:lnTo>
                    <a:lnTo>
                      <a:pt x="191" y="86"/>
                    </a:lnTo>
                    <a:lnTo>
                      <a:pt x="192" y="84"/>
                    </a:lnTo>
                    <a:lnTo>
                      <a:pt x="192" y="83"/>
                    </a:lnTo>
                    <a:lnTo>
                      <a:pt x="193" y="81"/>
                    </a:lnTo>
                    <a:lnTo>
                      <a:pt x="193" y="78"/>
                    </a:lnTo>
                    <a:lnTo>
                      <a:pt x="193" y="76"/>
                    </a:lnTo>
                    <a:lnTo>
                      <a:pt x="192" y="74"/>
                    </a:lnTo>
                    <a:lnTo>
                      <a:pt x="191" y="72"/>
                    </a:lnTo>
                    <a:lnTo>
                      <a:pt x="190" y="70"/>
                    </a:lnTo>
                    <a:lnTo>
                      <a:pt x="189" y="69"/>
                    </a:lnTo>
                    <a:lnTo>
                      <a:pt x="188" y="68"/>
                    </a:lnTo>
                    <a:lnTo>
                      <a:pt x="186" y="66"/>
                    </a:lnTo>
                    <a:lnTo>
                      <a:pt x="184" y="65"/>
                    </a:lnTo>
                    <a:lnTo>
                      <a:pt x="184" y="64"/>
                    </a:lnTo>
                    <a:lnTo>
                      <a:pt x="181" y="64"/>
                    </a:lnTo>
                    <a:lnTo>
                      <a:pt x="179" y="64"/>
                    </a:lnTo>
                    <a:lnTo>
                      <a:pt x="122" y="64"/>
                    </a:lnTo>
                    <a:lnTo>
                      <a:pt x="110" y="44"/>
                    </a:lnTo>
                    <a:lnTo>
                      <a:pt x="112" y="42"/>
                    </a:lnTo>
                    <a:lnTo>
                      <a:pt x="113" y="39"/>
                    </a:lnTo>
                    <a:lnTo>
                      <a:pt x="113" y="37"/>
                    </a:lnTo>
                    <a:lnTo>
                      <a:pt x="114" y="34"/>
                    </a:lnTo>
                    <a:lnTo>
                      <a:pt x="114" y="30"/>
                    </a:lnTo>
                    <a:lnTo>
                      <a:pt x="114" y="28"/>
                    </a:lnTo>
                    <a:lnTo>
                      <a:pt x="114" y="24"/>
                    </a:lnTo>
                    <a:lnTo>
                      <a:pt x="113" y="22"/>
                    </a:lnTo>
                    <a:lnTo>
                      <a:pt x="112" y="19"/>
                    </a:lnTo>
                    <a:lnTo>
                      <a:pt x="111" y="17"/>
                    </a:lnTo>
                    <a:lnTo>
                      <a:pt x="110" y="15"/>
                    </a:lnTo>
                    <a:lnTo>
                      <a:pt x="109" y="13"/>
                    </a:lnTo>
                    <a:lnTo>
                      <a:pt x="107" y="10"/>
                    </a:lnTo>
                    <a:lnTo>
                      <a:pt x="105" y="9"/>
                    </a:lnTo>
                    <a:lnTo>
                      <a:pt x="103" y="7"/>
                    </a:lnTo>
                    <a:lnTo>
                      <a:pt x="101" y="5"/>
                    </a:lnTo>
                    <a:lnTo>
                      <a:pt x="98" y="3"/>
                    </a:lnTo>
                    <a:lnTo>
                      <a:pt x="96" y="3"/>
                    </a:lnTo>
                    <a:lnTo>
                      <a:pt x="93" y="1"/>
                    </a:lnTo>
                    <a:lnTo>
                      <a:pt x="90" y="1"/>
                    </a:lnTo>
                    <a:lnTo>
                      <a:pt x="87" y="0"/>
                    </a:lnTo>
                    <a:lnTo>
                      <a:pt x="84" y="0"/>
                    </a:lnTo>
                    <a:lnTo>
                      <a:pt x="81" y="0"/>
                    </a:lnTo>
                    <a:lnTo>
                      <a:pt x="78" y="0"/>
                    </a:lnTo>
                    <a:lnTo>
                      <a:pt x="75" y="1"/>
                    </a:lnTo>
                    <a:lnTo>
                      <a:pt x="72" y="2"/>
                    </a:lnTo>
                    <a:lnTo>
                      <a:pt x="69" y="3"/>
                    </a:lnTo>
                    <a:lnTo>
                      <a:pt x="66" y="4"/>
                    </a:lnTo>
                    <a:lnTo>
                      <a:pt x="63" y="6"/>
                    </a:lnTo>
                    <a:lnTo>
                      <a:pt x="61" y="9"/>
                    </a:lnTo>
                    <a:lnTo>
                      <a:pt x="59" y="11"/>
                    </a:lnTo>
                    <a:lnTo>
                      <a:pt x="57" y="13"/>
                    </a:lnTo>
                    <a:lnTo>
                      <a:pt x="55" y="17"/>
                    </a:lnTo>
                    <a:lnTo>
                      <a:pt x="53" y="19"/>
                    </a:lnTo>
                    <a:lnTo>
                      <a:pt x="53" y="23"/>
                    </a:lnTo>
                  </a:path>
                </a:pathLst>
              </a:custGeom>
              <a:solidFill>
                <a:srgbClr val="FC0128"/>
              </a:solidFill>
              <a:ln w="127000" cap="rnd">
                <a:noFill/>
                <a:round/>
              </a:ln>
            </p:spPr>
            <p:txBody>
              <a:bodyPr/>
              <a:lstStyle/>
              <a:p>
                <a:pPr eaLnBrk="0" fontAlgn="base" hangingPunct="0">
                  <a:spcBef>
                    <a:spcPct val="50000"/>
                  </a:spcBef>
                  <a:spcAft>
                    <a:spcPct val="0"/>
                  </a:spcAft>
                  <a:buNone/>
                </a:pPr>
                <a:endParaRPr lang="zh-CN" altLang="en-US" sz="2000">
                  <a:solidFill>
                    <a:srgbClr val="000000"/>
                  </a:solidFill>
                  <a:latin typeface="Comic Sans MS" panose="030F0702030302020204" pitchFamily="66" charset="0"/>
                </a:endParaRPr>
              </a:p>
            </p:txBody>
          </p:sp>
        </p:grpSp>
        <p:grpSp>
          <p:nvGrpSpPr>
            <p:cNvPr id="9296" name="Group 70"/>
            <p:cNvGrpSpPr/>
            <p:nvPr/>
          </p:nvGrpSpPr>
          <p:grpSpPr bwMode="auto">
            <a:xfrm>
              <a:off x="2253" y="2796"/>
              <a:ext cx="378" cy="448"/>
              <a:chOff x="2253" y="2796"/>
              <a:chExt cx="378" cy="448"/>
            </a:xfrm>
          </p:grpSpPr>
          <p:grpSp>
            <p:nvGrpSpPr>
              <p:cNvPr id="9302" name="Group 71"/>
              <p:cNvGrpSpPr/>
              <p:nvPr/>
            </p:nvGrpSpPr>
            <p:grpSpPr bwMode="auto">
              <a:xfrm>
                <a:off x="2253" y="2796"/>
                <a:ext cx="378" cy="448"/>
                <a:chOff x="2253" y="2796"/>
                <a:chExt cx="378" cy="448"/>
              </a:xfrm>
            </p:grpSpPr>
            <p:sp>
              <p:nvSpPr>
                <p:cNvPr id="9305" name="AutoShape 72"/>
                <p:cNvSpPr>
                  <a:spLocks noChangeArrowheads="1"/>
                </p:cNvSpPr>
                <p:nvPr/>
              </p:nvSpPr>
              <p:spPr bwMode="auto">
                <a:xfrm>
                  <a:off x="2253" y="2867"/>
                  <a:ext cx="378" cy="377"/>
                </a:xfrm>
                <a:prstGeom prst="cube">
                  <a:avLst>
                    <a:gd name="adj" fmla="val 24995"/>
                  </a:avLst>
                </a:prstGeom>
                <a:solidFill>
                  <a:srgbClr val="A2C1FE"/>
                </a:solidFill>
                <a:ln w="12700">
                  <a:solidFill>
                    <a:schemeClr val="tx1"/>
                  </a:solidFill>
                  <a:miter lim="800000"/>
                </a:ln>
              </p:spPr>
              <p:txBody>
                <a:bodyPr wrap="none" anchor="ctr"/>
                <a:lstStyle/>
                <a:p>
                  <a:pPr eaLnBrk="0" fontAlgn="base" hangingPunct="0">
                    <a:spcBef>
                      <a:spcPct val="50000"/>
                    </a:spcBef>
                    <a:spcAft>
                      <a:spcPct val="0"/>
                    </a:spcAft>
                    <a:buNone/>
                  </a:pPr>
                  <a:endParaRPr lang="zh-CN" altLang="en-US" sz="2000">
                    <a:solidFill>
                      <a:srgbClr val="000000"/>
                    </a:solidFill>
                    <a:latin typeface="Comic Sans MS" panose="030F0702030302020204" pitchFamily="66" charset="0"/>
                  </a:endParaRPr>
                </a:p>
              </p:txBody>
            </p:sp>
            <p:sp>
              <p:nvSpPr>
                <p:cNvPr id="9306" name="AutoShape 73"/>
                <p:cNvSpPr>
                  <a:spLocks noChangeArrowheads="1"/>
                </p:cNvSpPr>
                <p:nvPr/>
              </p:nvSpPr>
              <p:spPr bwMode="auto">
                <a:xfrm>
                  <a:off x="2339" y="2796"/>
                  <a:ext cx="292" cy="78"/>
                </a:xfrm>
                <a:prstGeom prst="cube">
                  <a:avLst>
                    <a:gd name="adj" fmla="val 24995"/>
                  </a:avLst>
                </a:prstGeom>
                <a:solidFill>
                  <a:srgbClr val="A2C1FE"/>
                </a:solidFill>
                <a:ln w="12700">
                  <a:solidFill>
                    <a:schemeClr val="tx1"/>
                  </a:solidFill>
                  <a:miter lim="800000"/>
                </a:ln>
              </p:spPr>
              <p:txBody>
                <a:bodyPr wrap="none" anchor="ctr"/>
                <a:lstStyle/>
                <a:p>
                  <a:pPr eaLnBrk="0" fontAlgn="base" hangingPunct="0">
                    <a:spcBef>
                      <a:spcPct val="50000"/>
                    </a:spcBef>
                    <a:spcAft>
                      <a:spcPct val="0"/>
                    </a:spcAft>
                    <a:buNone/>
                  </a:pPr>
                  <a:endParaRPr lang="zh-CN" altLang="en-US" sz="2000">
                    <a:solidFill>
                      <a:srgbClr val="000000"/>
                    </a:solidFill>
                    <a:latin typeface="Comic Sans MS" panose="030F0702030302020204" pitchFamily="66" charset="0"/>
                  </a:endParaRPr>
                </a:p>
              </p:txBody>
            </p:sp>
          </p:grpSp>
          <p:sp>
            <p:nvSpPr>
              <p:cNvPr id="9303" name="Oval 74"/>
              <p:cNvSpPr>
                <a:spLocks noChangeArrowheads="1"/>
              </p:cNvSpPr>
              <p:nvPr/>
            </p:nvSpPr>
            <p:spPr bwMode="auto">
              <a:xfrm>
                <a:off x="2368" y="2832"/>
                <a:ext cx="49" cy="27"/>
              </a:xfrm>
              <a:prstGeom prst="ellipse">
                <a:avLst/>
              </a:prstGeom>
              <a:solidFill>
                <a:schemeClr val="bg1"/>
              </a:solidFill>
              <a:ln w="12700">
                <a:solidFill>
                  <a:schemeClr val="tx1"/>
                </a:solidFill>
                <a:round/>
              </a:ln>
            </p:spPr>
            <p:txBody>
              <a:bodyPr wrap="none" anchor="ctr"/>
              <a:lstStyle/>
              <a:p>
                <a:pPr eaLnBrk="0" fontAlgn="base" hangingPunct="0">
                  <a:spcBef>
                    <a:spcPct val="50000"/>
                  </a:spcBef>
                  <a:spcAft>
                    <a:spcPct val="0"/>
                  </a:spcAft>
                  <a:buNone/>
                </a:pPr>
                <a:endParaRPr lang="zh-CN" altLang="en-US" sz="2000">
                  <a:solidFill>
                    <a:srgbClr val="000000"/>
                  </a:solidFill>
                  <a:latin typeface="Comic Sans MS" panose="030F0702030302020204" pitchFamily="66" charset="0"/>
                </a:endParaRPr>
              </a:p>
            </p:txBody>
          </p:sp>
          <p:sp>
            <p:nvSpPr>
              <p:cNvPr id="9304" name="AutoShape 75"/>
              <p:cNvSpPr>
                <a:spLocks noChangeArrowheads="1"/>
              </p:cNvSpPr>
              <p:nvPr/>
            </p:nvSpPr>
            <p:spPr bwMode="auto">
              <a:xfrm>
                <a:off x="2300" y="3042"/>
                <a:ext cx="198" cy="84"/>
              </a:xfrm>
              <a:prstGeom prst="octagon">
                <a:avLst>
                  <a:gd name="adj" fmla="val 29282"/>
                </a:avLst>
              </a:prstGeom>
              <a:solidFill>
                <a:srgbClr val="A2C1FE"/>
              </a:solidFill>
              <a:ln w="25400">
                <a:solidFill>
                  <a:schemeClr val="tx1"/>
                </a:solidFill>
                <a:miter lim="800000"/>
              </a:ln>
            </p:spPr>
            <p:txBody>
              <a:bodyPr wrap="none" anchor="ctr"/>
              <a:lstStyle/>
              <a:p>
                <a:pPr eaLnBrk="0" fontAlgn="base" hangingPunct="0">
                  <a:spcBef>
                    <a:spcPct val="50000"/>
                  </a:spcBef>
                  <a:spcAft>
                    <a:spcPct val="0"/>
                  </a:spcAft>
                  <a:buNone/>
                </a:pPr>
                <a:endParaRPr lang="zh-CN" altLang="en-US" sz="2000">
                  <a:solidFill>
                    <a:srgbClr val="000000"/>
                  </a:solidFill>
                  <a:latin typeface="Comic Sans MS" panose="030F0702030302020204" pitchFamily="66" charset="0"/>
                </a:endParaRPr>
              </a:p>
            </p:txBody>
          </p:sp>
        </p:grpSp>
        <p:grpSp>
          <p:nvGrpSpPr>
            <p:cNvPr id="9297" name="Group 84"/>
            <p:cNvGrpSpPr/>
            <p:nvPr/>
          </p:nvGrpSpPr>
          <p:grpSpPr bwMode="auto">
            <a:xfrm>
              <a:off x="2368" y="3244"/>
              <a:ext cx="305" cy="448"/>
              <a:chOff x="2368" y="3244"/>
              <a:chExt cx="305" cy="448"/>
            </a:xfrm>
          </p:grpSpPr>
          <p:grpSp>
            <p:nvGrpSpPr>
              <p:cNvPr id="9298" name="Group 85"/>
              <p:cNvGrpSpPr/>
              <p:nvPr/>
            </p:nvGrpSpPr>
            <p:grpSpPr bwMode="auto">
              <a:xfrm>
                <a:off x="2368" y="3244"/>
                <a:ext cx="305" cy="448"/>
                <a:chOff x="2368" y="3244"/>
                <a:chExt cx="305" cy="448"/>
              </a:xfrm>
            </p:grpSpPr>
            <p:sp>
              <p:nvSpPr>
                <p:cNvPr id="9300" name="AutoShape 86"/>
                <p:cNvSpPr>
                  <a:spLocks noChangeArrowheads="1"/>
                </p:cNvSpPr>
                <p:nvPr/>
              </p:nvSpPr>
              <p:spPr bwMode="auto">
                <a:xfrm>
                  <a:off x="2368" y="3315"/>
                  <a:ext cx="305" cy="377"/>
                </a:xfrm>
                <a:prstGeom prst="cube">
                  <a:avLst>
                    <a:gd name="adj" fmla="val 24995"/>
                  </a:avLst>
                </a:prstGeom>
                <a:solidFill>
                  <a:srgbClr val="F6BF69"/>
                </a:solidFill>
                <a:ln w="12700">
                  <a:solidFill>
                    <a:schemeClr val="tx1"/>
                  </a:solidFill>
                  <a:miter lim="800000"/>
                </a:ln>
              </p:spPr>
              <p:txBody>
                <a:bodyPr wrap="none" anchor="ctr"/>
                <a:lstStyle/>
                <a:p>
                  <a:pPr eaLnBrk="0" fontAlgn="base" hangingPunct="0">
                    <a:spcBef>
                      <a:spcPct val="50000"/>
                    </a:spcBef>
                    <a:spcAft>
                      <a:spcPct val="0"/>
                    </a:spcAft>
                    <a:buNone/>
                  </a:pPr>
                  <a:endParaRPr lang="zh-CN" altLang="en-US" sz="2000">
                    <a:solidFill>
                      <a:srgbClr val="000000"/>
                    </a:solidFill>
                    <a:latin typeface="Comic Sans MS" panose="030F0702030302020204" pitchFamily="66" charset="0"/>
                  </a:endParaRPr>
                </a:p>
              </p:txBody>
            </p:sp>
            <p:sp>
              <p:nvSpPr>
                <p:cNvPr id="9301" name="AutoShape 87"/>
                <p:cNvSpPr>
                  <a:spLocks noChangeArrowheads="1"/>
                </p:cNvSpPr>
                <p:nvPr/>
              </p:nvSpPr>
              <p:spPr bwMode="auto">
                <a:xfrm>
                  <a:off x="2438" y="3244"/>
                  <a:ext cx="235" cy="78"/>
                </a:xfrm>
                <a:prstGeom prst="cube">
                  <a:avLst>
                    <a:gd name="adj" fmla="val 24995"/>
                  </a:avLst>
                </a:prstGeom>
                <a:solidFill>
                  <a:srgbClr val="F6BF69"/>
                </a:solidFill>
                <a:ln w="12700">
                  <a:solidFill>
                    <a:schemeClr val="tx1"/>
                  </a:solidFill>
                  <a:miter lim="800000"/>
                </a:ln>
              </p:spPr>
              <p:txBody>
                <a:bodyPr wrap="none" anchor="ctr"/>
                <a:lstStyle/>
                <a:p>
                  <a:pPr eaLnBrk="0" fontAlgn="base" hangingPunct="0">
                    <a:spcBef>
                      <a:spcPct val="50000"/>
                    </a:spcBef>
                    <a:spcAft>
                      <a:spcPct val="0"/>
                    </a:spcAft>
                    <a:buNone/>
                  </a:pPr>
                  <a:endParaRPr lang="zh-CN" altLang="en-US" sz="2000">
                    <a:solidFill>
                      <a:srgbClr val="000000"/>
                    </a:solidFill>
                    <a:latin typeface="Comic Sans MS" panose="030F0702030302020204" pitchFamily="66" charset="0"/>
                  </a:endParaRPr>
                </a:p>
              </p:txBody>
            </p:sp>
          </p:grpSp>
          <p:sp>
            <p:nvSpPr>
              <p:cNvPr id="9299" name="AutoShape 88"/>
              <p:cNvSpPr>
                <a:spLocks noChangeArrowheads="1"/>
              </p:cNvSpPr>
              <p:nvPr/>
            </p:nvSpPr>
            <p:spPr bwMode="auto">
              <a:xfrm>
                <a:off x="2430" y="3348"/>
                <a:ext cx="158" cy="27"/>
              </a:xfrm>
              <a:prstGeom prst="parallelogram">
                <a:avLst>
                  <a:gd name="adj" fmla="val 146269"/>
                </a:avLst>
              </a:prstGeom>
              <a:solidFill>
                <a:srgbClr val="F6BF69"/>
              </a:solidFill>
              <a:ln w="25400">
                <a:solidFill>
                  <a:schemeClr val="tx1"/>
                </a:solidFill>
                <a:miter lim="800000"/>
              </a:ln>
            </p:spPr>
            <p:txBody>
              <a:bodyPr wrap="none" anchor="ctr"/>
              <a:lstStyle/>
              <a:p>
                <a:pPr eaLnBrk="0" fontAlgn="base" hangingPunct="0">
                  <a:spcBef>
                    <a:spcPct val="50000"/>
                  </a:spcBef>
                  <a:spcAft>
                    <a:spcPct val="0"/>
                  </a:spcAft>
                  <a:buNone/>
                </a:pPr>
                <a:endParaRPr lang="zh-CN" altLang="en-US" sz="2000">
                  <a:solidFill>
                    <a:srgbClr val="000000"/>
                  </a:solidFill>
                  <a:latin typeface="Comic Sans MS" panose="030F0702030302020204" pitchFamily="66" charset="0"/>
                </a:endParaRPr>
              </a:p>
            </p:txBody>
          </p:sp>
        </p:grpSp>
      </p:grpSp>
      <p:grpSp>
        <p:nvGrpSpPr>
          <p:cNvPr id="25" name="Group 139"/>
          <p:cNvGrpSpPr/>
          <p:nvPr/>
        </p:nvGrpSpPr>
        <p:grpSpPr bwMode="auto">
          <a:xfrm>
            <a:off x="5345223" y="4447858"/>
            <a:ext cx="654050" cy="1331912"/>
            <a:chOff x="2635" y="2853"/>
            <a:chExt cx="412" cy="839"/>
          </a:xfrm>
        </p:grpSpPr>
        <p:sp>
          <p:nvSpPr>
            <p:cNvPr id="9278" name="Freeform 76"/>
            <p:cNvSpPr/>
            <p:nvPr/>
          </p:nvSpPr>
          <p:spPr bwMode="auto">
            <a:xfrm>
              <a:off x="2817" y="3025"/>
              <a:ext cx="86" cy="192"/>
            </a:xfrm>
            <a:custGeom>
              <a:avLst/>
              <a:gdLst>
                <a:gd name="T0" fmla="*/ 62 w 86"/>
                <a:gd name="T1" fmla="*/ 0 h 192"/>
                <a:gd name="T2" fmla="*/ 85 w 86"/>
                <a:gd name="T3" fmla="*/ 0 h 192"/>
                <a:gd name="T4" fmla="*/ 23 w 86"/>
                <a:gd name="T5" fmla="*/ 191 h 192"/>
                <a:gd name="T6" fmla="*/ 0 w 86"/>
                <a:gd name="T7" fmla="*/ 191 h 192"/>
                <a:gd name="T8" fmla="*/ 62 w 86"/>
                <a:gd name="T9" fmla="*/ 0 h 192"/>
                <a:gd name="T10" fmla="*/ 0 60000 65536"/>
                <a:gd name="T11" fmla="*/ 0 60000 65536"/>
                <a:gd name="T12" fmla="*/ 0 60000 65536"/>
                <a:gd name="T13" fmla="*/ 0 60000 65536"/>
                <a:gd name="T14" fmla="*/ 0 60000 65536"/>
                <a:gd name="T15" fmla="*/ 0 w 86"/>
                <a:gd name="T16" fmla="*/ 0 h 192"/>
                <a:gd name="T17" fmla="*/ 86 w 86"/>
                <a:gd name="T18" fmla="*/ 192 h 192"/>
              </a:gdLst>
              <a:ahLst/>
              <a:cxnLst>
                <a:cxn ang="T10">
                  <a:pos x="T0" y="T1"/>
                </a:cxn>
                <a:cxn ang="T11">
                  <a:pos x="T2" y="T3"/>
                </a:cxn>
                <a:cxn ang="T12">
                  <a:pos x="T4" y="T5"/>
                </a:cxn>
                <a:cxn ang="T13">
                  <a:pos x="T6" y="T7"/>
                </a:cxn>
                <a:cxn ang="T14">
                  <a:pos x="T8" y="T9"/>
                </a:cxn>
              </a:cxnLst>
              <a:rect l="T15" t="T16" r="T17" b="T18"/>
              <a:pathLst>
                <a:path w="86" h="192">
                  <a:moveTo>
                    <a:pt x="62" y="0"/>
                  </a:moveTo>
                  <a:lnTo>
                    <a:pt x="85" y="0"/>
                  </a:lnTo>
                  <a:lnTo>
                    <a:pt x="23" y="191"/>
                  </a:lnTo>
                  <a:lnTo>
                    <a:pt x="0" y="191"/>
                  </a:lnTo>
                  <a:lnTo>
                    <a:pt x="62" y="0"/>
                  </a:lnTo>
                </a:path>
              </a:pathLst>
            </a:custGeom>
            <a:solidFill>
              <a:srgbClr val="FC0128"/>
            </a:solidFill>
            <a:ln w="12700" cap="rnd">
              <a:noFill/>
              <a:round/>
            </a:ln>
          </p:spPr>
          <p:txBody>
            <a:bodyPr/>
            <a:lstStyle/>
            <a:p>
              <a:pPr eaLnBrk="0" fontAlgn="base" hangingPunct="0">
                <a:spcBef>
                  <a:spcPct val="50000"/>
                </a:spcBef>
                <a:spcAft>
                  <a:spcPct val="0"/>
                </a:spcAft>
                <a:buNone/>
              </a:pPr>
              <a:endParaRPr lang="zh-CN" altLang="en-US" sz="2000">
                <a:solidFill>
                  <a:srgbClr val="000000"/>
                </a:solidFill>
                <a:latin typeface="Comic Sans MS" panose="030F0702030302020204" pitchFamily="66" charset="0"/>
              </a:endParaRPr>
            </a:p>
          </p:txBody>
        </p:sp>
        <p:sp>
          <p:nvSpPr>
            <p:cNvPr id="9279" name="Rectangle 77"/>
            <p:cNvSpPr>
              <a:spLocks noChangeArrowheads="1"/>
            </p:cNvSpPr>
            <p:nvPr/>
          </p:nvSpPr>
          <p:spPr bwMode="auto">
            <a:xfrm>
              <a:off x="2813" y="3025"/>
              <a:ext cx="106" cy="16"/>
            </a:xfrm>
            <a:prstGeom prst="rect">
              <a:avLst/>
            </a:prstGeom>
            <a:solidFill>
              <a:srgbClr val="FC0128"/>
            </a:solidFill>
            <a:ln w="12700">
              <a:noFill/>
              <a:miter lim="800000"/>
            </a:ln>
          </p:spPr>
          <p:txBody>
            <a:bodyPr wrap="none" anchor="ctr"/>
            <a:lstStyle/>
            <a:p>
              <a:pPr eaLnBrk="0" fontAlgn="base" hangingPunct="0">
                <a:spcBef>
                  <a:spcPct val="50000"/>
                </a:spcBef>
                <a:spcAft>
                  <a:spcPct val="0"/>
                </a:spcAft>
                <a:buNone/>
              </a:pPr>
              <a:endParaRPr lang="zh-CN" altLang="en-US" sz="2000">
                <a:solidFill>
                  <a:srgbClr val="000000"/>
                </a:solidFill>
                <a:latin typeface="Comic Sans MS" panose="030F0702030302020204" pitchFamily="66" charset="0"/>
              </a:endParaRPr>
            </a:p>
          </p:txBody>
        </p:sp>
        <p:sp>
          <p:nvSpPr>
            <p:cNvPr id="9280" name="Rectangle 78"/>
            <p:cNvSpPr>
              <a:spLocks noChangeArrowheads="1"/>
            </p:cNvSpPr>
            <p:nvPr/>
          </p:nvSpPr>
          <p:spPr bwMode="auto">
            <a:xfrm>
              <a:off x="2820" y="3106"/>
              <a:ext cx="82" cy="16"/>
            </a:xfrm>
            <a:prstGeom prst="rect">
              <a:avLst/>
            </a:prstGeom>
            <a:solidFill>
              <a:srgbClr val="FC0128"/>
            </a:solidFill>
            <a:ln w="12700">
              <a:noFill/>
              <a:miter lim="800000"/>
            </a:ln>
          </p:spPr>
          <p:txBody>
            <a:bodyPr wrap="none" anchor="ctr"/>
            <a:lstStyle/>
            <a:p>
              <a:pPr eaLnBrk="0" fontAlgn="base" hangingPunct="0">
                <a:spcBef>
                  <a:spcPct val="50000"/>
                </a:spcBef>
                <a:spcAft>
                  <a:spcPct val="0"/>
                </a:spcAft>
                <a:buNone/>
              </a:pPr>
              <a:endParaRPr lang="zh-CN" altLang="en-US" sz="2000">
                <a:solidFill>
                  <a:srgbClr val="000000"/>
                </a:solidFill>
                <a:latin typeface="Comic Sans MS" panose="030F0702030302020204" pitchFamily="66" charset="0"/>
              </a:endParaRPr>
            </a:p>
          </p:txBody>
        </p:sp>
        <p:sp>
          <p:nvSpPr>
            <p:cNvPr id="9281" name="Rectangle 79"/>
            <p:cNvSpPr>
              <a:spLocks noChangeArrowheads="1"/>
            </p:cNvSpPr>
            <p:nvPr/>
          </p:nvSpPr>
          <p:spPr bwMode="auto">
            <a:xfrm>
              <a:off x="2637" y="3106"/>
              <a:ext cx="103" cy="11"/>
            </a:xfrm>
            <a:prstGeom prst="rect">
              <a:avLst/>
            </a:prstGeom>
            <a:solidFill>
              <a:srgbClr val="FC0128"/>
            </a:solidFill>
            <a:ln w="12700">
              <a:noFill/>
              <a:miter lim="800000"/>
            </a:ln>
          </p:spPr>
          <p:txBody>
            <a:bodyPr wrap="none" anchor="ctr"/>
            <a:lstStyle/>
            <a:p>
              <a:pPr eaLnBrk="0" fontAlgn="base" hangingPunct="0">
                <a:spcBef>
                  <a:spcPct val="50000"/>
                </a:spcBef>
                <a:spcAft>
                  <a:spcPct val="0"/>
                </a:spcAft>
                <a:buNone/>
              </a:pPr>
              <a:endParaRPr lang="zh-CN" altLang="en-US" sz="2000">
                <a:solidFill>
                  <a:srgbClr val="000000"/>
                </a:solidFill>
                <a:latin typeface="Comic Sans MS" panose="030F0702030302020204" pitchFamily="66" charset="0"/>
              </a:endParaRPr>
            </a:p>
          </p:txBody>
        </p:sp>
        <p:grpSp>
          <p:nvGrpSpPr>
            <p:cNvPr id="9282" name="Group 80"/>
            <p:cNvGrpSpPr/>
            <p:nvPr/>
          </p:nvGrpSpPr>
          <p:grpSpPr bwMode="auto">
            <a:xfrm>
              <a:off x="2635" y="2853"/>
              <a:ext cx="194" cy="364"/>
              <a:chOff x="2635" y="2853"/>
              <a:chExt cx="194" cy="364"/>
            </a:xfrm>
          </p:grpSpPr>
          <p:sp>
            <p:nvSpPr>
              <p:cNvPr id="9289" name="Oval 81"/>
              <p:cNvSpPr>
                <a:spLocks noChangeArrowheads="1"/>
              </p:cNvSpPr>
              <p:nvPr/>
            </p:nvSpPr>
            <p:spPr bwMode="auto">
              <a:xfrm>
                <a:off x="2711" y="2853"/>
                <a:ext cx="48" cy="48"/>
              </a:xfrm>
              <a:prstGeom prst="ellipse">
                <a:avLst/>
              </a:prstGeom>
              <a:solidFill>
                <a:srgbClr val="FC0128"/>
              </a:solidFill>
              <a:ln w="12700">
                <a:solidFill>
                  <a:srgbClr val="000000"/>
                </a:solidFill>
                <a:round/>
              </a:ln>
            </p:spPr>
            <p:txBody>
              <a:bodyPr wrap="none" anchor="ctr"/>
              <a:lstStyle/>
              <a:p>
                <a:pPr eaLnBrk="0" fontAlgn="base" hangingPunct="0">
                  <a:spcBef>
                    <a:spcPct val="50000"/>
                  </a:spcBef>
                  <a:spcAft>
                    <a:spcPct val="0"/>
                  </a:spcAft>
                  <a:buNone/>
                </a:pPr>
                <a:endParaRPr lang="zh-CN" altLang="en-US" sz="2000">
                  <a:solidFill>
                    <a:srgbClr val="000000"/>
                  </a:solidFill>
                  <a:latin typeface="Comic Sans MS" panose="030F0702030302020204" pitchFamily="66" charset="0"/>
                </a:endParaRPr>
              </a:p>
            </p:txBody>
          </p:sp>
          <p:sp>
            <p:nvSpPr>
              <p:cNvPr id="9290" name="Freeform 82"/>
              <p:cNvSpPr/>
              <p:nvPr/>
            </p:nvSpPr>
            <p:spPr bwMode="auto">
              <a:xfrm>
                <a:off x="2635" y="2921"/>
                <a:ext cx="194" cy="296"/>
              </a:xfrm>
              <a:custGeom>
                <a:avLst/>
                <a:gdLst>
                  <a:gd name="T0" fmla="*/ 2 w 194"/>
                  <a:gd name="T1" fmla="*/ 137 h 296"/>
                  <a:gd name="T2" fmla="*/ 1 w 194"/>
                  <a:gd name="T3" fmla="*/ 140 h 296"/>
                  <a:gd name="T4" fmla="*/ 0 w 194"/>
                  <a:gd name="T5" fmla="*/ 145 h 296"/>
                  <a:gd name="T6" fmla="*/ 0 w 194"/>
                  <a:gd name="T7" fmla="*/ 150 h 296"/>
                  <a:gd name="T8" fmla="*/ 2 w 194"/>
                  <a:gd name="T9" fmla="*/ 155 h 296"/>
                  <a:gd name="T10" fmla="*/ 4 w 194"/>
                  <a:gd name="T11" fmla="*/ 159 h 296"/>
                  <a:gd name="T12" fmla="*/ 8 w 194"/>
                  <a:gd name="T13" fmla="*/ 163 h 296"/>
                  <a:gd name="T14" fmla="*/ 12 w 194"/>
                  <a:gd name="T15" fmla="*/ 165 h 296"/>
                  <a:gd name="T16" fmla="*/ 16 w 194"/>
                  <a:gd name="T17" fmla="*/ 166 h 296"/>
                  <a:gd name="T18" fmla="*/ 21 w 194"/>
                  <a:gd name="T19" fmla="*/ 166 h 296"/>
                  <a:gd name="T20" fmla="*/ 126 w 194"/>
                  <a:gd name="T21" fmla="*/ 295 h 296"/>
                  <a:gd name="T22" fmla="*/ 159 w 194"/>
                  <a:gd name="T23" fmla="*/ 142 h 296"/>
                  <a:gd name="T24" fmla="*/ 159 w 194"/>
                  <a:gd name="T25" fmla="*/ 138 h 296"/>
                  <a:gd name="T26" fmla="*/ 157 w 194"/>
                  <a:gd name="T27" fmla="*/ 136 h 296"/>
                  <a:gd name="T28" fmla="*/ 154 w 194"/>
                  <a:gd name="T29" fmla="*/ 133 h 296"/>
                  <a:gd name="T30" fmla="*/ 152 w 194"/>
                  <a:gd name="T31" fmla="*/ 131 h 296"/>
                  <a:gd name="T32" fmla="*/ 148 w 194"/>
                  <a:gd name="T33" fmla="*/ 130 h 296"/>
                  <a:gd name="T34" fmla="*/ 144 w 194"/>
                  <a:gd name="T35" fmla="*/ 129 h 296"/>
                  <a:gd name="T36" fmla="*/ 140 w 194"/>
                  <a:gd name="T37" fmla="*/ 129 h 296"/>
                  <a:gd name="T38" fmla="*/ 137 w 194"/>
                  <a:gd name="T39" fmla="*/ 129 h 296"/>
                  <a:gd name="T40" fmla="*/ 93 w 194"/>
                  <a:gd name="T41" fmla="*/ 75 h 296"/>
                  <a:gd name="T42" fmla="*/ 179 w 194"/>
                  <a:gd name="T43" fmla="*/ 93 h 296"/>
                  <a:gd name="T44" fmla="*/ 183 w 194"/>
                  <a:gd name="T45" fmla="*/ 92 h 296"/>
                  <a:gd name="T46" fmla="*/ 185 w 194"/>
                  <a:gd name="T47" fmla="*/ 91 h 296"/>
                  <a:gd name="T48" fmla="*/ 189 w 194"/>
                  <a:gd name="T49" fmla="*/ 89 h 296"/>
                  <a:gd name="T50" fmla="*/ 191 w 194"/>
                  <a:gd name="T51" fmla="*/ 86 h 296"/>
                  <a:gd name="T52" fmla="*/ 192 w 194"/>
                  <a:gd name="T53" fmla="*/ 83 h 296"/>
                  <a:gd name="T54" fmla="*/ 193 w 194"/>
                  <a:gd name="T55" fmla="*/ 78 h 296"/>
                  <a:gd name="T56" fmla="*/ 192 w 194"/>
                  <a:gd name="T57" fmla="*/ 74 h 296"/>
                  <a:gd name="T58" fmla="*/ 190 w 194"/>
                  <a:gd name="T59" fmla="*/ 70 h 296"/>
                  <a:gd name="T60" fmla="*/ 188 w 194"/>
                  <a:gd name="T61" fmla="*/ 68 h 296"/>
                  <a:gd name="T62" fmla="*/ 184 w 194"/>
                  <a:gd name="T63" fmla="*/ 65 h 296"/>
                  <a:gd name="T64" fmla="*/ 181 w 194"/>
                  <a:gd name="T65" fmla="*/ 64 h 296"/>
                  <a:gd name="T66" fmla="*/ 122 w 194"/>
                  <a:gd name="T67" fmla="*/ 64 h 296"/>
                  <a:gd name="T68" fmla="*/ 112 w 194"/>
                  <a:gd name="T69" fmla="*/ 42 h 296"/>
                  <a:gd name="T70" fmla="*/ 113 w 194"/>
                  <a:gd name="T71" fmla="*/ 37 h 296"/>
                  <a:gd name="T72" fmla="*/ 114 w 194"/>
                  <a:gd name="T73" fmla="*/ 30 h 296"/>
                  <a:gd name="T74" fmla="*/ 114 w 194"/>
                  <a:gd name="T75" fmla="*/ 24 h 296"/>
                  <a:gd name="T76" fmla="*/ 112 w 194"/>
                  <a:gd name="T77" fmla="*/ 19 h 296"/>
                  <a:gd name="T78" fmla="*/ 110 w 194"/>
                  <a:gd name="T79" fmla="*/ 15 h 296"/>
                  <a:gd name="T80" fmla="*/ 107 w 194"/>
                  <a:gd name="T81" fmla="*/ 10 h 296"/>
                  <a:gd name="T82" fmla="*/ 103 w 194"/>
                  <a:gd name="T83" fmla="*/ 7 h 296"/>
                  <a:gd name="T84" fmla="*/ 98 w 194"/>
                  <a:gd name="T85" fmla="*/ 3 h 296"/>
                  <a:gd name="T86" fmla="*/ 93 w 194"/>
                  <a:gd name="T87" fmla="*/ 1 h 296"/>
                  <a:gd name="T88" fmla="*/ 87 w 194"/>
                  <a:gd name="T89" fmla="*/ 0 h 296"/>
                  <a:gd name="T90" fmla="*/ 81 w 194"/>
                  <a:gd name="T91" fmla="*/ 0 h 296"/>
                  <a:gd name="T92" fmla="*/ 75 w 194"/>
                  <a:gd name="T93" fmla="*/ 1 h 296"/>
                  <a:gd name="T94" fmla="*/ 69 w 194"/>
                  <a:gd name="T95" fmla="*/ 3 h 296"/>
                  <a:gd name="T96" fmla="*/ 63 w 194"/>
                  <a:gd name="T97" fmla="*/ 6 h 296"/>
                  <a:gd name="T98" fmla="*/ 59 w 194"/>
                  <a:gd name="T99" fmla="*/ 11 h 296"/>
                  <a:gd name="T100" fmla="*/ 55 w 194"/>
                  <a:gd name="T101" fmla="*/ 17 h 296"/>
                  <a:gd name="T102" fmla="*/ 53 w 194"/>
                  <a:gd name="T103" fmla="*/ 23 h 29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94"/>
                  <a:gd name="T157" fmla="*/ 0 h 296"/>
                  <a:gd name="T158" fmla="*/ 194 w 194"/>
                  <a:gd name="T159" fmla="*/ 296 h 29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94" h="296">
                    <a:moveTo>
                      <a:pt x="53" y="23"/>
                    </a:moveTo>
                    <a:lnTo>
                      <a:pt x="2" y="137"/>
                    </a:lnTo>
                    <a:lnTo>
                      <a:pt x="1" y="138"/>
                    </a:lnTo>
                    <a:lnTo>
                      <a:pt x="1" y="140"/>
                    </a:lnTo>
                    <a:lnTo>
                      <a:pt x="0" y="142"/>
                    </a:lnTo>
                    <a:lnTo>
                      <a:pt x="0" y="145"/>
                    </a:lnTo>
                    <a:lnTo>
                      <a:pt x="0" y="147"/>
                    </a:lnTo>
                    <a:lnTo>
                      <a:pt x="0" y="150"/>
                    </a:lnTo>
                    <a:lnTo>
                      <a:pt x="1" y="152"/>
                    </a:lnTo>
                    <a:lnTo>
                      <a:pt x="2" y="155"/>
                    </a:lnTo>
                    <a:lnTo>
                      <a:pt x="3" y="157"/>
                    </a:lnTo>
                    <a:lnTo>
                      <a:pt x="4" y="159"/>
                    </a:lnTo>
                    <a:lnTo>
                      <a:pt x="6" y="161"/>
                    </a:lnTo>
                    <a:lnTo>
                      <a:pt x="8" y="163"/>
                    </a:lnTo>
                    <a:lnTo>
                      <a:pt x="10" y="164"/>
                    </a:lnTo>
                    <a:lnTo>
                      <a:pt x="12" y="165"/>
                    </a:lnTo>
                    <a:lnTo>
                      <a:pt x="14" y="165"/>
                    </a:lnTo>
                    <a:lnTo>
                      <a:pt x="16" y="166"/>
                    </a:lnTo>
                    <a:lnTo>
                      <a:pt x="18" y="166"/>
                    </a:lnTo>
                    <a:lnTo>
                      <a:pt x="21" y="166"/>
                    </a:lnTo>
                    <a:lnTo>
                      <a:pt x="126" y="166"/>
                    </a:lnTo>
                    <a:lnTo>
                      <a:pt x="126" y="295"/>
                    </a:lnTo>
                    <a:lnTo>
                      <a:pt x="159" y="295"/>
                    </a:lnTo>
                    <a:lnTo>
                      <a:pt x="159" y="142"/>
                    </a:lnTo>
                    <a:lnTo>
                      <a:pt x="159" y="140"/>
                    </a:lnTo>
                    <a:lnTo>
                      <a:pt x="159" y="138"/>
                    </a:lnTo>
                    <a:lnTo>
                      <a:pt x="158" y="137"/>
                    </a:lnTo>
                    <a:lnTo>
                      <a:pt x="157" y="136"/>
                    </a:lnTo>
                    <a:lnTo>
                      <a:pt x="156" y="135"/>
                    </a:lnTo>
                    <a:lnTo>
                      <a:pt x="154" y="133"/>
                    </a:lnTo>
                    <a:lnTo>
                      <a:pt x="153" y="132"/>
                    </a:lnTo>
                    <a:lnTo>
                      <a:pt x="152" y="131"/>
                    </a:lnTo>
                    <a:lnTo>
                      <a:pt x="150" y="131"/>
                    </a:lnTo>
                    <a:lnTo>
                      <a:pt x="148" y="130"/>
                    </a:lnTo>
                    <a:lnTo>
                      <a:pt x="146" y="130"/>
                    </a:lnTo>
                    <a:lnTo>
                      <a:pt x="144" y="129"/>
                    </a:lnTo>
                    <a:lnTo>
                      <a:pt x="142" y="129"/>
                    </a:lnTo>
                    <a:lnTo>
                      <a:pt x="140" y="129"/>
                    </a:lnTo>
                    <a:lnTo>
                      <a:pt x="139" y="129"/>
                    </a:lnTo>
                    <a:lnTo>
                      <a:pt x="137" y="129"/>
                    </a:lnTo>
                    <a:lnTo>
                      <a:pt x="76" y="125"/>
                    </a:lnTo>
                    <a:lnTo>
                      <a:pt x="93" y="75"/>
                    </a:lnTo>
                    <a:lnTo>
                      <a:pt x="105" y="93"/>
                    </a:lnTo>
                    <a:lnTo>
                      <a:pt x="179" y="93"/>
                    </a:lnTo>
                    <a:lnTo>
                      <a:pt x="181" y="92"/>
                    </a:lnTo>
                    <a:lnTo>
                      <a:pt x="183" y="92"/>
                    </a:lnTo>
                    <a:lnTo>
                      <a:pt x="184" y="91"/>
                    </a:lnTo>
                    <a:lnTo>
                      <a:pt x="185" y="91"/>
                    </a:lnTo>
                    <a:lnTo>
                      <a:pt x="187" y="90"/>
                    </a:lnTo>
                    <a:lnTo>
                      <a:pt x="189" y="89"/>
                    </a:lnTo>
                    <a:lnTo>
                      <a:pt x="190" y="87"/>
                    </a:lnTo>
                    <a:lnTo>
                      <a:pt x="191" y="86"/>
                    </a:lnTo>
                    <a:lnTo>
                      <a:pt x="192" y="84"/>
                    </a:lnTo>
                    <a:lnTo>
                      <a:pt x="192" y="83"/>
                    </a:lnTo>
                    <a:lnTo>
                      <a:pt x="193" y="81"/>
                    </a:lnTo>
                    <a:lnTo>
                      <a:pt x="193" y="78"/>
                    </a:lnTo>
                    <a:lnTo>
                      <a:pt x="193" y="76"/>
                    </a:lnTo>
                    <a:lnTo>
                      <a:pt x="192" y="74"/>
                    </a:lnTo>
                    <a:lnTo>
                      <a:pt x="191" y="72"/>
                    </a:lnTo>
                    <a:lnTo>
                      <a:pt x="190" y="70"/>
                    </a:lnTo>
                    <a:lnTo>
                      <a:pt x="189" y="69"/>
                    </a:lnTo>
                    <a:lnTo>
                      <a:pt x="188" y="68"/>
                    </a:lnTo>
                    <a:lnTo>
                      <a:pt x="186" y="66"/>
                    </a:lnTo>
                    <a:lnTo>
                      <a:pt x="184" y="65"/>
                    </a:lnTo>
                    <a:lnTo>
                      <a:pt x="184" y="64"/>
                    </a:lnTo>
                    <a:lnTo>
                      <a:pt x="181" y="64"/>
                    </a:lnTo>
                    <a:lnTo>
                      <a:pt x="179" y="64"/>
                    </a:lnTo>
                    <a:lnTo>
                      <a:pt x="122" y="64"/>
                    </a:lnTo>
                    <a:lnTo>
                      <a:pt x="110" y="44"/>
                    </a:lnTo>
                    <a:lnTo>
                      <a:pt x="112" y="42"/>
                    </a:lnTo>
                    <a:lnTo>
                      <a:pt x="113" y="39"/>
                    </a:lnTo>
                    <a:lnTo>
                      <a:pt x="113" y="37"/>
                    </a:lnTo>
                    <a:lnTo>
                      <a:pt x="114" y="34"/>
                    </a:lnTo>
                    <a:lnTo>
                      <a:pt x="114" y="30"/>
                    </a:lnTo>
                    <a:lnTo>
                      <a:pt x="114" y="28"/>
                    </a:lnTo>
                    <a:lnTo>
                      <a:pt x="114" y="24"/>
                    </a:lnTo>
                    <a:lnTo>
                      <a:pt x="113" y="22"/>
                    </a:lnTo>
                    <a:lnTo>
                      <a:pt x="112" y="19"/>
                    </a:lnTo>
                    <a:lnTo>
                      <a:pt x="111" y="17"/>
                    </a:lnTo>
                    <a:lnTo>
                      <a:pt x="110" y="15"/>
                    </a:lnTo>
                    <a:lnTo>
                      <a:pt x="109" y="13"/>
                    </a:lnTo>
                    <a:lnTo>
                      <a:pt x="107" y="10"/>
                    </a:lnTo>
                    <a:lnTo>
                      <a:pt x="105" y="9"/>
                    </a:lnTo>
                    <a:lnTo>
                      <a:pt x="103" y="7"/>
                    </a:lnTo>
                    <a:lnTo>
                      <a:pt x="101" y="5"/>
                    </a:lnTo>
                    <a:lnTo>
                      <a:pt x="98" y="3"/>
                    </a:lnTo>
                    <a:lnTo>
                      <a:pt x="96" y="3"/>
                    </a:lnTo>
                    <a:lnTo>
                      <a:pt x="93" y="1"/>
                    </a:lnTo>
                    <a:lnTo>
                      <a:pt x="90" y="1"/>
                    </a:lnTo>
                    <a:lnTo>
                      <a:pt x="87" y="0"/>
                    </a:lnTo>
                    <a:lnTo>
                      <a:pt x="84" y="0"/>
                    </a:lnTo>
                    <a:lnTo>
                      <a:pt x="81" y="0"/>
                    </a:lnTo>
                    <a:lnTo>
                      <a:pt x="78" y="0"/>
                    </a:lnTo>
                    <a:lnTo>
                      <a:pt x="75" y="1"/>
                    </a:lnTo>
                    <a:lnTo>
                      <a:pt x="72" y="2"/>
                    </a:lnTo>
                    <a:lnTo>
                      <a:pt x="69" y="3"/>
                    </a:lnTo>
                    <a:lnTo>
                      <a:pt x="66" y="4"/>
                    </a:lnTo>
                    <a:lnTo>
                      <a:pt x="63" y="6"/>
                    </a:lnTo>
                    <a:lnTo>
                      <a:pt x="61" y="9"/>
                    </a:lnTo>
                    <a:lnTo>
                      <a:pt x="59" y="11"/>
                    </a:lnTo>
                    <a:lnTo>
                      <a:pt x="57" y="13"/>
                    </a:lnTo>
                    <a:lnTo>
                      <a:pt x="55" y="17"/>
                    </a:lnTo>
                    <a:lnTo>
                      <a:pt x="53" y="19"/>
                    </a:lnTo>
                    <a:lnTo>
                      <a:pt x="53" y="23"/>
                    </a:lnTo>
                  </a:path>
                </a:pathLst>
              </a:custGeom>
              <a:solidFill>
                <a:srgbClr val="FC0128"/>
              </a:solidFill>
              <a:ln w="127000" cap="rnd">
                <a:noFill/>
                <a:round/>
              </a:ln>
            </p:spPr>
            <p:txBody>
              <a:bodyPr/>
              <a:lstStyle/>
              <a:p>
                <a:pPr eaLnBrk="0" fontAlgn="base" hangingPunct="0">
                  <a:spcBef>
                    <a:spcPct val="50000"/>
                  </a:spcBef>
                  <a:spcAft>
                    <a:spcPct val="0"/>
                  </a:spcAft>
                  <a:buNone/>
                </a:pPr>
                <a:endParaRPr lang="zh-CN" altLang="en-US" sz="2000">
                  <a:solidFill>
                    <a:srgbClr val="000000"/>
                  </a:solidFill>
                  <a:latin typeface="Comic Sans MS" panose="030F0702030302020204" pitchFamily="66" charset="0"/>
                </a:endParaRPr>
              </a:p>
            </p:txBody>
          </p:sp>
        </p:grpSp>
        <p:grpSp>
          <p:nvGrpSpPr>
            <p:cNvPr id="9283" name="Group 89"/>
            <p:cNvGrpSpPr/>
            <p:nvPr/>
          </p:nvGrpSpPr>
          <p:grpSpPr bwMode="auto">
            <a:xfrm>
              <a:off x="2669" y="3244"/>
              <a:ext cx="378" cy="448"/>
              <a:chOff x="2669" y="3244"/>
              <a:chExt cx="378" cy="448"/>
            </a:xfrm>
          </p:grpSpPr>
          <p:grpSp>
            <p:nvGrpSpPr>
              <p:cNvPr id="9284" name="Group 90"/>
              <p:cNvGrpSpPr/>
              <p:nvPr/>
            </p:nvGrpSpPr>
            <p:grpSpPr bwMode="auto">
              <a:xfrm>
                <a:off x="2669" y="3244"/>
                <a:ext cx="378" cy="448"/>
                <a:chOff x="2669" y="3244"/>
                <a:chExt cx="378" cy="448"/>
              </a:xfrm>
            </p:grpSpPr>
            <p:sp>
              <p:nvSpPr>
                <p:cNvPr id="9287" name="AutoShape 91"/>
                <p:cNvSpPr>
                  <a:spLocks noChangeArrowheads="1"/>
                </p:cNvSpPr>
                <p:nvPr/>
              </p:nvSpPr>
              <p:spPr bwMode="auto">
                <a:xfrm>
                  <a:off x="2669" y="3315"/>
                  <a:ext cx="378" cy="377"/>
                </a:xfrm>
                <a:prstGeom prst="cube">
                  <a:avLst>
                    <a:gd name="adj" fmla="val 24995"/>
                  </a:avLst>
                </a:prstGeom>
                <a:solidFill>
                  <a:srgbClr val="A2C1FE"/>
                </a:solidFill>
                <a:ln w="12700">
                  <a:solidFill>
                    <a:schemeClr val="tx1"/>
                  </a:solidFill>
                  <a:miter lim="800000"/>
                </a:ln>
              </p:spPr>
              <p:txBody>
                <a:bodyPr wrap="none" anchor="ctr"/>
                <a:lstStyle/>
                <a:p>
                  <a:pPr eaLnBrk="0" fontAlgn="base" hangingPunct="0">
                    <a:spcBef>
                      <a:spcPct val="50000"/>
                    </a:spcBef>
                    <a:spcAft>
                      <a:spcPct val="0"/>
                    </a:spcAft>
                    <a:buNone/>
                  </a:pPr>
                  <a:endParaRPr lang="zh-CN" altLang="en-US" sz="2000">
                    <a:solidFill>
                      <a:srgbClr val="000000"/>
                    </a:solidFill>
                    <a:latin typeface="Comic Sans MS" panose="030F0702030302020204" pitchFamily="66" charset="0"/>
                  </a:endParaRPr>
                </a:p>
              </p:txBody>
            </p:sp>
            <p:sp>
              <p:nvSpPr>
                <p:cNvPr id="9288" name="AutoShape 92"/>
                <p:cNvSpPr>
                  <a:spLocks noChangeArrowheads="1"/>
                </p:cNvSpPr>
                <p:nvPr/>
              </p:nvSpPr>
              <p:spPr bwMode="auto">
                <a:xfrm>
                  <a:off x="2755" y="3244"/>
                  <a:ext cx="292" cy="78"/>
                </a:xfrm>
                <a:prstGeom prst="cube">
                  <a:avLst>
                    <a:gd name="adj" fmla="val 24995"/>
                  </a:avLst>
                </a:prstGeom>
                <a:solidFill>
                  <a:srgbClr val="A2C1FE"/>
                </a:solidFill>
                <a:ln w="12700">
                  <a:solidFill>
                    <a:schemeClr val="tx1"/>
                  </a:solidFill>
                  <a:miter lim="800000"/>
                </a:ln>
              </p:spPr>
              <p:txBody>
                <a:bodyPr wrap="none" anchor="ctr"/>
                <a:lstStyle/>
                <a:p>
                  <a:pPr eaLnBrk="0" fontAlgn="base" hangingPunct="0">
                    <a:spcBef>
                      <a:spcPct val="50000"/>
                    </a:spcBef>
                    <a:spcAft>
                      <a:spcPct val="0"/>
                    </a:spcAft>
                    <a:buNone/>
                  </a:pPr>
                  <a:endParaRPr lang="zh-CN" altLang="en-US" sz="2000">
                    <a:solidFill>
                      <a:srgbClr val="000000"/>
                    </a:solidFill>
                    <a:latin typeface="Comic Sans MS" panose="030F0702030302020204" pitchFamily="66" charset="0"/>
                  </a:endParaRPr>
                </a:p>
              </p:txBody>
            </p:sp>
          </p:grpSp>
          <p:sp>
            <p:nvSpPr>
              <p:cNvPr id="9285" name="Oval 93"/>
              <p:cNvSpPr>
                <a:spLocks noChangeArrowheads="1"/>
              </p:cNvSpPr>
              <p:nvPr/>
            </p:nvSpPr>
            <p:spPr bwMode="auto">
              <a:xfrm>
                <a:off x="2784" y="3280"/>
                <a:ext cx="49" cy="27"/>
              </a:xfrm>
              <a:prstGeom prst="ellipse">
                <a:avLst/>
              </a:prstGeom>
              <a:solidFill>
                <a:schemeClr val="bg1"/>
              </a:solidFill>
              <a:ln w="12700">
                <a:solidFill>
                  <a:schemeClr val="tx1"/>
                </a:solidFill>
                <a:round/>
              </a:ln>
            </p:spPr>
            <p:txBody>
              <a:bodyPr wrap="none" anchor="ctr"/>
              <a:lstStyle/>
              <a:p>
                <a:pPr eaLnBrk="0" fontAlgn="base" hangingPunct="0">
                  <a:spcBef>
                    <a:spcPct val="50000"/>
                  </a:spcBef>
                  <a:spcAft>
                    <a:spcPct val="0"/>
                  </a:spcAft>
                  <a:buNone/>
                </a:pPr>
                <a:endParaRPr lang="zh-CN" altLang="en-US" sz="2000">
                  <a:solidFill>
                    <a:srgbClr val="000000"/>
                  </a:solidFill>
                  <a:latin typeface="Comic Sans MS" panose="030F0702030302020204" pitchFamily="66" charset="0"/>
                </a:endParaRPr>
              </a:p>
            </p:txBody>
          </p:sp>
          <p:sp>
            <p:nvSpPr>
              <p:cNvPr id="9286" name="AutoShape 94"/>
              <p:cNvSpPr>
                <a:spLocks noChangeArrowheads="1"/>
              </p:cNvSpPr>
              <p:nvPr/>
            </p:nvSpPr>
            <p:spPr bwMode="auto">
              <a:xfrm>
                <a:off x="2716" y="3490"/>
                <a:ext cx="198" cy="84"/>
              </a:xfrm>
              <a:prstGeom prst="octagon">
                <a:avLst>
                  <a:gd name="adj" fmla="val 29282"/>
                </a:avLst>
              </a:prstGeom>
              <a:solidFill>
                <a:srgbClr val="A2C1FE"/>
              </a:solidFill>
              <a:ln w="25400">
                <a:solidFill>
                  <a:schemeClr val="tx1"/>
                </a:solidFill>
                <a:miter lim="800000"/>
              </a:ln>
            </p:spPr>
            <p:txBody>
              <a:bodyPr wrap="none" anchor="ctr"/>
              <a:lstStyle/>
              <a:p>
                <a:pPr eaLnBrk="0" fontAlgn="base" hangingPunct="0">
                  <a:spcBef>
                    <a:spcPct val="50000"/>
                  </a:spcBef>
                  <a:spcAft>
                    <a:spcPct val="0"/>
                  </a:spcAft>
                  <a:buNone/>
                </a:pPr>
                <a:endParaRPr lang="zh-CN" altLang="en-US" sz="2000">
                  <a:solidFill>
                    <a:srgbClr val="000000"/>
                  </a:solidFill>
                  <a:latin typeface="Comic Sans MS" panose="030F0702030302020204" pitchFamily="66" charset="0"/>
                </a:endParaRPr>
              </a:p>
            </p:txBody>
          </p:sp>
        </p:grpSp>
      </p:grpSp>
      <p:grpSp>
        <p:nvGrpSpPr>
          <p:cNvPr id="29" name="Group 140"/>
          <p:cNvGrpSpPr/>
          <p:nvPr/>
        </p:nvGrpSpPr>
        <p:grpSpPr bwMode="auto">
          <a:xfrm>
            <a:off x="6051909" y="5159058"/>
            <a:ext cx="447675" cy="577850"/>
            <a:chOff x="3053" y="3301"/>
            <a:chExt cx="282" cy="364"/>
          </a:xfrm>
        </p:grpSpPr>
        <p:sp>
          <p:nvSpPr>
            <p:cNvPr id="9271" name="Freeform 95"/>
            <p:cNvSpPr/>
            <p:nvPr/>
          </p:nvSpPr>
          <p:spPr bwMode="auto">
            <a:xfrm>
              <a:off x="3233" y="3473"/>
              <a:ext cx="86" cy="192"/>
            </a:xfrm>
            <a:custGeom>
              <a:avLst/>
              <a:gdLst>
                <a:gd name="T0" fmla="*/ 62 w 86"/>
                <a:gd name="T1" fmla="*/ 0 h 192"/>
                <a:gd name="T2" fmla="*/ 85 w 86"/>
                <a:gd name="T3" fmla="*/ 0 h 192"/>
                <a:gd name="T4" fmla="*/ 23 w 86"/>
                <a:gd name="T5" fmla="*/ 191 h 192"/>
                <a:gd name="T6" fmla="*/ 0 w 86"/>
                <a:gd name="T7" fmla="*/ 191 h 192"/>
                <a:gd name="T8" fmla="*/ 62 w 86"/>
                <a:gd name="T9" fmla="*/ 0 h 192"/>
                <a:gd name="T10" fmla="*/ 0 60000 65536"/>
                <a:gd name="T11" fmla="*/ 0 60000 65536"/>
                <a:gd name="T12" fmla="*/ 0 60000 65536"/>
                <a:gd name="T13" fmla="*/ 0 60000 65536"/>
                <a:gd name="T14" fmla="*/ 0 60000 65536"/>
                <a:gd name="T15" fmla="*/ 0 w 86"/>
                <a:gd name="T16" fmla="*/ 0 h 192"/>
                <a:gd name="T17" fmla="*/ 86 w 86"/>
                <a:gd name="T18" fmla="*/ 192 h 192"/>
              </a:gdLst>
              <a:ahLst/>
              <a:cxnLst>
                <a:cxn ang="T10">
                  <a:pos x="T0" y="T1"/>
                </a:cxn>
                <a:cxn ang="T11">
                  <a:pos x="T2" y="T3"/>
                </a:cxn>
                <a:cxn ang="T12">
                  <a:pos x="T4" y="T5"/>
                </a:cxn>
                <a:cxn ang="T13">
                  <a:pos x="T6" y="T7"/>
                </a:cxn>
                <a:cxn ang="T14">
                  <a:pos x="T8" y="T9"/>
                </a:cxn>
              </a:cxnLst>
              <a:rect l="T15" t="T16" r="T17" b="T18"/>
              <a:pathLst>
                <a:path w="86" h="192">
                  <a:moveTo>
                    <a:pt x="62" y="0"/>
                  </a:moveTo>
                  <a:lnTo>
                    <a:pt x="85" y="0"/>
                  </a:lnTo>
                  <a:lnTo>
                    <a:pt x="23" y="191"/>
                  </a:lnTo>
                  <a:lnTo>
                    <a:pt x="0" y="191"/>
                  </a:lnTo>
                  <a:lnTo>
                    <a:pt x="62" y="0"/>
                  </a:lnTo>
                </a:path>
              </a:pathLst>
            </a:custGeom>
            <a:solidFill>
              <a:srgbClr val="FC0128"/>
            </a:solidFill>
            <a:ln w="12700" cap="rnd">
              <a:noFill/>
              <a:round/>
            </a:ln>
          </p:spPr>
          <p:txBody>
            <a:bodyPr/>
            <a:lstStyle/>
            <a:p>
              <a:pPr eaLnBrk="0" fontAlgn="base" hangingPunct="0">
                <a:spcBef>
                  <a:spcPct val="50000"/>
                </a:spcBef>
                <a:spcAft>
                  <a:spcPct val="0"/>
                </a:spcAft>
                <a:buNone/>
              </a:pPr>
              <a:endParaRPr lang="zh-CN" altLang="en-US" sz="2000">
                <a:solidFill>
                  <a:srgbClr val="000000"/>
                </a:solidFill>
                <a:latin typeface="Comic Sans MS" panose="030F0702030302020204" pitchFamily="66" charset="0"/>
              </a:endParaRPr>
            </a:p>
          </p:txBody>
        </p:sp>
        <p:sp>
          <p:nvSpPr>
            <p:cNvPr id="9272" name="Rectangle 96"/>
            <p:cNvSpPr>
              <a:spLocks noChangeArrowheads="1"/>
            </p:cNvSpPr>
            <p:nvPr/>
          </p:nvSpPr>
          <p:spPr bwMode="auto">
            <a:xfrm>
              <a:off x="3229" y="3473"/>
              <a:ext cx="106" cy="16"/>
            </a:xfrm>
            <a:prstGeom prst="rect">
              <a:avLst/>
            </a:prstGeom>
            <a:solidFill>
              <a:srgbClr val="FC0128"/>
            </a:solidFill>
            <a:ln w="12700">
              <a:noFill/>
              <a:miter lim="800000"/>
            </a:ln>
          </p:spPr>
          <p:txBody>
            <a:bodyPr wrap="none" anchor="ctr"/>
            <a:lstStyle/>
            <a:p>
              <a:pPr eaLnBrk="0" fontAlgn="base" hangingPunct="0">
                <a:spcBef>
                  <a:spcPct val="50000"/>
                </a:spcBef>
                <a:spcAft>
                  <a:spcPct val="0"/>
                </a:spcAft>
                <a:buNone/>
              </a:pPr>
              <a:endParaRPr lang="zh-CN" altLang="en-US" sz="2000">
                <a:solidFill>
                  <a:srgbClr val="000000"/>
                </a:solidFill>
                <a:latin typeface="Comic Sans MS" panose="030F0702030302020204" pitchFamily="66" charset="0"/>
              </a:endParaRPr>
            </a:p>
          </p:txBody>
        </p:sp>
        <p:sp>
          <p:nvSpPr>
            <p:cNvPr id="9273" name="Rectangle 97"/>
            <p:cNvSpPr>
              <a:spLocks noChangeArrowheads="1"/>
            </p:cNvSpPr>
            <p:nvPr/>
          </p:nvSpPr>
          <p:spPr bwMode="auto">
            <a:xfrm>
              <a:off x="3236" y="3554"/>
              <a:ext cx="82" cy="16"/>
            </a:xfrm>
            <a:prstGeom prst="rect">
              <a:avLst/>
            </a:prstGeom>
            <a:solidFill>
              <a:srgbClr val="FC0128"/>
            </a:solidFill>
            <a:ln w="12700">
              <a:noFill/>
              <a:miter lim="800000"/>
            </a:ln>
          </p:spPr>
          <p:txBody>
            <a:bodyPr wrap="none" anchor="ctr"/>
            <a:lstStyle/>
            <a:p>
              <a:pPr eaLnBrk="0" fontAlgn="base" hangingPunct="0">
                <a:spcBef>
                  <a:spcPct val="50000"/>
                </a:spcBef>
                <a:spcAft>
                  <a:spcPct val="0"/>
                </a:spcAft>
                <a:buNone/>
              </a:pPr>
              <a:endParaRPr lang="zh-CN" altLang="en-US" sz="2000">
                <a:solidFill>
                  <a:srgbClr val="000000"/>
                </a:solidFill>
                <a:latin typeface="Comic Sans MS" panose="030F0702030302020204" pitchFamily="66" charset="0"/>
              </a:endParaRPr>
            </a:p>
          </p:txBody>
        </p:sp>
        <p:sp>
          <p:nvSpPr>
            <p:cNvPr id="9274" name="Rectangle 98"/>
            <p:cNvSpPr>
              <a:spLocks noChangeArrowheads="1"/>
            </p:cNvSpPr>
            <p:nvPr/>
          </p:nvSpPr>
          <p:spPr bwMode="auto">
            <a:xfrm>
              <a:off x="3053" y="3554"/>
              <a:ext cx="103" cy="11"/>
            </a:xfrm>
            <a:prstGeom prst="rect">
              <a:avLst/>
            </a:prstGeom>
            <a:solidFill>
              <a:srgbClr val="FC0128"/>
            </a:solidFill>
            <a:ln w="12700">
              <a:noFill/>
              <a:miter lim="800000"/>
            </a:ln>
          </p:spPr>
          <p:txBody>
            <a:bodyPr wrap="none" anchor="ctr"/>
            <a:lstStyle/>
            <a:p>
              <a:pPr eaLnBrk="0" fontAlgn="base" hangingPunct="0">
                <a:spcBef>
                  <a:spcPct val="50000"/>
                </a:spcBef>
                <a:spcAft>
                  <a:spcPct val="0"/>
                </a:spcAft>
                <a:buNone/>
              </a:pPr>
              <a:endParaRPr lang="zh-CN" altLang="en-US" sz="2000">
                <a:solidFill>
                  <a:srgbClr val="000000"/>
                </a:solidFill>
                <a:latin typeface="Comic Sans MS" panose="030F0702030302020204" pitchFamily="66" charset="0"/>
              </a:endParaRPr>
            </a:p>
          </p:txBody>
        </p:sp>
        <p:grpSp>
          <p:nvGrpSpPr>
            <p:cNvPr id="9275" name="Group 99"/>
            <p:cNvGrpSpPr/>
            <p:nvPr/>
          </p:nvGrpSpPr>
          <p:grpSpPr bwMode="auto">
            <a:xfrm>
              <a:off x="3107" y="3301"/>
              <a:ext cx="194" cy="364"/>
              <a:chOff x="3107" y="3301"/>
              <a:chExt cx="194" cy="364"/>
            </a:xfrm>
          </p:grpSpPr>
          <p:sp>
            <p:nvSpPr>
              <p:cNvPr id="9276" name="Oval 100"/>
              <p:cNvSpPr>
                <a:spLocks noChangeArrowheads="1"/>
              </p:cNvSpPr>
              <p:nvPr/>
            </p:nvSpPr>
            <p:spPr bwMode="auto">
              <a:xfrm>
                <a:off x="3127" y="3301"/>
                <a:ext cx="48" cy="48"/>
              </a:xfrm>
              <a:prstGeom prst="ellipse">
                <a:avLst/>
              </a:prstGeom>
              <a:solidFill>
                <a:srgbClr val="FC0128"/>
              </a:solidFill>
              <a:ln w="12700">
                <a:solidFill>
                  <a:srgbClr val="000000"/>
                </a:solidFill>
                <a:round/>
              </a:ln>
            </p:spPr>
            <p:txBody>
              <a:bodyPr wrap="none" anchor="ctr"/>
              <a:lstStyle/>
              <a:p>
                <a:pPr eaLnBrk="0" fontAlgn="base" hangingPunct="0">
                  <a:spcBef>
                    <a:spcPct val="50000"/>
                  </a:spcBef>
                  <a:spcAft>
                    <a:spcPct val="0"/>
                  </a:spcAft>
                  <a:buNone/>
                </a:pPr>
                <a:endParaRPr lang="zh-CN" altLang="en-US" sz="2000">
                  <a:solidFill>
                    <a:srgbClr val="000000"/>
                  </a:solidFill>
                  <a:latin typeface="Comic Sans MS" panose="030F0702030302020204" pitchFamily="66" charset="0"/>
                </a:endParaRPr>
              </a:p>
            </p:txBody>
          </p:sp>
          <p:sp>
            <p:nvSpPr>
              <p:cNvPr id="9277" name="Freeform 101"/>
              <p:cNvSpPr/>
              <p:nvPr/>
            </p:nvSpPr>
            <p:spPr bwMode="auto">
              <a:xfrm>
                <a:off x="3107" y="3369"/>
                <a:ext cx="194" cy="296"/>
              </a:xfrm>
              <a:custGeom>
                <a:avLst/>
                <a:gdLst>
                  <a:gd name="T0" fmla="*/ 2 w 194"/>
                  <a:gd name="T1" fmla="*/ 137 h 296"/>
                  <a:gd name="T2" fmla="*/ 1 w 194"/>
                  <a:gd name="T3" fmla="*/ 140 h 296"/>
                  <a:gd name="T4" fmla="*/ 0 w 194"/>
                  <a:gd name="T5" fmla="*/ 145 h 296"/>
                  <a:gd name="T6" fmla="*/ 0 w 194"/>
                  <a:gd name="T7" fmla="*/ 150 h 296"/>
                  <a:gd name="T8" fmla="*/ 2 w 194"/>
                  <a:gd name="T9" fmla="*/ 155 h 296"/>
                  <a:gd name="T10" fmla="*/ 4 w 194"/>
                  <a:gd name="T11" fmla="*/ 159 h 296"/>
                  <a:gd name="T12" fmla="*/ 8 w 194"/>
                  <a:gd name="T13" fmla="*/ 163 h 296"/>
                  <a:gd name="T14" fmla="*/ 12 w 194"/>
                  <a:gd name="T15" fmla="*/ 165 h 296"/>
                  <a:gd name="T16" fmla="*/ 16 w 194"/>
                  <a:gd name="T17" fmla="*/ 166 h 296"/>
                  <a:gd name="T18" fmla="*/ 21 w 194"/>
                  <a:gd name="T19" fmla="*/ 166 h 296"/>
                  <a:gd name="T20" fmla="*/ 126 w 194"/>
                  <a:gd name="T21" fmla="*/ 295 h 296"/>
                  <a:gd name="T22" fmla="*/ 159 w 194"/>
                  <a:gd name="T23" fmla="*/ 142 h 296"/>
                  <a:gd name="T24" fmla="*/ 159 w 194"/>
                  <a:gd name="T25" fmla="*/ 138 h 296"/>
                  <a:gd name="T26" fmla="*/ 157 w 194"/>
                  <a:gd name="T27" fmla="*/ 136 h 296"/>
                  <a:gd name="T28" fmla="*/ 154 w 194"/>
                  <a:gd name="T29" fmla="*/ 133 h 296"/>
                  <a:gd name="T30" fmla="*/ 152 w 194"/>
                  <a:gd name="T31" fmla="*/ 131 h 296"/>
                  <a:gd name="T32" fmla="*/ 148 w 194"/>
                  <a:gd name="T33" fmla="*/ 130 h 296"/>
                  <a:gd name="T34" fmla="*/ 144 w 194"/>
                  <a:gd name="T35" fmla="*/ 129 h 296"/>
                  <a:gd name="T36" fmla="*/ 140 w 194"/>
                  <a:gd name="T37" fmla="*/ 129 h 296"/>
                  <a:gd name="T38" fmla="*/ 137 w 194"/>
                  <a:gd name="T39" fmla="*/ 129 h 296"/>
                  <a:gd name="T40" fmla="*/ 93 w 194"/>
                  <a:gd name="T41" fmla="*/ 75 h 296"/>
                  <a:gd name="T42" fmla="*/ 179 w 194"/>
                  <a:gd name="T43" fmla="*/ 93 h 296"/>
                  <a:gd name="T44" fmla="*/ 183 w 194"/>
                  <a:gd name="T45" fmla="*/ 92 h 296"/>
                  <a:gd name="T46" fmla="*/ 185 w 194"/>
                  <a:gd name="T47" fmla="*/ 91 h 296"/>
                  <a:gd name="T48" fmla="*/ 189 w 194"/>
                  <a:gd name="T49" fmla="*/ 89 h 296"/>
                  <a:gd name="T50" fmla="*/ 191 w 194"/>
                  <a:gd name="T51" fmla="*/ 86 h 296"/>
                  <a:gd name="T52" fmla="*/ 192 w 194"/>
                  <a:gd name="T53" fmla="*/ 83 h 296"/>
                  <a:gd name="T54" fmla="*/ 193 w 194"/>
                  <a:gd name="T55" fmla="*/ 78 h 296"/>
                  <a:gd name="T56" fmla="*/ 192 w 194"/>
                  <a:gd name="T57" fmla="*/ 74 h 296"/>
                  <a:gd name="T58" fmla="*/ 190 w 194"/>
                  <a:gd name="T59" fmla="*/ 70 h 296"/>
                  <a:gd name="T60" fmla="*/ 188 w 194"/>
                  <a:gd name="T61" fmla="*/ 68 h 296"/>
                  <a:gd name="T62" fmla="*/ 184 w 194"/>
                  <a:gd name="T63" fmla="*/ 65 h 296"/>
                  <a:gd name="T64" fmla="*/ 181 w 194"/>
                  <a:gd name="T65" fmla="*/ 64 h 296"/>
                  <a:gd name="T66" fmla="*/ 122 w 194"/>
                  <a:gd name="T67" fmla="*/ 64 h 296"/>
                  <a:gd name="T68" fmla="*/ 112 w 194"/>
                  <a:gd name="T69" fmla="*/ 42 h 296"/>
                  <a:gd name="T70" fmla="*/ 113 w 194"/>
                  <a:gd name="T71" fmla="*/ 37 h 296"/>
                  <a:gd name="T72" fmla="*/ 114 w 194"/>
                  <a:gd name="T73" fmla="*/ 30 h 296"/>
                  <a:gd name="T74" fmla="*/ 114 w 194"/>
                  <a:gd name="T75" fmla="*/ 24 h 296"/>
                  <a:gd name="T76" fmla="*/ 112 w 194"/>
                  <a:gd name="T77" fmla="*/ 19 h 296"/>
                  <a:gd name="T78" fmla="*/ 110 w 194"/>
                  <a:gd name="T79" fmla="*/ 15 h 296"/>
                  <a:gd name="T80" fmla="*/ 107 w 194"/>
                  <a:gd name="T81" fmla="*/ 10 h 296"/>
                  <a:gd name="T82" fmla="*/ 103 w 194"/>
                  <a:gd name="T83" fmla="*/ 7 h 296"/>
                  <a:gd name="T84" fmla="*/ 98 w 194"/>
                  <a:gd name="T85" fmla="*/ 3 h 296"/>
                  <a:gd name="T86" fmla="*/ 93 w 194"/>
                  <a:gd name="T87" fmla="*/ 1 h 296"/>
                  <a:gd name="T88" fmla="*/ 87 w 194"/>
                  <a:gd name="T89" fmla="*/ 0 h 296"/>
                  <a:gd name="T90" fmla="*/ 81 w 194"/>
                  <a:gd name="T91" fmla="*/ 0 h 296"/>
                  <a:gd name="T92" fmla="*/ 75 w 194"/>
                  <a:gd name="T93" fmla="*/ 1 h 296"/>
                  <a:gd name="T94" fmla="*/ 69 w 194"/>
                  <a:gd name="T95" fmla="*/ 3 h 296"/>
                  <a:gd name="T96" fmla="*/ 63 w 194"/>
                  <a:gd name="T97" fmla="*/ 6 h 296"/>
                  <a:gd name="T98" fmla="*/ 59 w 194"/>
                  <a:gd name="T99" fmla="*/ 11 h 296"/>
                  <a:gd name="T100" fmla="*/ 55 w 194"/>
                  <a:gd name="T101" fmla="*/ 17 h 296"/>
                  <a:gd name="T102" fmla="*/ 53 w 194"/>
                  <a:gd name="T103" fmla="*/ 23 h 29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94"/>
                  <a:gd name="T157" fmla="*/ 0 h 296"/>
                  <a:gd name="T158" fmla="*/ 194 w 194"/>
                  <a:gd name="T159" fmla="*/ 296 h 29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94" h="296">
                    <a:moveTo>
                      <a:pt x="53" y="23"/>
                    </a:moveTo>
                    <a:lnTo>
                      <a:pt x="2" y="137"/>
                    </a:lnTo>
                    <a:lnTo>
                      <a:pt x="1" y="138"/>
                    </a:lnTo>
                    <a:lnTo>
                      <a:pt x="1" y="140"/>
                    </a:lnTo>
                    <a:lnTo>
                      <a:pt x="0" y="142"/>
                    </a:lnTo>
                    <a:lnTo>
                      <a:pt x="0" y="145"/>
                    </a:lnTo>
                    <a:lnTo>
                      <a:pt x="0" y="147"/>
                    </a:lnTo>
                    <a:lnTo>
                      <a:pt x="0" y="150"/>
                    </a:lnTo>
                    <a:lnTo>
                      <a:pt x="1" y="152"/>
                    </a:lnTo>
                    <a:lnTo>
                      <a:pt x="2" y="155"/>
                    </a:lnTo>
                    <a:lnTo>
                      <a:pt x="3" y="157"/>
                    </a:lnTo>
                    <a:lnTo>
                      <a:pt x="4" y="159"/>
                    </a:lnTo>
                    <a:lnTo>
                      <a:pt x="6" y="161"/>
                    </a:lnTo>
                    <a:lnTo>
                      <a:pt x="8" y="163"/>
                    </a:lnTo>
                    <a:lnTo>
                      <a:pt x="10" y="164"/>
                    </a:lnTo>
                    <a:lnTo>
                      <a:pt x="12" y="165"/>
                    </a:lnTo>
                    <a:lnTo>
                      <a:pt x="14" y="165"/>
                    </a:lnTo>
                    <a:lnTo>
                      <a:pt x="16" y="166"/>
                    </a:lnTo>
                    <a:lnTo>
                      <a:pt x="18" y="166"/>
                    </a:lnTo>
                    <a:lnTo>
                      <a:pt x="21" y="166"/>
                    </a:lnTo>
                    <a:lnTo>
                      <a:pt x="126" y="166"/>
                    </a:lnTo>
                    <a:lnTo>
                      <a:pt x="126" y="295"/>
                    </a:lnTo>
                    <a:lnTo>
                      <a:pt x="159" y="295"/>
                    </a:lnTo>
                    <a:lnTo>
                      <a:pt x="159" y="142"/>
                    </a:lnTo>
                    <a:lnTo>
                      <a:pt x="159" y="140"/>
                    </a:lnTo>
                    <a:lnTo>
                      <a:pt x="159" y="138"/>
                    </a:lnTo>
                    <a:lnTo>
                      <a:pt x="158" y="137"/>
                    </a:lnTo>
                    <a:lnTo>
                      <a:pt x="157" y="136"/>
                    </a:lnTo>
                    <a:lnTo>
                      <a:pt x="156" y="135"/>
                    </a:lnTo>
                    <a:lnTo>
                      <a:pt x="154" y="133"/>
                    </a:lnTo>
                    <a:lnTo>
                      <a:pt x="153" y="132"/>
                    </a:lnTo>
                    <a:lnTo>
                      <a:pt x="152" y="131"/>
                    </a:lnTo>
                    <a:lnTo>
                      <a:pt x="150" y="131"/>
                    </a:lnTo>
                    <a:lnTo>
                      <a:pt x="148" y="130"/>
                    </a:lnTo>
                    <a:lnTo>
                      <a:pt x="146" y="130"/>
                    </a:lnTo>
                    <a:lnTo>
                      <a:pt x="144" y="129"/>
                    </a:lnTo>
                    <a:lnTo>
                      <a:pt x="142" y="129"/>
                    </a:lnTo>
                    <a:lnTo>
                      <a:pt x="140" y="129"/>
                    </a:lnTo>
                    <a:lnTo>
                      <a:pt x="139" y="129"/>
                    </a:lnTo>
                    <a:lnTo>
                      <a:pt x="137" y="129"/>
                    </a:lnTo>
                    <a:lnTo>
                      <a:pt x="76" y="125"/>
                    </a:lnTo>
                    <a:lnTo>
                      <a:pt x="93" y="75"/>
                    </a:lnTo>
                    <a:lnTo>
                      <a:pt x="105" y="93"/>
                    </a:lnTo>
                    <a:lnTo>
                      <a:pt x="179" y="93"/>
                    </a:lnTo>
                    <a:lnTo>
                      <a:pt x="181" y="92"/>
                    </a:lnTo>
                    <a:lnTo>
                      <a:pt x="183" y="92"/>
                    </a:lnTo>
                    <a:lnTo>
                      <a:pt x="184" y="91"/>
                    </a:lnTo>
                    <a:lnTo>
                      <a:pt x="185" y="91"/>
                    </a:lnTo>
                    <a:lnTo>
                      <a:pt x="187" y="90"/>
                    </a:lnTo>
                    <a:lnTo>
                      <a:pt x="189" y="89"/>
                    </a:lnTo>
                    <a:lnTo>
                      <a:pt x="190" y="87"/>
                    </a:lnTo>
                    <a:lnTo>
                      <a:pt x="191" y="86"/>
                    </a:lnTo>
                    <a:lnTo>
                      <a:pt x="192" y="84"/>
                    </a:lnTo>
                    <a:lnTo>
                      <a:pt x="192" y="83"/>
                    </a:lnTo>
                    <a:lnTo>
                      <a:pt x="193" y="81"/>
                    </a:lnTo>
                    <a:lnTo>
                      <a:pt x="193" y="78"/>
                    </a:lnTo>
                    <a:lnTo>
                      <a:pt x="193" y="76"/>
                    </a:lnTo>
                    <a:lnTo>
                      <a:pt x="192" y="74"/>
                    </a:lnTo>
                    <a:lnTo>
                      <a:pt x="191" y="72"/>
                    </a:lnTo>
                    <a:lnTo>
                      <a:pt x="190" y="70"/>
                    </a:lnTo>
                    <a:lnTo>
                      <a:pt x="189" y="69"/>
                    </a:lnTo>
                    <a:lnTo>
                      <a:pt x="188" y="68"/>
                    </a:lnTo>
                    <a:lnTo>
                      <a:pt x="186" y="66"/>
                    </a:lnTo>
                    <a:lnTo>
                      <a:pt x="184" y="65"/>
                    </a:lnTo>
                    <a:lnTo>
                      <a:pt x="184" y="64"/>
                    </a:lnTo>
                    <a:lnTo>
                      <a:pt x="181" y="64"/>
                    </a:lnTo>
                    <a:lnTo>
                      <a:pt x="179" y="64"/>
                    </a:lnTo>
                    <a:lnTo>
                      <a:pt x="122" y="64"/>
                    </a:lnTo>
                    <a:lnTo>
                      <a:pt x="110" y="44"/>
                    </a:lnTo>
                    <a:lnTo>
                      <a:pt x="112" y="42"/>
                    </a:lnTo>
                    <a:lnTo>
                      <a:pt x="113" y="39"/>
                    </a:lnTo>
                    <a:lnTo>
                      <a:pt x="113" y="37"/>
                    </a:lnTo>
                    <a:lnTo>
                      <a:pt x="114" y="34"/>
                    </a:lnTo>
                    <a:lnTo>
                      <a:pt x="114" y="30"/>
                    </a:lnTo>
                    <a:lnTo>
                      <a:pt x="114" y="28"/>
                    </a:lnTo>
                    <a:lnTo>
                      <a:pt x="114" y="24"/>
                    </a:lnTo>
                    <a:lnTo>
                      <a:pt x="113" y="22"/>
                    </a:lnTo>
                    <a:lnTo>
                      <a:pt x="112" y="19"/>
                    </a:lnTo>
                    <a:lnTo>
                      <a:pt x="111" y="17"/>
                    </a:lnTo>
                    <a:lnTo>
                      <a:pt x="110" y="15"/>
                    </a:lnTo>
                    <a:lnTo>
                      <a:pt x="109" y="13"/>
                    </a:lnTo>
                    <a:lnTo>
                      <a:pt x="107" y="10"/>
                    </a:lnTo>
                    <a:lnTo>
                      <a:pt x="105" y="9"/>
                    </a:lnTo>
                    <a:lnTo>
                      <a:pt x="103" y="7"/>
                    </a:lnTo>
                    <a:lnTo>
                      <a:pt x="101" y="5"/>
                    </a:lnTo>
                    <a:lnTo>
                      <a:pt x="98" y="3"/>
                    </a:lnTo>
                    <a:lnTo>
                      <a:pt x="96" y="3"/>
                    </a:lnTo>
                    <a:lnTo>
                      <a:pt x="93" y="1"/>
                    </a:lnTo>
                    <a:lnTo>
                      <a:pt x="90" y="1"/>
                    </a:lnTo>
                    <a:lnTo>
                      <a:pt x="87" y="0"/>
                    </a:lnTo>
                    <a:lnTo>
                      <a:pt x="84" y="0"/>
                    </a:lnTo>
                    <a:lnTo>
                      <a:pt x="81" y="0"/>
                    </a:lnTo>
                    <a:lnTo>
                      <a:pt x="78" y="0"/>
                    </a:lnTo>
                    <a:lnTo>
                      <a:pt x="75" y="1"/>
                    </a:lnTo>
                    <a:lnTo>
                      <a:pt x="72" y="2"/>
                    </a:lnTo>
                    <a:lnTo>
                      <a:pt x="69" y="3"/>
                    </a:lnTo>
                    <a:lnTo>
                      <a:pt x="66" y="4"/>
                    </a:lnTo>
                    <a:lnTo>
                      <a:pt x="63" y="6"/>
                    </a:lnTo>
                    <a:lnTo>
                      <a:pt x="61" y="9"/>
                    </a:lnTo>
                    <a:lnTo>
                      <a:pt x="59" y="11"/>
                    </a:lnTo>
                    <a:lnTo>
                      <a:pt x="57" y="13"/>
                    </a:lnTo>
                    <a:lnTo>
                      <a:pt x="55" y="17"/>
                    </a:lnTo>
                    <a:lnTo>
                      <a:pt x="53" y="19"/>
                    </a:lnTo>
                    <a:lnTo>
                      <a:pt x="53" y="23"/>
                    </a:lnTo>
                  </a:path>
                </a:pathLst>
              </a:custGeom>
              <a:solidFill>
                <a:srgbClr val="FC0128"/>
              </a:solidFill>
              <a:ln w="127000" cap="rnd">
                <a:noFill/>
                <a:round/>
              </a:ln>
            </p:spPr>
            <p:txBody>
              <a:bodyPr/>
              <a:lstStyle/>
              <a:p>
                <a:pPr eaLnBrk="0" fontAlgn="base" hangingPunct="0">
                  <a:spcBef>
                    <a:spcPct val="50000"/>
                  </a:spcBef>
                  <a:spcAft>
                    <a:spcPct val="0"/>
                  </a:spcAft>
                  <a:buNone/>
                </a:pPr>
                <a:endParaRPr lang="zh-CN" altLang="en-US" sz="2000">
                  <a:solidFill>
                    <a:srgbClr val="000000"/>
                  </a:solidFill>
                  <a:latin typeface="Comic Sans MS" panose="030F0702030302020204" pitchFamily="66" charset="0"/>
                </a:endParaRPr>
              </a:p>
            </p:txBody>
          </p:sp>
        </p:grpSp>
      </p:grpSp>
      <p:sp>
        <p:nvSpPr>
          <p:cNvPr id="9239" name="Line 103"/>
          <p:cNvSpPr>
            <a:spLocks noChangeShapeType="1"/>
          </p:cNvSpPr>
          <p:nvPr/>
        </p:nvSpPr>
        <p:spPr bwMode="auto">
          <a:xfrm>
            <a:off x="2126021" y="2680970"/>
            <a:ext cx="0" cy="3035300"/>
          </a:xfrm>
          <a:prstGeom prst="line">
            <a:avLst/>
          </a:prstGeom>
          <a:noFill/>
          <a:ln w="12700">
            <a:solidFill>
              <a:schemeClr val="tx1"/>
            </a:solidFill>
            <a:round/>
            <a:tailEnd type="triangle" w="med" len="med"/>
          </a:ln>
        </p:spPr>
        <p:txBody>
          <a:bodyPr wrap="none" anchor="ctr"/>
          <a:lstStyle/>
          <a:p>
            <a:pPr eaLnBrk="0" fontAlgn="base" hangingPunct="0">
              <a:spcBef>
                <a:spcPct val="50000"/>
              </a:spcBef>
              <a:spcAft>
                <a:spcPct val="0"/>
              </a:spcAft>
              <a:buNone/>
            </a:pPr>
            <a:endParaRPr lang="zh-CN" altLang="en-US" sz="2000">
              <a:solidFill>
                <a:srgbClr val="000000"/>
              </a:solidFill>
              <a:latin typeface="Comic Sans MS" panose="030F0702030302020204" pitchFamily="66" charset="0"/>
            </a:endParaRPr>
          </a:p>
        </p:txBody>
      </p:sp>
      <p:grpSp>
        <p:nvGrpSpPr>
          <p:cNvPr id="9240" name="Group 105"/>
          <p:cNvGrpSpPr/>
          <p:nvPr/>
        </p:nvGrpSpPr>
        <p:grpSpPr bwMode="auto">
          <a:xfrm>
            <a:off x="2922588" y="1990727"/>
            <a:ext cx="3573463" cy="585788"/>
            <a:chOff x="1109" y="1484"/>
            <a:chExt cx="2251" cy="369"/>
          </a:xfrm>
        </p:grpSpPr>
        <p:sp>
          <p:nvSpPr>
            <p:cNvPr id="9244" name="Rectangle 106"/>
            <p:cNvSpPr>
              <a:spLocks noChangeArrowheads="1"/>
            </p:cNvSpPr>
            <p:nvPr/>
          </p:nvSpPr>
          <p:spPr bwMode="auto">
            <a:xfrm>
              <a:off x="1109" y="1599"/>
              <a:ext cx="331" cy="254"/>
            </a:xfrm>
            <a:prstGeom prst="rect">
              <a:avLst/>
            </a:prstGeom>
            <a:noFill/>
            <a:ln w="12700">
              <a:noFill/>
              <a:miter lim="800000"/>
            </a:ln>
          </p:spPr>
          <p:txBody>
            <a:bodyPr wrap="none" lIns="90488" tIns="44450" rIns="90488" bIns="44450">
              <a:spAutoFit/>
            </a:bodyPr>
            <a:lstStyle/>
            <a:p>
              <a:pPr algn="ctr">
                <a:spcBef>
                  <a:spcPct val="0"/>
                </a:spcBef>
                <a:buNone/>
              </a:pPr>
              <a:r>
                <a:rPr lang="en-US" altLang="zh-CN" sz="2400" b="1">
                  <a:solidFill>
                    <a:srgbClr val="000000"/>
                  </a:solidFill>
                  <a:latin typeface="Arial" panose="020B0604020202020204" pitchFamily="34" charset="0"/>
                </a:rPr>
                <a:t>30</a:t>
              </a:r>
            </a:p>
          </p:txBody>
        </p:sp>
        <p:sp>
          <p:nvSpPr>
            <p:cNvPr id="9245" name="Line 107"/>
            <p:cNvSpPr>
              <a:spLocks noChangeShapeType="1"/>
            </p:cNvSpPr>
            <p:nvPr/>
          </p:nvSpPr>
          <p:spPr bwMode="auto">
            <a:xfrm>
              <a:off x="1124" y="1560"/>
              <a:ext cx="288" cy="0"/>
            </a:xfrm>
            <a:prstGeom prst="line">
              <a:avLst/>
            </a:prstGeom>
            <a:noFill/>
            <a:ln w="50800">
              <a:solidFill>
                <a:srgbClr val="F6BF69"/>
              </a:solidFill>
              <a:round/>
            </a:ln>
          </p:spPr>
          <p:txBody>
            <a:bodyPr wrap="none" anchor="ctr"/>
            <a:lstStyle/>
            <a:p>
              <a:pPr eaLnBrk="0" fontAlgn="base" hangingPunct="0">
                <a:spcBef>
                  <a:spcPct val="50000"/>
                </a:spcBef>
                <a:spcAft>
                  <a:spcPct val="0"/>
                </a:spcAft>
                <a:buNone/>
              </a:pPr>
              <a:endParaRPr lang="zh-CN" altLang="en-US" sz="2000">
                <a:solidFill>
                  <a:srgbClr val="000000"/>
                </a:solidFill>
                <a:latin typeface="Comic Sans MS" panose="030F0702030302020204" pitchFamily="66" charset="0"/>
              </a:endParaRPr>
            </a:p>
          </p:txBody>
        </p:sp>
        <p:sp>
          <p:nvSpPr>
            <p:cNvPr id="9246" name="Line 108"/>
            <p:cNvSpPr>
              <a:spLocks noChangeShapeType="1"/>
            </p:cNvSpPr>
            <p:nvPr/>
          </p:nvSpPr>
          <p:spPr bwMode="auto">
            <a:xfrm>
              <a:off x="1444" y="1484"/>
              <a:ext cx="0" cy="192"/>
            </a:xfrm>
            <a:prstGeom prst="line">
              <a:avLst/>
            </a:prstGeom>
            <a:noFill/>
            <a:ln w="12700">
              <a:solidFill>
                <a:schemeClr val="tx1"/>
              </a:solidFill>
              <a:round/>
            </a:ln>
          </p:spPr>
          <p:txBody>
            <a:bodyPr wrap="none" anchor="ctr"/>
            <a:lstStyle/>
            <a:p>
              <a:pPr eaLnBrk="0" fontAlgn="base" hangingPunct="0">
                <a:spcBef>
                  <a:spcPct val="50000"/>
                </a:spcBef>
                <a:spcAft>
                  <a:spcPct val="0"/>
                </a:spcAft>
                <a:buNone/>
              </a:pPr>
              <a:endParaRPr lang="zh-CN" altLang="en-US" sz="2000">
                <a:solidFill>
                  <a:srgbClr val="000000"/>
                </a:solidFill>
                <a:latin typeface="Comic Sans MS" panose="030F0702030302020204" pitchFamily="66" charset="0"/>
              </a:endParaRPr>
            </a:p>
          </p:txBody>
        </p:sp>
        <p:grpSp>
          <p:nvGrpSpPr>
            <p:cNvPr id="9247" name="Group 109"/>
            <p:cNvGrpSpPr/>
            <p:nvPr/>
          </p:nvGrpSpPr>
          <p:grpSpPr bwMode="auto">
            <a:xfrm>
              <a:off x="1460" y="1484"/>
              <a:ext cx="384" cy="369"/>
              <a:chOff x="1460" y="1484"/>
              <a:chExt cx="384" cy="369"/>
            </a:xfrm>
          </p:grpSpPr>
          <p:sp>
            <p:nvSpPr>
              <p:cNvPr id="9268" name="Line 110"/>
              <p:cNvSpPr>
                <a:spLocks noChangeShapeType="1"/>
              </p:cNvSpPr>
              <p:nvPr/>
            </p:nvSpPr>
            <p:spPr bwMode="auto">
              <a:xfrm>
                <a:off x="1460" y="1592"/>
                <a:ext cx="360" cy="0"/>
              </a:xfrm>
              <a:prstGeom prst="line">
                <a:avLst/>
              </a:prstGeom>
              <a:noFill/>
              <a:ln w="50800">
                <a:solidFill>
                  <a:srgbClr val="A2C1FE"/>
                </a:solidFill>
                <a:round/>
              </a:ln>
            </p:spPr>
            <p:txBody>
              <a:bodyPr wrap="none" anchor="ctr"/>
              <a:lstStyle/>
              <a:p>
                <a:pPr eaLnBrk="0" fontAlgn="base" hangingPunct="0">
                  <a:spcBef>
                    <a:spcPct val="50000"/>
                  </a:spcBef>
                  <a:spcAft>
                    <a:spcPct val="0"/>
                  </a:spcAft>
                  <a:buNone/>
                </a:pPr>
                <a:endParaRPr lang="zh-CN" altLang="en-US" sz="2000">
                  <a:solidFill>
                    <a:srgbClr val="000000"/>
                  </a:solidFill>
                  <a:latin typeface="Comic Sans MS" panose="030F0702030302020204" pitchFamily="66" charset="0"/>
                </a:endParaRPr>
              </a:p>
            </p:txBody>
          </p:sp>
          <p:sp>
            <p:nvSpPr>
              <p:cNvPr id="9269" name="Rectangle 111"/>
              <p:cNvSpPr>
                <a:spLocks noChangeArrowheads="1"/>
              </p:cNvSpPr>
              <p:nvPr/>
            </p:nvSpPr>
            <p:spPr bwMode="auto">
              <a:xfrm>
                <a:off x="1477" y="1599"/>
                <a:ext cx="331" cy="254"/>
              </a:xfrm>
              <a:prstGeom prst="rect">
                <a:avLst/>
              </a:prstGeom>
              <a:noFill/>
              <a:ln w="12700">
                <a:noFill/>
                <a:miter lim="800000"/>
              </a:ln>
            </p:spPr>
            <p:txBody>
              <a:bodyPr wrap="none" lIns="90488" tIns="44450" rIns="90488" bIns="44450">
                <a:spAutoFit/>
              </a:bodyPr>
              <a:lstStyle/>
              <a:p>
                <a:pPr algn="ctr">
                  <a:spcBef>
                    <a:spcPct val="0"/>
                  </a:spcBef>
                  <a:buNone/>
                </a:pPr>
                <a:r>
                  <a:rPr lang="en-US" altLang="zh-CN" sz="2400" b="1">
                    <a:solidFill>
                      <a:srgbClr val="000000"/>
                    </a:solidFill>
                    <a:latin typeface="Arial" panose="020B0604020202020204" pitchFamily="34" charset="0"/>
                  </a:rPr>
                  <a:t>40</a:t>
                </a:r>
              </a:p>
            </p:txBody>
          </p:sp>
          <p:sp>
            <p:nvSpPr>
              <p:cNvPr id="9270" name="Line 112"/>
              <p:cNvSpPr>
                <a:spLocks noChangeShapeType="1"/>
              </p:cNvSpPr>
              <p:nvPr/>
            </p:nvSpPr>
            <p:spPr bwMode="auto">
              <a:xfrm>
                <a:off x="1844" y="1484"/>
                <a:ext cx="0" cy="192"/>
              </a:xfrm>
              <a:prstGeom prst="line">
                <a:avLst/>
              </a:prstGeom>
              <a:noFill/>
              <a:ln w="12700">
                <a:solidFill>
                  <a:schemeClr val="tx1"/>
                </a:solidFill>
                <a:round/>
              </a:ln>
            </p:spPr>
            <p:txBody>
              <a:bodyPr wrap="none" anchor="ctr"/>
              <a:lstStyle/>
              <a:p>
                <a:pPr eaLnBrk="0" fontAlgn="base" hangingPunct="0">
                  <a:spcBef>
                    <a:spcPct val="50000"/>
                  </a:spcBef>
                  <a:spcAft>
                    <a:spcPct val="0"/>
                  </a:spcAft>
                  <a:buNone/>
                </a:pPr>
                <a:endParaRPr lang="zh-CN" altLang="en-US" sz="2000">
                  <a:solidFill>
                    <a:srgbClr val="000000"/>
                  </a:solidFill>
                  <a:latin typeface="Comic Sans MS" panose="030F0702030302020204" pitchFamily="66" charset="0"/>
                </a:endParaRPr>
              </a:p>
            </p:txBody>
          </p:sp>
        </p:grpSp>
        <p:grpSp>
          <p:nvGrpSpPr>
            <p:cNvPr id="9248" name="Group 113"/>
            <p:cNvGrpSpPr/>
            <p:nvPr/>
          </p:nvGrpSpPr>
          <p:grpSpPr bwMode="auto">
            <a:xfrm>
              <a:off x="1868" y="1484"/>
              <a:ext cx="384" cy="369"/>
              <a:chOff x="1868" y="1484"/>
              <a:chExt cx="384" cy="369"/>
            </a:xfrm>
          </p:grpSpPr>
          <p:sp>
            <p:nvSpPr>
              <p:cNvPr id="9265" name="Line 114"/>
              <p:cNvSpPr>
                <a:spLocks noChangeShapeType="1"/>
              </p:cNvSpPr>
              <p:nvPr/>
            </p:nvSpPr>
            <p:spPr bwMode="auto">
              <a:xfrm>
                <a:off x="1868" y="1592"/>
                <a:ext cx="360" cy="0"/>
              </a:xfrm>
              <a:prstGeom prst="line">
                <a:avLst/>
              </a:prstGeom>
              <a:noFill/>
              <a:ln w="50800">
                <a:solidFill>
                  <a:srgbClr val="A2C1FE"/>
                </a:solidFill>
                <a:round/>
              </a:ln>
            </p:spPr>
            <p:txBody>
              <a:bodyPr wrap="none" anchor="ctr"/>
              <a:lstStyle/>
              <a:p>
                <a:pPr eaLnBrk="0" fontAlgn="base" hangingPunct="0">
                  <a:spcBef>
                    <a:spcPct val="50000"/>
                  </a:spcBef>
                  <a:spcAft>
                    <a:spcPct val="0"/>
                  </a:spcAft>
                  <a:buNone/>
                </a:pPr>
                <a:endParaRPr lang="zh-CN" altLang="en-US" sz="2000">
                  <a:solidFill>
                    <a:srgbClr val="000000"/>
                  </a:solidFill>
                  <a:latin typeface="Comic Sans MS" panose="030F0702030302020204" pitchFamily="66" charset="0"/>
                </a:endParaRPr>
              </a:p>
            </p:txBody>
          </p:sp>
          <p:sp>
            <p:nvSpPr>
              <p:cNvPr id="9266" name="Rectangle 115"/>
              <p:cNvSpPr>
                <a:spLocks noChangeArrowheads="1"/>
              </p:cNvSpPr>
              <p:nvPr/>
            </p:nvSpPr>
            <p:spPr bwMode="auto">
              <a:xfrm>
                <a:off x="1885" y="1599"/>
                <a:ext cx="331" cy="254"/>
              </a:xfrm>
              <a:prstGeom prst="rect">
                <a:avLst/>
              </a:prstGeom>
              <a:noFill/>
              <a:ln w="12700">
                <a:noFill/>
                <a:miter lim="800000"/>
              </a:ln>
            </p:spPr>
            <p:txBody>
              <a:bodyPr wrap="none" lIns="90488" tIns="44450" rIns="90488" bIns="44450">
                <a:spAutoFit/>
              </a:bodyPr>
              <a:lstStyle/>
              <a:p>
                <a:pPr algn="ctr">
                  <a:spcBef>
                    <a:spcPct val="0"/>
                  </a:spcBef>
                  <a:buNone/>
                </a:pPr>
                <a:r>
                  <a:rPr lang="en-US" altLang="zh-CN" sz="2400" b="1">
                    <a:solidFill>
                      <a:srgbClr val="000000"/>
                    </a:solidFill>
                    <a:latin typeface="Arial" panose="020B0604020202020204" pitchFamily="34" charset="0"/>
                  </a:rPr>
                  <a:t>40</a:t>
                </a:r>
              </a:p>
            </p:txBody>
          </p:sp>
          <p:sp>
            <p:nvSpPr>
              <p:cNvPr id="9267" name="Line 116"/>
              <p:cNvSpPr>
                <a:spLocks noChangeShapeType="1"/>
              </p:cNvSpPr>
              <p:nvPr/>
            </p:nvSpPr>
            <p:spPr bwMode="auto">
              <a:xfrm>
                <a:off x="2252" y="1484"/>
                <a:ext cx="0" cy="192"/>
              </a:xfrm>
              <a:prstGeom prst="line">
                <a:avLst/>
              </a:prstGeom>
              <a:noFill/>
              <a:ln w="12700">
                <a:solidFill>
                  <a:schemeClr val="tx1"/>
                </a:solidFill>
                <a:round/>
              </a:ln>
            </p:spPr>
            <p:txBody>
              <a:bodyPr wrap="none" anchor="ctr"/>
              <a:lstStyle/>
              <a:p>
                <a:pPr eaLnBrk="0" fontAlgn="base" hangingPunct="0">
                  <a:spcBef>
                    <a:spcPct val="50000"/>
                  </a:spcBef>
                  <a:spcAft>
                    <a:spcPct val="0"/>
                  </a:spcAft>
                  <a:buNone/>
                </a:pPr>
                <a:endParaRPr lang="zh-CN" altLang="en-US" sz="2000">
                  <a:solidFill>
                    <a:srgbClr val="000000"/>
                  </a:solidFill>
                  <a:latin typeface="Comic Sans MS" panose="030F0702030302020204" pitchFamily="66" charset="0"/>
                </a:endParaRPr>
              </a:p>
            </p:txBody>
          </p:sp>
        </p:grpSp>
        <p:grpSp>
          <p:nvGrpSpPr>
            <p:cNvPr id="9249" name="Group 117"/>
            <p:cNvGrpSpPr/>
            <p:nvPr/>
          </p:nvGrpSpPr>
          <p:grpSpPr bwMode="auto">
            <a:xfrm>
              <a:off x="2276" y="1484"/>
              <a:ext cx="384" cy="369"/>
              <a:chOff x="2276" y="1484"/>
              <a:chExt cx="384" cy="369"/>
            </a:xfrm>
          </p:grpSpPr>
          <p:sp>
            <p:nvSpPr>
              <p:cNvPr id="9262" name="Line 118"/>
              <p:cNvSpPr>
                <a:spLocks noChangeShapeType="1"/>
              </p:cNvSpPr>
              <p:nvPr/>
            </p:nvSpPr>
            <p:spPr bwMode="auto">
              <a:xfrm>
                <a:off x="2276" y="1592"/>
                <a:ext cx="360" cy="0"/>
              </a:xfrm>
              <a:prstGeom prst="line">
                <a:avLst/>
              </a:prstGeom>
              <a:noFill/>
              <a:ln w="50800">
                <a:solidFill>
                  <a:srgbClr val="A2C1FE"/>
                </a:solidFill>
                <a:round/>
              </a:ln>
            </p:spPr>
            <p:txBody>
              <a:bodyPr wrap="none" anchor="ctr"/>
              <a:lstStyle/>
              <a:p>
                <a:pPr eaLnBrk="0" fontAlgn="base" hangingPunct="0">
                  <a:spcBef>
                    <a:spcPct val="50000"/>
                  </a:spcBef>
                  <a:spcAft>
                    <a:spcPct val="0"/>
                  </a:spcAft>
                  <a:buNone/>
                </a:pPr>
                <a:endParaRPr lang="zh-CN" altLang="en-US" sz="2000">
                  <a:solidFill>
                    <a:srgbClr val="000000"/>
                  </a:solidFill>
                  <a:latin typeface="Comic Sans MS" panose="030F0702030302020204" pitchFamily="66" charset="0"/>
                </a:endParaRPr>
              </a:p>
            </p:txBody>
          </p:sp>
          <p:sp>
            <p:nvSpPr>
              <p:cNvPr id="9263" name="Rectangle 119"/>
              <p:cNvSpPr>
                <a:spLocks noChangeArrowheads="1"/>
              </p:cNvSpPr>
              <p:nvPr/>
            </p:nvSpPr>
            <p:spPr bwMode="auto">
              <a:xfrm>
                <a:off x="2293" y="1599"/>
                <a:ext cx="331" cy="254"/>
              </a:xfrm>
              <a:prstGeom prst="rect">
                <a:avLst/>
              </a:prstGeom>
              <a:noFill/>
              <a:ln w="12700">
                <a:noFill/>
                <a:miter lim="800000"/>
              </a:ln>
            </p:spPr>
            <p:txBody>
              <a:bodyPr wrap="none" lIns="90488" tIns="44450" rIns="90488" bIns="44450">
                <a:spAutoFit/>
              </a:bodyPr>
              <a:lstStyle/>
              <a:p>
                <a:pPr algn="ctr">
                  <a:spcBef>
                    <a:spcPct val="0"/>
                  </a:spcBef>
                  <a:buNone/>
                </a:pPr>
                <a:r>
                  <a:rPr lang="en-US" altLang="zh-CN" sz="2400" b="1">
                    <a:solidFill>
                      <a:srgbClr val="000000"/>
                    </a:solidFill>
                    <a:latin typeface="Arial" panose="020B0604020202020204" pitchFamily="34" charset="0"/>
                  </a:rPr>
                  <a:t>40</a:t>
                </a:r>
              </a:p>
            </p:txBody>
          </p:sp>
          <p:sp>
            <p:nvSpPr>
              <p:cNvPr id="9264" name="Line 120"/>
              <p:cNvSpPr>
                <a:spLocks noChangeShapeType="1"/>
              </p:cNvSpPr>
              <p:nvPr/>
            </p:nvSpPr>
            <p:spPr bwMode="auto">
              <a:xfrm>
                <a:off x="2660" y="1484"/>
                <a:ext cx="0" cy="192"/>
              </a:xfrm>
              <a:prstGeom prst="line">
                <a:avLst/>
              </a:prstGeom>
              <a:noFill/>
              <a:ln w="12700">
                <a:solidFill>
                  <a:schemeClr val="tx1"/>
                </a:solidFill>
                <a:round/>
              </a:ln>
            </p:spPr>
            <p:txBody>
              <a:bodyPr wrap="none" anchor="ctr"/>
              <a:lstStyle/>
              <a:p>
                <a:pPr eaLnBrk="0" fontAlgn="base" hangingPunct="0">
                  <a:spcBef>
                    <a:spcPct val="50000"/>
                  </a:spcBef>
                  <a:spcAft>
                    <a:spcPct val="0"/>
                  </a:spcAft>
                  <a:buNone/>
                </a:pPr>
                <a:endParaRPr lang="zh-CN" altLang="en-US" sz="2000">
                  <a:solidFill>
                    <a:srgbClr val="000000"/>
                  </a:solidFill>
                  <a:latin typeface="Comic Sans MS" panose="030F0702030302020204" pitchFamily="66" charset="0"/>
                </a:endParaRPr>
              </a:p>
            </p:txBody>
          </p:sp>
        </p:grpSp>
        <p:sp>
          <p:nvSpPr>
            <p:cNvPr id="9250" name="Line 121"/>
            <p:cNvSpPr>
              <a:spLocks noChangeShapeType="1"/>
            </p:cNvSpPr>
            <p:nvPr/>
          </p:nvSpPr>
          <p:spPr bwMode="auto">
            <a:xfrm>
              <a:off x="2684" y="1592"/>
              <a:ext cx="360" cy="0"/>
            </a:xfrm>
            <a:prstGeom prst="line">
              <a:avLst/>
            </a:prstGeom>
            <a:noFill/>
            <a:ln w="50800">
              <a:solidFill>
                <a:srgbClr val="A2C1FE"/>
              </a:solidFill>
              <a:round/>
            </a:ln>
          </p:spPr>
          <p:txBody>
            <a:bodyPr wrap="none" anchor="ctr"/>
            <a:lstStyle/>
            <a:p>
              <a:pPr eaLnBrk="0" fontAlgn="base" hangingPunct="0">
                <a:spcBef>
                  <a:spcPct val="50000"/>
                </a:spcBef>
                <a:spcAft>
                  <a:spcPct val="0"/>
                </a:spcAft>
                <a:buNone/>
              </a:pPr>
              <a:endParaRPr lang="zh-CN" altLang="en-US" sz="2000">
                <a:solidFill>
                  <a:srgbClr val="000000"/>
                </a:solidFill>
                <a:latin typeface="Comic Sans MS" panose="030F0702030302020204" pitchFamily="66" charset="0"/>
              </a:endParaRPr>
            </a:p>
          </p:txBody>
        </p:sp>
        <p:sp>
          <p:nvSpPr>
            <p:cNvPr id="9251" name="Line 122"/>
            <p:cNvSpPr>
              <a:spLocks noChangeShapeType="1"/>
            </p:cNvSpPr>
            <p:nvPr/>
          </p:nvSpPr>
          <p:spPr bwMode="auto">
            <a:xfrm>
              <a:off x="3084" y="1624"/>
              <a:ext cx="216" cy="0"/>
            </a:xfrm>
            <a:prstGeom prst="line">
              <a:avLst/>
            </a:prstGeom>
            <a:noFill/>
            <a:ln w="50800">
              <a:solidFill>
                <a:schemeClr val="hlink"/>
              </a:solidFill>
              <a:round/>
            </a:ln>
          </p:spPr>
          <p:txBody>
            <a:bodyPr wrap="none" anchor="ctr"/>
            <a:lstStyle/>
            <a:p>
              <a:pPr eaLnBrk="0" fontAlgn="base" hangingPunct="0">
                <a:spcBef>
                  <a:spcPct val="50000"/>
                </a:spcBef>
                <a:spcAft>
                  <a:spcPct val="0"/>
                </a:spcAft>
                <a:buNone/>
              </a:pPr>
              <a:endParaRPr lang="zh-CN" altLang="en-US" sz="2000">
                <a:solidFill>
                  <a:srgbClr val="000000"/>
                </a:solidFill>
                <a:latin typeface="Comic Sans MS" panose="030F0702030302020204" pitchFamily="66" charset="0"/>
              </a:endParaRPr>
            </a:p>
          </p:txBody>
        </p:sp>
        <p:sp>
          <p:nvSpPr>
            <p:cNvPr id="9252" name="Rectangle 123"/>
            <p:cNvSpPr>
              <a:spLocks noChangeArrowheads="1"/>
            </p:cNvSpPr>
            <p:nvPr/>
          </p:nvSpPr>
          <p:spPr bwMode="auto">
            <a:xfrm>
              <a:off x="2701" y="1599"/>
              <a:ext cx="331" cy="254"/>
            </a:xfrm>
            <a:prstGeom prst="rect">
              <a:avLst/>
            </a:prstGeom>
            <a:noFill/>
            <a:ln w="12700">
              <a:noFill/>
              <a:miter lim="800000"/>
            </a:ln>
          </p:spPr>
          <p:txBody>
            <a:bodyPr wrap="none" lIns="90488" tIns="44450" rIns="90488" bIns="44450">
              <a:spAutoFit/>
            </a:bodyPr>
            <a:lstStyle/>
            <a:p>
              <a:pPr algn="ctr">
                <a:spcBef>
                  <a:spcPct val="0"/>
                </a:spcBef>
                <a:buNone/>
              </a:pPr>
              <a:r>
                <a:rPr lang="en-US" altLang="zh-CN" sz="2400" b="1">
                  <a:solidFill>
                    <a:srgbClr val="000000"/>
                  </a:solidFill>
                  <a:latin typeface="Arial" panose="020B0604020202020204" pitchFamily="34" charset="0"/>
                </a:rPr>
                <a:t>40</a:t>
              </a:r>
            </a:p>
          </p:txBody>
        </p:sp>
        <p:sp>
          <p:nvSpPr>
            <p:cNvPr id="9253" name="Rectangle 124"/>
            <p:cNvSpPr>
              <a:spLocks noChangeArrowheads="1"/>
            </p:cNvSpPr>
            <p:nvPr/>
          </p:nvSpPr>
          <p:spPr bwMode="auto">
            <a:xfrm>
              <a:off x="3029" y="1599"/>
              <a:ext cx="331" cy="254"/>
            </a:xfrm>
            <a:prstGeom prst="rect">
              <a:avLst/>
            </a:prstGeom>
            <a:noFill/>
            <a:ln w="12700">
              <a:noFill/>
              <a:miter lim="800000"/>
            </a:ln>
          </p:spPr>
          <p:txBody>
            <a:bodyPr wrap="none" lIns="90488" tIns="44450" rIns="90488" bIns="44450">
              <a:spAutoFit/>
            </a:bodyPr>
            <a:lstStyle/>
            <a:p>
              <a:pPr algn="ctr">
                <a:spcBef>
                  <a:spcPct val="0"/>
                </a:spcBef>
                <a:buNone/>
              </a:pPr>
              <a:r>
                <a:rPr lang="en-US" altLang="zh-CN" sz="2400" b="1">
                  <a:solidFill>
                    <a:srgbClr val="000000"/>
                  </a:solidFill>
                  <a:latin typeface="Arial" panose="020B0604020202020204" pitchFamily="34" charset="0"/>
                </a:rPr>
                <a:t>20</a:t>
              </a:r>
            </a:p>
          </p:txBody>
        </p:sp>
        <p:sp>
          <p:nvSpPr>
            <p:cNvPr id="9254" name="Line 125"/>
            <p:cNvSpPr>
              <a:spLocks noChangeShapeType="1"/>
            </p:cNvSpPr>
            <p:nvPr/>
          </p:nvSpPr>
          <p:spPr bwMode="auto">
            <a:xfrm>
              <a:off x="3068" y="1484"/>
              <a:ext cx="0" cy="192"/>
            </a:xfrm>
            <a:prstGeom prst="line">
              <a:avLst/>
            </a:prstGeom>
            <a:noFill/>
            <a:ln w="12700">
              <a:solidFill>
                <a:schemeClr val="tx1"/>
              </a:solidFill>
              <a:round/>
            </a:ln>
          </p:spPr>
          <p:txBody>
            <a:bodyPr wrap="none" anchor="ctr"/>
            <a:lstStyle/>
            <a:p>
              <a:pPr eaLnBrk="0" fontAlgn="base" hangingPunct="0">
                <a:spcBef>
                  <a:spcPct val="50000"/>
                </a:spcBef>
                <a:spcAft>
                  <a:spcPct val="0"/>
                </a:spcAft>
                <a:buNone/>
              </a:pPr>
              <a:endParaRPr lang="zh-CN" altLang="en-US" sz="2000">
                <a:solidFill>
                  <a:srgbClr val="000000"/>
                </a:solidFill>
                <a:latin typeface="Comic Sans MS" panose="030F0702030302020204" pitchFamily="66" charset="0"/>
              </a:endParaRPr>
            </a:p>
          </p:txBody>
        </p:sp>
        <p:sp>
          <p:nvSpPr>
            <p:cNvPr id="9255" name="Line 126"/>
            <p:cNvSpPr>
              <a:spLocks noChangeShapeType="1"/>
            </p:cNvSpPr>
            <p:nvPr/>
          </p:nvSpPr>
          <p:spPr bwMode="auto">
            <a:xfrm>
              <a:off x="3324" y="1484"/>
              <a:ext cx="0" cy="192"/>
            </a:xfrm>
            <a:prstGeom prst="line">
              <a:avLst/>
            </a:prstGeom>
            <a:noFill/>
            <a:ln w="12700">
              <a:solidFill>
                <a:schemeClr val="tx1"/>
              </a:solidFill>
              <a:round/>
            </a:ln>
          </p:spPr>
          <p:txBody>
            <a:bodyPr wrap="none" anchor="ctr"/>
            <a:lstStyle/>
            <a:p>
              <a:pPr eaLnBrk="0" fontAlgn="base" hangingPunct="0">
                <a:spcBef>
                  <a:spcPct val="50000"/>
                </a:spcBef>
                <a:spcAft>
                  <a:spcPct val="0"/>
                </a:spcAft>
                <a:buNone/>
              </a:pPr>
              <a:endParaRPr lang="zh-CN" altLang="en-US" sz="2000">
                <a:solidFill>
                  <a:srgbClr val="000000"/>
                </a:solidFill>
                <a:latin typeface="Comic Sans MS" panose="030F0702030302020204" pitchFamily="66" charset="0"/>
              </a:endParaRPr>
            </a:p>
          </p:txBody>
        </p:sp>
        <p:sp>
          <p:nvSpPr>
            <p:cNvPr id="9256" name="Line 127"/>
            <p:cNvSpPr>
              <a:spLocks noChangeShapeType="1"/>
            </p:cNvSpPr>
            <p:nvPr/>
          </p:nvSpPr>
          <p:spPr bwMode="auto">
            <a:xfrm>
              <a:off x="1532" y="1560"/>
              <a:ext cx="288" cy="0"/>
            </a:xfrm>
            <a:prstGeom prst="line">
              <a:avLst/>
            </a:prstGeom>
            <a:noFill/>
            <a:ln w="50800">
              <a:solidFill>
                <a:srgbClr val="F6BF69"/>
              </a:solidFill>
              <a:round/>
            </a:ln>
          </p:spPr>
          <p:txBody>
            <a:bodyPr wrap="none" anchor="ctr"/>
            <a:lstStyle/>
            <a:p>
              <a:pPr eaLnBrk="0" fontAlgn="base" hangingPunct="0">
                <a:spcBef>
                  <a:spcPct val="50000"/>
                </a:spcBef>
                <a:spcAft>
                  <a:spcPct val="0"/>
                </a:spcAft>
                <a:buNone/>
              </a:pPr>
              <a:endParaRPr lang="zh-CN" altLang="en-US" sz="2000">
                <a:solidFill>
                  <a:srgbClr val="000000"/>
                </a:solidFill>
                <a:latin typeface="Comic Sans MS" panose="030F0702030302020204" pitchFamily="66" charset="0"/>
              </a:endParaRPr>
            </a:p>
          </p:txBody>
        </p:sp>
        <p:sp>
          <p:nvSpPr>
            <p:cNvPr id="9257" name="Line 128"/>
            <p:cNvSpPr>
              <a:spLocks noChangeShapeType="1"/>
            </p:cNvSpPr>
            <p:nvPr/>
          </p:nvSpPr>
          <p:spPr bwMode="auto">
            <a:xfrm>
              <a:off x="1940" y="1560"/>
              <a:ext cx="288" cy="0"/>
            </a:xfrm>
            <a:prstGeom prst="line">
              <a:avLst/>
            </a:prstGeom>
            <a:noFill/>
            <a:ln w="50800">
              <a:solidFill>
                <a:srgbClr val="F6BF69"/>
              </a:solidFill>
              <a:round/>
            </a:ln>
          </p:spPr>
          <p:txBody>
            <a:bodyPr wrap="none" anchor="ctr"/>
            <a:lstStyle/>
            <a:p>
              <a:pPr eaLnBrk="0" fontAlgn="base" hangingPunct="0">
                <a:spcBef>
                  <a:spcPct val="50000"/>
                </a:spcBef>
                <a:spcAft>
                  <a:spcPct val="0"/>
                </a:spcAft>
                <a:buNone/>
              </a:pPr>
              <a:endParaRPr lang="zh-CN" altLang="en-US" sz="2000">
                <a:solidFill>
                  <a:srgbClr val="000000"/>
                </a:solidFill>
                <a:latin typeface="Comic Sans MS" panose="030F0702030302020204" pitchFamily="66" charset="0"/>
              </a:endParaRPr>
            </a:p>
          </p:txBody>
        </p:sp>
        <p:sp>
          <p:nvSpPr>
            <p:cNvPr id="9258" name="Line 129"/>
            <p:cNvSpPr>
              <a:spLocks noChangeShapeType="1"/>
            </p:cNvSpPr>
            <p:nvPr/>
          </p:nvSpPr>
          <p:spPr bwMode="auto">
            <a:xfrm>
              <a:off x="2348" y="1560"/>
              <a:ext cx="288" cy="0"/>
            </a:xfrm>
            <a:prstGeom prst="line">
              <a:avLst/>
            </a:prstGeom>
            <a:noFill/>
            <a:ln w="50800">
              <a:solidFill>
                <a:srgbClr val="F6BF69"/>
              </a:solidFill>
              <a:round/>
            </a:ln>
          </p:spPr>
          <p:txBody>
            <a:bodyPr wrap="none" anchor="ctr"/>
            <a:lstStyle/>
            <a:p>
              <a:pPr eaLnBrk="0" fontAlgn="base" hangingPunct="0">
                <a:spcBef>
                  <a:spcPct val="50000"/>
                </a:spcBef>
                <a:spcAft>
                  <a:spcPct val="0"/>
                </a:spcAft>
                <a:buNone/>
              </a:pPr>
              <a:endParaRPr lang="zh-CN" altLang="en-US" sz="2000">
                <a:solidFill>
                  <a:srgbClr val="000000"/>
                </a:solidFill>
                <a:latin typeface="Comic Sans MS" panose="030F0702030302020204" pitchFamily="66" charset="0"/>
              </a:endParaRPr>
            </a:p>
          </p:txBody>
        </p:sp>
        <p:sp>
          <p:nvSpPr>
            <p:cNvPr id="9259" name="Line 130"/>
            <p:cNvSpPr>
              <a:spLocks noChangeShapeType="1"/>
            </p:cNvSpPr>
            <p:nvPr/>
          </p:nvSpPr>
          <p:spPr bwMode="auto">
            <a:xfrm>
              <a:off x="1868" y="1624"/>
              <a:ext cx="216" cy="0"/>
            </a:xfrm>
            <a:prstGeom prst="line">
              <a:avLst/>
            </a:prstGeom>
            <a:noFill/>
            <a:ln w="50800">
              <a:solidFill>
                <a:schemeClr val="hlink"/>
              </a:solidFill>
              <a:round/>
            </a:ln>
          </p:spPr>
          <p:txBody>
            <a:bodyPr wrap="none" anchor="ctr"/>
            <a:lstStyle/>
            <a:p>
              <a:pPr eaLnBrk="0" fontAlgn="base" hangingPunct="0">
                <a:spcBef>
                  <a:spcPct val="50000"/>
                </a:spcBef>
                <a:spcAft>
                  <a:spcPct val="0"/>
                </a:spcAft>
                <a:buNone/>
              </a:pPr>
              <a:endParaRPr lang="zh-CN" altLang="en-US" sz="2000">
                <a:solidFill>
                  <a:srgbClr val="000000"/>
                </a:solidFill>
                <a:latin typeface="Comic Sans MS" panose="030F0702030302020204" pitchFamily="66" charset="0"/>
              </a:endParaRPr>
            </a:p>
          </p:txBody>
        </p:sp>
        <p:sp>
          <p:nvSpPr>
            <p:cNvPr id="9260" name="Line 131"/>
            <p:cNvSpPr>
              <a:spLocks noChangeShapeType="1"/>
            </p:cNvSpPr>
            <p:nvPr/>
          </p:nvSpPr>
          <p:spPr bwMode="auto">
            <a:xfrm>
              <a:off x="2276" y="1624"/>
              <a:ext cx="216" cy="0"/>
            </a:xfrm>
            <a:prstGeom prst="line">
              <a:avLst/>
            </a:prstGeom>
            <a:noFill/>
            <a:ln w="50800">
              <a:solidFill>
                <a:schemeClr val="hlink"/>
              </a:solidFill>
              <a:round/>
            </a:ln>
          </p:spPr>
          <p:txBody>
            <a:bodyPr wrap="none" anchor="ctr"/>
            <a:lstStyle/>
            <a:p>
              <a:pPr eaLnBrk="0" fontAlgn="base" hangingPunct="0">
                <a:spcBef>
                  <a:spcPct val="50000"/>
                </a:spcBef>
                <a:spcAft>
                  <a:spcPct val="0"/>
                </a:spcAft>
                <a:buNone/>
              </a:pPr>
              <a:endParaRPr lang="zh-CN" altLang="en-US" sz="2000">
                <a:solidFill>
                  <a:srgbClr val="000000"/>
                </a:solidFill>
                <a:latin typeface="Comic Sans MS" panose="030F0702030302020204" pitchFamily="66" charset="0"/>
              </a:endParaRPr>
            </a:p>
          </p:txBody>
        </p:sp>
        <p:sp>
          <p:nvSpPr>
            <p:cNvPr id="9261" name="Line 132"/>
            <p:cNvSpPr>
              <a:spLocks noChangeShapeType="1"/>
            </p:cNvSpPr>
            <p:nvPr/>
          </p:nvSpPr>
          <p:spPr bwMode="auto">
            <a:xfrm>
              <a:off x="2684" y="1624"/>
              <a:ext cx="216" cy="0"/>
            </a:xfrm>
            <a:prstGeom prst="line">
              <a:avLst/>
            </a:prstGeom>
            <a:noFill/>
            <a:ln w="50800">
              <a:solidFill>
                <a:schemeClr val="hlink"/>
              </a:solidFill>
              <a:round/>
            </a:ln>
          </p:spPr>
          <p:txBody>
            <a:bodyPr wrap="none" anchor="ctr"/>
            <a:lstStyle/>
            <a:p>
              <a:pPr eaLnBrk="0" fontAlgn="base" hangingPunct="0">
                <a:spcBef>
                  <a:spcPct val="50000"/>
                </a:spcBef>
                <a:spcAft>
                  <a:spcPct val="0"/>
                </a:spcAft>
                <a:buNone/>
              </a:pPr>
              <a:endParaRPr lang="zh-CN" altLang="en-US" sz="2000">
                <a:solidFill>
                  <a:srgbClr val="000000"/>
                </a:solidFill>
                <a:latin typeface="Comic Sans MS" panose="030F0702030302020204" pitchFamily="66" charset="0"/>
              </a:endParaRPr>
            </a:p>
          </p:txBody>
        </p:sp>
      </p:grpSp>
      <p:sp>
        <p:nvSpPr>
          <p:cNvPr id="9241" name="Rectangle 133"/>
          <p:cNvSpPr>
            <a:spLocks noChangeArrowheads="1"/>
          </p:cNvSpPr>
          <p:nvPr/>
        </p:nvSpPr>
        <p:spPr bwMode="auto">
          <a:xfrm>
            <a:off x="1559496" y="3042920"/>
            <a:ext cx="496675" cy="2673985"/>
          </a:xfrm>
          <a:prstGeom prst="rect">
            <a:avLst/>
          </a:prstGeom>
          <a:noFill/>
          <a:ln w="12700">
            <a:noFill/>
            <a:miter lim="800000"/>
          </a:ln>
        </p:spPr>
        <p:txBody>
          <a:bodyPr vert="eaVert" wrap="square" lIns="90488" tIns="44450" rIns="90488" bIns="44450">
            <a:spAutoFit/>
          </a:bodyPr>
          <a:lstStyle/>
          <a:p>
            <a:pPr algn="ctr" eaLnBrk="0" fontAlgn="base" hangingPunct="0">
              <a:spcBef>
                <a:spcPct val="0"/>
              </a:spcBef>
              <a:spcAft>
                <a:spcPct val="0"/>
              </a:spcAft>
              <a:buNone/>
            </a:pPr>
            <a:r>
              <a:rPr lang="zh-CN" altLang="en-US" sz="2400" b="1">
                <a:solidFill>
                  <a:srgbClr val="FF3300"/>
                </a:solidFill>
                <a:latin typeface="Arial" panose="020B0604020202020204" pitchFamily="34" charset="0"/>
              </a:rPr>
              <a:t>任务执行顺序</a:t>
            </a:r>
          </a:p>
        </p:txBody>
      </p:sp>
      <p:sp>
        <p:nvSpPr>
          <p:cNvPr id="9242" name="Rectangle 134"/>
          <p:cNvSpPr>
            <a:spLocks noChangeArrowheads="1"/>
          </p:cNvSpPr>
          <p:nvPr/>
        </p:nvSpPr>
        <p:spPr bwMode="auto">
          <a:xfrm>
            <a:off x="6648450" y="1692275"/>
            <a:ext cx="1473200" cy="401955"/>
          </a:xfrm>
          <a:prstGeom prst="rect">
            <a:avLst/>
          </a:prstGeom>
          <a:noFill/>
          <a:ln w="12700">
            <a:noFill/>
            <a:miter lim="800000"/>
          </a:ln>
        </p:spPr>
        <p:txBody>
          <a:bodyPr lIns="90488" tIns="44450" rIns="90488" bIns="44450">
            <a:spAutoFit/>
          </a:bodyPr>
          <a:lstStyle/>
          <a:p>
            <a:pPr>
              <a:spcBef>
                <a:spcPct val="0"/>
              </a:spcBef>
              <a:buNone/>
            </a:pPr>
            <a:r>
              <a:rPr lang="zh-CN" altLang="en-US" sz="2400" b="1">
                <a:solidFill>
                  <a:srgbClr val="FF3300"/>
                </a:solidFill>
                <a:latin typeface="Arial" panose="020B0604020202020204" pitchFamily="34" charset="0"/>
              </a:rPr>
              <a:t>时间</a:t>
            </a:r>
          </a:p>
        </p:txBody>
      </p:sp>
      <p:sp>
        <p:nvSpPr>
          <p:cNvPr id="7303" name="AutoShape 135"/>
          <p:cNvSpPr>
            <a:spLocks noChangeArrowheads="1"/>
          </p:cNvSpPr>
          <p:nvPr/>
        </p:nvSpPr>
        <p:spPr bwMode="auto">
          <a:xfrm>
            <a:off x="5151796" y="2792095"/>
            <a:ext cx="2057400" cy="914400"/>
          </a:xfrm>
          <a:prstGeom prst="wedgeEllipseCallout">
            <a:avLst>
              <a:gd name="adj1" fmla="val -57560"/>
              <a:gd name="adj2" fmla="val -71009"/>
            </a:avLst>
          </a:prstGeom>
          <a:solidFill>
            <a:schemeClr val="bg1"/>
          </a:solidFill>
          <a:ln w="38100">
            <a:solidFill>
              <a:srgbClr val="FF0000"/>
            </a:solidFill>
            <a:miter lim="800000"/>
          </a:ln>
          <a:effectLst>
            <a:outerShdw dist="107763" dir="2700000" algn="ctr" rotWithShape="0">
              <a:schemeClr val="bg2"/>
            </a:outerShdw>
          </a:effectLst>
        </p:spPr>
        <p:txBody>
          <a:bodyPr/>
          <a:lstStyle/>
          <a:p>
            <a:pPr algn="ctr" eaLnBrk="0" fontAlgn="base" hangingPunct="0">
              <a:spcBef>
                <a:spcPct val="50000"/>
              </a:spcBef>
              <a:spcAft>
                <a:spcPct val="0"/>
              </a:spcAft>
              <a:buNone/>
              <a:defRPr/>
            </a:pPr>
            <a:r>
              <a:rPr lang="zh-CN" altLang="en-US" sz="2000">
                <a:solidFill>
                  <a:srgbClr val="000000"/>
                </a:solidFill>
                <a:latin typeface="Comic Sans MS" panose="030F0702030302020204" pitchFamily="66" charset="0"/>
              </a:rPr>
              <a:t>为什么是</a:t>
            </a:r>
            <a:r>
              <a:rPr lang="en-US" altLang="zh-CN" sz="2000">
                <a:solidFill>
                  <a:srgbClr val="000000"/>
                </a:solidFill>
                <a:latin typeface="Comic Sans MS" panose="030F0702030302020204" pitchFamily="66" charset="0"/>
              </a:rPr>
              <a:t>40</a:t>
            </a:r>
            <a:r>
              <a:rPr lang="zh-CN" altLang="en-US" sz="2000">
                <a:solidFill>
                  <a:srgbClr val="000000"/>
                </a:solidFill>
                <a:latin typeface="Comic Sans MS" panose="030F0702030302020204" pitchFamily="66" charset="0"/>
              </a:rPr>
              <a:t>分钟？</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anim calcmode="lin" valueType="num">
                                      <p:cBhvr additive="base">
                                        <p:cTn id="13" dur="500" fill="hold"/>
                                        <p:tgtEl>
                                          <p:spTgt spid="13"/>
                                        </p:tgtEl>
                                        <p:attrNameLst>
                                          <p:attrName>ppt_x</p:attrName>
                                        </p:attrNameLst>
                                      </p:cBhvr>
                                      <p:tavLst>
                                        <p:tav tm="0">
                                          <p:val>
                                            <p:strVal val="0-#ppt_w/2"/>
                                          </p:val>
                                        </p:tav>
                                        <p:tav tm="100000">
                                          <p:val>
                                            <p:strVal val="#ppt_x"/>
                                          </p:val>
                                        </p:tav>
                                      </p:tavLst>
                                    </p:anim>
                                    <p:anim calcmode="lin" valueType="num">
                                      <p:cBhvr additive="base">
                                        <p:cTn id="14" dur="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19"/>
                                        </p:tgtEl>
                                        <p:attrNameLst>
                                          <p:attrName>style.visibility</p:attrName>
                                        </p:attrNameLst>
                                      </p:cBhvr>
                                      <p:to>
                                        <p:strVal val="visible"/>
                                      </p:to>
                                    </p:set>
                                    <p:anim calcmode="lin" valueType="num">
                                      <p:cBhvr additive="base">
                                        <p:cTn id="19" dur="500" fill="hold"/>
                                        <p:tgtEl>
                                          <p:spTgt spid="19"/>
                                        </p:tgtEl>
                                        <p:attrNameLst>
                                          <p:attrName>ppt_x</p:attrName>
                                        </p:attrNameLst>
                                      </p:cBhvr>
                                      <p:tavLst>
                                        <p:tav tm="0">
                                          <p:val>
                                            <p:strVal val="0-#ppt_w/2"/>
                                          </p:val>
                                        </p:tav>
                                        <p:tav tm="100000">
                                          <p:val>
                                            <p:strVal val="#ppt_x"/>
                                          </p:val>
                                        </p:tav>
                                      </p:tavLst>
                                    </p:anim>
                                    <p:anim calcmode="lin" valueType="num">
                                      <p:cBhvr additive="base">
                                        <p:cTn id="20" dur="500" fill="hold"/>
                                        <p:tgtEl>
                                          <p:spTgt spid="19"/>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25"/>
                                        </p:tgtEl>
                                        <p:attrNameLst>
                                          <p:attrName>style.visibility</p:attrName>
                                        </p:attrNameLst>
                                      </p:cBhvr>
                                      <p:to>
                                        <p:strVal val="visible"/>
                                      </p:to>
                                    </p:set>
                                    <p:anim calcmode="lin" valueType="num">
                                      <p:cBhvr additive="base">
                                        <p:cTn id="25" dur="500" fill="hold"/>
                                        <p:tgtEl>
                                          <p:spTgt spid="25"/>
                                        </p:tgtEl>
                                        <p:attrNameLst>
                                          <p:attrName>ppt_x</p:attrName>
                                        </p:attrNameLst>
                                      </p:cBhvr>
                                      <p:tavLst>
                                        <p:tav tm="0">
                                          <p:val>
                                            <p:strVal val="0-#ppt_w/2"/>
                                          </p:val>
                                        </p:tav>
                                        <p:tav tm="100000">
                                          <p:val>
                                            <p:strVal val="#ppt_x"/>
                                          </p:val>
                                        </p:tav>
                                      </p:tavLst>
                                    </p:anim>
                                    <p:anim calcmode="lin" valueType="num">
                                      <p:cBhvr additive="base">
                                        <p:cTn id="26" dur="500" fill="hold"/>
                                        <p:tgtEl>
                                          <p:spTgt spid="25"/>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29"/>
                                        </p:tgtEl>
                                        <p:attrNameLst>
                                          <p:attrName>style.visibility</p:attrName>
                                        </p:attrNameLst>
                                      </p:cBhvr>
                                      <p:to>
                                        <p:strVal val="visible"/>
                                      </p:to>
                                    </p:set>
                                    <p:anim calcmode="lin" valueType="num">
                                      <p:cBhvr additive="base">
                                        <p:cTn id="31" dur="500" fill="hold"/>
                                        <p:tgtEl>
                                          <p:spTgt spid="29"/>
                                        </p:tgtEl>
                                        <p:attrNameLst>
                                          <p:attrName>ppt_x</p:attrName>
                                        </p:attrNameLst>
                                      </p:cBhvr>
                                      <p:tavLst>
                                        <p:tav tm="0">
                                          <p:val>
                                            <p:strVal val="0-#ppt_w/2"/>
                                          </p:val>
                                        </p:tav>
                                        <p:tav tm="100000">
                                          <p:val>
                                            <p:strVal val="#ppt_x"/>
                                          </p:val>
                                        </p:tav>
                                      </p:tavLst>
                                    </p:anim>
                                    <p:anim calcmode="lin" valueType="num">
                                      <p:cBhvr additive="base">
                                        <p:cTn id="32" dur="500" fill="hold"/>
                                        <p:tgtEl>
                                          <p:spTgt spid="29"/>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7171">
                                            <p:txEl>
                                              <p:pRg st="0" end="0"/>
                                            </p:txEl>
                                          </p:spTgt>
                                        </p:tgtEl>
                                        <p:attrNameLst>
                                          <p:attrName>style.visibility</p:attrName>
                                        </p:attrNameLst>
                                      </p:cBhvr>
                                      <p:to>
                                        <p:strVal val="visible"/>
                                      </p:to>
                                    </p:set>
                                    <p:anim calcmode="lin" valueType="num">
                                      <p:cBhvr additive="base">
                                        <p:cTn id="37" dur="500" fill="hold"/>
                                        <p:tgtEl>
                                          <p:spTgt spid="7171">
                                            <p:txEl>
                                              <p:pRg st="0" end="0"/>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7171">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1" grpId="0" build="p" autoUpdateAnimBg="0"/>
    </p:bldLst>
  </p:timing>
</p:sld>
</file>

<file path=ppt/slides/slide2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194" name="Rectangle 2"/>
          <p:cNvSpPr>
            <a:spLocks noGrp="1" noChangeArrowheads="1"/>
          </p:cNvSpPr>
          <p:nvPr>
            <p:ph type="title" idx="4294967295"/>
          </p:nvPr>
        </p:nvSpPr>
        <p:spPr>
          <a:xfrm>
            <a:off x="0" y="167640"/>
            <a:ext cx="8001000" cy="516890"/>
          </a:xfrm>
        </p:spPr>
        <p:txBody>
          <a:bodyPr lIns="90488" tIns="44450" rIns="90488" bIns="44450"/>
          <a:lstStyle/>
          <a:p>
            <a:pPr algn="l" eaLnBrk="1" hangingPunct="1">
              <a:defRPr/>
            </a:pPr>
            <a:r>
              <a:rPr lang="zh-CN" altLang="en-US" sz="3200"/>
              <a:t>流水线性质</a:t>
            </a:r>
          </a:p>
        </p:txBody>
      </p:sp>
      <p:sp>
        <p:nvSpPr>
          <p:cNvPr id="8195" name="Rectangle 3"/>
          <p:cNvSpPr>
            <a:spLocks noGrp="1" noChangeArrowheads="1"/>
          </p:cNvSpPr>
          <p:nvPr>
            <p:ph type="body" idx="4294967295"/>
          </p:nvPr>
        </p:nvSpPr>
        <p:spPr>
          <a:xfrm>
            <a:off x="5772785" y="1319530"/>
            <a:ext cx="6292215" cy="5119415"/>
          </a:xfrm>
          <a:noFill/>
        </p:spPr>
        <p:txBody>
          <a:bodyPr wrap="square" lIns="90488" tIns="44450" rIns="90488" bIns="44450"/>
          <a:lstStyle/>
          <a:p>
            <a:pPr marL="285750" indent="-285750" eaLnBrk="1" hangingPunct="1"/>
            <a:r>
              <a:rPr lang="zh-CN" altLang="en-US" b="1" dirty="0">
                <a:ea typeface="黑体" panose="02010609060101010101" pitchFamily="49" charset="-122"/>
              </a:rPr>
              <a:t>流水线不改善单个任务处理</a:t>
            </a:r>
            <a:r>
              <a:rPr lang="zh-CN" altLang="en-US" b="1" dirty="0">
                <a:solidFill>
                  <a:srgbClr val="FF3300"/>
                </a:solidFill>
                <a:ea typeface="黑体" panose="02010609060101010101" pitchFamily="49" charset="-122"/>
              </a:rPr>
              <a:t>延迟</a:t>
            </a:r>
            <a:r>
              <a:rPr lang="en-US" altLang="zh-CN" b="1" dirty="0">
                <a:ea typeface="黑体" panose="02010609060101010101" pitchFamily="49" charset="-122"/>
              </a:rPr>
              <a:t>(latency)</a:t>
            </a:r>
            <a:r>
              <a:rPr lang="zh-CN" altLang="en-US" b="1" dirty="0">
                <a:ea typeface="黑体" panose="02010609060101010101" pitchFamily="49" charset="-122"/>
              </a:rPr>
              <a:t>，但改善了整体工作负载的</a:t>
            </a:r>
            <a:r>
              <a:rPr lang="zh-CN" altLang="en-US" b="1" dirty="0">
                <a:solidFill>
                  <a:srgbClr val="FF3300"/>
                </a:solidFill>
                <a:ea typeface="黑体" panose="02010609060101010101" pitchFamily="49" charset="-122"/>
              </a:rPr>
              <a:t>吞吐率</a:t>
            </a:r>
          </a:p>
          <a:p>
            <a:pPr marL="285750" indent="-285750" eaLnBrk="1" hangingPunct="1"/>
            <a:r>
              <a:rPr lang="zh-CN" altLang="en-US" b="1" dirty="0">
                <a:ea typeface="黑体" panose="02010609060101010101" pitchFamily="49" charset="-122"/>
              </a:rPr>
              <a:t>流水线速率受限于</a:t>
            </a:r>
            <a:r>
              <a:rPr lang="zh-CN" altLang="en-US" b="1" dirty="0">
                <a:solidFill>
                  <a:srgbClr val="FF3300"/>
                </a:solidFill>
                <a:ea typeface="黑体" panose="02010609060101010101" pitchFamily="49" charset="-122"/>
              </a:rPr>
              <a:t>最慢</a:t>
            </a:r>
            <a:r>
              <a:rPr lang="zh-CN" altLang="en-US" b="1" dirty="0">
                <a:ea typeface="黑体" panose="02010609060101010101" pitchFamily="49" charset="-122"/>
              </a:rPr>
              <a:t>的流水段</a:t>
            </a:r>
          </a:p>
          <a:p>
            <a:pPr marL="285750" indent="-285750" eaLnBrk="1" hangingPunct="1"/>
            <a:r>
              <a:rPr lang="zh-CN" altLang="en-US" b="1" dirty="0">
                <a:ea typeface="黑体" panose="02010609060101010101" pitchFamily="49" charset="-122"/>
              </a:rPr>
              <a:t>流水段执行时间不平衡，则加速比下降</a:t>
            </a:r>
          </a:p>
          <a:p>
            <a:pPr marL="285750" indent="-285750" eaLnBrk="1" hangingPunct="1"/>
            <a:r>
              <a:rPr lang="zh-CN" altLang="en-US" b="1" dirty="0">
                <a:solidFill>
                  <a:srgbClr val="FF3300"/>
                </a:solidFill>
                <a:ea typeface="黑体" panose="02010609060101010101" pitchFamily="49" charset="-122"/>
              </a:rPr>
              <a:t>多个</a:t>
            </a:r>
            <a:r>
              <a:rPr lang="zh-CN" altLang="en-US" b="1" dirty="0">
                <a:ea typeface="黑体" panose="02010609060101010101" pitchFamily="49" charset="-122"/>
              </a:rPr>
              <a:t>任务同时工作，但占用</a:t>
            </a:r>
            <a:r>
              <a:rPr lang="zh-CN" altLang="en-US" b="1" dirty="0">
                <a:solidFill>
                  <a:srgbClr val="FF3300"/>
                </a:solidFill>
                <a:ea typeface="黑体" panose="02010609060101010101" pitchFamily="49" charset="-122"/>
              </a:rPr>
              <a:t>不同</a:t>
            </a:r>
            <a:r>
              <a:rPr lang="zh-CN" altLang="en-US" b="1" dirty="0">
                <a:ea typeface="黑体" panose="02010609060101010101" pitchFamily="49" charset="-122"/>
              </a:rPr>
              <a:t>的资源</a:t>
            </a:r>
          </a:p>
          <a:p>
            <a:pPr marL="285750" indent="-285750" eaLnBrk="1" hangingPunct="1"/>
            <a:r>
              <a:rPr lang="zh-CN" altLang="en-US" b="1" dirty="0">
                <a:ea typeface="黑体" panose="02010609060101010101" pitchFamily="49" charset="-122"/>
              </a:rPr>
              <a:t>潜在加速比 </a:t>
            </a:r>
            <a:r>
              <a:rPr lang="en-US" altLang="zh-CN" b="1" dirty="0">
                <a:ea typeface="黑体" panose="02010609060101010101" pitchFamily="49" charset="-122"/>
              </a:rPr>
              <a:t>= </a:t>
            </a:r>
            <a:r>
              <a:rPr lang="zh-CN" altLang="en-US" b="1" dirty="0">
                <a:solidFill>
                  <a:srgbClr val="FF3300"/>
                </a:solidFill>
                <a:ea typeface="黑体" panose="02010609060101010101" pitchFamily="49" charset="-122"/>
              </a:rPr>
              <a:t>流水线级数</a:t>
            </a:r>
          </a:p>
          <a:p>
            <a:pPr marL="285750" indent="-285750" eaLnBrk="1" hangingPunct="1"/>
            <a:r>
              <a:rPr lang="zh-CN" altLang="en-US" b="1" dirty="0">
                <a:solidFill>
                  <a:srgbClr val="FF3300"/>
                </a:solidFill>
                <a:ea typeface="黑体" panose="02010609060101010101" pitchFamily="49" charset="-122"/>
              </a:rPr>
              <a:t>填充</a:t>
            </a:r>
            <a:r>
              <a:rPr lang="zh-CN" altLang="en-US" b="1" dirty="0">
                <a:ea typeface="黑体" panose="02010609060101010101" pitchFamily="49" charset="-122"/>
              </a:rPr>
              <a:t>（等待）流水线和</a:t>
            </a:r>
            <a:r>
              <a:rPr lang="zh-CN" altLang="en-US" b="1" dirty="0">
                <a:solidFill>
                  <a:srgbClr val="FF3300"/>
                </a:solidFill>
                <a:ea typeface="黑体" panose="02010609060101010101" pitchFamily="49" charset="-122"/>
              </a:rPr>
              <a:t>排放</a:t>
            </a:r>
            <a:r>
              <a:rPr lang="zh-CN" altLang="en-US" b="1" dirty="0">
                <a:ea typeface="黑体" panose="02010609060101010101" pitchFamily="49" charset="-122"/>
              </a:rPr>
              <a:t>（放弃已执行）流水线，加速比下降</a:t>
            </a:r>
          </a:p>
        </p:txBody>
      </p:sp>
      <p:grpSp>
        <p:nvGrpSpPr>
          <p:cNvPr id="10244" name="Group 4"/>
          <p:cNvGrpSpPr/>
          <p:nvPr/>
        </p:nvGrpSpPr>
        <p:grpSpPr bwMode="auto">
          <a:xfrm>
            <a:off x="690053" y="3076578"/>
            <a:ext cx="522288" cy="484188"/>
            <a:chOff x="580" y="2040"/>
            <a:chExt cx="329" cy="305"/>
          </a:xfrm>
        </p:grpSpPr>
        <p:sp>
          <p:nvSpPr>
            <p:cNvPr id="10368" name="Freeform 5"/>
            <p:cNvSpPr/>
            <p:nvPr/>
          </p:nvSpPr>
          <p:spPr bwMode="auto">
            <a:xfrm>
              <a:off x="580" y="2040"/>
              <a:ext cx="329" cy="295"/>
            </a:xfrm>
            <a:custGeom>
              <a:avLst/>
              <a:gdLst>
                <a:gd name="T0" fmla="*/ 93 w 329"/>
                <a:gd name="T1" fmla="*/ 14 h 295"/>
                <a:gd name="T2" fmla="*/ 156 w 329"/>
                <a:gd name="T3" fmla="*/ 16 h 295"/>
                <a:gd name="T4" fmla="*/ 224 w 329"/>
                <a:gd name="T5" fmla="*/ 0 h 295"/>
                <a:gd name="T6" fmla="*/ 305 w 329"/>
                <a:gd name="T7" fmla="*/ 0 h 295"/>
                <a:gd name="T8" fmla="*/ 215 w 329"/>
                <a:gd name="T9" fmla="*/ 84 h 295"/>
                <a:gd name="T10" fmla="*/ 239 w 329"/>
                <a:gd name="T11" fmla="*/ 89 h 295"/>
                <a:gd name="T12" fmla="*/ 263 w 329"/>
                <a:gd name="T13" fmla="*/ 99 h 295"/>
                <a:gd name="T14" fmla="*/ 285 w 329"/>
                <a:gd name="T15" fmla="*/ 111 h 295"/>
                <a:gd name="T16" fmla="*/ 302 w 329"/>
                <a:gd name="T17" fmla="*/ 126 h 295"/>
                <a:gd name="T18" fmla="*/ 316 w 329"/>
                <a:gd name="T19" fmla="*/ 144 h 295"/>
                <a:gd name="T20" fmla="*/ 325 w 329"/>
                <a:gd name="T21" fmla="*/ 165 h 295"/>
                <a:gd name="T22" fmla="*/ 328 w 329"/>
                <a:gd name="T23" fmla="*/ 187 h 295"/>
                <a:gd name="T24" fmla="*/ 324 w 329"/>
                <a:gd name="T25" fmla="*/ 210 h 295"/>
                <a:gd name="T26" fmla="*/ 317 w 329"/>
                <a:gd name="T27" fmla="*/ 228 h 295"/>
                <a:gd name="T28" fmla="*/ 303 w 329"/>
                <a:gd name="T29" fmla="*/ 247 h 295"/>
                <a:gd name="T30" fmla="*/ 280 w 329"/>
                <a:gd name="T31" fmla="*/ 267 h 295"/>
                <a:gd name="T32" fmla="*/ 257 w 329"/>
                <a:gd name="T33" fmla="*/ 279 h 295"/>
                <a:gd name="T34" fmla="*/ 236 w 329"/>
                <a:gd name="T35" fmla="*/ 287 h 295"/>
                <a:gd name="T36" fmla="*/ 215 w 329"/>
                <a:gd name="T37" fmla="*/ 292 h 295"/>
                <a:gd name="T38" fmla="*/ 189 w 329"/>
                <a:gd name="T39" fmla="*/ 294 h 295"/>
                <a:gd name="T40" fmla="*/ 122 w 329"/>
                <a:gd name="T41" fmla="*/ 293 h 295"/>
                <a:gd name="T42" fmla="*/ 90 w 329"/>
                <a:gd name="T43" fmla="*/ 287 h 295"/>
                <a:gd name="T44" fmla="*/ 56 w 329"/>
                <a:gd name="T45" fmla="*/ 272 h 295"/>
                <a:gd name="T46" fmla="*/ 30 w 329"/>
                <a:gd name="T47" fmla="*/ 253 h 295"/>
                <a:gd name="T48" fmla="*/ 13 w 329"/>
                <a:gd name="T49" fmla="*/ 232 h 295"/>
                <a:gd name="T50" fmla="*/ 4 w 329"/>
                <a:gd name="T51" fmla="*/ 210 h 295"/>
                <a:gd name="T52" fmla="*/ 0 w 329"/>
                <a:gd name="T53" fmla="*/ 191 h 295"/>
                <a:gd name="T54" fmla="*/ 3 w 329"/>
                <a:gd name="T55" fmla="*/ 169 h 295"/>
                <a:gd name="T56" fmla="*/ 14 w 329"/>
                <a:gd name="T57" fmla="*/ 141 h 295"/>
                <a:gd name="T58" fmla="*/ 35 w 329"/>
                <a:gd name="T59" fmla="*/ 118 h 295"/>
                <a:gd name="T60" fmla="*/ 63 w 329"/>
                <a:gd name="T61" fmla="*/ 99 h 295"/>
                <a:gd name="T62" fmla="*/ 102 w 329"/>
                <a:gd name="T63" fmla="*/ 86 h 295"/>
                <a:gd name="T64" fmla="*/ 40 w 329"/>
                <a:gd name="T65" fmla="*/ 4 h 29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29"/>
                <a:gd name="T100" fmla="*/ 0 h 295"/>
                <a:gd name="T101" fmla="*/ 329 w 329"/>
                <a:gd name="T102" fmla="*/ 295 h 295"/>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29" h="295">
                  <a:moveTo>
                    <a:pt x="40" y="4"/>
                  </a:moveTo>
                  <a:lnTo>
                    <a:pt x="93" y="14"/>
                  </a:lnTo>
                  <a:lnTo>
                    <a:pt x="92" y="0"/>
                  </a:lnTo>
                  <a:lnTo>
                    <a:pt x="156" y="16"/>
                  </a:lnTo>
                  <a:lnTo>
                    <a:pt x="156" y="0"/>
                  </a:lnTo>
                  <a:lnTo>
                    <a:pt x="224" y="0"/>
                  </a:lnTo>
                  <a:lnTo>
                    <a:pt x="223" y="15"/>
                  </a:lnTo>
                  <a:lnTo>
                    <a:pt x="305" y="0"/>
                  </a:lnTo>
                  <a:lnTo>
                    <a:pt x="205" y="83"/>
                  </a:lnTo>
                  <a:lnTo>
                    <a:pt x="215" y="84"/>
                  </a:lnTo>
                  <a:lnTo>
                    <a:pt x="226" y="86"/>
                  </a:lnTo>
                  <a:lnTo>
                    <a:pt x="239" y="89"/>
                  </a:lnTo>
                  <a:lnTo>
                    <a:pt x="250" y="93"/>
                  </a:lnTo>
                  <a:lnTo>
                    <a:pt x="263" y="99"/>
                  </a:lnTo>
                  <a:lnTo>
                    <a:pt x="274" y="104"/>
                  </a:lnTo>
                  <a:lnTo>
                    <a:pt x="285" y="111"/>
                  </a:lnTo>
                  <a:lnTo>
                    <a:pt x="294" y="119"/>
                  </a:lnTo>
                  <a:lnTo>
                    <a:pt x="302" y="126"/>
                  </a:lnTo>
                  <a:lnTo>
                    <a:pt x="309" y="135"/>
                  </a:lnTo>
                  <a:lnTo>
                    <a:pt x="316" y="144"/>
                  </a:lnTo>
                  <a:lnTo>
                    <a:pt x="321" y="155"/>
                  </a:lnTo>
                  <a:lnTo>
                    <a:pt x="325" y="165"/>
                  </a:lnTo>
                  <a:lnTo>
                    <a:pt x="327" y="174"/>
                  </a:lnTo>
                  <a:lnTo>
                    <a:pt x="328" y="187"/>
                  </a:lnTo>
                  <a:lnTo>
                    <a:pt x="327" y="200"/>
                  </a:lnTo>
                  <a:lnTo>
                    <a:pt x="324" y="210"/>
                  </a:lnTo>
                  <a:lnTo>
                    <a:pt x="321" y="220"/>
                  </a:lnTo>
                  <a:lnTo>
                    <a:pt x="317" y="228"/>
                  </a:lnTo>
                  <a:lnTo>
                    <a:pt x="311" y="237"/>
                  </a:lnTo>
                  <a:lnTo>
                    <a:pt x="303" y="247"/>
                  </a:lnTo>
                  <a:lnTo>
                    <a:pt x="292" y="258"/>
                  </a:lnTo>
                  <a:lnTo>
                    <a:pt x="280" y="267"/>
                  </a:lnTo>
                  <a:lnTo>
                    <a:pt x="268" y="274"/>
                  </a:lnTo>
                  <a:lnTo>
                    <a:pt x="257" y="279"/>
                  </a:lnTo>
                  <a:lnTo>
                    <a:pt x="246" y="284"/>
                  </a:lnTo>
                  <a:lnTo>
                    <a:pt x="236" y="287"/>
                  </a:lnTo>
                  <a:lnTo>
                    <a:pt x="224" y="290"/>
                  </a:lnTo>
                  <a:lnTo>
                    <a:pt x="215" y="292"/>
                  </a:lnTo>
                  <a:lnTo>
                    <a:pt x="201" y="293"/>
                  </a:lnTo>
                  <a:lnTo>
                    <a:pt x="189" y="294"/>
                  </a:lnTo>
                  <a:lnTo>
                    <a:pt x="133" y="294"/>
                  </a:lnTo>
                  <a:lnTo>
                    <a:pt x="122" y="293"/>
                  </a:lnTo>
                  <a:lnTo>
                    <a:pt x="108" y="291"/>
                  </a:lnTo>
                  <a:lnTo>
                    <a:pt x="90" y="287"/>
                  </a:lnTo>
                  <a:lnTo>
                    <a:pt x="73" y="280"/>
                  </a:lnTo>
                  <a:lnTo>
                    <a:pt x="56" y="272"/>
                  </a:lnTo>
                  <a:lnTo>
                    <a:pt x="41" y="262"/>
                  </a:lnTo>
                  <a:lnTo>
                    <a:pt x="30" y="253"/>
                  </a:lnTo>
                  <a:lnTo>
                    <a:pt x="21" y="244"/>
                  </a:lnTo>
                  <a:lnTo>
                    <a:pt x="13" y="232"/>
                  </a:lnTo>
                  <a:lnTo>
                    <a:pt x="7" y="219"/>
                  </a:lnTo>
                  <a:lnTo>
                    <a:pt x="4" y="210"/>
                  </a:lnTo>
                  <a:lnTo>
                    <a:pt x="1" y="201"/>
                  </a:lnTo>
                  <a:lnTo>
                    <a:pt x="0" y="191"/>
                  </a:lnTo>
                  <a:lnTo>
                    <a:pt x="1" y="183"/>
                  </a:lnTo>
                  <a:lnTo>
                    <a:pt x="3" y="169"/>
                  </a:lnTo>
                  <a:lnTo>
                    <a:pt x="7" y="156"/>
                  </a:lnTo>
                  <a:lnTo>
                    <a:pt x="14" y="141"/>
                  </a:lnTo>
                  <a:lnTo>
                    <a:pt x="24" y="129"/>
                  </a:lnTo>
                  <a:lnTo>
                    <a:pt x="35" y="118"/>
                  </a:lnTo>
                  <a:lnTo>
                    <a:pt x="49" y="107"/>
                  </a:lnTo>
                  <a:lnTo>
                    <a:pt x="63" y="99"/>
                  </a:lnTo>
                  <a:lnTo>
                    <a:pt x="82" y="91"/>
                  </a:lnTo>
                  <a:lnTo>
                    <a:pt x="102" y="86"/>
                  </a:lnTo>
                  <a:lnTo>
                    <a:pt x="115" y="83"/>
                  </a:lnTo>
                  <a:lnTo>
                    <a:pt x="40" y="4"/>
                  </a:lnTo>
                </a:path>
              </a:pathLst>
            </a:custGeom>
            <a:solidFill>
              <a:srgbClr val="D49FFF"/>
            </a:solidFill>
            <a:ln w="12700" cap="rnd">
              <a:solidFill>
                <a:srgbClr val="000000"/>
              </a:solidFill>
              <a:round/>
            </a:ln>
          </p:spPr>
          <p:txBody>
            <a:bodyPr/>
            <a:lstStyle/>
            <a:p>
              <a:pPr eaLnBrk="0" fontAlgn="base" hangingPunct="0">
                <a:spcBef>
                  <a:spcPct val="50000"/>
                </a:spcBef>
                <a:spcAft>
                  <a:spcPct val="0"/>
                </a:spcAft>
                <a:buNone/>
              </a:pPr>
              <a:endParaRPr lang="zh-CN" altLang="en-US" sz="2000">
                <a:solidFill>
                  <a:srgbClr val="000000"/>
                </a:solidFill>
                <a:latin typeface="Comic Sans MS" panose="030F0702030302020204" pitchFamily="66" charset="0"/>
              </a:endParaRPr>
            </a:p>
          </p:txBody>
        </p:sp>
        <p:sp>
          <p:nvSpPr>
            <p:cNvPr id="10369" name="Rectangle 6"/>
            <p:cNvSpPr>
              <a:spLocks noChangeArrowheads="1"/>
            </p:cNvSpPr>
            <p:nvPr/>
          </p:nvSpPr>
          <p:spPr bwMode="auto">
            <a:xfrm>
              <a:off x="630" y="2091"/>
              <a:ext cx="255" cy="254"/>
            </a:xfrm>
            <a:prstGeom prst="rect">
              <a:avLst/>
            </a:prstGeom>
            <a:noFill/>
            <a:ln w="12700">
              <a:noFill/>
              <a:miter lim="800000"/>
            </a:ln>
          </p:spPr>
          <p:txBody>
            <a:bodyPr wrap="none" lIns="90488" tIns="44450" rIns="90488" bIns="44450">
              <a:spAutoFit/>
            </a:bodyPr>
            <a:lstStyle/>
            <a:p>
              <a:pPr algn="ctr" eaLnBrk="0" fontAlgn="base" hangingPunct="0">
                <a:spcBef>
                  <a:spcPct val="0"/>
                </a:spcBef>
                <a:spcAft>
                  <a:spcPct val="0"/>
                </a:spcAft>
                <a:buNone/>
              </a:pPr>
              <a:r>
                <a:rPr lang="en-US" altLang="zh-CN" sz="2400" b="1">
                  <a:solidFill>
                    <a:srgbClr val="000000"/>
                  </a:solidFill>
                  <a:latin typeface="Arial" panose="020B0604020202020204" pitchFamily="34" charset="0"/>
                </a:rPr>
                <a:t>A</a:t>
              </a:r>
            </a:p>
          </p:txBody>
        </p:sp>
      </p:grpSp>
      <p:grpSp>
        <p:nvGrpSpPr>
          <p:cNvPr id="10245" name="Group 7"/>
          <p:cNvGrpSpPr/>
          <p:nvPr/>
        </p:nvGrpSpPr>
        <p:grpSpPr bwMode="auto">
          <a:xfrm>
            <a:off x="677353" y="3927479"/>
            <a:ext cx="522288" cy="484188"/>
            <a:chOff x="572" y="2576"/>
            <a:chExt cx="329" cy="305"/>
          </a:xfrm>
        </p:grpSpPr>
        <p:sp>
          <p:nvSpPr>
            <p:cNvPr id="10366" name="Freeform 8"/>
            <p:cNvSpPr/>
            <p:nvPr/>
          </p:nvSpPr>
          <p:spPr bwMode="auto">
            <a:xfrm>
              <a:off x="572" y="2576"/>
              <a:ext cx="329" cy="295"/>
            </a:xfrm>
            <a:custGeom>
              <a:avLst/>
              <a:gdLst>
                <a:gd name="T0" fmla="*/ 93 w 329"/>
                <a:gd name="T1" fmla="*/ 14 h 295"/>
                <a:gd name="T2" fmla="*/ 156 w 329"/>
                <a:gd name="T3" fmla="*/ 16 h 295"/>
                <a:gd name="T4" fmla="*/ 224 w 329"/>
                <a:gd name="T5" fmla="*/ 0 h 295"/>
                <a:gd name="T6" fmla="*/ 305 w 329"/>
                <a:gd name="T7" fmla="*/ 0 h 295"/>
                <a:gd name="T8" fmla="*/ 215 w 329"/>
                <a:gd name="T9" fmla="*/ 84 h 295"/>
                <a:gd name="T10" fmla="*/ 239 w 329"/>
                <a:gd name="T11" fmla="*/ 89 h 295"/>
                <a:gd name="T12" fmla="*/ 263 w 329"/>
                <a:gd name="T13" fmla="*/ 99 h 295"/>
                <a:gd name="T14" fmla="*/ 285 w 329"/>
                <a:gd name="T15" fmla="*/ 111 h 295"/>
                <a:gd name="T16" fmla="*/ 302 w 329"/>
                <a:gd name="T17" fmla="*/ 126 h 295"/>
                <a:gd name="T18" fmla="*/ 316 w 329"/>
                <a:gd name="T19" fmla="*/ 144 h 295"/>
                <a:gd name="T20" fmla="*/ 325 w 329"/>
                <a:gd name="T21" fmla="*/ 165 h 295"/>
                <a:gd name="T22" fmla="*/ 328 w 329"/>
                <a:gd name="T23" fmla="*/ 187 h 295"/>
                <a:gd name="T24" fmla="*/ 324 w 329"/>
                <a:gd name="T25" fmla="*/ 210 h 295"/>
                <a:gd name="T26" fmla="*/ 317 w 329"/>
                <a:gd name="T27" fmla="*/ 228 h 295"/>
                <a:gd name="T28" fmla="*/ 303 w 329"/>
                <a:gd name="T29" fmla="*/ 247 h 295"/>
                <a:gd name="T30" fmla="*/ 280 w 329"/>
                <a:gd name="T31" fmla="*/ 267 h 295"/>
                <a:gd name="T32" fmla="*/ 257 w 329"/>
                <a:gd name="T33" fmla="*/ 279 h 295"/>
                <a:gd name="T34" fmla="*/ 236 w 329"/>
                <a:gd name="T35" fmla="*/ 287 h 295"/>
                <a:gd name="T36" fmla="*/ 215 w 329"/>
                <a:gd name="T37" fmla="*/ 292 h 295"/>
                <a:gd name="T38" fmla="*/ 189 w 329"/>
                <a:gd name="T39" fmla="*/ 294 h 295"/>
                <a:gd name="T40" fmla="*/ 122 w 329"/>
                <a:gd name="T41" fmla="*/ 293 h 295"/>
                <a:gd name="T42" fmla="*/ 90 w 329"/>
                <a:gd name="T43" fmla="*/ 287 h 295"/>
                <a:gd name="T44" fmla="*/ 56 w 329"/>
                <a:gd name="T45" fmla="*/ 272 h 295"/>
                <a:gd name="T46" fmla="*/ 30 w 329"/>
                <a:gd name="T47" fmla="*/ 253 h 295"/>
                <a:gd name="T48" fmla="*/ 13 w 329"/>
                <a:gd name="T49" fmla="*/ 232 h 295"/>
                <a:gd name="T50" fmla="*/ 4 w 329"/>
                <a:gd name="T51" fmla="*/ 210 h 295"/>
                <a:gd name="T52" fmla="*/ 0 w 329"/>
                <a:gd name="T53" fmla="*/ 191 h 295"/>
                <a:gd name="T54" fmla="*/ 3 w 329"/>
                <a:gd name="T55" fmla="*/ 169 h 295"/>
                <a:gd name="T56" fmla="*/ 14 w 329"/>
                <a:gd name="T57" fmla="*/ 141 h 295"/>
                <a:gd name="T58" fmla="*/ 35 w 329"/>
                <a:gd name="T59" fmla="*/ 118 h 295"/>
                <a:gd name="T60" fmla="*/ 63 w 329"/>
                <a:gd name="T61" fmla="*/ 99 h 295"/>
                <a:gd name="T62" fmla="*/ 102 w 329"/>
                <a:gd name="T63" fmla="*/ 86 h 295"/>
                <a:gd name="T64" fmla="*/ 40 w 329"/>
                <a:gd name="T65" fmla="*/ 4 h 29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29"/>
                <a:gd name="T100" fmla="*/ 0 h 295"/>
                <a:gd name="T101" fmla="*/ 329 w 329"/>
                <a:gd name="T102" fmla="*/ 295 h 295"/>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29" h="295">
                  <a:moveTo>
                    <a:pt x="40" y="4"/>
                  </a:moveTo>
                  <a:lnTo>
                    <a:pt x="93" y="14"/>
                  </a:lnTo>
                  <a:lnTo>
                    <a:pt x="92" y="0"/>
                  </a:lnTo>
                  <a:lnTo>
                    <a:pt x="156" y="16"/>
                  </a:lnTo>
                  <a:lnTo>
                    <a:pt x="156" y="0"/>
                  </a:lnTo>
                  <a:lnTo>
                    <a:pt x="224" y="0"/>
                  </a:lnTo>
                  <a:lnTo>
                    <a:pt x="223" y="15"/>
                  </a:lnTo>
                  <a:lnTo>
                    <a:pt x="305" y="0"/>
                  </a:lnTo>
                  <a:lnTo>
                    <a:pt x="205" y="83"/>
                  </a:lnTo>
                  <a:lnTo>
                    <a:pt x="215" y="84"/>
                  </a:lnTo>
                  <a:lnTo>
                    <a:pt x="226" y="86"/>
                  </a:lnTo>
                  <a:lnTo>
                    <a:pt x="239" y="89"/>
                  </a:lnTo>
                  <a:lnTo>
                    <a:pt x="250" y="93"/>
                  </a:lnTo>
                  <a:lnTo>
                    <a:pt x="263" y="99"/>
                  </a:lnTo>
                  <a:lnTo>
                    <a:pt x="274" y="104"/>
                  </a:lnTo>
                  <a:lnTo>
                    <a:pt x="285" y="111"/>
                  </a:lnTo>
                  <a:lnTo>
                    <a:pt x="294" y="119"/>
                  </a:lnTo>
                  <a:lnTo>
                    <a:pt x="302" y="126"/>
                  </a:lnTo>
                  <a:lnTo>
                    <a:pt x="309" y="135"/>
                  </a:lnTo>
                  <a:lnTo>
                    <a:pt x="316" y="144"/>
                  </a:lnTo>
                  <a:lnTo>
                    <a:pt x="321" y="155"/>
                  </a:lnTo>
                  <a:lnTo>
                    <a:pt x="325" y="165"/>
                  </a:lnTo>
                  <a:lnTo>
                    <a:pt x="327" y="174"/>
                  </a:lnTo>
                  <a:lnTo>
                    <a:pt x="328" y="187"/>
                  </a:lnTo>
                  <a:lnTo>
                    <a:pt x="327" y="200"/>
                  </a:lnTo>
                  <a:lnTo>
                    <a:pt x="324" y="210"/>
                  </a:lnTo>
                  <a:lnTo>
                    <a:pt x="321" y="220"/>
                  </a:lnTo>
                  <a:lnTo>
                    <a:pt x="317" y="228"/>
                  </a:lnTo>
                  <a:lnTo>
                    <a:pt x="311" y="237"/>
                  </a:lnTo>
                  <a:lnTo>
                    <a:pt x="303" y="247"/>
                  </a:lnTo>
                  <a:lnTo>
                    <a:pt x="292" y="258"/>
                  </a:lnTo>
                  <a:lnTo>
                    <a:pt x="280" y="267"/>
                  </a:lnTo>
                  <a:lnTo>
                    <a:pt x="268" y="274"/>
                  </a:lnTo>
                  <a:lnTo>
                    <a:pt x="257" y="279"/>
                  </a:lnTo>
                  <a:lnTo>
                    <a:pt x="246" y="284"/>
                  </a:lnTo>
                  <a:lnTo>
                    <a:pt x="236" y="287"/>
                  </a:lnTo>
                  <a:lnTo>
                    <a:pt x="224" y="290"/>
                  </a:lnTo>
                  <a:lnTo>
                    <a:pt x="215" y="292"/>
                  </a:lnTo>
                  <a:lnTo>
                    <a:pt x="201" y="293"/>
                  </a:lnTo>
                  <a:lnTo>
                    <a:pt x="189" y="294"/>
                  </a:lnTo>
                  <a:lnTo>
                    <a:pt x="133" y="294"/>
                  </a:lnTo>
                  <a:lnTo>
                    <a:pt x="122" y="293"/>
                  </a:lnTo>
                  <a:lnTo>
                    <a:pt x="108" y="291"/>
                  </a:lnTo>
                  <a:lnTo>
                    <a:pt x="90" y="287"/>
                  </a:lnTo>
                  <a:lnTo>
                    <a:pt x="73" y="280"/>
                  </a:lnTo>
                  <a:lnTo>
                    <a:pt x="56" y="272"/>
                  </a:lnTo>
                  <a:lnTo>
                    <a:pt x="41" y="262"/>
                  </a:lnTo>
                  <a:lnTo>
                    <a:pt x="30" y="253"/>
                  </a:lnTo>
                  <a:lnTo>
                    <a:pt x="21" y="244"/>
                  </a:lnTo>
                  <a:lnTo>
                    <a:pt x="13" y="232"/>
                  </a:lnTo>
                  <a:lnTo>
                    <a:pt x="7" y="219"/>
                  </a:lnTo>
                  <a:lnTo>
                    <a:pt x="4" y="210"/>
                  </a:lnTo>
                  <a:lnTo>
                    <a:pt x="1" y="201"/>
                  </a:lnTo>
                  <a:lnTo>
                    <a:pt x="0" y="191"/>
                  </a:lnTo>
                  <a:lnTo>
                    <a:pt x="1" y="183"/>
                  </a:lnTo>
                  <a:lnTo>
                    <a:pt x="3" y="169"/>
                  </a:lnTo>
                  <a:lnTo>
                    <a:pt x="7" y="156"/>
                  </a:lnTo>
                  <a:lnTo>
                    <a:pt x="14" y="141"/>
                  </a:lnTo>
                  <a:lnTo>
                    <a:pt x="24" y="129"/>
                  </a:lnTo>
                  <a:lnTo>
                    <a:pt x="35" y="118"/>
                  </a:lnTo>
                  <a:lnTo>
                    <a:pt x="49" y="107"/>
                  </a:lnTo>
                  <a:lnTo>
                    <a:pt x="63" y="99"/>
                  </a:lnTo>
                  <a:lnTo>
                    <a:pt x="82" y="91"/>
                  </a:lnTo>
                  <a:lnTo>
                    <a:pt x="102" y="86"/>
                  </a:lnTo>
                  <a:lnTo>
                    <a:pt x="115" y="83"/>
                  </a:lnTo>
                  <a:lnTo>
                    <a:pt x="40" y="4"/>
                  </a:lnTo>
                </a:path>
              </a:pathLst>
            </a:custGeom>
            <a:solidFill>
              <a:srgbClr val="D49FFF"/>
            </a:solidFill>
            <a:ln w="12700" cap="rnd">
              <a:solidFill>
                <a:srgbClr val="000000"/>
              </a:solidFill>
              <a:round/>
            </a:ln>
          </p:spPr>
          <p:txBody>
            <a:bodyPr/>
            <a:lstStyle/>
            <a:p>
              <a:pPr eaLnBrk="0" fontAlgn="base" hangingPunct="0">
                <a:spcBef>
                  <a:spcPct val="50000"/>
                </a:spcBef>
                <a:spcAft>
                  <a:spcPct val="0"/>
                </a:spcAft>
                <a:buNone/>
              </a:pPr>
              <a:endParaRPr lang="zh-CN" altLang="en-US" sz="2000">
                <a:solidFill>
                  <a:srgbClr val="000000"/>
                </a:solidFill>
                <a:latin typeface="Comic Sans MS" panose="030F0702030302020204" pitchFamily="66" charset="0"/>
              </a:endParaRPr>
            </a:p>
          </p:txBody>
        </p:sp>
        <p:sp>
          <p:nvSpPr>
            <p:cNvPr id="10367" name="Rectangle 9"/>
            <p:cNvSpPr>
              <a:spLocks noChangeArrowheads="1"/>
            </p:cNvSpPr>
            <p:nvPr/>
          </p:nvSpPr>
          <p:spPr bwMode="auto">
            <a:xfrm>
              <a:off x="622" y="2627"/>
              <a:ext cx="255" cy="254"/>
            </a:xfrm>
            <a:prstGeom prst="rect">
              <a:avLst/>
            </a:prstGeom>
            <a:noFill/>
            <a:ln w="12700">
              <a:noFill/>
              <a:miter lim="800000"/>
            </a:ln>
          </p:spPr>
          <p:txBody>
            <a:bodyPr wrap="none" lIns="90488" tIns="44450" rIns="90488" bIns="44450">
              <a:spAutoFit/>
            </a:bodyPr>
            <a:lstStyle/>
            <a:p>
              <a:pPr algn="ctr" eaLnBrk="0" fontAlgn="base" hangingPunct="0">
                <a:spcBef>
                  <a:spcPct val="0"/>
                </a:spcBef>
                <a:spcAft>
                  <a:spcPct val="0"/>
                </a:spcAft>
                <a:buNone/>
              </a:pPr>
              <a:r>
                <a:rPr lang="en-US" altLang="zh-CN" sz="2400" b="1">
                  <a:solidFill>
                    <a:srgbClr val="000000"/>
                  </a:solidFill>
                  <a:latin typeface="Arial" panose="020B0604020202020204" pitchFamily="34" charset="0"/>
                </a:rPr>
                <a:t>B</a:t>
              </a:r>
            </a:p>
          </p:txBody>
        </p:sp>
      </p:grpSp>
      <p:grpSp>
        <p:nvGrpSpPr>
          <p:cNvPr id="10246" name="Group 10"/>
          <p:cNvGrpSpPr/>
          <p:nvPr/>
        </p:nvGrpSpPr>
        <p:grpSpPr bwMode="auto">
          <a:xfrm>
            <a:off x="639253" y="4676780"/>
            <a:ext cx="522288" cy="484188"/>
            <a:chOff x="548" y="3048"/>
            <a:chExt cx="329" cy="305"/>
          </a:xfrm>
        </p:grpSpPr>
        <p:sp>
          <p:nvSpPr>
            <p:cNvPr id="10364" name="Freeform 11"/>
            <p:cNvSpPr/>
            <p:nvPr/>
          </p:nvSpPr>
          <p:spPr bwMode="auto">
            <a:xfrm>
              <a:off x="548" y="3048"/>
              <a:ext cx="329" cy="295"/>
            </a:xfrm>
            <a:custGeom>
              <a:avLst/>
              <a:gdLst>
                <a:gd name="T0" fmla="*/ 93 w 329"/>
                <a:gd name="T1" fmla="*/ 14 h 295"/>
                <a:gd name="T2" fmla="*/ 156 w 329"/>
                <a:gd name="T3" fmla="*/ 16 h 295"/>
                <a:gd name="T4" fmla="*/ 224 w 329"/>
                <a:gd name="T5" fmla="*/ 0 h 295"/>
                <a:gd name="T6" fmla="*/ 305 w 329"/>
                <a:gd name="T7" fmla="*/ 0 h 295"/>
                <a:gd name="T8" fmla="*/ 215 w 329"/>
                <a:gd name="T9" fmla="*/ 84 h 295"/>
                <a:gd name="T10" fmla="*/ 239 w 329"/>
                <a:gd name="T11" fmla="*/ 89 h 295"/>
                <a:gd name="T12" fmla="*/ 263 w 329"/>
                <a:gd name="T13" fmla="*/ 99 h 295"/>
                <a:gd name="T14" fmla="*/ 285 w 329"/>
                <a:gd name="T15" fmla="*/ 111 h 295"/>
                <a:gd name="T16" fmla="*/ 302 w 329"/>
                <a:gd name="T17" fmla="*/ 126 h 295"/>
                <a:gd name="T18" fmla="*/ 316 w 329"/>
                <a:gd name="T19" fmla="*/ 144 h 295"/>
                <a:gd name="T20" fmla="*/ 325 w 329"/>
                <a:gd name="T21" fmla="*/ 165 h 295"/>
                <a:gd name="T22" fmla="*/ 328 w 329"/>
                <a:gd name="T23" fmla="*/ 187 h 295"/>
                <a:gd name="T24" fmla="*/ 324 w 329"/>
                <a:gd name="T25" fmla="*/ 210 h 295"/>
                <a:gd name="T26" fmla="*/ 317 w 329"/>
                <a:gd name="T27" fmla="*/ 228 h 295"/>
                <a:gd name="T28" fmla="*/ 303 w 329"/>
                <a:gd name="T29" fmla="*/ 247 h 295"/>
                <a:gd name="T30" fmla="*/ 280 w 329"/>
                <a:gd name="T31" fmla="*/ 267 h 295"/>
                <a:gd name="T32" fmla="*/ 257 w 329"/>
                <a:gd name="T33" fmla="*/ 279 h 295"/>
                <a:gd name="T34" fmla="*/ 236 w 329"/>
                <a:gd name="T35" fmla="*/ 287 h 295"/>
                <a:gd name="T36" fmla="*/ 215 w 329"/>
                <a:gd name="T37" fmla="*/ 292 h 295"/>
                <a:gd name="T38" fmla="*/ 189 w 329"/>
                <a:gd name="T39" fmla="*/ 294 h 295"/>
                <a:gd name="T40" fmla="*/ 122 w 329"/>
                <a:gd name="T41" fmla="*/ 293 h 295"/>
                <a:gd name="T42" fmla="*/ 90 w 329"/>
                <a:gd name="T43" fmla="*/ 287 h 295"/>
                <a:gd name="T44" fmla="*/ 56 w 329"/>
                <a:gd name="T45" fmla="*/ 272 h 295"/>
                <a:gd name="T46" fmla="*/ 30 w 329"/>
                <a:gd name="T47" fmla="*/ 253 h 295"/>
                <a:gd name="T48" fmla="*/ 13 w 329"/>
                <a:gd name="T49" fmla="*/ 232 h 295"/>
                <a:gd name="T50" fmla="*/ 4 w 329"/>
                <a:gd name="T51" fmla="*/ 210 h 295"/>
                <a:gd name="T52" fmla="*/ 0 w 329"/>
                <a:gd name="T53" fmla="*/ 191 h 295"/>
                <a:gd name="T54" fmla="*/ 3 w 329"/>
                <a:gd name="T55" fmla="*/ 169 h 295"/>
                <a:gd name="T56" fmla="*/ 14 w 329"/>
                <a:gd name="T57" fmla="*/ 141 h 295"/>
                <a:gd name="T58" fmla="*/ 35 w 329"/>
                <a:gd name="T59" fmla="*/ 118 h 295"/>
                <a:gd name="T60" fmla="*/ 63 w 329"/>
                <a:gd name="T61" fmla="*/ 99 h 295"/>
                <a:gd name="T62" fmla="*/ 102 w 329"/>
                <a:gd name="T63" fmla="*/ 86 h 295"/>
                <a:gd name="T64" fmla="*/ 40 w 329"/>
                <a:gd name="T65" fmla="*/ 4 h 29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29"/>
                <a:gd name="T100" fmla="*/ 0 h 295"/>
                <a:gd name="T101" fmla="*/ 329 w 329"/>
                <a:gd name="T102" fmla="*/ 295 h 295"/>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29" h="295">
                  <a:moveTo>
                    <a:pt x="40" y="4"/>
                  </a:moveTo>
                  <a:lnTo>
                    <a:pt x="93" y="14"/>
                  </a:lnTo>
                  <a:lnTo>
                    <a:pt x="92" y="0"/>
                  </a:lnTo>
                  <a:lnTo>
                    <a:pt x="156" y="16"/>
                  </a:lnTo>
                  <a:lnTo>
                    <a:pt x="156" y="0"/>
                  </a:lnTo>
                  <a:lnTo>
                    <a:pt x="224" y="0"/>
                  </a:lnTo>
                  <a:lnTo>
                    <a:pt x="223" y="15"/>
                  </a:lnTo>
                  <a:lnTo>
                    <a:pt x="305" y="0"/>
                  </a:lnTo>
                  <a:lnTo>
                    <a:pt x="205" y="83"/>
                  </a:lnTo>
                  <a:lnTo>
                    <a:pt x="215" y="84"/>
                  </a:lnTo>
                  <a:lnTo>
                    <a:pt x="226" y="86"/>
                  </a:lnTo>
                  <a:lnTo>
                    <a:pt x="239" y="89"/>
                  </a:lnTo>
                  <a:lnTo>
                    <a:pt x="250" y="93"/>
                  </a:lnTo>
                  <a:lnTo>
                    <a:pt x="263" y="99"/>
                  </a:lnTo>
                  <a:lnTo>
                    <a:pt x="274" y="104"/>
                  </a:lnTo>
                  <a:lnTo>
                    <a:pt x="285" y="111"/>
                  </a:lnTo>
                  <a:lnTo>
                    <a:pt x="294" y="119"/>
                  </a:lnTo>
                  <a:lnTo>
                    <a:pt x="302" y="126"/>
                  </a:lnTo>
                  <a:lnTo>
                    <a:pt x="309" y="135"/>
                  </a:lnTo>
                  <a:lnTo>
                    <a:pt x="316" y="144"/>
                  </a:lnTo>
                  <a:lnTo>
                    <a:pt x="321" y="155"/>
                  </a:lnTo>
                  <a:lnTo>
                    <a:pt x="325" y="165"/>
                  </a:lnTo>
                  <a:lnTo>
                    <a:pt x="327" y="174"/>
                  </a:lnTo>
                  <a:lnTo>
                    <a:pt x="328" y="187"/>
                  </a:lnTo>
                  <a:lnTo>
                    <a:pt x="327" y="200"/>
                  </a:lnTo>
                  <a:lnTo>
                    <a:pt x="324" y="210"/>
                  </a:lnTo>
                  <a:lnTo>
                    <a:pt x="321" y="220"/>
                  </a:lnTo>
                  <a:lnTo>
                    <a:pt x="317" y="228"/>
                  </a:lnTo>
                  <a:lnTo>
                    <a:pt x="311" y="237"/>
                  </a:lnTo>
                  <a:lnTo>
                    <a:pt x="303" y="247"/>
                  </a:lnTo>
                  <a:lnTo>
                    <a:pt x="292" y="258"/>
                  </a:lnTo>
                  <a:lnTo>
                    <a:pt x="280" y="267"/>
                  </a:lnTo>
                  <a:lnTo>
                    <a:pt x="268" y="274"/>
                  </a:lnTo>
                  <a:lnTo>
                    <a:pt x="257" y="279"/>
                  </a:lnTo>
                  <a:lnTo>
                    <a:pt x="246" y="284"/>
                  </a:lnTo>
                  <a:lnTo>
                    <a:pt x="236" y="287"/>
                  </a:lnTo>
                  <a:lnTo>
                    <a:pt x="224" y="290"/>
                  </a:lnTo>
                  <a:lnTo>
                    <a:pt x="215" y="292"/>
                  </a:lnTo>
                  <a:lnTo>
                    <a:pt x="201" y="293"/>
                  </a:lnTo>
                  <a:lnTo>
                    <a:pt x="189" y="294"/>
                  </a:lnTo>
                  <a:lnTo>
                    <a:pt x="133" y="294"/>
                  </a:lnTo>
                  <a:lnTo>
                    <a:pt x="122" y="293"/>
                  </a:lnTo>
                  <a:lnTo>
                    <a:pt x="108" y="291"/>
                  </a:lnTo>
                  <a:lnTo>
                    <a:pt x="90" y="287"/>
                  </a:lnTo>
                  <a:lnTo>
                    <a:pt x="73" y="280"/>
                  </a:lnTo>
                  <a:lnTo>
                    <a:pt x="56" y="272"/>
                  </a:lnTo>
                  <a:lnTo>
                    <a:pt x="41" y="262"/>
                  </a:lnTo>
                  <a:lnTo>
                    <a:pt x="30" y="253"/>
                  </a:lnTo>
                  <a:lnTo>
                    <a:pt x="21" y="244"/>
                  </a:lnTo>
                  <a:lnTo>
                    <a:pt x="13" y="232"/>
                  </a:lnTo>
                  <a:lnTo>
                    <a:pt x="7" y="219"/>
                  </a:lnTo>
                  <a:lnTo>
                    <a:pt x="4" y="210"/>
                  </a:lnTo>
                  <a:lnTo>
                    <a:pt x="1" y="201"/>
                  </a:lnTo>
                  <a:lnTo>
                    <a:pt x="0" y="191"/>
                  </a:lnTo>
                  <a:lnTo>
                    <a:pt x="1" y="183"/>
                  </a:lnTo>
                  <a:lnTo>
                    <a:pt x="3" y="169"/>
                  </a:lnTo>
                  <a:lnTo>
                    <a:pt x="7" y="156"/>
                  </a:lnTo>
                  <a:lnTo>
                    <a:pt x="14" y="141"/>
                  </a:lnTo>
                  <a:lnTo>
                    <a:pt x="24" y="129"/>
                  </a:lnTo>
                  <a:lnTo>
                    <a:pt x="35" y="118"/>
                  </a:lnTo>
                  <a:lnTo>
                    <a:pt x="49" y="107"/>
                  </a:lnTo>
                  <a:lnTo>
                    <a:pt x="63" y="99"/>
                  </a:lnTo>
                  <a:lnTo>
                    <a:pt x="82" y="91"/>
                  </a:lnTo>
                  <a:lnTo>
                    <a:pt x="102" y="86"/>
                  </a:lnTo>
                  <a:lnTo>
                    <a:pt x="115" y="83"/>
                  </a:lnTo>
                  <a:lnTo>
                    <a:pt x="40" y="4"/>
                  </a:lnTo>
                </a:path>
              </a:pathLst>
            </a:custGeom>
            <a:solidFill>
              <a:srgbClr val="D49FFF"/>
            </a:solidFill>
            <a:ln w="12700" cap="rnd">
              <a:solidFill>
                <a:srgbClr val="000000"/>
              </a:solidFill>
              <a:round/>
            </a:ln>
          </p:spPr>
          <p:txBody>
            <a:bodyPr/>
            <a:lstStyle/>
            <a:p>
              <a:pPr eaLnBrk="0" fontAlgn="base" hangingPunct="0">
                <a:spcBef>
                  <a:spcPct val="50000"/>
                </a:spcBef>
                <a:spcAft>
                  <a:spcPct val="0"/>
                </a:spcAft>
                <a:buNone/>
              </a:pPr>
              <a:endParaRPr lang="zh-CN" altLang="en-US" sz="2000">
                <a:solidFill>
                  <a:srgbClr val="000000"/>
                </a:solidFill>
                <a:latin typeface="Comic Sans MS" panose="030F0702030302020204" pitchFamily="66" charset="0"/>
              </a:endParaRPr>
            </a:p>
          </p:txBody>
        </p:sp>
        <p:sp>
          <p:nvSpPr>
            <p:cNvPr id="10365" name="Rectangle 12"/>
            <p:cNvSpPr>
              <a:spLocks noChangeArrowheads="1"/>
            </p:cNvSpPr>
            <p:nvPr/>
          </p:nvSpPr>
          <p:spPr bwMode="auto">
            <a:xfrm>
              <a:off x="598" y="3099"/>
              <a:ext cx="255" cy="254"/>
            </a:xfrm>
            <a:prstGeom prst="rect">
              <a:avLst/>
            </a:prstGeom>
            <a:noFill/>
            <a:ln w="12700">
              <a:noFill/>
              <a:miter lim="800000"/>
            </a:ln>
          </p:spPr>
          <p:txBody>
            <a:bodyPr wrap="none" lIns="90488" tIns="44450" rIns="90488" bIns="44450">
              <a:spAutoFit/>
            </a:bodyPr>
            <a:lstStyle/>
            <a:p>
              <a:pPr algn="ctr" eaLnBrk="0" fontAlgn="base" hangingPunct="0">
                <a:spcBef>
                  <a:spcPct val="0"/>
                </a:spcBef>
                <a:spcAft>
                  <a:spcPct val="0"/>
                </a:spcAft>
                <a:buNone/>
              </a:pPr>
              <a:r>
                <a:rPr lang="en-US" altLang="zh-CN" sz="2400" b="1">
                  <a:solidFill>
                    <a:srgbClr val="000000"/>
                  </a:solidFill>
                  <a:latin typeface="Arial" panose="020B0604020202020204" pitchFamily="34" charset="0"/>
                </a:rPr>
                <a:t>C</a:t>
              </a:r>
            </a:p>
          </p:txBody>
        </p:sp>
      </p:grpSp>
      <p:grpSp>
        <p:nvGrpSpPr>
          <p:cNvPr id="10247" name="Group 13"/>
          <p:cNvGrpSpPr/>
          <p:nvPr/>
        </p:nvGrpSpPr>
        <p:grpSpPr bwMode="auto">
          <a:xfrm>
            <a:off x="639253" y="5400681"/>
            <a:ext cx="522288" cy="484188"/>
            <a:chOff x="548" y="3504"/>
            <a:chExt cx="329" cy="305"/>
          </a:xfrm>
        </p:grpSpPr>
        <p:sp>
          <p:nvSpPr>
            <p:cNvPr id="10362" name="Freeform 14"/>
            <p:cNvSpPr/>
            <p:nvPr/>
          </p:nvSpPr>
          <p:spPr bwMode="auto">
            <a:xfrm>
              <a:off x="548" y="3504"/>
              <a:ext cx="329" cy="295"/>
            </a:xfrm>
            <a:custGeom>
              <a:avLst/>
              <a:gdLst>
                <a:gd name="T0" fmla="*/ 93 w 329"/>
                <a:gd name="T1" fmla="*/ 14 h 295"/>
                <a:gd name="T2" fmla="*/ 156 w 329"/>
                <a:gd name="T3" fmla="*/ 16 h 295"/>
                <a:gd name="T4" fmla="*/ 224 w 329"/>
                <a:gd name="T5" fmla="*/ 0 h 295"/>
                <a:gd name="T6" fmla="*/ 305 w 329"/>
                <a:gd name="T7" fmla="*/ 0 h 295"/>
                <a:gd name="T8" fmla="*/ 215 w 329"/>
                <a:gd name="T9" fmla="*/ 84 h 295"/>
                <a:gd name="T10" fmla="*/ 239 w 329"/>
                <a:gd name="T11" fmla="*/ 89 h 295"/>
                <a:gd name="T12" fmla="*/ 263 w 329"/>
                <a:gd name="T13" fmla="*/ 99 h 295"/>
                <a:gd name="T14" fmla="*/ 285 w 329"/>
                <a:gd name="T15" fmla="*/ 111 h 295"/>
                <a:gd name="T16" fmla="*/ 302 w 329"/>
                <a:gd name="T17" fmla="*/ 126 h 295"/>
                <a:gd name="T18" fmla="*/ 316 w 329"/>
                <a:gd name="T19" fmla="*/ 144 h 295"/>
                <a:gd name="T20" fmla="*/ 325 w 329"/>
                <a:gd name="T21" fmla="*/ 165 h 295"/>
                <a:gd name="T22" fmla="*/ 328 w 329"/>
                <a:gd name="T23" fmla="*/ 187 h 295"/>
                <a:gd name="T24" fmla="*/ 324 w 329"/>
                <a:gd name="T25" fmla="*/ 210 h 295"/>
                <a:gd name="T26" fmla="*/ 317 w 329"/>
                <a:gd name="T27" fmla="*/ 228 h 295"/>
                <a:gd name="T28" fmla="*/ 303 w 329"/>
                <a:gd name="T29" fmla="*/ 247 h 295"/>
                <a:gd name="T30" fmla="*/ 280 w 329"/>
                <a:gd name="T31" fmla="*/ 267 h 295"/>
                <a:gd name="T32" fmla="*/ 257 w 329"/>
                <a:gd name="T33" fmla="*/ 279 h 295"/>
                <a:gd name="T34" fmla="*/ 236 w 329"/>
                <a:gd name="T35" fmla="*/ 287 h 295"/>
                <a:gd name="T36" fmla="*/ 215 w 329"/>
                <a:gd name="T37" fmla="*/ 292 h 295"/>
                <a:gd name="T38" fmla="*/ 189 w 329"/>
                <a:gd name="T39" fmla="*/ 294 h 295"/>
                <a:gd name="T40" fmla="*/ 122 w 329"/>
                <a:gd name="T41" fmla="*/ 293 h 295"/>
                <a:gd name="T42" fmla="*/ 90 w 329"/>
                <a:gd name="T43" fmla="*/ 287 h 295"/>
                <a:gd name="T44" fmla="*/ 56 w 329"/>
                <a:gd name="T45" fmla="*/ 272 h 295"/>
                <a:gd name="T46" fmla="*/ 30 w 329"/>
                <a:gd name="T47" fmla="*/ 253 h 295"/>
                <a:gd name="T48" fmla="*/ 13 w 329"/>
                <a:gd name="T49" fmla="*/ 232 h 295"/>
                <a:gd name="T50" fmla="*/ 4 w 329"/>
                <a:gd name="T51" fmla="*/ 210 h 295"/>
                <a:gd name="T52" fmla="*/ 0 w 329"/>
                <a:gd name="T53" fmla="*/ 191 h 295"/>
                <a:gd name="T54" fmla="*/ 3 w 329"/>
                <a:gd name="T55" fmla="*/ 169 h 295"/>
                <a:gd name="T56" fmla="*/ 14 w 329"/>
                <a:gd name="T57" fmla="*/ 141 h 295"/>
                <a:gd name="T58" fmla="*/ 35 w 329"/>
                <a:gd name="T59" fmla="*/ 118 h 295"/>
                <a:gd name="T60" fmla="*/ 63 w 329"/>
                <a:gd name="T61" fmla="*/ 99 h 295"/>
                <a:gd name="T62" fmla="*/ 102 w 329"/>
                <a:gd name="T63" fmla="*/ 86 h 295"/>
                <a:gd name="T64" fmla="*/ 40 w 329"/>
                <a:gd name="T65" fmla="*/ 4 h 29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29"/>
                <a:gd name="T100" fmla="*/ 0 h 295"/>
                <a:gd name="T101" fmla="*/ 329 w 329"/>
                <a:gd name="T102" fmla="*/ 295 h 295"/>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29" h="295">
                  <a:moveTo>
                    <a:pt x="40" y="4"/>
                  </a:moveTo>
                  <a:lnTo>
                    <a:pt x="93" y="14"/>
                  </a:lnTo>
                  <a:lnTo>
                    <a:pt x="92" y="0"/>
                  </a:lnTo>
                  <a:lnTo>
                    <a:pt x="156" y="16"/>
                  </a:lnTo>
                  <a:lnTo>
                    <a:pt x="156" y="0"/>
                  </a:lnTo>
                  <a:lnTo>
                    <a:pt x="224" y="0"/>
                  </a:lnTo>
                  <a:lnTo>
                    <a:pt x="223" y="15"/>
                  </a:lnTo>
                  <a:lnTo>
                    <a:pt x="305" y="0"/>
                  </a:lnTo>
                  <a:lnTo>
                    <a:pt x="205" y="83"/>
                  </a:lnTo>
                  <a:lnTo>
                    <a:pt x="215" y="84"/>
                  </a:lnTo>
                  <a:lnTo>
                    <a:pt x="226" y="86"/>
                  </a:lnTo>
                  <a:lnTo>
                    <a:pt x="239" y="89"/>
                  </a:lnTo>
                  <a:lnTo>
                    <a:pt x="250" y="93"/>
                  </a:lnTo>
                  <a:lnTo>
                    <a:pt x="263" y="99"/>
                  </a:lnTo>
                  <a:lnTo>
                    <a:pt x="274" y="104"/>
                  </a:lnTo>
                  <a:lnTo>
                    <a:pt x="285" y="111"/>
                  </a:lnTo>
                  <a:lnTo>
                    <a:pt x="294" y="119"/>
                  </a:lnTo>
                  <a:lnTo>
                    <a:pt x="302" y="126"/>
                  </a:lnTo>
                  <a:lnTo>
                    <a:pt x="309" y="135"/>
                  </a:lnTo>
                  <a:lnTo>
                    <a:pt x="316" y="144"/>
                  </a:lnTo>
                  <a:lnTo>
                    <a:pt x="321" y="155"/>
                  </a:lnTo>
                  <a:lnTo>
                    <a:pt x="325" y="165"/>
                  </a:lnTo>
                  <a:lnTo>
                    <a:pt x="327" y="174"/>
                  </a:lnTo>
                  <a:lnTo>
                    <a:pt x="328" y="187"/>
                  </a:lnTo>
                  <a:lnTo>
                    <a:pt x="327" y="200"/>
                  </a:lnTo>
                  <a:lnTo>
                    <a:pt x="324" y="210"/>
                  </a:lnTo>
                  <a:lnTo>
                    <a:pt x="321" y="220"/>
                  </a:lnTo>
                  <a:lnTo>
                    <a:pt x="317" y="228"/>
                  </a:lnTo>
                  <a:lnTo>
                    <a:pt x="311" y="237"/>
                  </a:lnTo>
                  <a:lnTo>
                    <a:pt x="303" y="247"/>
                  </a:lnTo>
                  <a:lnTo>
                    <a:pt x="292" y="258"/>
                  </a:lnTo>
                  <a:lnTo>
                    <a:pt x="280" y="267"/>
                  </a:lnTo>
                  <a:lnTo>
                    <a:pt x="268" y="274"/>
                  </a:lnTo>
                  <a:lnTo>
                    <a:pt x="257" y="279"/>
                  </a:lnTo>
                  <a:lnTo>
                    <a:pt x="246" y="284"/>
                  </a:lnTo>
                  <a:lnTo>
                    <a:pt x="236" y="287"/>
                  </a:lnTo>
                  <a:lnTo>
                    <a:pt x="224" y="290"/>
                  </a:lnTo>
                  <a:lnTo>
                    <a:pt x="215" y="292"/>
                  </a:lnTo>
                  <a:lnTo>
                    <a:pt x="201" y="293"/>
                  </a:lnTo>
                  <a:lnTo>
                    <a:pt x="189" y="294"/>
                  </a:lnTo>
                  <a:lnTo>
                    <a:pt x="133" y="294"/>
                  </a:lnTo>
                  <a:lnTo>
                    <a:pt x="122" y="293"/>
                  </a:lnTo>
                  <a:lnTo>
                    <a:pt x="108" y="291"/>
                  </a:lnTo>
                  <a:lnTo>
                    <a:pt x="90" y="287"/>
                  </a:lnTo>
                  <a:lnTo>
                    <a:pt x="73" y="280"/>
                  </a:lnTo>
                  <a:lnTo>
                    <a:pt x="56" y="272"/>
                  </a:lnTo>
                  <a:lnTo>
                    <a:pt x="41" y="262"/>
                  </a:lnTo>
                  <a:lnTo>
                    <a:pt x="30" y="253"/>
                  </a:lnTo>
                  <a:lnTo>
                    <a:pt x="21" y="244"/>
                  </a:lnTo>
                  <a:lnTo>
                    <a:pt x="13" y="232"/>
                  </a:lnTo>
                  <a:lnTo>
                    <a:pt x="7" y="219"/>
                  </a:lnTo>
                  <a:lnTo>
                    <a:pt x="4" y="210"/>
                  </a:lnTo>
                  <a:lnTo>
                    <a:pt x="1" y="201"/>
                  </a:lnTo>
                  <a:lnTo>
                    <a:pt x="0" y="191"/>
                  </a:lnTo>
                  <a:lnTo>
                    <a:pt x="1" y="183"/>
                  </a:lnTo>
                  <a:lnTo>
                    <a:pt x="3" y="169"/>
                  </a:lnTo>
                  <a:lnTo>
                    <a:pt x="7" y="156"/>
                  </a:lnTo>
                  <a:lnTo>
                    <a:pt x="14" y="141"/>
                  </a:lnTo>
                  <a:lnTo>
                    <a:pt x="24" y="129"/>
                  </a:lnTo>
                  <a:lnTo>
                    <a:pt x="35" y="118"/>
                  </a:lnTo>
                  <a:lnTo>
                    <a:pt x="49" y="107"/>
                  </a:lnTo>
                  <a:lnTo>
                    <a:pt x="63" y="99"/>
                  </a:lnTo>
                  <a:lnTo>
                    <a:pt x="82" y="91"/>
                  </a:lnTo>
                  <a:lnTo>
                    <a:pt x="102" y="86"/>
                  </a:lnTo>
                  <a:lnTo>
                    <a:pt x="115" y="83"/>
                  </a:lnTo>
                  <a:lnTo>
                    <a:pt x="40" y="4"/>
                  </a:lnTo>
                </a:path>
              </a:pathLst>
            </a:custGeom>
            <a:solidFill>
              <a:srgbClr val="D49FFF"/>
            </a:solidFill>
            <a:ln w="12700" cap="rnd">
              <a:solidFill>
                <a:srgbClr val="000000"/>
              </a:solidFill>
              <a:round/>
            </a:ln>
          </p:spPr>
          <p:txBody>
            <a:bodyPr/>
            <a:lstStyle/>
            <a:p>
              <a:pPr eaLnBrk="0" fontAlgn="base" hangingPunct="0">
                <a:spcBef>
                  <a:spcPct val="50000"/>
                </a:spcBef>
                <a:spcAft>
                  <a:spcPct val="0"/>
                </a:spcAft>
                <a:buNone/>
              </a:pPr>
              <a:endParaRPr lang="zh-CN" altLang="en-US" sz="2000">
                <a:solidFill>
                  <a:srgbClr val="000000"/>
                </a:solidFill>
                <a:latin typeface="Comic Sans MS" panose="030F0702030302020204" pitchFamily="66" charset="0"/>
              </a:endParaRPr>
            </a:p>
          </p:txBody>
        </p:sp>
        <p:sp>
          <p:nvSpPr>
            <p:cNvPr id="10363" name="Rectangle 15"/>
            <p:cNvSpPr>
              <a:spLocks noChangeArrowheads="1"/>
            </p:cNvSpPr>
            <p:nvPr/>
          </p:nvSpPr>
          <p:spPr bwMode="auto">
            <a:xfrm>
              <a:off x="598" y="3555"/>
              <a:ext cx="255" cy="254"/>
            </a:xfrm>
            <a:prstGeom prst="rect">
              <a:avLst/>
            </a:prstGeom>
            <a:noFill/>
            <a:ln w="12700">
              <a:noFill/>
              <a:miter lim="800000"/>
            </a:ln>
          </p:spPr>
          <p:txBody>
            <a:bodyPr wrap="none" lIns="90488" tIns="44450" rIns="90488" bIns="44450">
              <a:spAutoFit/>
            </a:bodyPr>
            <a:lstStyle/>
            <a:p>
              <a:pPr algn="ctr" eaLnBrk="0" fontAlgn="base" hangingPunct="0">
                <a:spcBef>
                  <a:spcPct val="0"/>
                </a:spcBef>
                <a:spcAft>
                  <a:spcPct val="0"/>
                </a:spcAft>
                <a:buNone/>
              </a:pPr>
              <a:r>
                <a:rPr lang="en-US" altLang="zh-CN" sz="2400" b="1">
                  <a:solidFill>
                    <a:srgbClr val="000000"/>
                  </a:solidFill>
                  <a:latin typeface="Arial" panose="020B0604020202020204" pitchFamily="34" charset="0"/>
                </a:rPr>
                <a:t>D</a:t>
              </a:r>
            </a:p>
          </p:txBody>
        </p:sp>
      </p:grpSp>
      <p:sp>
        <p:nvSpPr>
          <p:cNvPr id="10248" name="Rectangle 16"/>
          <p:cNvSpPr>
            <a:spLocks noChangeArrowheads="1"/>
          </p:cNvSpPr>
          <p:nvPr/>
        </p:nvSpPr>
        <p:spPr bwMode="auto">
          <a:xfrm>
            <a:off x="982028" y="1064578"/>
            <a:ext cx="891540" cy="401955"/>
          </a:xfrm>
          <a:prstGeom prst="rect">
            <a:avLst/>
          </a:prstGeom>
          <a:noFill/>
          <a:ln w="12700">
            <a:noFill/>
            <a:miter lim="800000"/>
          </a:ln>
        </p:spPr>
        <p:txBody>
          <a:bodyPr wrap="none" lIns="90488" tIns="44450" rIns="90488" bIns="44450">
            <a:spAutoFit/>
          </a:bodyPr>
          <a:lstStyle/>
          <a:p>
            <a:pPr indent="0" eaLnBrk="0" fontAlgn="base" hangingPunct="0">
              <a:spcBef>
                <a:spcPct val="0"/>
              </a:spcBef>
              <a:spcAft>
                <a:spcPct val="0"/>
              </a:spcAft>
              <a:buNone/>
            </a:pPr>
            <a:r>
              <a:rPr lang="en-US" altLang="zh-CN" sz="2400" b="1">
                <a:solidFill>
                  <a:srgbClr val="000000"/>
                </a:solidFill>
                <a:latin typeface="Arial" panose="020B0604020202020204" pitchFamily="34" charset="0"/>
              </a:rPr>
              <a:t>6 PM</a:t>
            </a:r>
          </a:p>
        </p:txBody>
      </p:sp>
      <p:sp>
        <p:nvSpPr>
          <p:cNvPr id="10249" name="Line 17"/>
          <p:cNvSpPr>
            <a:spLocks noChangeShapeType="1"/>
          </p:cNvSpPr>
          <p:nvPr/>
        </p:nvSpPr>
        <p:spPr bwMode="auto">
          <a:xfrm>
            <a:off x="1345565" y="1650365"/>
            <a:ext cx="3492500" cy="0"/>
          </a:xfrm>
          <a:prstGeom prst="line">
            <a:avLst/>
          </a:prstGeom>
          <a:noFill/>
          <a:ln w="12700">
            <a:solidFill>
              <a:schemeClr val="tx1"/>
            </a:solidFill>
            <a:round/>
            <a:tailEnd type="triangle" w="med" len="me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10250" name="Line 18"/>
          <p:cNvSpPr>
            <a:spLocks noChangeShapeType="1"/>
          </p:cNvSpPr>
          <p:nvPr/>
        </p:nvSpPr>
        <p:spPr bwMode="auto">
          <a:xfrm>
            <a:off x="1339215" y="1517015"/>
            <a:ext cx="0" cy="304800"/>
          </a:xfrm>
          <a:prstGeom prst="line">
            <a:avLst/>
          </a:prstGeom>
          <a:noFill/>
          <a:ln w="12700">
            <a:solidFill>
              <a:schemeClr val="tx1"/>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10251" name="Rectangle 19"/>
          <p:cNvSpPr>
            <a:spLocks noChangeArrowheads="1"/>
          </p:cNvSpPr>
          <p:nvPr/>
        </p:nvSpPr>
        <p:spPr bwMode="auto">
          <a:xfrm>
            <a:off x="2213928" y="1077278"/>
            <a:ext cx="349885" cy="401955"/>
          </a:xfrm>
          <a:prstGeom prst="rect">
            <a:avLst/>
          </a:prstGeom>
          <a:noFill/>
          <a:ln w="12700">
            <a:noFill/>
            <a:miter lim="800000"/>
          </a:ln>
        </p:spPr>
        <p:txBody>
          <a:bodyPr wrap="none" lIns="90488" tIns="44450" rIns="90488" bIns="44450">
            <a:spAutoFit/>
          </a:bodyPr>
          <a:lstStyle/>
          <a:p>
            <a:pPr indent="0" eaLnBrk="0" fontAlgn="base" hangingPunct="0">
              <a:spcBef>
                <a:spcPct val="0"/>
              </a:spcBef>
              <a:spcAft>
                <a:spcPct val="0"/>
              </a:spcAft>
              <a:buNone/>
            </a:pPr>
            <a:r>
              <a:rPr lang="en-US" altLang="zh-CN" sz="2400" b="1">
                <a:solidFill>
                  <a:srgbClr val="000000"/>
                </a:solidFill>
                <a:latin typeface="Arial" panose="020B0604020202020204" pitchFamily="34" charset="0"/>
              </a:rPr>
              <a:t>7</a:t>
            </a:r>
          </a:p>
        </p:txBody>
      </p:sp>
      <p:sp>
        <p:nvSpPr>
          <p:cNvPr id="10252" name="Rectangle 20"/>
          <p:cNvSpPr>
            <a:spLocks noChangeArrowheads="1"/>
          </p:cNvSpPr>
          <p:nvPr/>
        </p:nvSpPr>
        <p:spPr bwMode="auto">
          <a:xfrm>
            <a:off x="3280728" y="1077278"/>
            <a:ext cx="349885" cy="401955"/>
          </a:xfrm>
          <a:prstGeom prst="rect">
            <a:avLst/>
          </a:prstGeom>
          <a:noFill/>
          <a:ln w="12700">
            <a:noFill/>
            <a:miter lim="800000"/>
          </a:ln>
        </p:spPr>
        <p:txBody>
          <a:bodyPr wrap="none" lIns="90488" tIns="44450" rIns="90488" bIns="44450">
            <a:spAutoFit/>
          </a:bodyPr>
          <a:lstStyle/>
          <a:p>
            <a:pPr indent="0" eaLnBrk="0" fontAlgn="base" hangingPunct="0">
              <a:spcBef>
                <a:spcPct val="0"/>
              </a:spcBef>
              <a:spcAft>
                <a:spcPct val="0"/>
              </a:spcAft>
              <a:buNone/>
            </a:pPr>
            <a:r>
              <a:rPr lang="en-US" altLang="zh-CN" sz="2400" b="1">
                <a:solidFill>
                  <a:srgbClr val="000000"/>
                </a:solidFill>
                <a:latin typeface="Arial" panose="020B0604020202020204" pitchFamily="34" charset="0"/>
              </a:rPr>
              <a:t>8</a:t>
            </a:r>
          </a:p>
        </p:txBody>
      </p:sp>
      <p:sp>
        <p:nvSpPr>
          <p:cNvPr id="10253" name="Rectangle 21"/>
          <p:cNvSpPr>
            <a:spLocks noChangeArrowheads="1"/>
          </p:cNvSpPr>
          <p:nvPr/>
        </p:nvSpPr>
        <p:spPr bwMode="auto">
          <a:xfrm>
            <a:off x="4296728" y="1077278"/>
            <a:ext cx="349885" cy="401955"/>
          </a:xfrm>
          <a:prstGeom prst="rect">
            <a:avLst/>
          </a:prstGeom>
          <a:noFill/>
          <a:ln w="12700">
            <a:noFill/>
            <a:miter lim="800000"/>
          </a:ln>
        </p:spPr>
        <p:txBody>
          <a:bodyPr wrap="none" lIns="90488" tIns="44450" rIns="90488" bIns="44450">
            <a:spAutoFit/>
          </a:bodyPr>
          <a:lstStyle/>
          <a:p>
            <a:pPr indent="0" eaLnBrk="0" fontAlgn="base" hangingPunct="0">
              <a:spcBef>
                <a:spcPct val="0"/>
              </a:spcBef>
              <a:spcAft>
                <a:spcPct val="0"/>
              </a:spcAft>
              <a:buNone/>
            </a:pPr>
            <a:r>
              <a:rPr lang="en-US" altLang="zh-CN" sz="2400" b="1">
                <a:solidFill>
                  <a:srgbClr val="000000"/>
                </a:solidFill>
                <a:latin typeface="Arial" panose="020B0604020202020204" pitchFamily="34" charset="0"/>
              </a:rPr>
              <a:t>9</a:t>
            </a:r>
          </a:p>
        </p:txBody>
      </p:sp>
      <p:sp>
        <p:nvSpPr>
          <p:cNvPr id="10254" name="Line 23"/>
          <p:cNvSpPr>
            <a:spLocks noChangeShapeType="1"/>
          </p:cNvSpPr>
          <p:nvPr/>
        </p:nvSpPr>
        <p:spPr bwMode="auto">
          <a:xfrm>
            <a:off x="480503" y="2809875"/>
            <a:ext cx="0" cy="3035300"/>
          </a:xfrm>
          <a:prstGeom prst="line">
            <a:avLst/>
          </a:prstGeom>
          <a:noFill/>
          <a:ln w="12700">
            <a:solidFill>
              <a:schemeClr val="tx1"/>
            </a:solidFill>
            <a:round/>
            <a:tailEnd type="triangle" w="med" len="med"/>
          </a:ln>
        </p:spPr>
        <p:txBody>
          <a:bodyPr wrap="none" anchor="ctr"/>
          <a:lstStyle/>
          <a:p>
            <a:pPr eaLnBrk="0" fontAlgn="base" hangingPunct="0">
              <a:spcBef>
                <a:spcPct val="50000"/>
              </a:spcBef>
              <a:spcAft>
                <a:spcPct val="0"/>
              </a:spcAft>
              <a:buNone/>
            </a:pPr>
            <a:endParaRPr lang="zh-CN" altLang="en-US" sz="2000">
              <a:solidFill>
                <a:srgbClr val="000000"/>
              </a:solidFill>
              <a:latin typeface="Comic Sans MS" panose="030F0702030302020204" pitchFamily="66" charset="0"/>
            </a:endParaRPr>
          </a:p>
        </p:txBody>
      </p:sp>
      <p:sp>
        <p:nvSpPr>
          <p:cNvPr id="10255" name="Rectangle 26"/>
          <p:cNvSpPr>
            <a:spLocks noChangeArrowheads="1"/>
          </p:cNvSpPr>
          <p:nvPr/>
        </p:nvSpPr>
        <p:spPr bwMode="auto">
          <a:xfrm>
            <a:off x="1344613" y="2169478"/>
            <a:ext cx="519430" cy="401955"/>
          </a:xfrm>
          <a:prstGeom prst="rect">
            <a:avLst/>
          </a:prstGeom>
          <a:noFill/>
          <a:ln w="12700">
            <a:noFill/>
            <a:miter lim="800000"/>
          </a:ln>
        </p:spPr>
        <p:txBody>
          <a:bodyPr wrap="none" lIns="90488" tIns="44450" rIns="90488" bIns="44450">
            <a:spAutoFit/>
          </a:bodyPr>
          <a:lstStyle/>
          <a:p>
            <a:pPr indent="0" algn="ctr" eaLnBrk="0" fontAlgn="base" hangingPunct="0">
              <a:spcBef>
                <a:spcPct val="0"/>
              </a:spcBef>
              <a:spcAft>
                <a:spcPct val="0"/>
              </a:spcAft>
              <a:buNone/>
            </a:pPr>
            <a:r>
              <a:rPr lang="en-US" altLang="zh-CN" sz="2400" b="1">
                <a:solidFill>
                  <a:srgbClr val="000000"/>
                </a:solidFill>
                <a:latin typeface="Arial" panose="020B0604020202020204" pitchFamily="34" charset="0"/>
              </a:rPr>
              <a:t>30</a:t>
            </a:r>
          </a:p>
        </p:txBody>
      </p:sp>
      <p:sp>
        <p:nvSpPr>
          <p:cNvPr id="10256" name="Line 27"/>
          <p:cNvSpPr>
            <a:spLocks noChangeShapeType="1"/>
          </p:cNvSpPr>
          <p:nvPr/>
        </p:nvSpPr>
        <p:spPr bwMode="auto">
          <a:xfrm>
            <a:off x="1364615" y="2107565"/>
            <a:ext cx="457200" cy="0"/>
          </a:xfrm>
          <a:prstGeom prst="line">
            <a:avLst/>
          </a:prstGeom>
          <a:noFill/>
          <a:ln w="50800">
            <a:solidFill>
              <a:srgbClr val="F6BF69"/>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10257" name="Line 28"/>
          <p:cNvSpPr>
            <a:spLocks noChangeShapeType="1"/>
          </p:cNvSpPr>
          <p:nvPr/>
        </p:nvSpPr>
        <p:spPr bwMode="auto">
          <a:xfrm>
            <a:off x="1872615" y="1986915"/>
            <a:ext cx="0" cy="304800"/>
          </a:xfrm>
          <a:prstGeom prst="line">
            <a:avLst/>
          </a:prstGeom>
          <a:noFill/>
          <a:ln w="12700">
            <a:solidFill>
              <a:schemeClr val="tx1"/>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grpSp>
        <p:nvGrpSpPr>
          <p:cNvPr id="10258" name="Group 29"/>
          <p:cNvGrpSpPr/>
          <p:nvPr/>
        </p:nvGrpSpPr>
        <p:grpSpPr bwMode="auto">
          <a:xfrm>
            <a:off x="1898015" y="1986915"/>
            <a:ext cx="609600" cy="584200"/>
            <a:chOff x="1328" y="1616"/>
            <a:chExt cx="384" cy="368"/>
          </a:xfrm>
        </p:grpSpPr>
        <p:sp>
          <p:nvSpPr>
            <p:cNvPr id="10359" name="Line 30"/>
            <p:cNvSpPr>
              <a:spLocks noChangeShapeType="1"/>
            </p:cNvSpPr>
            <p:nvPr/>
          </p:nvSpPr>
          <p:spPr bwMode="auto">
            <a:xfrm>
              <a:off x="1328" y="1724"/>
              <a:ext cx="360" cy="0"/>
            </a:xfrm>
            <a:prstGeom prst="line">
              <a:avLst/>
            </a:prstGeom>
            <a:noFill/>
            <a:ln w="50800">
              <a:solidFill>
                <a:srgbClr val="A2C1FE"/>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10360" name="Rectangle 31"/>
            <p:cNvSpPr>
              <a:spLocks noChangeArrowheads="1"/>
            </p:cNvSpPr>
            <p:nvPr/>
          </p:nvSpPr>
          <p:spPr bwMode="auto">
            <a:xfrm>
              <a:off x="1347" y="1731"/>
              <a:ext cx="327" cy="253"/>
            </a:xfrm>
            <a:prstGeom prst="rect">
              <a:avLst/>
            </a:prstGeom>
            <a:noFill/>
            <a:ln w="12700">
              <a:noFill/>
              <a:miter lim="800000"/>
            </a:ln>
          </p:spPr>
          <p:txBody>
            <a:bodyPr wrap="none" lIns="90488" tIns="44450" rIns="90488" bIns="44450">
              <a:spAutoFit/>
            </a:bodyPr>
            <a:lstStyle/>
            <a:p>
              <a:pPr indent="0" algn="ctr" eaLnBrk="0" fontAlgn="base" hangingPunct="0">
                <a:spcBef>
                  <a:spcPct val="0"/>
                </a:spcBef>
                <a:spcAft>
                  <a:spcPct val="0"/>
                </a:spcAft>
                <a:buNone/>
              </a:pPr>
              <a:r>
                <a:rPr lang="en-US" altLang="zh-CN" sz="2400" b="1">
                  <a:solidFill>
                    <a:srgbClr val="000000"/>
                  </a:solidFill>
                  <a:latin typeface="Arial" panose="020B0604020202020204" pitchFamily="34" charset="0"/>
                </a:rPr>
                <a:t>40</a:t>
              </a:r>
            </a:p>
          </p:txBody>
        </p:sp>
        <p:sp>
          <p:nvSpPr>
            <p:cNvPr id="10361" name="Line 32"/>
            <p:cNvSpPr>
              <a:spLocks noChangeShapeType="1"/>
            </p:cNvSpPr>
            <p:nvPr/>
          </p:nvSpPr>
          <p:spPr bwMode="auto">
            <a:xfrm>
              <a:off x="1712" y="1616"/>
              <a:ext cx="0" cy="192"/>
            </a:xfrm>
            <a:prstGeom prst="line">
              <a:avLst/>
            </a:prstGeom>
            <a:noFill/>
            <a:ln w="12700">
              <a:solidFill>
                <a:schemeClr val="tx1"/>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grpSp>
      <p:grpSp>
        <p:nvGrpSpPr>
          <p:cNvPr id="10259" name="Group 33"/>
          <p:cNvGrpSpPr/>
          <p:nvPr/>
        </p:nvGrpSpPr>
        <p:grpSpPr bwMode="auto">
          <a:xfrm>
            <a:off x="2545715" y="1986915"/>
            <a:ext cx="609600" cy="584200"/>
            <a:chOff x="1736" y="1616"/>
            <a:chExt cx="384" cy="368"/>
          </a:xfrm>
        </p:grpSpPr>
        <p:sp>
          <p:nvSpPr>
            <p:cNvPr id="10356" name="Line 34"/>
            <p:cNvSpPr>
              <a:spLocks noChangeShapeType="1"/>
            </p:cNvSpPr>
            <p:nvPr/>
          </p:nvSpPr>
          <p:spPr bwMode="auto">
            <a:xfrm>
              <a:off x="1736" y="1724"/>
              <a:ext cx="360" cy="0"/>
            </a:xfrm>
            <a:prstGeom prst="line">
              <a:avLst/>
            </a:prstGeom>
            <a:noFill/>
            <a:ln w="50800">
              <a:solidFill>
                <a:srgbClr val="A2C1FE"/>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10357" name="Rectangle 35"/>
            <p:cNvSpPr>
              <a:spLocks noChangeArrowheads="1"/>
            </p:cNvSpPr>
            <p:nvPr/>
          </p:nvSpPr>
          <p:spPr bwMode="auto">
            <a:xfrm>
              <a:off x="1755" y="1731"/>
              <a:ext cx="327" cy="253"/>
            </a:xfrm>
            <a:prstGeom prst="rect">
              <a:avLst/>
            </a:prstGeom>
            <a:noFill/>
            <a:ln w="12700">
              <a:noFill/>
              <a:miter lim="800000"/>
            </a:ln>
          </p:spPr>
          <p:txBody>
            <a:bodyPr wrap="none" lIns="90488" tIns="44450" rIns="90488" bIns="44450">
              <a:spAutoFit/>
            </a:bodyPr>
            <a:lstStyle/>
            <a:p>
              <a:pPr indent="0" algn="ctr" eaLnBrk="0" fontAlgn="base" hangingPunct="0">
                <a:spcBef>
                  <a:spcPct val="0"/>
                </a:spcBef>
                <a:spcAft>
                  <a:spcPct val="0"/>
                </a:spcAft>
                <a:buNone/>
              </a:pPr>
              <a:r>
                <a:rPr lang="en-US" altLang="zh-CN" sz="2400" b="1">
                  <a:solidFill>
                    <a:srgbClr val="000000"/>
                  </a:solidFill>
                  <a:latin typeface="Arial" panose="020B0604020202020204" pitchFamily="34" charset="0"/>
                </a:rPr>
                <a:t>40</a:t>
              </a:r>
            </a:p>
          </p:txBody>
        </p:sp>
        <p:sp>
          <p:nvSpPr>
            <p:cNvPr id="10358" name="Line 36"/>
            <p:cNvSpPr>
              <a:spLocks noChangeShapeType="1"/>
            </p:cNvSpPr>
            <p:nvPr/>
          </p:nvSpPr>
          <p:spPr bwMode="auto">
            <a:xfrm>
              <a:off x="2120" y="1616"/>
              <a:ext cx="0" cy="192"/>
            </a:xfrm>
            <a:prstGeom prst="line">
              <a:avLst/>
            </a:prstGeom>
            <a:noFill/>
            <a:ln w="12700">
              <a:solidFill>
                <a:schemeClr val="tx1"/>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grpSp>
      <p:grpSp>
        <p:nvGrpSpPr>
          <p:cNvPr id="10260" name="Group 37"/>
          <p:cNvGrpSpPr/>
          <p:nvPr/>
        </p:nvGrpSpPr>
        <p:grpSpPr bwMode="auto">
          <a:xfrm>
            <a:off x="3193415" y="1986915"/>
            <a:ext cx="609600" cy="584200"/>
            <a:chOff x="2144" y="1616"/>
            <a:chExt cx="384" cy="368"/>
          </a:xfrm>
        </p:grpSpPr>
        <p:sp>
          <p:nvSpPr>
            <p:cNvPr id="10353" name="Line 38"/>
            <p:cNvSpPr>
              <a:spLocks noChangeShapeType="1"/>
            </p:cNvSpPr>
            <p:nvPr/>
          </p:nvSpPr>
          <p:spPr bwMode="auto">
            <a:xfrm>
              <a:off x="2144" y="1724"/>
              <a:ext cx="360" cy="0"/>
            </a:xfrm>
            <a:prstGeom prst="line">
              <a:avLst/>
            </a:prstGeom>
            <a:noFill/>
            <a:ln w="50800">
              <a:solidFill>
                <a:srgbClr val="A2C1FE"/>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10354" name="Rectangle 39"/>
            <p:cNvSpPr>
              <a:spLocks noChangeArrowheads="1"/>
            </p:cNvSpPr>
            <p:nvPr/>
          </p:nvSpPr>
          <p:spPr bwMode="auto">
            <a:xfrm>
              <a:off x="2163" y="1731"/>
              <a:ext cx="327" cy="253"/>
            </a:xfrm>
            <a:prstGeom prst="rect">
              <a:avLst/>
            </a:prstGeom>
            <a:noFill/>
            <a:ln w="12700">
              <a:noFill/>
              <a:miter lim="800000"/>
            </a:ln>
          </p:spPr>
          <p:txBody>
            <a:bodyPr wrap="none" lIns="90488" tIns="44450" rIns="90488" bIns="44450">
              <a:spAutoFit/>
            </a:bodyPr>
            <a:lstStyle/>
            <a:p>
              <a:pPr indent="0" algn="ctr" eaLnBrk="0" fontAlgn="base" hangingPunct="0">
                <a:spcBef>
                  <a:spcPct val="0"/>
                </a:spcBef>
                <a:spcAft>
                  <a:spcPct val="0"/>
                </a:spcAft>
                <a:buNone/>
              </a:pPr>
              <a:r>
                <a:rPr lang="en-US" altLang="zh-CN" sz="2400" b="1">
                  <a:solidFill>
                    <a:srgbClr val="000000"/>
                  </a:solidFill>
                  <a:latin typeface="Arial" panose="020B0604020202020204" pitchFamily="34" charset="0"/>
                </a:rPr>
                <a:t>40</a:t>
              </a:r>
            </a:p>
          </p:txBody>
        </p:sp>
        <p:sp>
          <p:nvSpPr>
            <p:cNvPr id="10355" name="Line 40"/>
            <p:cNvSpPr>
              <a:spLocks noChangeShapeType="1"/>
            </p:cNvSpPr>
            <p:nvPr/>
          </p:nvSpPr>
          <p:spPr bwMode="auto">
            <a:xfrm>
              <a:off x="2528" y="1616"/>
              <a:ext cx="0" cy="192"/>
            </a:xfrm>
            <a:prstGeom prst="line">
              <a:avLst/>
            </a:prstGeom>
            <a:noFill/>
            <a:ln w="12700">
              <a:solidFill>
                <a:schemeClr val="tx1"/>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grpSp>
      <p:sp>
        <p:nvSpPr>
          <p:cNvPr id="10261" name="Line 41"/>
          <p:cNvSpPr>
            <a:spLocks noChangeShapeType="1"/>
          </p:cNvSpPr>
          <p:nvPr/>
        </p:nvSpPr>
        <p:spPr bwMode="auto">
          <a:xfrm>
            <a:off x="3841115" y="2158365"/>
            <a:ext cx="571500" cy="0"/>
          </a:xfrm>
          <a:prstGeom prst="line">
            <a:avLst/>
          </a:prstGeom>
          <a:noFill/>
          <a:ln w="50800">
            <a:solidFill>
              <a:srgbClr val="A2C1FE"/>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10262" name="Line 42"/>
          <p:cNvSpPr>
            <a:spLocks noChangeShapeType="1"/>
          </p:cNvSpPr>
          <p:nvPr/>
        </p:nvSpPr>
        <p:spPr bwMode="auto">
          <a:xfrm>
            <a:off x="4476115" y="2209165"/>
            <a:ext cx="342900" cy="0"/>
          </a:xfrm>
          <a:prstGeom prst="line">
            <a:avLst/>
          </a:prstGeom>
          <a:noFill/>
          <a:ln w="50800">
            <a:solidFill>
              <a:srgbClr val="FF3300"/>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10263" name="Rectangle 43"/>
          <p:cNvSpPr>
            <a:spLocks noChangeArrowheads="1"/>
          </p:cNvSpPr>
          <p:nvPr/>
        </p:nvSpPr>
        <p:spPr bwMode="auto">
          <a:xfrm>
            <a:off x="3871913" y="2169478"/>
            <a:ext cx="519430" cy="401955"/>
          </a:xfrm>
          <a:prstGeom prst="rect">
            <a:avLst/>
          </a:prstGeom>
          <a:noFill/>
          <a:ln w="12700">
            <a:noFill/>
            <a:miter lim="800000"/>
          </a:ln>
        </p:spPr>
        <p:txBody>
          <a:bodyPr wrap="none" lIns="90488" tIns="44450" rIns="90488" bIns="44450">
            <a:spAutoFit/>
          </a:bodyPr>
          <a:lstStyle/>
          <a:p>
            <a:pPr indent="0" algn="ctr" eaLnBrk="0" fontAlgn="base" hangingPunct="0">
              <a:spcBef>
                <a:spcPct val="0"/>
              </a:spcBef>
              <a:spcAft>
                <a:spcPct val="0"/>
              </a:spcAft>
              <a:buNone/>
            </a:pPr>
            <a:r>
              <a:rPr lang="en-US" altLang="zh-CN" sz="2400" b="1">
                <a:solidFill>
                  <a:srgbClr val="000000"/>
                </a:solidFill>
                <a:latin typeface="Arial" panose="020B0604020202020204" pitchFamily="34" charset="0"/>
              </a:rPr>
              <a:t>40</a:t>
            </a:r>
          </a:p>
        </p:txBody>
      </p:sp>
      <p:sp>
        <p:nvSpPr>
          <p:cNvPr id="10264" name="Rectangle 44"/>
          <p:cNvSpPr>
            <a:spLocks noChangeArrowheads="1"/>
          </p:cNvSpPr>
          <p:nvPr/>
        </p:nvSpPr>
        <p:spPr bwMode="auto">
          <a:xfrm>
            <a:off x="4392613" y="2169478"/>
            <a:ext cx="519430" cy="401955"/>
          </a:xfrm>
          <a:prstGeom prst="rect">
            <a:avLst/>
          </a:prstGeom>
          <a:noFill/>
          <a:ln w="12700">
            <a:noFill/>
            <a:miter lim="800000"/>
          </a:ln>
        </p:spPr>
        <p:txBody>
          <a:bodyPr wrap="none" lIns="90488" tIns="44450" rIns="90488" bIns="44450">
            <a:spAutoFit/>
          </a:bodyPr>
          <a:lstStyle/>
          <a:p>
            <a:pPr indent="0" algn="ctr" eaLnBrk="0" fontAlgn="base" hangingPunct="0">
              <a:spcBef>
                <a:spcPct val="0"/>
              </a:spcBef>
              <a:spcAft>
                <a:spcPct val="0"/>
              </a:spcAft>
              <a:buNone/>
            </a:pPr>
            <a:r>
              <a:rPr lang="en-US" altLang="zh-CN" sz="2400" b="1">
                <a:solidFill>
                  <a:srgbClr val="000000"/>
                </a:solidFill>
                <a:latin typeface="Arial" panose="020B0604020202020204" pitchFamily="34" charset="0"/>
              </a:rPr>
              <a:t>20</a:t>
            </a:r>
          </a:p>
        </p:txBody>
      </p:sp>
      <p:sp>
        <p:nvSpPr>
          <p:cNvPr id="10265" name="Line 45"/>
          <p:cNvSpPr>
            <a:spLocks noChangeShapeType="1"/>
          </p:cNvSpPr>
          <p:nvPr/>
        </p:nvSpPr>
        <p:spPr bwMode="auto">
          <a:xfrm>
            <a:off x="4450715" y="1986915"/>
            <a:ext cx="0" cy="304800"/>
          </a:xfrm>
          <a:prstGeom prst="line">
            <a:avLst/>
          </a:prstGeom>
          <a:noFill/>
          <a:ln w="12700">
            <a:solidFill>
              <a:schemeClr val="tx1"/>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10266" name="Line 46"/>
          <p:cNvSpPr>
            <a:spLocks noChangeShapeType="1"/>
          </p:cNvSpPr>
          <p:nvPr/>
        </p:nvSpPr>
        <p:spPr bwMode="auto">
          <a:xfrm>
            <a:off x="4857115" y="1986915"/>
            <a:ext cx="0" cy="304800"/>
          </a:xfrm>
          <a:prstGeom prst="line">
            <a:avLst/>
          </a:prstGeom>
          <a:noFill/>
          <a:ln w="12700">
            <a:solidFill>
              <a:schemeClr val="tx1"/>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10267" name="Line 47"/>
          <p:cNvSpPr>
            <a:spLocks noChangeShapeType="1"/>
          </p:cNvSpPr>
          <p:nvPr/>
        </p:nvSpPr>
        <p:spPr bwMode="auto">
          <a:xfrm>
            <a:off x="2012315" y="2107565"/>
            <a:ext cx="457200" cy="0"/>
          </a:xfrm>
          <a:prstGeom prst="line">
            <a:avLst/>
          </a:prstGeom>
          <a:noFill/>
          <a:ln w="50800">
            <a:solidFill>
              <a:srgbClr val="F6BF69"/>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10268" name="Line 48"/>
          <p:cNvSpPr>
            <a:spLocks noChangeShapeType="1"/>
          </p:cNvSpPr>
          <p:nvPr/>
        </p:nvSpPr>
        <p:spPr bwMode="auto">
          <a:xfrm>
            <a:off x="2660015" y="2107565"/>
            <a:ext cx="457200" cy="0"/>
          </a:xfrm>
          <a:prstGeom prst="line">
            <a:avLst/>
          </a:prstGeom>
          <a:noFill/>
          <a:ln w="50800">
            <a:solidFill>
              <a:srgbClr val="F6BF69"/>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10269" name="Line 49"/>
          <p:cNvSpPr>
            <a:spLocks noChangeShapeType="1"/>
          </p:cNvSpPr>
          <p:nvPr/>
        </p:nvSpPr>
        <p:spPr bwMode="auto">
          <a:xfrm>
            <a:off x="3307715" y="2107565"/>
            <a:ext cx="457200" cy="0"/>
          </a:xfrm>
          <a:prstGeom prst="line">
            <a:avLst/>
          </a:prstGeom>
          <a:noFill/>
          <a:ln w="50800">
            <a:solidFill>
              <a:srgbClr val="F6BF69"/>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10270" name="Line 50"/>
          <p:cNvSpPr>
            <a:spLocks noChangeShapeType="1"/>
          </p:cNvSpPr>
          <p:nvPr/>
        </p:nvSpPr>
        <p:spPr bwMode="auto">
          <a:xfrm>
            <a:off x="2545715" y="2209165"/>
            <a:ext cx="342900" cy="0"/>
          </a:xfrm>
          <a:prstGeom prst="line">
            <a:avLst/>
          </a:prstGeom>
          <a:noFill/>
          <a:ln w="50800">
            <a:solidFill>
              <a:srgbClr val="FF3300"/>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10271" name="Line 51"/>
          <p:cNvSpPr>
            <a:spLocks noChangeShapeType="1"/>
          </p:cNvSpPr>
          <p:nvPr/>
        </p:nvSpPr>
        <p:spPr bwMode="auto">
          <a:xfrm>
            <a:off x="3193415" y="2209165"/>
            <a:ext cx="342900" cy="0"/>
          </a:xfrm>
          <a:prstGeom prst="line">
            <a:avLst/>
          </a:prstGeom>
          <a:noFill/>
          <a:ln w="50800">
            <a:solidFill>
              <a:srgbClr val="FF3300"/>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10272" name="Line 52"/>
          <p:cNvSpPr>
            <a:spLocks noChangeShapeType="1"/>
          </p:cNvSpPr>
          <p:nvPr/>
        </p:nvSpPr>
        <p:spPr bwMode="auto">
          <a:xfrm>
            <a:off x="3841115" y="2209165"/>
            <a:ext cx="342900" cy="0"/>
          </a:xfrm>
          <a:prstGeom prst="line">
            <a:avLst/>
          </a:prstGeom>
          <a:noFill/>
          <a:ln w="50800">
            <a:solidFill>
              <a:srgbClr val="FF3300"/>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grpSp>
        <p:nvGrpSpPr>
          <p:cNvPr id="10273" name="Group 53"/>
          <p:cNvGrpSpPr/>
          <p:nvPr/>
        </p:nvGrpSpPr>
        <p:grpSpPr bwMode="auto">
          <a:xfrm>
            <a:off x="1363153" y="2974975"/>
            <a:ext cx="3490913" cy="2933700"/>
            <a:chOff x="1004" y="1976"/>
            <a:chExt cx="2199" cy="1848"/>
          </a:xfrm>
        </p:grpSpPr>
        <p:grpSp>
          <p:nvGrpSpPr>
            <p:cNvPr id="10277" name="Group 54"/>
            <p:cNvGrpSpPr/>
            <p:nvPr/>
          </p:nvGrpSpPr>
          <p:grpSpPr bwMode="auto">
            <a:xfrm>
              <a:off x="1004" y="1976"/>
              <a:ext cx="967" cy="448"/>
              <a:chOff x="1004" y="1976"/>
              <a:chExt cx="967" cy="448"/>
            </a:xfrm>
          </p:grpSpPr>
          <p:grpSp>
            <p:nvGrpSpPr>
              <p:cNvPr id="10335" name="Group 55"/>
              <p:cNvGrpSpPr/>
              <p:nvPr/>
            </p:nvGrpSpPr>
            <p:grpSpPr bwMode="auto">
              <a:xfrm>
                <a:off x="1004" y="1976"/>
                <a:ext cx="305" cy="448"/>
                <a:chOff x="1004" y="1976"/>
                <a:chExt cx="305" cy="448"/>
              </a:xfrm>
            </p:grpSpPr>
            <p:grpSp>
              <p:nvGrpSpPr>
                <p:cNvPr id="10349" name="Group 56"/>
                <p:cNvGrpSpPr/>
                <p:nvPr/>
              </p:nvGrpSpPr>
              <p:grpSpPr bwMode="auto">
                <a:xfrm>
                  <a:off x="1004" y="1976"/>
                  <a:ext cx="305" cy="448"/>
                  <a:chOff x="1004" y="1976"/>
                  <a:chExt cx="305" cy="448"/>
                </a:xfrm>
              </p:grpSpPr>
              <p:sp>
                <p:nvSpPr>
                  <p:cNvPr id="10351" name="AutoShape 57"/>
                  <p:cNvSpPr>
                    <a:spLocks noChangeArrowheads="1"/>
                  </p:cNvSpPr>
                  <p:nvPr/>
                </p:nvSpPr>
                <p:spPr bwMode="auto">
                  <a:xfrm>
                    <a:off x="1004" y="2047"/>
                    <a:ext cx="305" cy="377"/>
                  </a:xfrm>
                  <a:prstGeom prst="cube">
                    <a:avLst>
                      <a:gd name="adj" fmla="val 24995"/>
                    </a:avLst>
                  </a:prstGeom>
                  <a:solidFill>
                    <a:srgbClr val="F6BF69"/>
                  </a:solidFill>
                  <a:ln w="12700">
                    <a:solidFill>
                      <a:schemeClr val="tx1"/>
                    </a:solid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10352" name="AutoShape 58"/>
                  <p:cNvSpPr>
                    <a:spLocks noChangeArrowheads="1"/>
                  </p:cNvSpPr>
                  <p:nvPr/>
                </p:nvSpPr>
                <p:spPr bwMode="auto">
                  <a:xfrm>
                    <a:off x="1074" y="1976"/>
                    <a:ext cx="235" cy="78"/>
                  </a:xfrm>
                  <a:prstGeom prst="cube">
                    <a:avLst>
                      <a:gd name="adj" fmla="val 24995"/>
                    </a:avLst>
                  </a:prstGeom>
                  <a:solidFill>
                    <a:srgbClr val="F6BF69"/>
                  </a:solidFill>
                  <a:ln w="12700">
                    <a:solidFill>
                      <a:schemeClr val="tx1"/>
                    </a:solid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grpSp>
            <p:sp>
              <p:nvSpPr>
                <p:cNvPr id="10350" name="AutoShape 59"/>
                <p:cNvSpPr>
                  <a:spLocks noChangeArrowheads="1"/>
                </p:cNvSpPr>
                <p:nvPr/>
              </p:nvSpPr>
              <p:spPr bwMode="auto">
                <a:xfrm>
                  <a:off x="1066" y="2080"/>
                  <a:ext cx="158" cy="27"/>
                </a:xfrm>
                <a:prstGeom prst="parallelogram">
                  <a:avLst>
                    <a:gd name="adj" fmla="val 146269"/>
                  </a:avLst>
                </a:prstGeom>
                <a:solidFill>
                  <a:srgbClr val="F6BF69"/>
                </a:solidFill>
                <a:ln w="25400">
                  <a:solidFill>
                    <a:schemeClr val="tx1"/>
                  </a:solid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grpSp>
          <p:grpSp>
            <p:nvGrpSpPr>
              <p:cNvPr id="10336" name="Group 60"/>
              <p:cNvGrpSpPr/>
              <p:nvPr/>
            </p:nvGrpSpPr>
            <p:grpSpPr bwMode="auto">
              <a:xfrm>
                <a:off x="1305" y="1976"/>
                <a:ext cx="378" cy="448"/>
                <a:chOff x="1305" y="1976"/>
                <a:chExt cx="378" cy="448"/>
              </a:xfrm>
            </p:grpSpPr>
            <p:grpSp>
              <p:nvGrpSpPr>
                <p:cNvPr id="10344" name="Group 61"/>
                <p:cNvGrpSpPr/>
                <p:nvPr/>
              </p:nvGrpSpPr>
              <p:grpSpPr bwMode="auto">
                <a:xfrm>
                  <a:off x="1305" y="1976"/>
                  <a:ext cx="378" cy="448"/>
                  <a:chOff x="1305" y="1976"/>
                  <a:chExt cx="378" cy="448"/>
                </a:xfrm>
              </p:grpSpPr>
              <p:sp>
                <p:nvSpPr>
                  <p:cNvPr id="10347" name="AutoShape 62"/>
                  <p:cNvSpPr>
                    <a:spLocks noChangeArrowheads="1"/>
                  </p:cNvSpPr>
                  <p:nvPr/>
                </p:nvSpPr>
                <p:spPr bwMode="auto">
                  <a:xfrm>
                    <a:off x="1305" y="2047"/>
                    <a:ext cx="378" cy="377"/>
                  </a:xfrm>
                  <a:prstGeom prst="cube">
                    <a:avLst>
                      <a:gd name="adj" fmla="val 24995"/>
                    </a:avLst>
                  </a:prstGeom>
                  <a:solidFill>
                    <a:srgbClr val="A2C1FE"/>
                  </a:solidFill>
                  <a:ln w="12700">
                    <a:solidFill>
                      <a:schemeClr val="tx1"/>
                    </a:solid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10348" name="AutoShape 63"/>
                  <p:cNvSpPr>
                    <a:spLocks noChangeArrowheads="1"/>
                  </p:cNvSpPr>
                  <p:nvPr/>
                </p:nvSpPr>
                <p:spPr bwMode="auto">
                  <a:xfrm>
                    <a:off x="1391" y="1976"/>
                    <a:ext cx="292" cy="78"/>
                  </a:xfrm>
                  <a:prstGeom prst="cube">
                    <a:avLst>
                      <a:gd name="adj" fmla="val 24995"/>
                    </a:avLst>
                  </a:prstGeom>
                  <a:solidFill>
                    <a:srgbClr val="A2C1FE"/>
                  </a:solidFill>
                  <a:ln w="12700">
                    <a:solidFill>
                      <a:schemeClr val="tx1"/>
                    </a:solid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grpSp>
            <p:sp>
              <p:nvSpPr>
                <p:cNvPr id="10345" name="Oval 64"/>
                <p:cNvSpPr>
                  <a:spLocks noChangeArrowheads="1"/>
                </p:cNvSpPr>
                <p:nvPr/>
              </p:nvSpPr>
              <p:spPr bwMode="auto">
                <a:xfrm>
                  <a:off x="1420" y="2012"/>
                  <a:ext cx="49" cy="27"/>
                </a:xfrm>
                <a:prstGeom prst="ellipse">
                  <a:avLst/>
                </a:prstGeom>
                <a:solidFill>
                  <a:schemeClr val="bg1"/>
                </a:solidFill>
                <a:ln w="12700">
                  <a:solidFill>
                    <a:schemeClr val="tx1"/>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10346" name="AutoShape 65"/>
                <p:cNvSpPr>
                  <a:spLocks noChangeArrowheads="1"/>
                </p:cNvSpPr>
                <p:nvPr/>
              </p:nvSpPr>
              <p:spPr bwMode="auto">
                <a:xfrm>
                  <a:off x="1352" y="2222"/>
                  <a:ext cx="198" cy="84"/>
                </a:xfrm>
                <a:prstGeom prst="octagon">
                  <a:avLst>
                    <a:gd name="adj" fmla="val 29282"/>
                  </a:avLst>
                </a:prstGeom>
                <a:solidFill>
                  <a:srgbClr val="A2C1FE"/>
                </a:solidFill>
                <a:ln w="25400">
                  <a:solidFill>
                    <a:schemeClr val="tx1"/>
                  </a:solid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grpSp>
          <p:sp>
            <p:nvSpPr>
              <p:cNvPr id="10337" name="Freeform 66"/>
              <p:cNvSpPr/>
              <p:nvPr/>
            </p:nvSpPr>
            <p:spPr bwMode="auto">
              <a:xfrm>
                <a:off x="1869" y="2205"/>
                <a:ext cx="86" cy="192"/>
              </a:xfrm>
              <a:custGeom>
                <a:avLst/>
                <a:gdLst>
                  <a:gd name="T0" fmla="*/ 62 w 86"/>
                  <a:gd name="T1" fmla="*/ 0 h 192"/>
                  <a:gd name="T2" fmla="*/ 85 w 86"/>
                  <a:gd name="T3" fmla="*/ 0 h 192"/>
                  <a:gd name="T4" fmla="*/ 23 w 86"/>
                  <a:gd name="T5" fmla="*/ 191 h 192"/>
                  <a:gd name="T6" fmla="*/ 0 w 86"/>
                  <a:gd name="T7" fmla="*/ 191 h 192"/>
                  <a:gd name="T8" fmla="*/ 62 w 86"/>
                  <a:gd name="T9" fmla="*/ 0 h 192"/>
                  <a:gd name="T10" fmla="*/ 0 60000 65536"/>
                  <a:gd name="T11" fmla="*/ 0 60000 65536"/>
                  <a:gd name="T12" fmla="*/ 0 60000 65536"/>
                  <a:gd name="T13" fmla="*/ 0 60000 65536"/>
                  <a:gd name="T14" fmla="*/ 0 60000 65536"/>
                  <a:gd name="T15" fmla="*/ 0 w 86"/>
                  <a:gd name="T16" fmla="*/ 0 h 192"/>
                  <a:gd name="T17" fmla="*/ 86 w 86"/>
                  <a:gd name="T18" fmla="*/ 192 h 192"/>
                </a:gdLst>
                <a:ahLst/>
                <a:cxnLst>
                  <a:cxn ang="T10">
                    <a:pos x="T0" y="T1"/>
                  </a:cxn>
                  <a:cxn ang="T11">
                    <a:pos x="T2" y="T3"/>
                  </a:cxn>
                  <a:cxn ang="T12">
                    <a:pos x="T4" y="T5"/>
                  </a:cxn>
                  <a:cxn ang="T13">
                    <a:pos x="T6" y="T7"/>
                  </a:cxn>
                  <a:cxn ang="T14">
                    <a:pos x="T8" y="T9"/>
                  </a:cxn>
                </a:cxnLst>
                <a:rect l="T15" t="T16" r="T17" b="T18"/>
                <a:pathLst>
                  <a:path w="86" h="192">
                    <a:moveTo>
                      <a:pt x="62" y="0"/>
                    </a:moveTo>
                    <a:lnTo>
                      <a:pt x="85" y="0"/>
                    </a:lnTo>
                    <a:lnTo>
                      <a:pt x="23" y="191"/>
                    </a:lnTo>
                    <a:lnTo>
                      <a:pt x="0" y="191"/>
                    </a:lnTo>
                    <a:lnTo>
                      <a:pt x="62" y="0"/>
                    </a:lnTo>
                  </a:path>
                </a:pathLst>
              </a:custGeom>
              <a:solidFill>
                <a:srgbClr val="FC0128"/>
              </a:solidFill>
              <a:ln w="12700" cap="rnd">
                <a:noFill/>
                <a:round/>
              </a:ln>
            </p:spPr>
            <p:txBody>
              <a:bodyP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10338" name="Rectangle 67"/>
              <p:cNvSpPr>
                <a:spLocks noChangeArrowheads="1"/>
              </p:cNvSpPr>
              <p:nvPr/>
            </p:nvSpPr>
            <p:spPr bwMode="auto">
              <a:xfrm>
                <a:off x="1865" y="2205"/>
                <a:ext cx="106" cy="16"/>
              </a:xfrm>
              <a:prstGeom prst="rect">
                <a:avLst/>
              </a:prstGeom>
              <a:solidFill>
                <a:srgbClr val="FC0128"/>
              </a:solidFill>
              <a:ln w="12700">
                <a:no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10339" name="Rectangle 68"/>
              <p:cNvSpPr>
                <a:spLocks noChangeArrowheads="1"/>
              </p:cNvSpPr>
              <p:nvPr/>
            </p:nvSpPr>
            <p:spPr bwMode="auto">
              <a:xfrm>
                <a:off x="1872" y="2286"/>
                <a:ext cx="82" cy="16"/>
              </a:xfrm>
              <a:prstGeom prst="rect">
                <a:avLst/>
              </a:prstGeom>
              <a:solidFill>
                <a:srgbClr val="FC0128"/>
              </a:solidFill>
              <a:ln w="12700">
                <a:no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10340" name="Rectangle 69"/>
              <p:cNvSpPr>
                <a:spLocks noChangeArrowheads="1"/>
              </p:cNvSpPr>
              <p:nvPr/>
            </p:nvSpPr>
            <p:spPr bwMode="auto">
              <a:xfrm>
                <a:off x="1689" y="2286"/>
                <a:ext cx="103" cy="11"/>
              </a:xfrm>
              <a:prstGeom prst="rect">
                <a:avLst/>
              </a:prstGeom>
              <a:solidFill>
                <a:srgbClr val="FC0128"/>
              </a:solidFill>
              <a:ln w="12700">
                <a:no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grpSp>
            <p:nvGrpSpPr>
              <p:cNvPr id="10341" name="Group 70"/>
              <p:cNvGrpSpPr/>
              <p:nvPr/>
            </p:nvGrpSpPr>
            <p:grpSpPr bwMode="auto">
              <a:xfrm>
                <a:off x="1687" y="2033"/>
                <a:ext cx="194" cy="364"/>
                <a:chOff x="1687" y="2033"/>
                <a:chExt cx="194" cy="364"/>
              </a:xfrm>
            </p:grpSpPr>
            <p:sp>
              <p:nvSpPr>
                <p:cNvPr id="10342" name="Oval 71"/>
                <p:cNvSpPr>
                  <a:spLocks noChangeArrowheads="1"/>
                </p:cNvSpPr>
                <p:nvPr/>
              </p:nvSpPr>
              <p:spPr bwMode="auto">
                <a:xfrm>
                  <a:off x="1763" y="2033"/>
                  <a:ext cx="48" cy="48"/>
                </a:xfrm>
                <a:prstGeom prst="ellipse">
                  <a:avLst/>
                </a:prstGeom>
                <a:solidFill>
                  <a:srgbClr val="FC0128"/>
                </a:solidFill>
                <a:ln w="12700">
                  <a:solidFill>
                    <a:srgbClr val="000000"/>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10343" name="Freeform 72"/>
                <p:cNvSpPr/>
                <p:nvPr/>
              </p:nvSpPr>
              <p:spPr bwMode="auto">
                <a:xfrm>
                  <a:off x="1687" y="2101"/>
                  <a:ext cx="194" cy="296"/>
                </a:xfrm>
                <a:custGeom>
                  <a:avLst/>
                  <a:gdLst>
                    <a:gd name="T0" fmla="*/ 2 w 194"/>
                    <a:gd name="T1" fmla="*/ 137 h 296"/>
                    <a:gd name="T2" fmla="*/ 1 w 194"/>
                    <a:gd name="T3" fmla="*/ 140 h 296"/>
                    <a:gd name="T4" fmla="*/ 0 w 194"/>
                    <a:gd name="T5" fmla="*/ 145 h 296"/>
                    <a:gd name="T6" fmla="*/ 0 w 194"/>
                    <a:gd name="T7" fmla="*/ 150 h 296"/>
                    <a:gd name="T8" fmla="*/ 2 w 194"/>
                    <a:gd name="T9" fmla="*/ 155 h 296"/>
                    <a:gd name="T10" fmla="*/ 4 w 194"/>
                    <a:gd name="T11" fmla="*/ 159 h 296"/>
                    <a:gd name="T12" fmla="*/ 8 w 194"/>
                    <a:gd name="T13" fmla="*/ 163 h 296"/>
                    <a:gd name="T14" fmla="*/ 12 w 194"/>
                    <a:gd name="T15" fmla="*/ 165 h 296"/>
                    <a:gd name="T16" fmla="*/ 16 w 194"/>
                    <a:gd name="T17" fmla="*/ 166 h 296"/>
                    <a:gd name="T18" fmla="*/ 21 w 194"/>
                    <a:gd name="T19" fmla="*/ 166 h 296"/>
                    <a:gd name="T20" fmla="*/ 126 w 194"/>
                    <a:gd name="T21" fmla="*/ 295 h 296"/>
                    <a:gd name="T22" fmla="*/ 159 w 194"/>
                    <a:gd name="T23" fmla="*/ 142 h 296"/>
                    <a:gd name="T24" fmla="*/ 159 w 194"/>
                    <a:gd name="T25" fmla="*/ 138 h 296"/>
                    <a:gd name="T26" fmla="*/ 157 w 194"/>
                    <a:gd name="T27" fmla="*/ 136 h 296"/>
                    <a:gd name="T28" fmla="*/ 154 w 194"/>
                    <a:gd name="T29" fmla="*/ 133 h 296"/>
                    <a:gd name="T30" fmla="*/ 152 w 194"/>
                    <a:gd name="T31" fmla="*/ 131 h 296"/>
                    <a:gd name="T32" fmla="*/ 148 w 194"/>
                    <a:gd name="T33" fmla="*/ 130 h 296"/>
                    <a:gd name="T34" fmla="*/ 144 w 194"/>
                    <a:gd name="T35" fmla="*/ 129 h 296"/>
                    <a:gd name="T36" fmla="*/ 140 w 194"/>
                    <a:gd name="T37" fmla="*/ 129 h 296"/>
                    <a:gd name="T38" fmla="*/ 137 w 194"/>
                    <a:gd name="T39" fmla="*/ 129 h 296"/>
                    <a:gd name="T40" fmla="*/ 93 w 194"/>
                    <a:gd name="T41" fmla="*/ 75 h 296"/>
                    <a:gd name="T42" fmla="*/ 179 w 194"/>
                    <a:gd name="T43" fmla="*/ 93 h 296"/>
                    <a:gd name="T44" fmla="*/ 183 w 194"/>
                    <a:gd name="T45" fmla="*/ 92 h 296"/>
                    <a:gd name="T46" fmla="*/ 185 w 194"/>
                    <a:gd name="T47" fmla="*/ 91 h 296"/>
                    <a:gd name="T48" fmla="*/ 189 w 194"/>
                    <a:gd name="T49" fmla="*/ 89 h 296"/>
                    <a:gd name="T50" fmla="*/ 191 w 194"/>
                    <a:gd name="T51" fmla="*/ 86 h 296"/>
                    <a:gd name="T52" fmla="*/ 192 w 194"/>
                    <a:gd name="T53" fmla="*/ 83 h 296"/>
                    <a:gd name="T54" fmla="*/ 193 w 194"/>
                    <a:gd name="T55" fmla="*/ 78 h 296"/>
                    <a:gd name="T56" fmla="*/ 192 w 194"/>
                    <a:gd name="T57" fmla="*/ 74 h 296"/>
                    <a:gd name="T58" fmla="*/ 190 w 194"/>
                    <a:gd name="T59" fmla="*/ 70 h 296"/>
                    <a:gd name="T60" fmla="*/ 188 w 194"/>
                    <a:gd name="T61" fmla="*/ 68 h 296"/>
                    <a:gd name="T62" fmla="*/ 184 w 194"/>
                    <a:gd name="T63" fmla="*/ 65 h 296"/>
                    <a:gd name="T64" fmla="*/ 181 w 194"/>
                    <a:gd name="T65" fmla="*/ 64 h 296"/>
                    <a:gd name="T66" fmla="*/ 122 w 194"/>
                    <a:gd name="T67" fmla="*/ 64 h 296"/>
                    <a:gd name="T68" fmla="*/ 112 w 194"/>
                    <a:gd name="T69" fmla="*/ 42 h 296"/>
                    <a:gd name="T70" fmla="*/ 113 w 194"/>
                    <a:gd name="T71" fmla="*/ 37 h 296"/>
                    <a:gd name="T72" fmla="*/ 114 w 194"/>
                    <a:gd name="T73" fmla="*/ 30 h 296"/>
                    <a:gd name="T74" fmla="*/ 114 w 194"/>
                    <a:gd name="T75" fmla="*/ 24 h 296"/>
                    <a:gd name="T76" fmla="*/ 112 w 194"/>
                    <a:gd name="T77" fmla="*/ 19 h 296"/>
                    <a:gd name="T78" fmla="*/ 110 w 194"/>
                    <a:gd name="T79" fmla="*/ 15 h 296"/>
                    <a:gd name="T80" fmla="*/ 107 w 194"/>
                    <a:gd name="T81" fmla="*/ 10 h 296"/>
                    <a:gd name="T82" fmla="*/ 103 w 194"/>
                    <a:gd name="T83" fmla="*/ 7 h 296"/>
                    <a:gd name="T84" fmla="*/ 98 w 194"/>
                    <a:gd name="T85" fmla="*/ 3 h 296"/>
                    <a:gd name="T86" fmla="*/ 93 w 194"/>
                    <a:gd name="T87" fmla="*/ 1 h 296"/>
                    <a:gd name="T88" fmla="*/ 87 w 194"/>
                    <a:gd name="T89" fmla="*/ 0 h 296"/>
                    <a:gd name="T90" fmla="*/ 81 w 194"/>
                    <a:gd name="T91" fmla="*/ 0 h 296"/>
                    <a:gd name="T92" fmla="*/ 75 w 194"/>
                    <a:gd name="T93" fmla="*/ 1 h 296"/>
                    <a:gd name="T94" fmla="*/ 69 w 194"/>
                    <a:gd name="T95" fmla="*/ 3 h 296"/>
                    <a:gd name="T96" fmla="*/ 63 w 194"/>
                    <a:gd name="T97" fmla="*/ 6 h 296"/>
                    <a:gd name="T98" fmla="*/ 59 w 194"/>
                    <a:gd name="T99" fmla="*/ 11 h 296"/>
                    <a:gd name="T100" fmla="*/ 55 w 194"/>
                    <a:gd name="T101" fmla="*/ 17 h 296"/>
                    <a:gd name="T102" fmla="*/ 53 w 194"/>
                    <a:gd name="T103" fmla="*/ 23 h 29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94"/>
                    <a:gd name="T157" fmla="*/ 0 h 296"/>
                    <a:gd name="T158" fmla="*/ 194 w 194"/>
                    <a:gd name="T159" fmla="*/ 296 h 29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94" h="296">
                      <a:moveTo>
                        <a:pt x="53" y="23"/>
                      </a:moveTo>
                      <a:lnTo>
                        <a:pt x="2" y="137"/>
                      </a:lnTo>
                      <a:lnTo>
                        <a:pt x="1" y="138"/>
                      </a:lnTo>
                      <a:lnTo>
                        <a:pt x="1" y="140"/>
                      </a:lnTo>
                      <a:lnTo>
                        <a:pt x="0" y="142"/>
                      </a:lnTo>
                      <a:lnTo>
                        <a:pt x="0" y="145"/>
                      </a:lnTo>
                      <a:lnTo>
                        <a:pt x="0" y="147"/>
                      </a:lnTo>
                      <a:lnTo>
                        <a:pt x="0" y="150"/>
                      </a:lnTo>
                      <a:lnTo>
                        <a:pt x="1" y="152"/>
                      </a:lnTo>
                      <a:lnTo>
                        <a:pt x="2" y="155"/>
                      </a:lnTo>
                      <a:lnTo>
                        <a:pt x="3" y="157"/>
                      </a:lnTo>
                      <a:lnTo>
                        <a:pt x="4" y="159"/>
                      </a:lnTo>
                      <a:lnTo>
                        <a:pt x="6" y="161"/>
                      </a:lnTo>
                      <a:lnTo>
                        <a:pt x="8" y="163"/>
                      </a:lnTo>
                      <a:lnTo>
                        <a:pt x="10" y="164"/>
                      </a:lnTo>
                      <a:lnTo>
                        <a:pt x="12" y="165"/>
                      </a:lnTo>
                      <a:lnTo>
                        <a:pt x="14" y="165"/>
                      </a:lnTo>
                      <a:lnTo>
                        <a:pt x="16" y="166"/>
                      </a:lnTo>
                      <a:lnTo>
                        <a:pt x="18" y="166"/>
                      </a:lnTo>
                      <a:lnTo>
                        <a:pt x="21" y="166"/>
                      </a:lnTo>
                      <a:lnTo>
                        <a:pt x="126" y="166"/>
                      </a:lnTo>
                      <a:lnTo>
                        <a:pt x="126" y="295"/>
                      </a:lnTo>
                      <a:lnTo>
                        <a:pt x="159" y="295"/>
                      </a:lnTo>
                      <a:lnTo>
                        <a:pt x="159" y="142"/>
                      </a:lnTo>
                      <a:lnTo>
                        <a:pt x="159" y="140"/>
                      </a:lnTo>
                      <a:lnTo>
                        <a:pt x="159" y="138"/>
                      </a:lnTo>
                      <a:lnTo>
                        <a:pt x="158" y="137"/>
                      </a:lnTo>
                      <a:lnTo>
                        <a:pt x="157" y="136"/>
                      </a:lnTo>
                      <a:lnTo>
                        <a:pt x="156" y="135"/>
                      </a:lnTo>
                      <a:lnTo>
                        <a:pt x="154" y="133"/>
                      </a:lnTo>
                      <a:lnTo>
                        <a:pt x="153" y="132"/>
                      </a:lnTo>
                      <a:lnTo>
                        <a:pt x="152" y="131"/>
                      </a:lnTo>
                      <a:lnTo>
                        <a:pt x="150" y="131"/>
                      </a:lnTo>
                      <a:lnTo>
                        <a:pt x="148" y="130"/>
                      </a:lnTo>
                      <a:lnTo>
                        <a:pt x="146" y="130"/>
                      </a:lnTo>
                      <a:lnTo>
                        <a:pt x="144" y="129"/>
                      </a:lnTo>
                      <a:lnTo>
                        <a:pt x="142" y="129"/>
                      </a:lnTo>
                      <a:lnTo>
                        <a:pt x="140" y="129"/>
                      </a:lnTo>
                      <a:lnTo>
                        <a:pt x="139" y="129"/>
                      </a:lnTo>
                      <a:lnTo>
                        <a:pt x="137" y="129"/>
                      </a:lnTo>
                      <a:lnTo>
                        <a:pt x="76" y="125"/>
                      </a:lnTo>
                      <a:lnTo>
                        <a:pt x="93" y="75"/>
                      </a:lnTo>
                      <a:lnTo>
                        <a:pt x="105" y="93"/>
                      </a:lnTo>
                      <a:lnTo>
                        <a:pt x="179" y="93"/>
                      </a:lnTo>
                      <a:lnTo>
                        <a:pt x="181" y="92"/>
                      </a:lnTo>
                      <a:lnTo>
                        <a:pt x="183" y="92"/>
                      </a:lnTo>
                      <a:lnTo>
                        <a:pt x="184" y="91"/>
                      </a:lnTo>
                      <a:lnTo>
                        <a:pt x="185" y="91"/>
                      </a:lnTo>
                      <a:lnTo>
                        <a:pt x="187" y="90"/>
                      </a:lnTo>
                      <a:lnTo>
                        <a:pt x="189" y="89"/>
                      </a:lnTo>
                      <a:lnTo>
                        <a:pt x="190" y="87"/>
                      </a:lnTo>
                      <a:lnTo>
                        <a:pt x="191" y="86"/>
                      </a:lnTo>
                      <a:lnTo>
                        <a:pt x="192" y="84"/>
                      </a:lnTo>
                      <a:lnTo>
                        <a:pt x="192" y="83"/>
                      </a:lnTo>
                      <a:lnTo>
                        <a:pt x="193" y="81"/>
                      </a:lnTo>
                      <a:lnTo>
                        <a:pt x="193" y="78"/>
                      </a:lnTo>
                      <a:lnTo>
                        <a:pt x="193" y="76"/>
                      </a:lnTo>
                      <a:lnTo>
                        <a:pt x="192" y="74"/>
                      </a:lnTo>
                      <a:lnTo>
                        <a:pt x="191" y="72"/>
                      </a:lnTo>
                      <a:lnTo>
                        <a:pt x="190" y="70"/>
                      </a:lnTo>
                      <a:lnTo>
                        <a:pt x="189" y="69"/>
                      </a:lnTo>
                      <a:lnTo>
                        <a:pt x="188" y="68"/>
                      </a:lnTo>
                      <a:lnTo>
                        <a:pt x="186" y="66"/>
                      </a:lnTo>
                      <a:lnTo>
                        <a:pt x="184" y="65"/>
                      </a:lnTo>
                      <a:lnTo>
                        <a:pt x="184" y="64"/>
                      </a:lnTo>
                      <a:lnTo>
                        <a:pt x="181" y="64"/>
                      </a:lnTo>
                      <a:lnTo>
                        <a:pt x="179" y="64"/>
                      </a:lnTo>
                      <a:lnTo>
                        <a:pt x="122" y="64"/>
                      </a:lnTo>
                      <a:lnTo>
                        <a:pt x="110" y="44"/>
                      </a:lnTo>
                      <a:lnTo>
                        <a:pt x="112" y="42"/>
                      </a:lnTo>
                      <a:lnTo>
                        <a:pt x="113" y="39"/>
                      </a:lnTo>
                      <a:lnTo>
                        <a:pt x="113" y="37"/>
                      </a:lnTo>
                      <a:lnTo>
                        <a:pt x="114" y="34"/>
                      </a:lnTo>
                      <a:lnTo>
                        <a:pt x="114" y="30"/>
                      </a:lnTo>
                      <a:lnTo>
                        <a:pt x="114" y="28"/>
                      </a:lnTo>
                      <a:lnTo>
                        <a:pt x="114" y="24"/>
                      </a:lnTo>
                      <a:lnTo>
                        <a:pt x="113" y="22"/>
                      </a:lnTo>
                      <a:lnTo>
                        <a:pt x="112" y="19"/>
                      </a:lnTo>
                      <a:lnTo>
                        <a:pt x="111" y="17"/>
                      </a:lnTo>
                      <a:lnTo>
                        <a:pt x="110" y="15"/>
                      </a:lnTo>
                      <a:lnTo>
                        <a:pt x="109" y="13"/>
                      </a:lnTo>
                      <a:lnTo>
                        <a:pt x="107" y="10"/>
                      </a:lnTo>
                      <a:lnTo>
                        <a:pt x="105" y="9"/>
                      </a:lnTo>
                      <a:lnTo>
                        <a:pt x="103" y="7"/>
                      </a:lnTo>
                      <a:lnTo>
                        <a:pt x="101" y="5"/>
                      </a:lnTo>
                      <a:lnTo>
                        <a:pt x="98" y="3"/>
                      </a:lnTo>
                      <a:lnTo>
                        <a:pt x="96" y="3"/>
                      </a:lnTo>
                      <a:lnTo>
                        <a:pt x="93" y="1"/>
                      </a:lnTo>
                      <a:lnTo>
                        <a:pt x="90" y="1"/>
                      </a:lnTo>
                      <a:lnTo>
                        <a:pt x="87" y="0"/>
                      </a:lnTo>
                      <a:lnTo>
                        <a:pt x="84" y="0"/>
                      </a:lnTo>
                      <a:lnTo>
                        <a:pt x="81" y="0"/>
                      </a:lnTo>
                      <a:lnTo>
                        <a:pt x="78" y="0"/>
                      </a:lnTo>
                      <a:lnTo>
                        <a:pt x="75" y="1"/>
                      </a:lnTo>
                      <a:lnTo>
                        <a:pt x="72" y="2"/>
                      </a:lnTo>
                      <a:lnTo>
                        <a:pt x="69" y="3"/>
                      </a:lnTo>
                      <a:lnTo>
                        <a:pt x="66" y="4"/>
                      </a:lnTo>
                      <a:lnTo>
                        <a:pt x="63" y="6"/>
                      </a:lnTo>
                      <a:lnTo>
                        <a:pt x="61" y="9"/>
                      </a:lnTo>
                      <a:lnTo>
                        <a:pt x="59" y="11"/>
                      </a:lnTo>
                      <a:lnTo>
                        <a:pt x="57" y="13"/>
                      </a:lnTo>
                      <a:lnTo>
                        <a:pt x="55" y="17"/>
                      </a:lnTo>
                      <a:lnTo>
                        <a:pt x="53" y="19"/>
                      </a:lnTo>
                      <a:lnTo>
                        <a:pt x="53" y="23"/>
                      </a:lnTo>
                    </a:path>
                  </a:pathLst>
                </a:custGeom>
                <a:solidFill>
                  <a:srgbClr val="FC0128"/>
                </a:solidFill>
                <a:ln w="127000" cap="rnd">
                  <a:noFill/>
                  <a:round/>
                </a:ln>
              </p:spPr>
              <p:txBody>
                <a:bodyP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grpSp>
        </p:grpSp>
        <p:grpSp>
          <p:nvGrpSpPr>
            <p:cNvPr id="10278" name="Group 73"/>
            <p:cNvGrpSpPr/>
            <p:nvPr/>
          </p:nvGrpSpPr>
          <p:grpSpPr bwMode="auto">
            <a:xfrm>
              <a:off x="1404" y="2440"/>
              <a:ext cx="967" cy="448"/>
              <a:chOff x="1404" y="2440"/>
              <a:chExt cx="967" cy="448"/>
            </a:xfrm>
          </p:grpSpPr>
          <p:grpSp>
            <p:nvGrpSpPr>
              <p:cNvPr id="10317" name="Group 74"/>
              <p:cNvGrpSpPr/>
              <p:nvPr/>
            </p:nvGrpSpPr>
            <p:grpSpPr bwMode="auto">
              <a:xfrm>
                <a:off x="1404" y="2440"/>
                <a:ext cx="305" cy="448"/>
                <a:chOff x="1404" y="2440"/>
                <a:chExt cx="305" cy="448"/>
              </a:xfrm>
            </p:grpSpPr>
            <p:grpSp>
              <p:nvGrpSpPr>
                <p:cNvPr id="10331" name="Group 75"/>
                <p:cNvGrpSpPr/>
                <p:nvPr/>
              </p:nvGrpSpPr>
              <p:grpSpPr bwMode="auto">
                <a:xfrm>
                  <a:off x="1404" y="2440"/>
                  <a:ext cx="305" cy="448"/>
                  <a:chOff x="1404" y="2440"/>
                  <a:chExt cx="305" cy="448"/>
                </a:xfrm>
              </p:grpSpPr>
              <p:sp>
                <p:nvSpPr>
                  <p:cNvPr id="10333" name="AutoShape 76"/>
                  <p:cNvSpPr>
                    <a:spLocks noChangeArrowheads="1"/>
                  </p:cNvSpPr>
                  <p:nvPr/>
                </p:nvSpPr>
                <p:spPr bwMode="auto">
                  <a:xfrm>
                    <a:off x="1404" y="2511"/>
                    <a:ext cx="305" cy="377"/>
                  </a:xfrm>
                  <a:prstGeom prst="cube">
                    <a:avLst>
                      <a:gd name="adj" fmla="val 24995"/>
                    </a:avLst>
                  </a:prstGeom>
                  <a:solidFill>
                    <a:srgbClr val="F6BF69"/>
                  </a:solidFill>
                  <a:ln w="12700">
                    <a:solidFill>
                      <a:schemeClr val="tx1"/>
                    </a:solid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10334" name="AutoShape 77"/>
                  <p:cNvSpPr>
                    <a:spLocks noChangeArrowheads="1"/>
                  </p:cNvSpPr>
                  <p:nvPr/>
                </p:nvSpPr>
                <p:spPr bwMode="auto">
                  <a:xfrm>
                    <a:off x="1474" y="2440"/>
                    <a:ext cx="235" cy="78"/>
                  </a:xfrm>
                  <a:prstGeom prst="cube">
                    <a:avLst>
                      <a:gd name="adj" fmla="val 24995"/>
                    </a:avLst>
                  </a:prstGeom>
                  <a:solidFill>
                    <a:srgbClr val="F6BF69"/>
                  </a:solidFill>
                  <a:ln w="12700">
                    <a:solidFill>
                      <a:schemeClr val="tx1"/>
                    </a:solid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grpSp>
            <p:sp>
              <p:nvSpPr>
                <p:cNvPr id="10332" name="AutoShape 78"/>
                <p:cNvSpPr>
                  <a:spLocks noChangeArrowheads="1"/>
                </p:cNvSpPr>
                <p:nvPr/>
              </p:nvSpPr>
              <p:spPr bwMode="auto">
                <a:xfrm>
                  <a:off x="1466" y="2544"/>
                  <a:ext cx="158" cy="27"/>
                </a:xfrm>
                <a:prstGeom prst="parallelogram">
                  <a:avLst>
                    <a:gd name="adj" fmla="val 146269"/>
                  </a:avLst>
                </a:prstGeom>
                <a:solidFill>
                  <a:srgbClr val="F6BF69"/>
                </a:solidFill>
                <a:ln w="25400">
                  <a:solidFill>
                    <a:schemeClr val="tx1"/>
                  </a:solid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grpSp>
          <p:grpSp>
            <p:nvGrpSpPr>
              <p:cNvPr id="10318" name="Group 79"/>
              <p:cNvGrpSpPr/>
              <p:nvPr/>
            </p:nvGrpSpPr>
            <p:grpSpPr bwMode="auto">
              <a:xfrm>
                <a:off x="1705" y="2440"/>
                <a:ext cx="378" cy="448"/>
                <a:chOff x="1705" y="2440"/>
                <a:chExt cx="378" cy="448"/>
              </a:xfrm>
            </p:grpSpPr>
            <p:grpSp>
              <p:nvGrpSpPr>
                <p:cNvPr id="10326" name="Group 80"/>
                <p:cNvGrpSpPr/>
                <p:nvPr/>
              </p:nvGrpSpPr>
              <p:grpSpPr bwMode="auto">
                <a:xfrm>
                  <a:off x="1705" y="2440"/>
                  <a:ext cx="378" cy="448"/>
                  <a:chOff x="1705" y="2440"/>
                  <a:chExt cx="378" cy="448"/>
                </a:xfrm>
              </p:grpSpPr>
              <p:sp>
                <p:nvSpPr>
                  <p:cNvPr id="10329" name="AutoShape 81"/>
                  <p:cNvSpPr>
                    <a:spLocks noChangeArrowheads="1"/>
                  </p:cNvSpPr>
                  <p:nvPr/>
                </p:nvSpPr>
                <p:spPr bwMode="auto">
                  <a:xfrm>
                    <a:off x="1705" y="2511"/>
                    <a:ext cx="378" cy="377"/>
                  </a:xfrm>
                  <a:prstGeom prst="cube">
                    <a:avLst>
                      <a:gd name="adj" fmla="val 24995"/>
                    </a:avLst>
                  </a:prstGeom>
                  <a:solidFill>
                    <a:srgbClr val="A2C1FE"/>
                  </a:solidFill>
                  <a:ln w="12700">
                    <a:solidFill>
                      <a:schemeClr val="tx1"/>
                    </a:solid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10330" name="AutoShape 82"/>
                  <p:cNvSpPr>
                    <a:spLocks noChangeArrowheads="1"/>
                  </p:cNvSpPr>
                  <p:nvPr/>
                </p:nvSpPr>
                <p:spPr bwMode="auto">
                  <a:xfrm>
                    <a:off x="1791" y="2440"/>
                    <a:ext cx="292" cy="78"/>
                  </a:xfrm>
                  <a:prstGeom prst="cube">
                    <a:avLst>
                      <a:gd name="adj" fmla="val 24995"/>
                    </a:avLst>
                  </a:prstGeom>
                  <a:solidFill>
                    <a:srgbClr val="A2C1FE"/>
                  </a:solidFill>
                  <a:ln w="12700">
                    <a:solidFill>
                      <a:schemeClr val="tx1"/>
                    </a:solid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grpSp>
            <p:sp>
              <p:nvSpPr>
                <p:cNvPr id="10327" name="Oval 83"/>
                <p:cNvSpPr>
                  <a:spLocks noChangeArrowheads="1"/>
                </p:cNvSpPr>
                <p:nvPr/>
              </p:nvSpPr>
              <p:spPr bwMode="auto">
                <a:xfrm>
                  <a:off x="1820" y="2476"/>
                  <a:ext cx="49" cy="27"/>
                </a:xfrm>
                <a:prstGeom prst="ellipse">
                  <a:avLst/>
                </a:prstGeom>
                <a:solidFill>
                  <a:schemeClr val="bg1"/>
                </a:solidFill>
                <a:ln w="12700">
                  <a:solidFill>
                    <a:schemeClr val="tx1"/>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10328" name="AutoShape 84"/>
                <p:cNvSpPr>
                  <a:spLocks noChangeArrowheads="1"/>
                </p:cNvSpPr>
                <p:nvPr/>
              </p:nvSpPr>
              <p:spPr bwMode="auto">
                <a:xfrm>
                  <a:off x="1752" y="2686"/>
                  <a:ext cx="198" cy="84"/>
                </a:xfrm>
                <a:prstGeom prst="octagon">
                  <a:avLst>
                    <a:gd name="adj" fmla="val 29282"/>
                  </a:avLst>
                </a:prstGeom>
                <a:solidFill>
                  <a:srgbClr val="A2C1FE"/>
                </a:solidFill>
                <a:ln w="25400">
                  <a:solidFill>
                    <a:schemeClr val="tx1"/>
                  </a:solid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grpSp>
          <p:sp>
            <p:nvSpPr>
              <p:cNvPr id="10319" name="Freeform 85"/>
              <p:cNvSpPr/>
              <p:nvPr/>
            </p:nvSpPr>
            <p:spPr bwMode="auto">
              <a:xfrm>
                <a:off x="2269" y="2669"/>
                <a:ext cx="86" cy="192"/>
              </a:xfrm>
              <a:custGeom>
                <a:avLst/>
                <a:gdLst>
                  <a:gd name="T0" fmla="*/ 62 w 86"/>
                  <a:gd name="T1" fmla="*/ 0 h 192"/>
                  <a:gd name="T2" fmla="*/ 85 w 86"/>
                  <a:gd name="T3" fmla="*/ 0 h 192"/>
                  <a:gd name="T4" fmla="*/ 23 w 86"/>
                  <a:gd name="T5" fmla="*/ 191 h 192"/>
                  <a:gd name="T6" fmla="*/ 0 w 86"/>
                  <a:gd name="T7" fmla="*/ 191 h 192"/>
                  <a:gd name="T8" fmla="*/ 62 w 86"/>
                  <a:gd name="T9" fmla="*/ 0 h 192"/>
                  <a:gd name="T10" fmla="*/ 0 60000 65536"/>
                  <a:gd name="T11" fmla="*/ 0 60000 65536"/>
                  <a:gd name="T12" fmla="*/ 0 60000 65536"/>
                  <a:gd name="T13" fmla="*/ 0 60000 65536"/>
                  <a:gd name="T14" fmla="*/ 0 60000 65536"/>
                  <a:gd name="T15" fmla="*/ 0 w 86"/>
                  <a:gd name="T16" fmla="*/ 0 h 192"/>
                  <a:gd name="T17" fmla="*/ 86 w 86"/>
                  <a:gd name="T18" fmla="*/ 192 h 192"/>
                </a:gdLst>
                <a:ahLst/>
                <a:cxnLst>
                  <a:cxn ang="T10">
                    <a:pos x="T0" y="T1"/>
                  </a:cxn>
                  <a:cxn ang="T11">
                    <a:pos x="T2" y="T3"/>
                  </a:cxn>
                  <a:cxn ang="T12">
                    <a:pos x="T4" y="T5"/>
                  </a:cxn>
                  <a:cxn ang="T13">
                    <a:pos x="T6" y="T7"/>
                  </a:cxn>
                  <a:cxn ang="T14">
                    <a:pos x="T8" y="T9"/>
                  </a:cxn>
                </a:cxnLst>
                <a:rect l="T15" t="T16" r="T17" b="T18"/>
                <a:pathLst>
                  <a:path w="86" h="192">
                    <a:moveTo>
                      <a:pt x="62" y="0"/>
                    </a:moveTo>
                    <a:lnTo>
                      <a:pt x="85" y="0"/>
                    </a:lnTo>
                    <a:lnTo>
                      <a:pt x="23" y="191"/>
                    </a:lnTo>
                    <a:lnTo>
                      <a:pt x="0" y="191"/>
                    </a:lnTo>
                    <a:lnTo>
                      <a:pt x="62" y="0"/>
                    </a:lnTo>
                  </a:path>
                </a:pathLst>
              </a:custGeom>
              <a:solidFill>
                <a:srgbClr val="FC0128"/>
              </a:solidFill>
              <a:ln w="12700" cap="rnd">
                <a:noFill/>
                <a:round/>
              </a:ln>
            </p:spPr>
            <p:txBody>
              <a:bodyP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10320" name="Rectangle 86"/>
              <p:cNvSpPr>
                <a:spLocks noChangeArrowheads="1"/>
              </p:cNvSpPr>
              <p:nvPr/>
            </p:nvSpPr>
            <p:spPr bwMode="auto">
              <a:xfrm>
                <a:off x="2265" y="2669"/>
                <a:ext cx="106" cy="16"/>
              </a:xfrm>
              <a:prstGeom prst="rect">
                <a:avLst/>
              </a:prstGeom>
              <a:solidFill>
                <a:srgbClr val="FC0128"/>
              </a:solidFill>
              <a:ln w="12700">
                <a:no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10321" name="Rectangle 87"/>
              <p:cNvSpPr>
                <a:spLocks noChangeArrowheads="1"/>
              </p:cNvSpPr>
              <p:nvPr/>
            </p:nvSpPr>
            <p:spPr bwMode="auto">
              <a:xfrm>
                <a:off x="2272" y="2750"/>
                <a:ext cx="82" cy="16"/>
              </a:xfrm>
              <a:prstGeom prst="rect">
                <a:avLst/>
              </a:prstGeom>
              <a:solidFill>
                <a:srgbClr val="FC0128"/>
              </a:solidFill>
              <a:ln w="12700">
                <a:no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10322" name="Rectangle 88"/>
              <p:cNvSpPr>
                <a:spLocks noChangeArrowheads="1"/>
              </p:cNvSpPr>
              <p:nvPr/>
            </p:nvSpPr>
            <p:spPr bwMode="auto">
              <a:xfrm>
                <a:off x="2089" y="2750"/>
                <a:ext cx="103" cy="11"/>
              </a:xfrm>
              <a:prstGeom prst="rect">
                <a:avLst/>
              </a:prstGeom>
              <a:solidFill>
                <a:srgbClr val="FC0128"/>
              </a:solidFill>
              <a:ln w="12700">
                <a:no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grpSp>
            <p:nvGrpSpPr>
              <p:cNvPr id="10323" name="Group 89"/>
              <p:cNvGrpSpPr/>
              <p:nvPr/>
            </p:nvGrpSpPr>
            <p:grpSpPr bwMode="auto">
              <a:xfrm>
                <a:off x="2087" y="2497"/>
                <a:ext cx="194" cy="364"/>
                <a:chOff x="2087" y="2497"/>
                <a:chExt cx="194" cy="364"/>
              </a:xfrm>
            </p:grpSpPr>
            <p:sp>
              <p:nvSpPr>
                <p:cNvPr id="10324" name="Oval 90"/>
                <p:cNvSpPr>
                  <a:spLocks noChangeArrowheads="1"/>
                </p:cNvSpPr>
                <p:nvPr/>
              </p:nvSpPr>
              <p:spPr bwMode="auto">
                <a:xfrm>
                  <a:off x="2163" y="2497"/>
                  <a:ext cx="48" cy="48"/>
                </a:xfrm>
                <a:prstGeom prst="ellipse">
                  <a:avLst/>
                </a:prstGeom>
                <a:solidFill>
                  <a:srgbClr val="FC0128"/>
                </a:solidFill>
                <a:ln w="12700">
                  <a:solidFill>
                    <a:srgbClr val="000000"/>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10325" name="Freeform 91"/>
                <p:cNvSpPr/>
                <p:nvPr/>
              </p:nvSpPr>
              <p:spPr bwMode="auto">
                <a:xfrm>
                  <a:off x="2087" y="2565"/>
                  <a:ext cx="194" cy="296"/>
                </a:xfrm>
                <a:custGeom>
                  <a:avLst/>
                  <a:gdLst>
                    <a:gd name="T0" fmla="*/ 2 w 194"/>
                    <a:gd name="T1" fmla="*/ 137 h 296"/>
                    <a:gd name="T2" fmla="*/ 1 w 194"/>
                    <a:gd name="T3" fmla="*/ 140 h 296"/>
                    <a:gd name="T4" fmla="*/ 0 w 194"/>
                    <a:gd name="T5" fmla="*/ 145 h 296"/>
                    <a:gd name="T6" fmla="*/ 0 w 194"/>
                    <a:gd name="T7" fmla="*/ 150 h 296"/>
                    <a:gd name="T8" fmla="*/ 2 w 194"/>
                    <a:gd name="T9" fmla="*/ 155 h 296"/>
                    <a:gd name="T10" fmla="*/ 4 w 194"/>
                    <a:gd name="T11" fmla="*/ 159 h 296"/>
                    <a:gd name="T12" fmla="*/ 8 w 194"/>
                    <a:gd name="T13" fmla="*/ 163 h 296"/>
                    <a:gd name="T14" fmla="*/ 12 w 194"/>
                    <a:gd name="T15" fmla="*/ 165 h 296"/>
                    <a:gd name="T16" fmla="*/ 16 w 194"/>
                    <a:gd name="T17" fmla="*/ 166 h 296"/>
                    <a:gd name="T18" fmla="*/ 21 w 194"/>
                    <a:gd name="T19" fmla="*/ 166 h 296"/>
                    <a:gd name="T20" fmla="*/ 126 w 194"/>
                    <a:gd name="T21" fmla="*/ 295 h 296"/>
                    <a:gd name="T22" fmla="*/ 159 w 194"/>
                    <a:gd name="T23" fmla="*/ 142 h 296"/>
                    <a:gd name="T24" fmla="*/ 159 w 194"/>
                    <a:gd name="T25" fmla="*/ 138 h 296"/>
                    <a:gd name="T26" fmla="*/ 157 w 194"/>
                    <a:gd name="T27" fmla="*/ 136 h 296"/>
                    <a:gd name="T28" fmla="*/ 154 w 194"/>
                    <a:gd name="T29" fmla="*/ 133 h 296"/>
                    <a:gd name="T30" fmla="*/ 152 w 194"/>
                    <a:gd name="T31" fmla="*/ 131 h 296"/>
                    <a:gd name="T32" fmla="*/ 148 w 194"/>
                    <a:gd name="T33" fmla="*/ 130 h 296"/>
                    <a:gd name="T34" fmla="*/ 144 w 194"/>
                    <a:gd name="T35" fmla="*/ 129 h 296"/>
                    <a:gd name="T36" fmla="*/ 140 w 194"/>
                    <a:gd name="T37" fmla="*/ 129 h 296"/>
                    <a:gd name="T38" fmla="*/ 137 w 194"/>
                    <a:gd name="T39" fmla="*/ 129 h 296"/>
                    <a:gd name="T40" fmla="*/ 93 w 194"/>
                    <a:gd name="T41" fmla="*/ 75 h 296"/>
                    <a:gd name="T42" fmla="*/ 179 w 194"/>
                    <a:gd name="T43" fmla="*/ 93 h 296"/>
                    <a:gd name="T44" fmla="*/ 183 w 194"/>
                    <a:gd name="T45" fmla="*/ 92 h 296"/>
                    <a:gd name="T46" fmla="*/ 185 w 194"/>
                    <a:gd name="T47" fmla="*/ 91 h 296"/>
                    <a:gd name="T48" fmla="*/ 189 w 194"/>
                    <a:gd name="T49" fmla="*/ 89 h 296"/>
                    <a:gd name="T50" fmla="*/ 191 w 194"/>
                    <a:gd name="T51" fmla="*/ 86 h 296"/>
                    <a:gd name="T52" fmla="*/ 192 w 194"/>
                    <a:gd name="T53" fmla="*/ 83 h 296"/>
                    <a:gd name="T54" fmla="*/ 193 w 194"/>
                    <a:gd name="T55" fmla="*/ 78 h 296"/>
                    <a:gd name="T56" fmla="*/ 192 w 194"/>
                    <a:gd name="T57" fmla="*/ 74 h 296"/>
                    <a:gd name="T58" fmla="*/ 190 w 194"/>
                    <a:gd name="T59" fmla="*/ 70 h 296"/>
                    <a:gd name="T60" fmla="*/ 188 w 194"/>
                    <a:gd name="T61" fmla="*/ 68 h 296"/>
                    <a:gd name="T62" fmla="*/ 184 w 194"/>
                    <a:gd name="T63" fmla="*/ 65 h 296"/>
                    <a:gd name="T64" fmla="*/ 181 w 194"/>
                    <a:gd name="T65" fmla="*/ 64 h 296"/>
                    <a:gd name="T66" fmla="*/ 122 w 194"/>
                    <a:gd name="T67" fmla="*/ 64 h 296"/>
                    <a:gd name="T68" fmla="*/ 112 w 194"/>
                    <a:gd name="T69" fmla="*/ 42 h 296"/>
                    <a:gd name="T70" fmla="*/ 113 w 194"/>
                    <a:gd name="T71" fmla="*/ 37 h 296"/>
                    <a:gd name="T72" fmla="*/ 114 w 194"/>
                    <a:gd name="T73" fmla="*/ 30 h 296"/>
                    <a:gd name="T74" fmla="*/ 114 w 194"/>
                    <a:gd name="T75" fmla="*/ 24 h 296"/>
                    <a:gd name="T76" fmla="*/ 112 w 194"/>
                    <a:gd name="T77" fmla="*/ 19 h 296"/>
                    <a:gd name="T78" fmla="*/ 110 w 194"/>
                    <a:gd name="T79" fmla="*/ 15 h 296"/>
                    <a:gd name="T80" fmla="*/ 107 w 194"/>
                    <a:gd name="T81" fmla="*/ 10 h 296"/>
                    <a:gd name="T82" fmla="*/ 103 w 194"/>
                    <a:gd name="T83" fmla="*/ 7 h 296"/>
                    <a:gd name="T84" fmla="*/ 98 w 194"/>
                    <a:gd name="T85" fmla="*/ 3 h 296"/>
                    <a:gd name="T86" fmla="*/ 93 w 194"/>
                    <a:gd name="T87" fmla="*/ 1 h 296"/>
                    <a:gd name="T88" fmla="*/ 87 w 194"/>
                    <a:gd name="T89" fmla="*/ 0 h 296"/>
                    <a:gd name="T90" fmla="*/ 81 w 194"/>
                    <a:gd name="T91" fmla="*/ 0 h 296"/>
                    <a:gd name="T92" fmla="*/ 75 w 194"/>
                    <a:gd name="T93" fmla="*/ 1 h 296"/>
                    <a:gd name="T94" fmla="*/ 69 w 194"/>
                    <a:gd name="T95" fmla="*/ 3 h 296"/>
                    <a:gd name="T96" fmla="*/ 63 w 194"/>
                    <a:gd name="T97" fmla="*/ 6 h 296"/>
                    <a:gd name="T98" fmla="*/ 59 w 194"/>
                    <a:gd name="T99" fmla="*/ 11 h 296"/>
                    <a:gd name="T100" fmla="*/ 55 w 194"/>
                    <a:gd name="T101" fmla="*/ 17 h 296"/>
                    <a:gd name="T102" fmla="*/ 53 w 194"/>
                    <a:gd name="T103" fmla="*/ 23 h 29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94"/>
                    <a:gd name="T157" fmla="*/ 0 h 296"/>
                    <a:gd name="T158" fmla="*/ 194 w 194"/>
                    <a:gd name="T159" fmla="*/ 296 h 29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94" h="296">
                      <a:moveTo>
                        <a:pt x="53" y="23"/>
                      </a:moveTo>
                      <a:lnTo>
                        <a:pt x="2" y="137"/>
                      </a:lnTo>
                      <a:lnTo>
                        <a:pt x="1" y="138"/>
                      </a:lnTo>
                      <a:lnTo>
                        <a:pt x="1" y="140"/>
                      </a:lnTo>
                      <a:lnTo>
                        <a:pt x="0" y="142"/>
                      </a:lnTo>
                      <a:lnTo>
                        <a:pt x="0" y="145"/>
                      </a:lnTo>
                      <a:lnTo>
                        <a:pt x="0" y="147"/>
                      </a:lnTo>
                      <a:lnTo>
                        <a:pt x="0" y="150"/>
                      </a:lnTo>
                      <a:lnTo>
                        <a:pt x="1" y="152"/>
                      </a:lnTo>
                      <a:lnTo>
                        <a:pt x="2" y="155"/>
                      </a:lnTo>
                      <a:lnTo>
                        <a:pt x="3" y="157"/>
                      </a:lnTo>
                      <a:lnTo>
                        <a:pt x="4" y="159"/>
                      </a:lnTo>
                      <a:lnTo>
                        <a:pt x="6" y="161"/>
                      </a:lnTo>
                      <a:lnTo>
                        <a:pt x="8" y="163"/>
                      </a:lnTo>
                      <a:lnTo>
                        <a:pt x="10" y="164"/>
                      </a:lnTo>
                      <a:lnTo>
                        <a:pt x="12" y="165"/>
                      </a:lnTo>
                      <a:lnTo>
                        <a:pt x="14" y="165"/>
                      </a:lnTo>
                      <a:lnTo>
                        <a:pt x="16" y="166"/>
                      </a:lnTo>
                      <a:lnTo>
                        <a:pt x="18" y="166"/>
                      </a:lnTo>
                      <a:lnTo>
                        <a:pt x="21" y="166"/>
                      </a:lnTo>
                      <a:lnTo>
                        <a:pt x="126" y="166"/>
                      </a:lnTo>
                      <a:lnTo>
                        <a:pt x="126" y="295"/>
                      </a:lnTo>
                      <a:lnTo>
                        <a:pt x="159" y="295"/>
                      </a:lnTo>
                      <a:lnTo>
                        <a:pt x="159" y="142"/>
                      </a:lnTo>
                      <a:lnTo>
                        <a:pt x="159" y="140"/>
                      </a:lnTo>
                      <a:lnTo>
                        <a:pt x="159" y="138"/>
                      </a:lnTo>
                      <a:lnTo>
                        <a:pt x="158" y="137"/>
                      </a:lnTo>
                      <a:lnTo>
                        <a:pt x="157" y="136"/>
                      </a:lnTo>
                      <a:lnTo>
                        <a:pt x="156" y="135"/>
                      </a:lnTo>
                      <a:lnTo>
                        <a:pt x="154" y="133"/>
                      </a:lnTo>
                      <a:lnTo>
                        <a:pt x="153" y="132"/>
                      </a:lnTo>
                      <a:lnTo>
                        <a:pt x="152" y="131"/>
                      </a:lnTo>
                      <a:lnTo>
                        <a:pt x="150" y="131"/>
                      </a:lnTo>
                      <a:lnTo>
                        <a:pt x="148" y="130"/>
                      </a:lnTo>
                      <a:lnTo>
                        <a:pt x="146" y="130"/>
                      </a:lnTo>
                      <a:lnTo>
                        <a:pt x="144" y="129"/>
                      </a:lnTo>
                      <a:lnTo>
                        <a:pt x="142" y="129"/>
                      </a:lnTo>
                      <a:lnTo>
                        <a:pt x="140" y="129"/>
                      </a:lnTo>
                      <a:lnTo>
                        <a:pt x="139" y="129"/>
                      </a:lnTo>
                      <a:lnTo>
                        <a:pt x="137" y="129"/>
                      </a:lnTo>
                      <a:lnTo>
                        <a:pt x="76" y="125"/>
                      </a:lnTo>
                      <a:lnTo>
                        <a:pt x="93" y="75"/>
                      </a:lnTo>
                      <a:lnTo>
                        <a:pt x="105" y="93"/>
                      </a:lnTo>
                      <a:lnTo>
                        <a:pt x="179" y="93"/>
                      </a:lnTo>
                      <a:lnTo>
                        <a:pt x="181" y="92"/>
                      </a:lnTo>
                      <a:lnTo>
                        <a:pt x="183" y="92"/>
                      </a:lnTo>
                      <a:lnTo>
                        <a:pt x="184" y="91"/>
                      </a:lnTo>
                      <a:lnTo>
                        <a:pt x="185" y="91"/>
                      </a:lnTo>
                      <a:lnTo>
                        <a:pt x="187" y="90"/>
                      </a:lnTo>
                      <a:lnTo>
                        <a:pt x="189" y="89"/>
                      </a:lnTo>
                      <a:lnTo>
                        <a:pt x="190" y="87"/>
                      </a:lnTo>
                      <a:lnTo>
                        <a:pt x="191" y="86"/>
                      </a:lnTo>
                      <a:lnTo>
                        <a:pt x="192" y="84"/>
                      </a:lnTo>
                      <a:lnTo>
                        <a:pt x="192" y="83"/>
                      </a:lnTo>
                      <a:lnTo>
                        <a:pt x="193" y="81"/>
                      </a:lnTo>
                      <a:lnTo>
                        <a:pt x="193" y="78"/>
                      </a:lnTo>
                      <a:lnTo>
                        <a:pt x="193" y="76"/>
                      </a:lnTo>
                      <a:lnTo>
                        <a:pt x="192" y="74"/>
                      </a:lnTo>
                      <a:lnTo>
                        <a:pt x="191" y="72"/>
                      </a:lnTo>
                      <a:lnTo>
                        <a:pt x="190" y="70"/>
                      </a:lnTo>
                      <a:lnTo>
                        <a:pt x="189" y="69"/>
                      </a:lnTo>
                      <a:lnTo>
                        <a:pt x="188" y="68"/>
                      </a:lnTo>
                      <a:lnTo>
                        <a:pt x="186" y="66"/>
                      </a:lnTo>
                      <a:lnTo>
                        <a:pt x="184" y="65"/>
                      </a:lnTo>
                      <a:lnTo>
                        <a:pt x="184" y="64"/>
                      </a:lnTo>
                      <a:lnTo>
                        <a:pt x="181" y="64"/>
                      </a:lnTo>
                      <a:lnTo>
                        <a:pt x="179" y="64"/>
                      </a:lnTo>
                      <a:lnTo>
                        <a:pt x="122" y="64"/>
                      </a:lnTo>
                      <a:lnTo>
                        <a:pt x="110" y="44"/>
                      </a:lnTo>
                      <a:lnTo>
                        <a:pt x="112" y="42"/>
                      </a:lnTo>
                      <a:lnTo>
                        <a:pt x="113" y="39"/>
                      </a:lnTo>
                      <a:lnTo>
                        <a:pt x="113" y="37"/>
                      </a:lnTo>
                      <a:lnTo>
                        <a:pt x="114" y="34"/>
                      </a:lnTo>
                      <a:lnTo>
                        <a:pt x="114" y="30"/>
                      </a:lnTo>
                      <a:lnTo>
                        <a:pt x="114" y="28"/>
                      </a:lnTo>
                      <a:lnTo>
                        <a:pt x="114" y="24"/>
                      </a:lnTo>
                      <a:lnTo>
                        <a:pt x="113" y="22"/>
                      </a:lnTo>
                      <a:lnTo>
                        <a:pt x="112" y="19"/>
                      </a:lnTo>
                      <a:lnTo>
                        <a:pt x="111" y="17"/>
                      </a:lnTo>
                      <a:lnTo>
                        <a:pt x="110" y="15"/>
                      </a:lnTo>
                      <a:lnTo>
                        <a:pt x="109" y="13"/>
                      </a:lnTo>
                      <a:lnTo>
                        <a:pt x="107" y="10"/>
                      </a:lnTo>
                      <a:lnTo>
                        <a:pt x="105" y="9"/>
                      </a:lnTo>
                      <a:lnTo>
                        <a:pt x="103" y="7"/>
                      </a:lnTo>
                      <a:lnTo>
                        <a:pt x="101" y="5"/>
                      </a:lnTo>
                      <a:lnTo>
                        <a:pt x="98" y="3"/>
                      </a:lnTo>
                      <a:lnTo>
                        <a:pt x="96" y="3"/>
                      </a:lnTo>
                      <a:lnTo>
                        <a:pt x="93" y="1"/>
                      </a:lnTo>
                      <a:lnTo>
                        <a:pt x="90" y="1"/>
                      </a:lnTo>
                      <a:lnTo>
                        <a:pt x="87" y="0"/>
                      </a:lnTo>
                      <a:lnTo>
                        <a:pt x="84" y="0"/>
                      </a:lnTo>
                      <a:lnTo>
                        <a:pt x="81" y="0"/>
                      </a:lnTo>
                      <a:lnTo>
                        <a:pt x="78" y="0"/>
                      </a:lnTo>
                      <a:lnTo>
                        <a:pt x="75" y="1"/>
                      </a:lnTo>
                      <a:lnTo>
                        <a:pt x="72" y="2"/>
                      </a:lnTo>
                      <a:lnTo>
                        <a:pt x="69" y="3"/>
                      </a:lnTo>
                      <a:lnTo>
                        <a:pt x="66" y="4"/>
                      </a:lnTo>
                      <a:lnTo>
                        <a:pt x="63" y="6"/>
                      </a:lnTo>
                      <a:lnTo>
                        <a:pt x="61" y="9"/>
                      </a:lnTo>
                      <a:lnTo>
                        <a:pt x="59" y="11"/>
                      </a:lnTo>
                      <a:lnTo>
                        <a:pt x="57" y="13"/>
                      </a:lnTo>
                      <a:lnTo>
                        <a:pt x="55" y="17"/>
                      </a:lnTo>
                      <a:lnTo>
                        <a:pt x="53" y="19"/>
                      </a:lnTo>
                      <a:lnTo>
                        <a:pt x="53" y="23"/>
                      </a:lnTo>
                    </a:path>
                  </a:pathLst>
                </a:custGeom>
                <a:solidFill>
                  <a:srgbClr val="FC0128"/>
                </a:solidFill>
                <a:ln w="127000" cap="rnd">
                  <a:noFill/>
                  <a:round/>
                </a:ln>
              </p:spPr>
              <p:txBody>
                <a:bodyP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grpSp>
        </p:grpSp>
        <p:grpSp>
          <p:nvGrpSpPr>
            <p:cNvPr id="10279" name="Group 92"/>
            <p:cNvGrpSpPr/>
            <p:nvPr/>
          </p:nvGrpSpPr>
          <p:grpSpPr bwMode="auto">
            <a:xfrm>
              <a:off x="1820" y="2928"/>
              <a:ext cx="967" cy="448"/>
              <a:chOff x="1820" y="2928"/>
              <a:chExt cx="967" cy="448"/>
            </a:xfrm>
          </p:grpSpPr>
          <p:grpSp>
            <p:nvGrpSpPr>
              <p:cNvPr id="10299" name="Group 93"/>
              <p:cNvGrpSpPr/>
              <p:nvPr/>
            </p:nvGrpSpPr>
            <p:grpSpPr bwMode="auto">
              <a:xfrm>
                <a:off x="1820" y="2928"/>
                <a:ext cx="305" cy="448"/>
                <a:chOff x="1820" y="2928"/>
                <a:chExt cx="305" cy="448"/>
              </a:xfrm>
            </p:grpSpPr>
            <p:grpSp>
              <p:nvGrpSpPr>
                <p:cNvPr id="10313" name="Group 94"/>
                <p:cNvGrpSpPr/>
                <p:nvPr/>
              </p:nvGrpSpPr>
              <p:grpSpPr bwMode="auto">
                <a:xfrm>
                  <a:off x="1820" y="2928"/>
                  <a:ext cx="305" cy="448"/>
                  <a:chOff x="1820" y="2928"/>
                  <a:chExt cx="305" cy="448"/>
                </a:xfrm>
              </p:grpSpPr>
              <p:sp>
                <p:nvSpPr>
                  <p:cNvPr id="10315" name="AutoShape 95"/>
                  <p:cNvSpPr>
                    <a:spLocks noChangeArrowheads="1"/>
                  </p:cNvSpPr>
                  <p:nvPr/>
                </p:nvSpPr>
                <p:spPr bwMode="auto">
                  <a:xfrm>
                    <a:off x="1820" y="2999"/>
                    <a:ext cx="305" cy="377"/>
                  </a:xfrm>
                  <a:prstGeom prst="cube">
                    <a:avLst>
                      <a:gd name="adj" fmla="val 24995"/>
                    </a:avLst>
                  </a:prstGeom>
                  <a:solidFill>
                    <a:srgbClr val="F6BF69"/>
                  </a:solidFill>
                  <a:ln w="12700">
                    <a:solidFill>
                      <a:schemeClr val="tx1"/>
                    </a:solid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10316" name="AutoShape 96"/>
                  <p:cNvSpPr>
                    <a:spLocks noChangeArrowheads="1"/>
                  </p:cNvSpPr>
                  <p:nvPr/>
                </p:nvSpPr>
                <p:spPr bwMode="auto">
                  <a:xfrm>
                    <a:off x="1890" y="2928"/>
                    <a:ext cx="235" cy="78"/>
                  </a:xfrm>
                  <a:prstGeom prst="cube">
                    <a:avLst>
                      <a:gd name="adj" fmla="val 24995"/>
                    </a:avLst>
                  </a:prstGeom>
                  <a:solidFill>
                    <a:srgbClr val="F6BF69"/>
                  </a:solidFill>
                  <a:ln w="12700">
                    <a:solidFill>
                      <a:schemeClr val="tx1"/>
                    </a:solid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grpSp>
            <p:sp>
              <p:nvSpPr>
                <p:cNvPr id="10314" name="AutoShape 97"/>
                <p:cNvSpPr>
                  <a:spLocks noChangeArrowheads="1"/>
                </p:cNvSpPr>
                <p:nvPr/>
              </p:nvSpPr>
              <p:spPr bwMode="auto">
                <a:xfrm>
                  <a:off x="1882" y="3032"/>
                  <a:ext cx="158" cy="27"/>
                </a:xfrm>
                <a:prstGeom prst="parallelogram">
                  <a:avLst>
                    <a:gd name="adj" fmla="val 146269"/>
                  </a:avLst>
                </a:prstGeom>
                <a:solidFill>
                  <a:srgbClr val="F6BF69"/>
                </a:solidFill>
                <a:ln w="25400">
                  <a:solidFill>
                    <a:schemeClr val="tx1"/>
                  </a:solid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grpSp>
          <p:grpSp>
            <p:nvGrpSpPr>
              <p:cNvPr id="10300" name="Group 98"/>
              <p:cNvGrpSpPr/>
              <p:nvPr/>
            </p:nvGrpSpPr>
            <p:grpSpPr bwMode="auto">
              <a:xfrm>
                <a:off x="2121" y="2928"/>
                <a:ext cx="378" cy="448"/>
                <a:chOff x="2121" y="2928"/>
                <a:chExt cx="378" cy="448"/>
              </a:xfrm>
            </p:grpSpPr>
            <p:grpSp>
              <p:nvGrpSpPr>
                <p:cNvPr id="10308" name="Group 99"/>
                <p:cNvGrpSpPr/>
                <p:nvPr/>
              </p:nvGrpSpPr>
              <p:grpSpPr bwMode="auto">
                <a:xfrm>
                  <a:off x="2121" y="2928"/>
                  <a:ext cx="378" cy="448"/>
                  <a:chOff x="2121" y="2928"/>
                  <a:chExt cx="378" cy="448"/>
                </a:xfrm>
              </p:grpSpPr>
              <p:sp>
                <p:nvSpPr>
                  <p:cNvPr id="10311" name="AutoShape 100"/>
                  <p:cNvSpPr>
                    <a:spLocks noChangeArrowheads="1"/>
                  </p:cNvSpPr>
                  <p:nvPr/>
                </p:nvSpPr>
                <p:spPr bwMode="auto">
                  <a:xfrm>
                    <a:off x="2121" y="2999"/>
                    <a:ext cx="378" cy="377"/>
                  </a:xfrm>
                  <a:prstGeom prst="cube">
                    <a:avLst>
                      <a:gd name="adj" fmla="val 24995"/>
                    </a:avLst>
                  </a:prstGeom>
                  <a:solidFill>
                    <a:srgbClr val="A2C1FE"/>
                  </a:solidFill>
                  <a:ln w="12700">
                    <a:solidFill>
                      <a:schemeClr val="tx1"/>
                    </a:solid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10312" name="AutoShape 101"/>
                  <p:cNvSpPr>
                    <a:spLocks noChangeArrowheads="1"/>
                  </p:cNvSpPr>
                  <p:nvPr/>
                </p:nvSpPr>
                <p:spPr bwMode="auto">
                  <a:xfrm>
                    <a:off x="2207" y="2928"/>
                    <a:ext cx="292" cy="78"/>
                  </a:xfrm>
                  <a:prstGeom prst="cube">
                    <a:avLst>
                      <a:gd name="adj" fmla="val 24995"/>
                    </a:avLst>
                  </a:prstGeom>
                  <a:solidFill>
                    <a:srgbClr val="A2C1FE"/>
                  </a:solidFill>
                  <a:ln w="12700">
                    <a:solidFill>
                      <a:schemeClr val="tx1"/>
                    </a:solid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grpSp>
            <p:sp>
              <p:nvSpPr>
                <p:cNvPr id="10309" name="Oval 102"/>
                <p:cNvSpPr>
                  <a:spLocks noChangeArrowheads="1"/>
                </p:cNvSpPr>
                <p:nvPr/>
              </p:nvSpPr>
              <p:spPr bwMode="auto">
                <a:xfrm>
                  <a:off x="2236" y="2964"/>
                  <a:ext cx="49" cy="27"/>
                </a:xfrm>
                <a:prstGeom prst="ellipse">
                  <a:avLst/>
                </a:prstGeom>
                <a:solidFill>
                  <a:schemeClr val="bg1"/>
                </a:solidFill>
                <a:ln w="12700">
                  <a:solidFill>
                    <a:schemeClr val="tx1"/>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10310" name="AutoShape 103"/>
                <p:cNvSpPr>
                  <a:spLocks noChangeArrowheads="1"/>
                </p:cNvSpPr>
                <p:nvPr/>
              </p:nvSpPr>
              <p:spPr bwMode="auto">
                <a:xfrm>
                  <a:off x="2168" y="3174"/>
                  <a:ext cx="198" cy="84"/>
                </a:xfrm>
                <a:prstGeom prst="octagon">
                  <a:avLst>
                    <a:gd name="adj" fmla="val 29282"/>
                  </a:avLst>
                </a:prstGeom>
                <a:solidFill>
                  <a:srgbClr val="A2C1FE"/>
                </a:solidFill>
                <a:ln w="25400">
                  <a:solidFill>
                    <a:schemeClr val="tx1"/>
                  </a:solid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grpSp>
          <p:sp>
            <p:nvSpPr>
              <p:cNvPr id="10301" name="Freeform 104"/>
              <p:cNvSpPr/>
              <p:nvPr/>
            </p:nvSpPr>
            <p:spPr bwMode="auto">
              <a:xfrm>
                <a:off x="2685" y="3157"/>
                <a:ext cx="86" cy="192"/>
              </a:xfrm>
              <a:custGeom>
                <a:avLst/>
                <a:gdLst>
                  <a:gd name="T0" fmla="*/ 62 w 86"/>
                  <a:gd name="T1" fmla="*/ 0 h 192"/>
                  <a:gd name="T2" fmla="*/ 85 w 86"/>
                  <a:gd name="T3" fmla="*/ 0 h 192"/>
                  <a:gd name="T4" fmla="*/ 23 w 86"/>
                  <a:gd name="T5" fmla="*/ 191 h 192"/>
                  <a:gd name="T6" fmla="*/ 0 w 86"/>
                  <a:gd name="T7" fmla="*/ 191 h 192"/>
                  <a:gd name="T8" fmla="*/ 62 w 86"/>
                  <a:gd name="T9" fmla="*/ 0 h 192"/>
                  <a:gd name="T10" fmla="*/ 0 60000 65536"/>
                  <a:gd name="T11" fmla="*/ 0 60000 65536"/>
                  <a:gd name="T12" fmla="*/ 0 60000 65536"/>
                  <a:gd name="T13" fmla="*/ 0 60000 65536"/>
                  <a:gd name="T14" fmla="*/ 0 60000 65536"/>
                  <a:gd name="T15" fmla="*/ 0 w 86"/>
                  <a:gd name="T16" fmla="*/ 0 h 192"/>
                  <a:gd name="T17" fmla="*/ 86 w 86"/>
                  <a:gd name="T18" fmla="*/ 192 h 192"/>
                </a:gdLst>
                <a:ahLst/>
                <a:cxnLst>
                  <a:cxn ang="T10">
                    <a:pos x="T0" y="T1"/>
                  </a:cxn>
                  <a:cxn ang="T11">
                    <a:pos x="T2" y="T3"/>
                  </a:cxn>
                  <a:cxn ang="T12">
                    <a:pos x="T4" y="T5"/>
                  </a:cxn>
                  <a:cxn ang="T13">
                    <a:pos x="T6" y="T7"/>
                  </a:cxn>
                  <a:cxn ang="T14">
                    <a:pos x="T8" y="T9"/>
                  </a:cxn>
                </a:cxnLst>
                <a:rect l="T15" t="T16" r="T17" b="T18"/>
                <a:pathLst>
                  <a:path w="86" h="192">
                    <a:moveTo>
                      <a:pt x="62" y="0"/>
                    </a:moveTo>
                    <a:lnTo>
                      <a:pt x="85" y="0"/>
                    </a:lnTo>
                    <a:lnTo>
                      <a:pt x="23" y="191"/>
                    </a:lnTo>
                    <a:lnTo>
                      <a:pt x="0" y="191"/>
                    </a:lnTo>
                    <a:lnTo>
                      <a:pt x="62" y="0"/>
                    </a:lnTo>
                  </a:path>
                </a:pathLst>
              </a:custGeom>
              <a:solidFill>
                <a:srgbClr val="FC0128"/>
              </a:solidFill>
              <a:ln w="12700" cap="rnd">
                <a:noFill/>
                <a:round/>
              </a:ln>
            </p:spPr>
            <p:txBody>
              <a:bodyP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10302" name="Rectangle 105"/>
              <p:cNvSpPr>
                <a:spLocks noChangeArrowheads="1"/>
              </p:cNvSpPr>
              <p:nvPr/>
            </p:nvSpPr>
            <p:spPr bwMode="auto">
              <a:xfrm>
                <a:off x="2681" y="3157"/>
                <a:ext cx="106" cy="16"/>
              </a:xfrm>
              <a:prstGeom prst="rect">
                <a:avLst/>
              </a:prstGeom>
              <a:solidFill>
                <a:srgbClr val="FC0128"/>
              </a:solidFill>
              <a:ln w="12700">
                <a:no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10303" name="Rectangle 106"/>
              <p:cNvSpPr>
                <a:spLocks noChangeArrowheads="1"/>
              </p:cNvSpPr>
              <p:nvPr/>
            </p:nvSpPr>
            <p:spPr bwMode="auto">
              <a:xfrm>
                <a:off x="2688" y="3238"/>
                <a:ext cx="82" cy="16"/>
              </a:xfrm>
              <a:prstGeom prst="rect">
                <a:avLst/>
              </a:prstGeom>
              <a:solidFill>
                <a:srgbClr val="FC0128"/>
              </a:solidFill>
              <a:ln w="12700">
                <a:no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10304" name="Rectangle 107"/>
              <p:cNvSpPr>
                <a:spLocks noChangeArrowheads="1"/>
              </p:cNvSpPr>
              <p:nvPr/>
            </p:nvSpPr>
            <p:spPr bwMode="auto">
              <a:xfrm>
                <a:off x="2505" y="3238"/>
                <a:ext cx="103" cy="11"/>
              </a:xfrm>
              <a:prstGeom prst="rect">
                <a:avLst/>
              </a:prstGeom>
              <a:solidFill>
                <a:srgbClr val="FC0128"/>
              </a:solidFill>
              <a:ln w="12700">
                <a:no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grpSp>
            <p:nvGrpSpPr>
              <p:cNvPr id="10305" name="Group 108"/>
              <p:cNvGrpSpPr/>
              <p:nvPr/>
            </p:nvGrpSpPr>
            <p:grpSpPr bwMode="auto">
              <a:xfrm>
                <a:off x="2503" y="2985"/>
                <a:ext cx="194" cy="364"/>
                <a:chOff x="2503" y="2985"/>
                <a:chExt cx="194" cy="364"/>
              </a:xfrm>
            </p:grpSpPr>
            <p:sp>
              <p:nvSpPr>
                <p:cNvPr id="10306" name="Oval 109"/>
                <p:cNvSpPr>
                  <a:spLocks noChangeArrowheads="1"/>
                </p:cNvSpPr>
                <p:nvPr/>
              </p:nvSpPr>
              <p:spPr bwMode="auto">
                <a:xfrm>
                  <a:off x="2579" y="2985"/>
                  <a:ext cx="48" cy="48"/>
                </a:xfrm>
                <a:prstGeom prst="ellipse">
                  <a:avLst/>
                </a:prstGeom>
                <a:solidFill>
                  <a:srgbClr val="FC0128"/>
                </a:solidFill>
                <a:ln w="12700">
                  <a:solidFill>
                    <a:srgbClr val="000000"/>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10307" name="Freeform 110"/>
                <p:cNvSpPr/>
                <p:nvPr/>
              </p:nvSpPr>
              <p:spPr bwMode="auto">
                <a:xfrm>
                  <a:off x="2503" y="3053"/>
                  <a:ext cx="194" cy="296"/>
                </a:xfrm>
                <a:custGeom>
                  <a:avLst/>
                  <a:gdLst>
                    <a:gd name="T0" fmla="*/ 2 w 194"/>
                    <a:gd name="T1" fmla="*/ 137 h 296"/>
                    <a:gd name="T2" fmla="*/ 1 w 194"/>
                    <a:gd name="T3" fmla="*/ 140 h 296"/>
                    <a:gd name="T4" fmla="*/ 0 w 194"/>
                    <a:gd name="T5" fmla="*/ 145 h 296"/>
                    <a:gd name="T6" fmla="*/ 0 w 194"/>
                    <a:gd name="T7" fmla="*/ 150 h 296"/>
                    <a:gd name="T8" fmla="*/ 2 w 194"/>
                    <a:gd name="T9" fmla="*/ 155 h 296"/>
                    <a:gd name="T10" fmla="*/ 4 w 194"/>
                    <a:gd name="T11" fmla="*/ 159 h 296"/>
                    <a:gd name="T12" fmla="*/ 8 w 194"/>
                    <a:gd name="T13" fmla="*/ 163 h 296"/>
                    <a:gd name="T14" fmla="*/ 12 w 194"/>
                    <a:gd name="T15" fmla="*/ 165 h 296"/>
                    <a:gd name="T16" fmla="*/ 16 w 194"/>
                    <a:gd name="T17" fmla="*/ 166 h 296"/>
                    <a:gd name="T18" fmla="*/ 21 w 194"/>
                    <a:gd name="T19" fmla="*/ 166 h 296"/>
                    <a:gd name="T20" fmla="*/ 126 w 194"/>
                    <a:gd name="T21" fmla="*/ 295 h 296"/>
                    <a:gd name="T22" fmla="*/ 159 w 194"/>
                    <a:gd name="T23" fmla="*/ 142 h 296"/>
                    <a:gd name="T24" fmla="*/ 159 w 194"/>
                    <a:gd name="T25" fmla="*/ 138 h 296"/>
                    <a:gd name="T26" fmla="*/ 157 w 194"/>
                    <a:gd name="T27" fmla="*/ 136 h 296"/>
                    <a:gd name="T28" fmla="*/ 154 w 194"/>
                    <a:gd name="T29" fmla="*/ 133 h 296"/>
                    <a:gd name="T30" fmla="*/ 152 w 194"/>
                    <a:gd name="T31" fmla="*/ 131 h 296"/>
                    <a:gd name="T32" fmla="*/ 148 w 194"/>
                    <a:gd name="T33" fmla="*/ 130 h 296"/>
                    <a:gd name="T34" fmla="*/ 144 w 194"/>
                    <a:gd name="T35" fmla="*/ 129 h 296"/>
                    <a:gd name="T36" fmla="*/ 140 w 194"/>
                    <a:gd name="T37" fmla="*/ 129 h 296"/>
                    <a:gd name="T38" fmla="*/ 137 w 194"/>
                    <a:gd name="T39" fmla="*/ 129 h 296"/>
                    <a:gd name="T40" fmla="*/ 93 w 194"/>
                    <a:gd name="T41" fmla="*/ 75 h 296"/>
                    <a:gd name="T42" fmla="*/ 179 w 194"/>
                    <a:gd name="T43" fmla="*/ 93 h 296"/>
                    <a:gd name="T44" fmla="*/ 183 w 194"/>
                    <a:gd name="T45" fmla="*/ 92 h 296"/>
                    <a:gd name="T46" fmla="*/ 185 w 194"/>
                    <a:gd name="T47" fmla="*/ 91 h 296"/>
                    <a:gd name="T48" fmla="*/ 189 w 194"/>
                    <a:gd name="T49" fmla="*/ 89 h 296"/>
                    <a:gd name="T50" fmla="*/ 191 w 194"/>
                    <a:gd name="T51" fmla="*/ 86 h 296"/>
                    <a:gd name="T52" fmla="*/ 192 w 194"/>
                    <a:gd name="T53" fmla="*/ 83 h 296"/>
                    <a:gd name="T54" fmla="*/ 193 w 194"/>
                    <a:gd name="T55" fmla="*/ 78 h 296"/>
                    <a:gd name="T56" fmla="*/ 192 w 194"/>
                    <a:gd name="T57" fmla="*/ 74 h 296"/>
                    <a:gd name="T58" fmla="*/ 190 w 194"/>
                    <a:gd name="T59" fmla="*/ 70 h 296"/>
                    <a:gd name="T60" fmla="*/ 188 w 194"/>
                    <a:gd name="T61" fmla="*/ 68 h 296"/>
                    <a:gd name="T62" fmla="*/ 184 w 194"/>
                    <a:gd name="T63" fmla="*/ 65 h 296"/>
                    <a:gd name="T64" fmla="*/ 181 w 194"/>
                    <a:gd name="T65" fmla="*/ 64 h 296"/>
                    <a:gd name="T66" fmla="*/ 122 w 194"/>
                    <a:gd name="T67" fmla="*/ 64 h 296"/>
                    <a:gd name="T68" fmla="*/ 112 w 194"/>
                    <a:gd name="T69" fmla="*/ 42 h 296"/>
                    <a:gd name="T70" fmla="*/ 113 w 194"/>
                    <a:gd name="T71" fmla="*/ 37 h 296"/>
                    <a:gd name="T72" fmla="*/ 114 w 194"/>
                    <a:gd name="T73" fmla="*/ 30 h 296"/>
                    <a:gd name="T74" fmla="*/ 114 w 194"/>
                    <a:gd name="T75" fmla="*/ 24 h 296"/>
                    <a:gd name="T76" fmla="*/ 112 w 194"/>
                    <a:gd name="T77" fmla="*/ 19 h 296"/>
                    <a:gd name="T78" fmla="*/ 110 w 194"/>
                    <a:gd name="T79" fmla="*/ 15 h 296"/>
                    <a:gd name="T80" fmla="*/ 107 w 194"/>
                    <a:gd name="T81" fmla="*/ 10 h 296"/>
                    <a:gd name="T82" fmla="*/ 103 w 194"/>
                    <a:gd name="T83" fmla="*/ 7 h 296"/>
                    <a:gd name="T84" fmla="*/ 98 w 194"/>
                    <a:gd name="T85" fmla="*/ 3 h 296"/>
                    <a:gd name="T86" fmla="*/ 93 w 194"/>
                    <a:gd name="T87" fmla="*/ 1 h 296"/>
                    <a:gd name="T88" fmla="*/ 87 w 194"/>
                    <a:gd name="T89" fmla="*/ 0 h 296"/>
                    <a:gd name="T90" fmla="*/ 81 w 194"/>
                    <a:gd name="T91" fmla="*/ 0 h 296"/>
                    <a:gd name="T92" fmla="*/ 75 w 194"/>
                    <a:gd name="T93" fmla="*/ 1 h 296"/>
                    <a:gd name="T94" fmla="*/ 69 w 194"/>
                    <a:gd name="T95" fmla="*/ 3 h 296"/>
                    <a:gd name="T96" fmla="*/ 63 w 194"/>
                    <a:gd name="T97" fmla="*/ 6 h 296"/>
                    <a:gd name="T98" fmla="*/ 59 w 194"/>
                    <a:gd name="T99" fmla="*/ 11 h 296"/>
                    <a:gd name="T100" fmla="*/ 55 w 194"/>
                    <a:gd name="T101" fmla="*/ 17 h 296"/>
                    <a:gd name="T102" fmla="*/ 53 w 194"/>
                    <a:gd name="T103" fmla="*/ 23 h 29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94"/>
                    <a:gd name="T157" fmla="*/ 0 h 296"/>
                    <a:gd name="T158" fmla="*/ 194 w 194"/>
                    <a:gd name="T159" fmla="*/ 296 h 29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94" h="296">
                      <a:moveTo>
                        <a:pt x="53" y="23"/>
                      </a:moveTo>
                      <a:lnTo>
                        <a:pt x="2" y="137"/>
                      </a:lnTo>
                      <a:lnTo>
                        <a:pt x="1" y="138"/>
                      </a:lnTo>
                      <a:lnTo>
                        <a:pt x="1" y="140"/>
                      </a:lnTo>
                      <a:lnTo>
                        <a:pt x="0" y="142"/>
                      </a:lnTo>
                      <a:lnTo>
                        <a:pt x="0" y="145"/>
                      </a:lnTo>
                      <a:lnTo>
                        <a:pt x="0" y="147"/>
                      </a:lnTo>
                      <a:lnTo>
                        <a:pt x="0" y="150"/>
                      </a:lnTo>
                      <a:lnTo>
                        <a:pt x="1" y="152"/>
                      </a:lnTo>
                      <a:lnTo>
                        <a:pt x="2" y="155"/>
                      </a:lnTo>
                      <a:lnTo>
                        <a:pt x="3" y="157"/>
                      </a:lnTo>
                      <a:lnTo>
                        <a:pt x="4" y="159"/>
                      </a:lnTo>
                      <a:lnTo>
                        <a:pt x="6" y="161"/>
                      </a:lnTo>
                      <a:lnTo>
                        <a:pt x="8" y="163"/>
                      </a:lnTo>
                      <a:lnTo>
                        <a:pt x="10" y="164"/>
                      </a:lnTo>
                      <a:lnTo>
                        <a:pt x="12" y="165"/>
                      </a:lnTo>
                      <a:lnTo>
                        <a:pt x="14" y="165"/>
                      </a:lnTo>
                      <a:lnTo>
                        <a:pt x="16" y="166"/>
                      </a:lnTo>
                      <a:lnTo>
                        <a:pt x="18" y="166"/>
                      </a:lnTo>
                      <a:lnTo>
                        <a:pt x="21" y="166"/>
                      </a:lnTo>
                      <a:lnTo>
                        <a:pt x="126" y="166"/>
                      </a:lnTo>
                      <a:lnTo>
                        <a:pt x="126" y="295"/>
                      </a:lnTo>
                      <a:lnTo>
                        <a:pt x="159" y="295"/>
                      </a:lnTo>
                      <a:lnTo>
                        <a:pt x="159" y="142"/>
                      </a:lnTo>
                      <a:lnTo>
                        <a:pt x="159" y="140"/>
                      </a:lnTo>
                      <a:lnTo>
                        <a:pt x="159" y="138"/>
                      </a:lnTo>
                      <a:lnTo>
                        <a:pt x="158" y="137"/>
                      </a:lnTo>
                      <a:lnTo>
                        <a:pt x="157" y="136"/>
                      </a:lnTo>
                      <a:lnTo>
                        <a:pt x="156" y="135"/>
                      </a:lnTo>
                      <a:lnTo>
                        <a:pt x="154" y="133"/>
                      </a:lnTo>
                      <a:lnTo>
                        <a:pt x="153" y="132"/>
                      </a:lnTo>
                      <a:lnTo>
                        <a:pt x="152" y="131"/>
                      </a:lnTo>
                      <a:lnTo>
                        <a:pt x="150" y="131"/>
                      </a:lnTo>
                      <a:lnTo>
                        <a:pt x="148" y="130"/>
                      </a:lnTo>
                      <a:lnTo>
                        <a:pt x="146" y="130"/>
                      </a:lnTo>
                      <a:lnTo>
                        <a:pt x="144" y="129"/>
                      </a:lnTo>
                      <a:lnTo>
                        <a:pt x="142" y="129"/>
                      </a:lnTo>
                      <a:lnTo>
                        <a:pt x="140" y="129"/>
                      </a:lnTo>
                      <a:lnTo>
                        <a:pt x="139" y="129"/>
                      </a:lnTo>
                      <a:lnTo>
                        <a:pt x="137" y="129"/>
                      </a:lnTo>
                      <a:lnTo>
                        <a:pt x="76" y="125"/>
                      </a:lnTo>
                      <a:lnTo>
                        <a:pt x="93" y="75"/>
                      </a:lnTo>
                      <a:lnTo>
                        <a:pt x="105" y="93"/>
                      </a:lnTo>
                      <a:lnTo>
                        <a:pt x="179" y="93"/>
                      </a:lnTo>
                      <a:lnTo>
                        <a:pt x="181" y="92"/>
                      </a:lnTo>
                      <a:lnTo>
                        <a:pt x="183" y="92"/>
                      </a:lnTo>
                      <a:lnTo>
                        <a:pt x="184" y="91"/>
                      </a:lnTo>
                      <a:lnTo>
                        <a:pt x="185" y="91"/>
                      </a:lnTo>
                      <a:lnTo>
                        <a:pt x="187" y="90"/>
                      </a:lnTo>
                      <a:lnTo>
                        <a:pt x="189" y="89"/>
                      </a:lnTo>
                      <a:lnTo>
                        <a:pt x="190" y="87"/>
                      </a:lnTo>
                      <a:lnTo>
                        <a:pt x="191" y="86"/>
                      </a:lnTo>
                      <a:lnTo>
                        <a:pt x="192" y="84"/>
                      </a:lnTo>
                      <a:lnTo>
                        <a:pt x="192" y="83"/>
                      </a:lnTo>
                      <a:lnTo>
                        <a:pt x="193" y="81"/>
                      </a:lnTo>
                      <a:lnTo>
                        <a:pt x="193" y="78"/>
                      </a:lnTo>
                      <a:lnTo>
                        <a:pt x="193" y="76"/>
                      </a:lnTo>
                      <a:lnTo>
                        <a:pt x="192" y="74"/>
                      </a:lnTo>
                      <a:lnTo>
                        <a:pt x="191" y="72"/>
                      </a:lnTo>
                      <a:lnTo>
                        <a:pt x="190" y="70"/>
                      </a:lnTo>
                      <a:lnTo>
                        <a:pt x="189" y="69"/>
                      </a:lnTo>
                      <a:lnTo>
                        <a:pt x="188" y="68"/>
                      </a:lnTo>
                      <a:lnTo>
                        <a:pt x="186" y="66"/>
                      </a:lnTo>
                      <a:lnTo>
                        <a:pt x="184" y="65"/>
                      </a:lnTo>
                      <a:lnTo>
                        <a:pt x="184" y="64"/>
                      </a:lnTo>
                      <a:lnTo>
                        <a:pt x="181" y="64"/>
                      </a:lnTo>
                      <a:lnTo>
                        <a:pt x="179" y="64"/>
                      </a:lnTo>
                      <a:lnTo>
                        <a:pt x="122" y="64"/>
                      </a:lnTo>
                      <a:lnTo>
                        <a:pt x="110" y="44"/>
                      </a:lnTo>
                      <a:lnTo>
                        <a:pt x="112" y="42"/>
                      </a:lnTo>
                      <a:lnTo>
                        <a:pt x="113" y="39"/>
                      </a:lnTo>
                      <a:lnTo>
                        <a:pt x="113" y="37"/>
                      </a:lnTo>
                      <a:lnTo>
                        <a:pt x="114" y="34"/>
                      </a:lnTo>
                      <a:lnTo>
                        <a:pt x="114" y="30"/>
                      </a:lnTo>
                      <a:lnTo>
                        <a:pt x="114" y="28"/>
                      </a:lnTo>
                      <a:lnTo>
                        <a:pt x="114" y="24"/>
                      </a:lnTo>
                      <a:lnTo>
                        <a:pt x="113" y="22"/>
                      </a:lnTo>
                      <a:lnTo>
                        <a:pt x="112" y="19"/>
                      </a:lnTo>
                      <a:lnTo>
                        <a:pt x="111" y="17"/>
                      </a:lnTo>
                      <a:lnTo>
                        <a:pt x="110" y="15"/>
                      </a:lnTo>
                      <a:lnTo>
                        <a:pt x="109" y="13"/>
                      </a:lnTo>
                      <a:lnTo>
                        <a:pt x="107" y="10"/>
                      </a:lnTo>
                      <a:lnTo>
                        <a:pt x="105" y="9"/>
                      </a:lnTo>
                      <a:lnTo>
                        <a:pt x="103" y="7"/>
                      </a:lnTo>
                      <a:lnTo>
                        <a:pt x="101" y="5"/>
                      </a:lnTo>
                      <a:lnTo>
                        <a:pt x="98" y="3"/>
                      </a:lnTo>
                      <a:lnTo>
                        <a:pt x="96" y="3"/>
                      </a:lnTo>
                      <a:lnTo>
                        <a:pt x="93" y="1"/>
                      </a:lnTo>
                      <a:lnTo>
                        <a:pt x="90" y="1"/>
                      </a:lnTo>
                      <a:lnTo>
                        <a:pt x="87" y="0"/>
                      </a:lnTo>
                      <a:lnTo>
                        <a:pt x="84" y="0"/>
                      </a:lnTo>
                      <a:lnTo>
                        <a:pt x="81" y="0"/>
                      </a:lnTo>
                      <a:lnTo>
                        <a:pt x="78" y="0"/>
                      </a:lnTo>
                      <a:lnTo>
                        <a:pt x="75" y="1"/>
                      </a:lnTo>
                      <a:lnTo>
                        <a:pt x="72" y="2"/>
                      </a:lnTo>
                      <a:lnTo>
                        <a:pt x="69" y="3"/>
                      </a:lnTo>
                      <a:lnTo>
                        <a:pt x="66" y="4"/>
                      </a:lnTo>
                      <a:lnTo>
                        <a:pt x="63" y="6"/>
                      </a:lnTo>
                      <a:lnTo>
                        <a:pt x="61" y="9"/>
                      </a:lnTo>
                      <a:lnTo>
                        <a:pt x="59" y="11"/>
                      </a:lnTo>
                      <a:lnTo>
                        <a:pt x="57" y="13"/>
                      </a:lnTo>
                      <a:lnTo>
                        <a:pt x="55" y="17"/>
                      </a:lnTo>
                      <a:lnTo>
                        <a:pt x="53" y="19"/>
                      </a:lnTo>
                      <a:lnTo>
                        <a:pt x="53" y="23"/>
                      </a:lnTo>
                    </a:path>
                  </a:pathLst>
                </a:custGeom>
                <a:solidFill>
                  <a:srgbClr val="FC0128"/>
                </a:solidFill>
                <a:ln w="127000" cap="rnd">
                  <a:noFill/>
                  <a:round/>
                </a:ln>
              </p:spPr>
              <p:txBody>
                <a:bodyP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grpSp>
        </p:grpSp>
        <p:grpSp>
          <p:nvGrpSpPr>
            <p:cNvPr id="10280" name="Group 111"/>
            <p:cNvGrpSpPr/>
            <p:nvPr/>
          </p:nvGrpSpPr>
          <p:grpSpPr bwMode="auto">
            <a:xfrm>
              <a:off x="2236" y="3376"/>
              <a:ext cx="967" cy="448"/>
              <a:chOff x="2236" y="3376"/>
              <a:chExt cx="967" cy="448"/>
            </a:xfrm>
          </p:grpSpPr>
          <p:grpSp>
            <p:nvGrpSpPr>
              <p:cNvPr id="10281" name="Group 112"/>
              <p:cNvGrpSpPr/>
              <p:nvPr/>
            </p:nvGrpSpPr>
            <p:grpSpPr bwMode="auto">
              <a:xfrm>
                <a:off x="2236" y="3376"/>
                <a:ext cx="305" cy="448"/>
                <a:chOff x="2236" y="3376"/>
                <a:chExt cx="305" cy="448"/>
              </a:xfrm>
            </p:grpSpPr>
            <p:grpSp>
              <p:nvGrpSpPr>
                <p:cNvPr id="10295" name="Group 113"/>
                <p:cNvGrpSpPr/>
                <p:nvPr/>
              </p:nvGrpSpPr>
              <p:grpSpPr bwMode="auto">
                <a:xfrm>
                  <a:off x="2236" y="3376"/>
                  <a:ext cx="305" cy="448"/>
                  <a:chOff x="2236" y="3376"/>
                  <a:chExt cx="305" cy="448"/>
                </a:xfrm>
              </p:grpSpPr>
              <p:sp>
                <p:nvSpPr>
                  <p:cNvPr id="10297" name="AutoShape 114"/>
                  <p:cNvSpPr>
                    <a:spLocks noChangeArrowheads="1"/>
                  </p:cNvSpPr>
                  <p:nvPr/>
                </p:nvSpPr>
                <p:spPr bwMode="auto">
                  <a:xfrm>
                    <a:off x="2236" y="3447"/>
                    <a:ext cx="305" cy="377"/>
                  </a:xfrm>
                  <a:prstGeom prst="cube">
                    <a:avLst>
                      <a:gd name="adj" fmla="val 24995"/>
                    </a:avLst>
                  </a:prstGeom>
                  <a:solidFill>
                    <a:srgbClr val="F6BF69"/>
                  </a:solidFill>
                  <a:ln w="12700">
                    <a:solidFill>
                      <a:schemeClr val="tx1"/>
                    </a:solid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10298" name="AutoShape 115"/>
                  <p:cNvSpPr>
                    <a:spLocks noChangeArrowheads="1"/>
                  </p:cNvSpPr>
                  <p:nvPr/>
                </p:nvSpPr>
                <p:spPr bwMode="auto">
                  <a:xfrm>
                    <a:off x="2306" y="3376"/>
                    <a:ext cx="235" cy="78"/>
                  </a:xfrm>
                  <a:prstGeom prst="cube">
                    <a:avLst>
                      <a:gd name="adj" fmla="val 24995"/>
                    </a:avLst>
                  </a:prstGeom>
                  <a:solidFill>
                    <a:srgbClr val="F6BF69"/>
                  </a:solidFill>
                  <a:ln w="12700">
                    <a:solidFill>
                      <a:schemeClr val="tx1"/>
                    </a:solid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grpSp>
            <p:sp>
              <p:nvSpPr>
                <p:cNvPr id="10296" name="AutoShape 116"/>
                <p:cNvSpPr>
                  <a:spLocks noChangeArrowheads="1"/>
                </p:cNvSpPr>
                <p:nvPr/>
              </p:nvSpPr>
              <p:spPr bwMode="auto">
                <a:xfrm>
                  <a:off x="2298" y="3480"/>
                  <a:ext cx="158" cy="27"/>
                </a:xfrm>
                <a:prstGeom prst="parallelogram">
                  <a:avLst>
                    <a:gd name="adj" fmla="val 146269"/>
                  </a:avLst>
                </a:prstGeom>
                <a:solidFill>
                  <a:srgbClr val="F6BF69"/>
                </a:solidFill>
                <a:ln w="25400">
                  <a:solidFill>
                    <a:schemeClr val="tx1"/>
                  </a:solid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grpSp>
          <p:grpSp>
            <p:nvGrpSpPr>
              <p:cNvPr id="10282" name="Group 117"/>
              <p:cNvGrpSpPr/>
              <p:nvPr/>
            </p:nvGrpSpPr>
            <p:grpSpPr bwMode="auto">
              <a:xfrm>
                <a:off x="2537" y="3376"/>
                <a:ext cx="378" cy="448"/>
                <a:chOff x="2537" y="3376"/>
                <a:chExt cx="378" cy="448"/>
              </a:xfrm>
            </p:grpSpPr>
            <p:grpSp>
              <p:nvGrpSpPr>
                <p:cNvPr id="10290" name="Group 118"/>
                <p:cNvGrpSpPr/>
                <p:nvPr/>
              </p:nvGrpSpPr>
              <p:grpSpPr bwMode="auto">
                <a:xfrm>
                  <a:off x="2537" y="3376"/>
                  <a:ext cx="378" cy="448"/>
                  <a:chOff x="2537" y="3376"/>
                  <a:chExt cx="378" cy="448"/>
                </a:xfrm>
              </p:grpSpPr>
              <p:sp>
                <p:nvSpPr>
                  <p:cNvPr id="10293" name="AutoShape 119"/>
                  <p:cNvSpPr>
                    <a:spLocks noChangeArrowheads="1"/>
                  </p:cNvSpPr>
                  <p:nvPr/>
                </p:nvSpPr>
                <p:spPr bwMode="auto">
                  <a:xfrm>
                    <a:off x="2537" y="3447"/>
                    <a:ext cx="378" cy="377"/>
                  </a:xfrm>
                  <a:prstGeom prst="cube">
                    <a:avLst>
                      <a:gd name="adj" fmla="val 24995"/>
                    </a:avLst>
                  </a:prstGeom>
                  <a:solidFill>
                    <a:srgbClr val="A2C1FE"/>
                  </a:solidFill>
                  <a:ln w="12700">
                    <a:solidFill>
                      <a:schemeClr val="tx1"/>
                    </a:solid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10294" name="AutoShape 120"/>
                  <p:cNvSpPr>
                    <a:spLocks noChangeArrowheads="1"/>
                  </p:cNvSpPr>
                  <p:nvPr/>
                </p:nvSpPr>
                <p:spPr bwMode="auto">
                  <a:xfrm>
                    <a:off x="2623" y="3376"/>
                    <a:ext cx="292" cy="78"/>
                  </a:xfrm>
                  <a:prstGeom prst="cube">
                    <a:avLst>
                      <a:gd name="adj" fmla="val 24995"/>
                    </a:avLst>
                  </a:prstGeom>
                  <a:solidFill>
                    <a:srgbClr val="A2C1FE"/>
                  </a:solidFill>
                  <a:ln w="12700">
                    <a:solidFill>
                      <a:schemeClr val="tx1"/>
                    </a:solid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grpSp>
            <p:sp>
              <p:nvSpPr>
                <p:cNvPr id="10291" name="Oval 121"/>
                <p:cNvSpPr>
                  <a:spLocks noChangeArrowheads="1"/>
                </p:cNvSpPr>
                <p:nvPr/>
              </p:nvSpPr>
              <p:spPr bwMode="auto">
                <a:xfrm>
                  <a:off x="2652" y="3412"/>
                  <a:ext cx="49" cy="27"/>
                </a:xfrm>
                <a:prstGeom prst="ellipse">
                  <a:avLst/>
                </a:prstGeom>
                <a:solidFill>
                  <a:schemeClr val="bg1"/>
                </a:solidFill>
                <a:ln w="12700">
                  <a:solidFill>
                    <a:schemeClr val="tx1"/>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10292" name="AutoShape 122"/>
                <p:cNvSpPr>
                  <a:spLocks noChangeArrowheads="1"/>
                </p:cNvSpPr>
                <p:nvPr/>
              </p:nvSpPr>
              <p:spPr bwMode="auto">
                <a:xfrm>
                  <a:off x="2584" y="3622"/>
                  <a:ext cx="198" cy="84"/>
                </a:xfrm>
                <a:prstGeom prst="octagon">
                  <a:avLst>
                    <a:gd name="adj" fmla="val 29282"/>
                  </a:avLst>
                </a:prstGeom>
                <a:solidFill>
                  <a:srgbClr val="A2C1FE"/>
                </a:solidFill>
                <a:ln w="25400">
                  <a:solidFill>
                    <a:schemeClr val="tx1"/>
                  </a:solid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grpSp>
          <p:sp>
            <p:nvSpPr>
              <p:cNvPr id="10283" name="Freeform 123"/>
              <p:cNvSpPr/>
              <p:nvPr/>
            </p:nvSpPr>
            <p:spPr bwMode="auto">
              <a:xfrm>
                <a:off x="3101" y="3605"/>
                <a:ext cx="86" cy="192"/>
              </a:xfrm>
              <a:custGeom>
                <a:avLst/>
                <a:gdLst>
                  <a:gd name="T0" fmla="*/ 62 w 86"/>
                  <a:gd name="T1" fmla="*/ 0 h 192"/>
                  <a:gd name="T2" fmla="*/ 85 w 86"/>
                  <a:gd name="T3" fmla="*/ 0 h 192"/>
                  <a:gd name="T4" fmla="*/ 23 w 86"/>
                  <a:gd name="T5" fmla="*/ 191 h 192"/>
                  <a:gd name="T6" fmla="*/ 0 w 86"/>
                  <a:gd name="T7" fmla="*/ 191 h 192"/>
                  <a:gd name="T8" fmla="*/ 62 w 86"/>
                  <a:gd name="T9" fmla="*/ 0 h 192"/>
                  <a:gd name="T10" fmla="*/ 0 60000 65536"/>
                  <a:gd name="T11" fmla="*/ 0 60000 65536"/>
                  <a:gd name="T12" fmla="*/ 0 60000 65536"/>
                  <a:gd name="T13" fmla="*/ 0 60000 65536"/>
                  <a:gd name="T14" fmla="*/ 0 60000 65536"/>
                  <a:gd name="T15" fmla="*/ 0 w 86"/>
                  <a:gd name="T16" fmla="*/ 0 h 192"/>
                  <a:gd name="T17" fmla="*/ 86 w 86"/>
                  <a:gd name="T18" fmla="*/ 192 h 192"/>
                </a:gdLst>
                <a:ahLst/>
                <a:cxnLst>
                  <a:cxn ang="T10">
                    <a:pos x="T0" y="T1"/>
                  </a:cxn>
                  <a:cxn ang="T11">
                    <a:pos x="T2" y="T3"/>
                  </a:cxn>
                  <a:cxn ang="T12">
                    <a:pos x="T4" y="T5"/>
                  </a:cxn>
                  <a:cxn ang="T13">
                    <a:pos x="T6" y="T7"/>
                  </a:cxn>
                  <a:cxn ang="T14">
                    <a:pos x="T8" y="T9"/>
                  </a:cxn>
                </a:cxnLst>
                <a:rect l="T15" t="T16" r="T17" b="T18"/>
                <a:pathLst>
                  <a:path w="86" h="192">
                    <a:moveTo>
                      <a:pt x="62" y="0"/>
                    </a:moveTo>
                    <a:lnTo>
                      <a:pt x="85" y="0"/>
                    </a:lnTo>
                    <a:lnTo>
                      <a:pt x="23" y="191"/>
                    </a:lnTo>
                    <a:lnTo>
                      <a:pt x="0" y="191"/>
                    </a:lnTo>
                    <a:lnTo>
                      <a:pt x="62" y="0"/>
                    </a:lnTo>
                  </a:path>
                </a:pathLst>
              </a:custGeom>
              <a:solidFill>
                <a:srgbClr val="FC0128"/>
              </a:solidFill>
              <a:ln w="12700" cap="rnd">
                <a:noFill/>
                <a:round/>
              </a:ln>
            </p:spPr>
            <p:txBody>
              <a:bodyP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10284" name="Rectangle 124"/>
              <p:cNvSpPr>
                <a:spLocks noChangeArrowheads="1"/>
              </p:cNvSpPr>
              <p:nvPr/>
            </p:nvSpPr>
            <p:spPr bwMode="auto">
              <a:xfrm>
                <a:off x="3097" y="3605"/>
                <a:ext cx="106" cy="16"/>
              </a:xfrm>
              <a:prstGeom prst="rect">
                <a:avLst/>
              </a:prstGeom>
              <a:solidFill>
                <a:srgbClr val="FC0128"/>
              </a:solidFill>
              <a:ln w="12700">
                <a:no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10285" name="Rectangle 125"/>
              <p:cNvSpPr>
                <a:spLocks noChangeArrowheads="1"/>
              </p:cNvSpPr>
              <p:nvPr/>
            </p:nvSpPr>
            <p:spPr bwMode="auto">
              <a:xfrm>
                <a:off x="3104" y="3686"/>
                <a:ext cx="82" cy="16"/>
              </a:xfrm>
              <a:prstGeom prst="rect">
                <a:avLst/>
              </a:prstGeom>
              <a:solidFill>
                <a:srgbClr val="FC0128"/>
              </a:solidFill>
              <a:ln w="12700">
                <a:no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10286" name="Rectangle 126"/>
              <p:cNvSpPr>
                <a:spLocks noChangeArrowheads="1"/>
              </p:cNvSpPr>
              <p:nvPr/>
            </p:nvSpPr>
            <p:spPr bwMode="auto">
              <a:xfrm>
                <a:off x="2921" y="3686"/>
                <a:ext cx="103" cy="11"/>
              </a:xfrm>
              <a:prstGeom prst="rect">
                <a:avLst/>
              </a:prstGeom>
              <a:solidFill>
                <a:srgbClr val="FC0128"/>
              </a:solidFill>
              <a:ln w="12700">
                <a:no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grpSp>
            <p:nvGrpSpPr>
              <p:cNvPr id="10287" name="Group 127"/>
              <p:cNvGrpSpPr/>
              <p:nvPr/>
            </p:nvGrpSpPr>
            <p:grpSpPr bwMode="auto">
              <a:xfrm>
                <a:off x="2919" y="3433"/>
                <a:ext cx="194" cy="364"/>
                <a:chOff x="2919" y="3433"/>
                <a:chExt cx="194" cy="364"/>
              </a:xfrm>
            </p:grpSpPr>
            <p:sp>
              <p:nvSpPr>
                <p:cNvPr id="10288" name="Oval 128"/>
                <p:cNvSpPr>
                  <a:spLocks noChangeArrowheads="1"/>
                </p:cNvSpPr>
                <p:nvPr/>
              </p:nvSpPr>
              <p:spPr bwMode="auto">
                <a:xfrm>
                  <a:off x="2995" y="3433"/>
                  <a:ext cx="48" cy="48"/>
                </a:xfrm>
                <a:prstGeom prst="ellipse">
                  <a:avLst/>
                </a:prstGeom>
                <a:solidFill>
                  <a:srgbClr val="FC0128"/>
                </a:solidFill>
                <a:ln w="12700">
                  <a:solidFill>
                    <a:srgbClr val="000000"/>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10289" name="Freeform 129"/>
                <p:cNvSpPr/>
                <p:nvPr/>
              </p:nvSpPr>
              <p:spPr bwMode="auto">
                <a:xfrm>
                  <a:off x="2919" y="3501"/>
                  <a:ext cx="194" cy="296"/>
                </a:xfrm>
                <a:custGeom>
                  <a:avLst/>
                  <a:gdLst>
                    <a:gd name="T0" fmla="*/ 2 w 194"/>
                    <a:gd name="T1" fmla="*/ 137 h 296"/>
                    <a:gd name="T2" fmla="*/ 1 w 194"/>
                    <a:gd name="T3" fmla="*/ 140 h 296"/>
                    <a:gd name="T4" fmla="*/ 0 w 194"/>
                    <a:gd name="T5" fmla="*/ 145 h 296"/>
                    <a:gd name="T6" fmla="*/ 0 w 194"/>
                    <a:gd name="T7" fmla="*/ 150 h 296"/>
                    <a:gd name="T8" fmla="*/ 2 w 194"/>
                    <a:gd name="T9" fmla="*/ 155 h 296"/>
                    <a:gd name="T10" fmla="*/ 4 w 194"/>
                    <a:gd name="T11" fmla="*/ 159 h 296"/>
                    <a:gd name="T12" fmla="*/ 8 w 194"/>
                    <a:gd name="T13" fmla="*/ 163 h 296"/>
                    <a:gd name="T14" fmla="*/ 12 w 194"/>
                    <a:gd name="T15" fmla="*/ 165 h 296"/>
                    <a:gd name="T16" fmla="*/ 16 w 194"/>
                    <a:gd name="T17" fmla="*/ 166 h 296"/>
                    <a:gd name="T18" fmla="*/ 21 w 194"/>
                    <a:gd name="T19" fmla="*/ 166 h 296"/>
                    <a:gd name="T20" fmla="*/ 126 w 194"/>
                    <a:gd name="T21" fmla="*/ 295 h 296"/>
                    <a:gd name="T22" fmla="*/ 159 w 194"/>
                    <a:gd name="T23" fmla="*/ 142 h 296"/>
                    <a:gd name="T24" fmla="*/ 159 w 194"/>
                    <a:gd name="T25" fmla="*/ 138 h 296"/>
                    <a:gd name="T26" fmla="*/ 157 w 194"/>
                    <a:gd name="T27" fmla="*/ 136 h 296"/>
                    <a:gd name="T28" fmla="*/ 154 w 194"/>
                    <a:gd name="T29" fmla="*/ 133 h 296"/>
                    <a:gd name="T30" fmla="*/ 152 w 194"/>
                    <a:gd name="T31" fmla="*/ 131 h 296"/>
                    <a:gd name="T32" fmla="*/ 148 w 194"/>
                    <a:gd name="T33" fmla="*/ 130 h 296"/>
                    <a:gd name="T34" fmla="*/ 144 w 194"/>
                    <a:gd name="T35" fmla="*/ 129 h 296"/>
                    <a:gd name="T36" fmla="*/ 140 w 194"/>
                    <a:gd name="T37" fmla="*/ 129 h 296"/>
                    <a:gd name="T38" fmla="*/ 137 w 194"/>
                    <a:gd name="T39" fmla="*/ 129 h 296"/>
                    <a:gd name="T40" fmla="*/ 93 w 194"/>
                    <a:gd name="T41" fmla="*/ 75 h 296"/>
                    <a:gd name="T42" fmla="*/ 179 w 194"/>
                    <a:gd name="T43" fmla="*/ 93 h 296"/>
                    <a:gd name="T44" fmla="*/ 183 w 194"/>
                    <a:gd name="T45" fmla="*/ 92 h 296"/>
                    <a:gd name="T46" fmla="*/ 185 w 194"/>
                    <a:gd name="T47" fmla="*/ 91 h 296"/>
                    <a:gd name="T48" fmla="*/ 189 w 194"/>
                    <a:gd name="T49" fmla="*/ 89 h 296"/>
                    <a:gd name="T50" fmla="*/ 191 w 194"/>
                    <a:gd name="T51" fmla="*/ 86 h 296"/>
                    <a:gd name="T52" fmla="*/ 192 w 194"/>
                    <a:gd name="T53" fmla="*/ 83 h 296"/>
                    <a:gd name="T54" fmla="*/ 193 w 194"/>
                    <a:gd name="T55" fmla="*/ 78 h 296"/>
                    <a:gd name="T56" fmla="*/ 192 w 194"/>
                    <a:gd name="T57" fmla="*/ 74 h 296"/>
                    <a:gd name="T58" fmla="*/ 190 w 194"/>
                    <a:gd name="T59" fmla="*/ 70 h 296"/>
                    <a:gd name="T60" fmla="*/ 188 w 194"/>
                    <a:gd name="T61" fmla="*/ 68 h 296"/>
                    <a:gd name="T62" fmla="*/ 184 w 194"/>
                    <a:gd name="T63" fmla="*/ 65 h 296"/>
                    <a:gd name="T64" fmla="*/ 181 w 194"/>
                    <a:gd name="T65" fmla="*/ 64 h 296"/>
                    <a:gd name="T66" fmla="*/ 122 w 194"/>
                    <a:gd name="T67" fmla="*/ 64 h 296"/>
                    <a:gd name="T68" fmla="*/ 112 w 194"/>
                    <a:gd name="T69" fmla="*/ 42 h 296"/>
                    <a:gd name="T70" fmla="*/ 113 w 194"/>
                    <a:gd name="T71" fmla="*/ 37 h 296"/>
                    <a:gd name="T72" fmla="*/ 114 w 194"/>
                    <a:gd name="T73" fmla="*/ 30 h 296"/>
                    <a:gd name="T74" fmla="*/ 114 w 194"/>
                    <a:gd name="T75" fmla="*/ 24 h 296"/>
                    <a:gd name="T76" fmla="*/ 112 w 194"/>
                    <a:gd name="T77" fmla="*/ 19 h 296"/>
                    <a:gd name="T78" fmla="*/ 110 w 194"/>
                    <a:gd name="T79" fmla="*/ 15 h 296"/>
                    <a:gd name="T80" fmla="*/ 107 w 194"/>
                    <a:gd name="T81" fmla="*/ 10 h 296"/>
                    <a:gd name="T82" fmla="*/ 103 w 194"/>
                    <a:gd name="T83" fmla="*/ 7 h 296"/>
                    <a:gd name="T84" fmla="*/ 98 w 194"/>
                    <a:gd name="T85" fmla="*/ 3 h 296"/>
                    <a:gd name="T86" fmla="*/ 93 w 194"/>
                    <a:gd name="T87" fmla="*/ 1 h 296"/>
                    <a:gd name="T88" fmla="*/ 87 w 194"/>
                    <a:gd name="T89" fmla="*/ 0 h 296"/>
                    <a:gd name="T90" fmla="*/ 81 w 194"/>
                    <a:gd name="T91" fmla="*/ 0 h 296"/>
                    <a:gd name="T92" fmla="*/ 75 w 194"/>
                    <a:gd name="T93" fmla="*/ 1 h 296"/>
                    <a:gd name="T94" fmla="*/ 69 w 194"/>
                    <a:gd name="T95" fmla="*/ 3 h 296"/>
                    <a:gd name="T96" fmla="*/ 63 w 194"/>
                    <a:gd name="T97" fmla="*/ 6 h 296"/>
                    <a:gd name="T98" fmla="*/ 59 w 194"/>
                    <a:gd name="T99" fmla="*/ 11 h 296"/>
                    <a:gd name="T100" fmla="*/ 55 w 194"/>
                    <a:gd name="T101" fmla="*/ 17 h 296"/>
                    <a:gd name="T102" fmla="*/ 53 w 194"/>
                    <a:gd name="T103" fmla="*/ 23 h 29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94"/>
                    <a:gd name="T157" fmla="*/ 0 h 296"/>
                    <a:gd name="T158" fmla="*/ 194 w 194"/>
                    <a:gd name="T159" fmla="*/ 296 h 29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94" h="296">
                      <a:moveTo>
                        <a:pt x="53" y="23"/>
                      </a:moveTo>
                      <a:lnTo>
                        <a:pt x="2" y="137"/>
                      </a:lnTo>
                      <a:lnTo>
                        <a:pt x="1" y="138"/>
                      </a:lnTo>
                      <a:lnTo>
                        <a:pt x="1" y="140"/>
                      </a:lnTo>
                      <a:lnTo>
                        <a:pt x="0" y="142"/>
                      </a:lnTo>
                      <a:lnTo>
                        <a:pt x="0" y="145"/>
                      </a:lnTo>
                      <a:lnTo>
                        <a:pt x="0" y="147"/>
                      </a:lnTo>
                      <a:lnTo>
                        <a:pt x="0" y="150"/>
                      </a:lnTo>
                      <a:lnTo>
                        <a:pt x="1" y="152"/>
                      </a:lnTo>
                      <a:lnTo>
                        <a:pt x="2" y="155"/>
                      </a:lnTo>
                      <a:lnTo>
                        <a:pt x="3" y="157"/>
                      </a:lnTo>
                      <a:lnTo>
                        <a:pt x="4" y="159"/>
                      </a:lnTo>
                      <a:lnTo>
                        <a:pt x="6" y="161"/>
                      </a:lnTo>
                      <a:lnTo>
                        <a:pt x="8" y="163"/>
                      </a:lnTo>
                      <a:lnTo>
                        <a:pt x="10" y="164"/>
                      </a:lnTo>
                      <a:lnTo>
                        <a:pt x="12" y="165"/>
                      </a:lnTo>
                      <a:lnTo>
                        <a:pt x="14" y="165"/>
                      </a:lnTo>
                      <a:lnTo>
                        <a:pt x="16" y="166"/>
                      </a:lnTo>
                      <a:lnTo>
                        <a:pt x="18" y="166"/>
                      </a:lnTo>
                      <a:lnTo>
                        <a:pt x="21" y="166"/>
                      </a:lnTo>
                      <a:lnTo>
                        <a:pt x="126" y="166"/>
                      </a:lnTo>
                      <a:lnTo>
                        <a:pt x="126" y="295"/>
                      </a:lnTo>
                      <a:lnTo>
                        <a:pt x="159" y="295"/>
                      </a:lnTo>
                      <a:lnTo>
                        <a:pt x="159" y="142"/>
                      </a:lnTo>
                      <a:lnTo>
                        <a:pt x="159" y="140"/>
                      </a:lnTo>
                      <a:lnTo>
                        <a:pt x="159" y="138"/>
                      </a:lnTo>
                      <a:lnTo>
                        <a:pt x="158" y="137"/>
                      </a:lnTo>
                      <a:lnTo>
                        <a:pt x="157" y="136"/>
                      </a:lnTo>
                      <a:lnTo>
                        <a:pt x="156" y="135"/>
                      </a:lnTo>
                      <a:lnTo>
                        <a:pt x="154" y="133"/>
                      </a:lnTo>
                      <a:lnTo>
                        <a:pt x="153" y="132"/>
                      </a:lnTo>
                      <a:lnTo>
                        <a:pt x="152" y="131"/>
                      </a:lnTo>
                      <a:lnTo>
                        <a:pt x="150" y="131"/>
                      </a:lnTo>
                      <a:lnTo>
                        <a:pt x="148" y="130"/>
                      </a:lnTo>
                      <a:lnTo>
                        <a:pt x="146" y="130"/>
                      </a:lnTo>
                      <a:lnTo>
                        <a:pt x="144" y="129"/>
                      </a:lnTo>
                      <a:lnTo>
                        <a:pt x="142" y="129"/>
                      </a:lnTo>
                      <a:lnTo>
                        <a:pt x="140" y="129"/>
                      </a:lnTo>
                      <a:lnTo>
                        <a:pt x="139" y="129"/>
                      </a:lnTo>
                      <a:lnTo>
                        <a:pt x="137" y="129"/>
                      </a:lnTo>
                      <a:lnTo>
                        <a:pt x="76" y="125"/>
                      </a:lnTo>
                      <a:lnTo>
                        <a:pt x="93" y="75"/>
                      </a:lnTo>
                      <a:lnTo>
                        <a:pt x="105" y="93"/>
                      </a:lnTo>
                      <a:lnTo>
                        <a:pt x="179" y="93"/>
                      </a:lnTo>
                      <a:lnTo>
                        <a:pt x="181" y="92"/>
                      </a:lnTo>
                      <a:lnTo>
                        <a:pt x="183" y="92"/>
                      </a:lnTo>
                      <a:lnTo>
                        <a:pt x="184" y="91"/>
                      </a:lnTo>
                      <a:lnTo>
                        <a:pt x="185" y="91"/>
                      </a:lnTo>
                      <a:lnTo>
                        <a:pt x="187" y="90"/>
                      </a:lnTo>
                      <a:lnTo>
                        <a:pt x="189" y="89"/>
                      </a:lnTo>
                      <a:lnTo>
                        <a:pt x="190" y="87"/>
                      </a:lnTo>
                      <a:lnTo>
                        <a:pt x="191" y="86"/>
                      </a:lnTo>
                      <a:lnTo>
                        <a:pt x="192" y="84"/>
                      </a:lnTo>
                      <a:lnTo>
                        <a:pt x="192" y="83"/>
                      </a:lnTo>
                      <a:lnTo>
                        <a:pt x="193" y="81"/>
                      </a:lnTo>
                      <a:lnTo>
                        <a:pt x="193" y="78"/>
                      </a:lnTo>
                      <a:lnTo>
                        <a:pt x="193" y="76"/>
                      </a:lnTo>
                      <a:lnTo>
                        <a:pt x="192" y="74"/>
                      </a:lnTo>
                      <a:lnTo>
                        <a:pt x="191" y="72"/>
                      </a:lnTo>
                      <a:lnTo>
                        <a:pt x="190" y="70"/>
                      </a:lnTo>
                      <a:lnTo>
                        <a:pt x="189" y="69"/>
                      </a:lnTo>
                      <a:lnTo>
                        <a:pt x="188" y="68"/>
                      </a:lnTo>
                      <a:lnTo>
                        <a:pt x="186" y="66"/>
                      </a:lnTo>
                      <a:lnTo>
                        <a:pt x="184" y="65"/>
                      </a:lnTo>
                      <a:lnTo>
                        <a:pt x="184" y="64"/>
                      </a:lnTo>
                      <a:lnTo>
                        <a:pt x="181" y="64"/>
                      </a:lnTo>
                      <a:lnTo>
                        <a:pt x="179" y="64"/>
                      </a:lnTo>
                      <a:lnTo>
                        <a:pt x="122" y="64"/>
                      </a:lnTo>
                      <a:lnTo>
                        <a:pt x="110" y="44"/>
                      </a:lnTo>
                      <a:lnTo>
                        <a:pt x="112" y="42"/>
                      </a:lnTo>
                      <a:lnTo>
                        <a:pt x="113" y="39"/>
                      </a:lnTo>
                      <a:lnTo>
                        <a:pt x="113" y="37"/>
                      </a:lnTo>
                      <a:lnTo>
                        <a:pt x="114" y="34"/>
                      </a:lnTo>
                      <a:lnTo>
                        <a:pt x="114" y="30"/>
                      </a:lnTo>
                      <a:lnTo>
                        <a:pt x="114" y="28"/>
                      </a:lnTo>
                      <a:lnTo>
                        <a:pt x="114" y="24"/>
                      </a:lnTo>
                      <a:lnTo>
                        <a:pt x="113" y="22"/>
                      </a:lnTo>
                      <a:lnTo>
                        <a:pt x="112" y="19"/>
                      </a:lnTo>
                      <a:lnTo>
                        <a:pt x="111" y="17"/>
                      </a:lnTo>
                      <a:lnTo>
                        <a:pt x="110" y="15"/>
                      </a:lnTo>
                      <a:lnTo>
                        <a:pt x="109" y="13"/>
                      </a:lnTo>
                      <a:lnTo>
                        <a:pt x="107" y="10"/>
                      </a:lnTo>
                      <a:lnTo>
                        <a:pt x="105" y="9"/>
                      </a:lnTo>
                      <a:lnTo>
                        <a:pt x="103" y="7"/>
                      </a:lnTo>
                      <a:lnTo>
                        <a:pt x="101" y="5"/>
                      </a:lnTo>
                      <a:lnTo>
                        <a:pt x="98" y="3"/>
                      </a:lnTo>
                      <a:lnTo>
                        <a:pt x="96" y="3"/>
                      </a:lnTo>
                      <a:lnTo>
                        <a:pt x="93" y="1"/>
                      </a:lnTo>
                      <a:lnTo>
                        <a:pt x="90" y="1"/>
                      </a:lnTo>
                      <a:lnTo>
                        <a:pt x="87" y="0"/>
                      </a:lnTo>
                      <a:lnTo>
                        <a:pt x="84" y="0"/>
                      </a:lnTo>
                      <a:lnTo>
                        <a:pt x="81" y="0"/>
                      </a:lnTo>
                      <a:lnTo>
                        <a:pt x="78" y="0"/>
                      </a:lnTo>
                      <a:lnTo>
                        <a:pt x="75" y="1"/>
                      </a:lnTo>
                      <a:lnTo>
                        <a:pt x="72" y="2"/>
                      </a:lnTo>
                      <a:lnTo>
                        <a:pt x="69" y="3"/>
                      </a:lnTo>
                      <a:lnTo>
                        <a:pt x="66" y="4"/>
                      </a:lnTo>
                      <a:lnTo>
                        <a:pt x="63" y="6"/>
                      </a:lnTo>
                      <a:lnTo>
                        <a:pt x="61" y="9"/>
                      </a:lnTo>
                      <a:lnTo>
                        <a:pt x="59" y="11"/>
                      </a:lnTo>
                      <a:lnTo>
                        <a:pt x="57" y="13"/>
                      </a:lnTo>
                      <a:lnTo>
                        <a:pt x="55" y="17"/>
                      </a:lnTo>
                      <a:lnTo>
                        <a:pt x="53" y="19"/>
                      </a:lnTo>
                      <a:lnTo>
                        <a:pt x="53" y="23"/>
                      </a:lnTo>
                    </a:path>
                  </a:pathLst>
                </a:custGeom>
                <a:solidFill>
                  <a:srgbClr val="FC0128"/>
                </a:solidFill>
                <a:ln w="127000" cap="rnd">
                  <a:noFill/>
                  <a:round/>
                </a:ln>
              </p:spPr>
              <p:txBody>
                <a:bodyP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grpSp>
        </p:grpSp>
      </p:grpSp>
      <p:sp>
        <p:nvSpPr>
          <p:cNvPr id="10274" name="Rectangle 130"/>
          <p:cNvSpPr>
            <a:spLocks noChangeArrowheads="1"/>
          </p:cNvSpPr>
          <p:nvPr/>
        </p:nvSpPr>
        <p:spPr bwMode="auto">
          <a:xfrm>
            <a:off x="3295015" y="1631315"/>
            <a:ext cx="1473200" cy="401955"/>
          </a:xfrm>
          <a:prstGeom prst="rect">
            <a:avLst/>
          </a:prstGeom>
          <a:noFill/>
          <a:ln w="12700">
            <a:noFill/>
            <a:miter lim="800000"/>
          </a:ln>
        </p:spPr>
        <p:txBody>
          <a:bodyPr lIns="90488" tIns="44450" rIns="90488" bIns="44450">
            <a:spAutoFit/>
          </a:bodyPr>
          <a:lstStyle/>
          <a:p>
            <a:pPr indent="0" eaLnBrk="0" fontAlgn="base" hangingPunct="0">
              <a:spcBef>
                <a:spcPct val="0"/>
              </a:spcBef>
              <a:spcAft>
                <a:spcPct val="0"/>
              </a:spcAft>
              <a:buNone/>
            </a:pPr>
            <a:r>
              <a:rPr lang="zh-CN" altLang="en-US" sz="2400" b="1">
                <a:solidFill>
                  <a:srgbClr val="FF3300"/>
                </a:solidFill>
                <a:latin typeface="Arial" panose="020B0604020202020204" pitchFamily="34" charset="0"/>
              </a:rPr>
              <a:t>时间</a:t>
            </a:r>
          </a:p>
        </p:txBody>
      </p:sp>
      <p:sp>
        <p:nvSpPr>
          <p:cNvPr id="10275" name="Rectangle 131"/>
          <p:cNvSpPr>
            <a:spLocks noChangeArrowheads="1"/>
          </p:cNvSpPr>
          <p:nvPr/>
        </p:nvSpPr>
        <p:spPr bwMode="auto">
          <a:xfrm>
            <a:off x="47328" y="3419475"/>
            <a:ext cx="496675" cy="2463800"/>
          </a:xfrm>
          <a:prstGeom prst="rect">
            <a:avLst/>
          </a:prstGeom>
          <a:noFill/>
          <a:ln w="12700">
            <a:noFill/>
            <a:miter lim="800000"/>
          </a:ln>
        </p:spPr>
        <p:txBody>
          <a:bodyPr vert="eaVert" wrap="square" lIns="90488" tIns="44450" rIns="90488" bIns="44450">
            <a:spAutoFit/>
          </a:bodyPr>
          <a:lstStyle/>
          <a:p>
            <a:pPr algn="ctr" eaLnBrk="0" fontAlgn="base" hangingPunct="0">
              <a:spcBef>
                <a:spcPct val="0"/>
              </a:spcBef>
              <a:spcAft>
                <a:spcPct val="0"/>
              </a:spcAft>
              <a:buNone/>
            </a:pPr>
            <a:r>
              <a:rPr lang="zh-CN" altLang="en-US" sz="2400" b="1">
                <a:solidFill>
                  <a:srgbClr val="FF3300"/>
                </a:solidFill>
                <a:latin typeface="Arial" panose="020B0604020202020204" pitchFamily="34" charset="0"/>
              </a:rPr>
              <a:t>任务执行顺序</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819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819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819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819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819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819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5" grpId="0" build="p" autoUpdateAnimBg="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0" y="262890"/>
            <a:ext cx="7010400" cy="372110"/>
          </a:xfrm>
        </p:spPr>
        <p:txBody>
          <a:bodyPr>
            <a:normAutofit fontScale="90000"/>
          </a:bodyPr>
          <a:lstStyle/>
          <a:p>
            <a:r>
              <a:rPr lang="zh-CN" altLang="en-US" sz="3555" b="1" dirty="0">
                <a:latin typeface="黑体" panose="02010609060101010101" pitchFamily="49" charset="-122"/>
                <a:ea typeface="黑体" panose="02010609060101010101" pitchFamily="49" charset="-122"/>
              </a:rPr>
              <a:t>数据通路的五个阶段</a:t>
            </a:r>
            <a:endParaRPr lang="en-US" sz="3555" b="1" dirty="0">
              <a:latin typeface="黑体" panose="02010609060101010101" pitchFamily="49" charset="-122"/>
              <a:ea typeface="黑体" panose="02010609060101010101" pitchFamily="49" charset="-122"/>
            </a:endParaRPr>
          </a:p>
        </p:txBody>
      </p:sp>
      <p:sp>
        <p:nvSpPr>
          <p:cNvPr id="2726915" name="Rectangle 3"/>
          <p:cNvSpPr>
            <a:spLocks noGrp="1" noChangeArrowheads="1"/>
          </p:cNvSpPr>
          <p:nvPr>
            <p:ph idx="4294967295"/>
          </p:nvPr>
        </p:nvSpPr>
        <p:spPr>
          <a:xfrm>
            <a:off x="415925" y="1265555"/>
            <a:ext cx="8229600" cy="4937760"/>
          </a:xfrm>
        </p:spPr>
        <p:txBody>
          <a:bodyPr>
            <a:normAutofit/>
          </a:bodyPr>
          <a:lstStyle/>
          <a:p>
            <a:pPr>
              <a:buFont typeface="Times" pitchFamily="-65" charset="0"/>
              <a:buNone/>
              <a:tabLst>
                <a:tab pos="2349500" algn="l"/>
              </a:tabLst>
            </a:pPr>
            <a:r>
              <a:rPr lang="en-US" dirty="0"/>
              <a:t>1) </a:t>
            </a:r>
            <a:r>
              <a:rPr lang="zh-CN" altLang="en-US" dirty="0"/>
              <a:t>取指</a:t>
            </a:r>
            <a:r>
              <a:rPr lang="en-US" altLang="zh-CN" dirty="0"/>
              <a:t>-</a:t>
            </a:r>
            <a:r>
              <a:rPr lang="en-US" u="sng" dirty="0">
                <a:solidFill>
                  <a:srgbClr val="FF0000"/>
                </a:solidFill>
              </a:rPr>
              <a:t>IF</a:t>
            </a:r>
            <a:r>
              <a:rPr lang="en-US" dirty="0"/>
              <a:t>: </a:t>
            </a:r>
            <a:r>
              <a:rPr lang="zh-CN" altLang="en-US" dirty="0"/>
              <a:t>取指</a:t>
            </a:r>
            <a:r>
              <a:rPr lang="en-US" dirty="0"/>
              <a:t>, PC</a:t>
            </a:r>
            <a:r>
              <a:rPr lang="zh-CN" altLang="en-US" dirty="0"/>
              <a:t>自增</a:t>
            </a:r>
            <a:endParaRPr lang="en-US" dirty="0"/>
          </a:p>
          <a:p>
            <a:pPr>
              <a:buFont typeface="Times" pitchFamily="-65" charset="0"/>
              <a:buNone/>
              <a:tabLst>
                <a:tab pos="2349500" algn="l"/>
              </a:tabLst>
            </a:pPr>
            <a:r>
              <a:rPr lang="en-US" dirty="0"/>
              <a:t>2) </a:t>
            </a:r>
            <a:r>
              <a:rPr lang="zh-CN" altLang="en-US" dirty="0"/>
              <a:t>译码和读寄存器</a:t>
            </a:r>
            <a:r>
              <a:rPr lang="en-US" altLang="zh-CN" dirty="0"/>
              <a:t>-</a:t>
            </a:r>
            <a:r>
              <a:rPr lang="en-US" u="sng" dirty="0">
                <a:solidFill>
                  <a:srgbClr val="FF0000"/>
                </a:solidFill>
              </a:rPr>
              <a:t>ID</a:t>
            </a:r>
            <a:r>
              <a:rPr lang="en-US" dirty="0"/>
              <a:t>:</a:t>
            </a:r>
            <a:r>
              <a:rPr lang="zh-CN" altLang="en-US" dirty="0"/>
              <a:t>译码</a:t>
            </a:r>
            <a:r>
              <a:rPr lang="en-US" sz="3100" dirty="0"/>
              <a:t>, </a:t>
            </a:r>
            <a:r>
              <a:rPr lang="zh-CN" altLang="en-US" sz="3100" dirty="0"/>
              <a:t>读寄存器</a:t>
            </a:r>
            <a:endParaRPr lang="en-US" dirty="0"/>
          </a:p>
          <a:p>
            <a:pPr>
              <a:buFont typeface="Times" pitchFamily="-65" charset="0"/>
              <a:buNone/>
              <a:tabLst>
                <a:tab pos="2349500" algn="l"/>
              </a:tabLst>
            </a:pPr>
            <a:r>
              <a:rPr lang="en-US" dirty="0"/>
              <a:t>3) </a:t>
            </a:r>
            <a:r>
              <a:rPr lang="zh-CN" altLang="en-US" dirty="0"/>
              <a:t>执行</a:t>
            </a:r>
            <a:r>
              <a:rPr lang="en-US" altLang="zh-CN" dirty="0"/>
              <a:t>-</a:t>
            </a:r>
            <a:r>
              <a:rPr lang="en-US" u="sng" dirty="0">
                <a:solidFill>
                  <a:srgbClr val="FF0000"/>
                </a:solidFill>
              </a:rPr>
              <a:t>EX</a:t>
            </a:r>
            <a:r>
              <a:rPr lang="en-US" dirty="0"/>
              <a:t>: </a:t>
            </a:r>
            <a:r>
              <a:rPr lang="zh-CN" altLang="en-US" dirty="0"/>
              <a:t>执行</a:t>
            </a:r>
            <a:r>
              <a:rPr lang="en-US" dirty="0"/>
              <a:t>(ALU)</a:t>
            </a:r>
            <a:br>
              <a:rPr lang="en-US" dirty="0"/>
            </a:br>
            <a:r>
              <a:rPr lang="en-US" dirty="0"/>
              <a:t>  </a:t>
            </a:r>
            <a:r>
              <a:rPr lang="en-US" dirty="0" err="1"/>
              <a:t>L</a:t>
            </a:r>
            <a:r>
              <a:rPr lang="en-US" altLang="zh-CN" dirty="0" err="1"/>
              <a:t>w</a:t>
            </a:r>
            <a:r>
              <a:rPr lang="en-US" dirty="0"/>
              <a:t>/</a:t>
            </a:r>
            <a:r>
              <a:rPr lang="en-US" altLang="zh-CN" dirty="0" err="1"/>
              <a:t>Sw</a:t>
            </a:r>
            <a:r>
              <a:rPr lang="zh-CN" altLang="en-US" dirty="0"/>
              <a:t>指令</a:t>
            </a:r>
            <a:r>
              <a:rPr lang="en-US" dirty="0"/>
              <a:t>:  </a:t>
            </a:r>
            <a:r>
              <a:rPr lang="zh-CN" altLang="en-US" dirty="0"/>
              <a:t>计算内存指针</a:t>
            </a:r>
            <a:br>
              <a:rPr lang="en-US" dirty="0"/>
            </a:br>
            <a:r>
              <a:rPr lang="en-US" dirty="0"/>
              <a:t>  </a:t>
            </a:r>
            <a:r>
              <a:rPr lang="zh-CN" altLang="en-US" dirty="0"/>
              <a:t>其他指令</a:t>
            </a:r>
            <a:r>
              <a:rPr lang="en-US" dirty="0"/>
              <a:t>:  </a:t>
            </a:r>
            <a:r>
              <a:rPr lang="zh-CN" altLang="en-US" dirty="0"/>
              <a:t>执行其他算术和逻辑运算</a:t>
            </a:r>
            <a:endParaRPr lang="en-US" dirty="0"/>
          </a:p>
          <a:p>
            <a:pPr>
              <a:buFont typeface="Times" pitchFamily="-65" charset="0"/>
              <a:buNone/>
              <a:tabLst>
                <a:tab pos="2349500" algn="l"/>
              </a:tabLst>
            </a:pPr>
            <a:r>
              <a:rPr lang="en-US" dirty="0"/>
              <a:t>4) </a:t>
            </a:r>
            <a:r>
              <a:rPr lang="zh-CN" altLang="en-US" dirty="0"/>
              <a:t>访存</a:t>
            </a:r>
            <a:r>
              <a:rPr lang="en-US" altLang="zh-CN" dirty="0"/>
              <a:t>-</a:t>
            </a:r>
            <a:r>
              <a:rPr lang="en-US" altLang="zh-CN" u="sng" dirty="0">
                <a:solidFill>
                  <a:srgbClr val="FF0000"/>
                </a:solidFill>
              </a:rPr>
              <a:t>Mem</a:t>
            </a:r>
            <a:r>
              <a:rPr lang="en-US" dirty="0"/>
              <a:t>: </a:t>
            </a:r>
            <a:br>
              <a:rPr lang="en-US" dirty="0"/>
            </a:br>
            <a:r>
              <a:rPr lang="en-US" dirty="0"/>
              <a:t>  </a:t>
            </a:r>
            <a:r>
              <a:rPr lang="en-US" dirty="0" err="1"/>
              <a:t>L</a:t>
            </a:r>
            <a:r>
              <a:rPr lang="en-US" altLang="zh-CN" dirty="0" err="1"/>
              <a:t>w</a:t>
            </a:r>
            <a:r>
              <a:rPr lang="en-US" dirty="0"/>
              <a:t>:  </a:t>
            </a:r>
            <a:r>
              <a:rPr lang="zh-CN" altLang="en-US" dirty="0"/>
              <a:t>从内存读数据到</a:t>
            </a:r>
            <a:r>
              <a:rPr lang="en-US" altLang="zh-CN" dirty="0"/>
              <a:t>CPU</a:t>
            </a:r>
            <a:r>
              <a:rPr lang="zh-CN" altLang="en-US" dirty="0"/>
              <a:t>寄存器</a:t>
            </a:r>
            <a:br>
              <a:rPr lang="en-US" dirty="0"/>
            </a:br>
            <a:r>
              <a:rPr lang="en-US" dirty="0"/>
              <a:t>  </a:t>
            </a:r>
            <a:r>
              <a:rPr lang="en-US" dirty="0" err="1"/>
              <a:t>S</a:t>
            </a:r>
            <a:r>
              <a:rPr lang="en-US" altLang="zh-CN" dirty="0" err="1"/>
              <a:t>w</a:t>
            </a:r>
            <a:r>
              <a:rPr lang="en-US" dirty="0"/>
              <a:t>:  </a:t>
            </a:r>
            <a:r>
              <a:rPr lang="zh-CN" altLang="en-US" dirty="0"/>
              <a:t>把寄存器的值写到内存中</a:t>
            </a:r>
            <a:endParaRPr lang="en-US" dirty="0"/>
          </a:p>
          <a:p>
            <a:pPr>
              <a:buFont typeface="Times" pitchFamily="-65" charset="0"/>
              <a:buNone/>
              <a:tabLst>
                <a:tab pos="2349500" algn="l"/>
              </a:tabLst>
            </a:pPr>
            <a:r>
              <a:rPr lang="en-US" dirty="0"/>
              <a:t>5) </a:t>
            </a:r>
            <a:r>
              <a:rPr lang="zh-CN" altLang="en-US" dirty="0"/>
              <a:t>回写</a:t>
            </a:r>
            <a:r>
              <a:rPr lang="en-US" altLang="zh-CN" dirty="0"/>
              <a:t>-</a:t>
            </a:r>
            <a:r>
              <a:rPr lang="en-US" u="sng" dirty="0">
                <a:solidFill>
                  <a:srgbClr val="FF0000"/>
                </a:solidFill>
              </a:rPr>
              <a:t>WB</a:t>
            </a:r>
            <a:r>
              <a:rPr lang="en-US" dirty="0"/>
              <a:t>: </a:t>
            </a:r>
            <a:r>
              <a:rPr lang="zh-CN" altLang="en-US" dirty="0"/>
              <a:t>把数据写回到寄存器中</a:t>
            </a:r>
            <a:endParaRPr lang="en-US" dirty="0"/>
          </a:p>
        </p:txBody>
      </p:sp>
    </p:spTree>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212725"/>
            <a:ext cx="7010400" cy="478790"/>
          </a:xfrm>
        </p:spPr>
        <p:txBody>
          <a:bodyPr/>
          <a:lstStyle/>
          <a:p>
            <a:r>
              <a:rPr lang="zh-CN" altLang="en-US" sz="3200" dirty="0"/>
              <a:t>数据通路流水化</a:t>
            </a:r>
            <a:endParaRPr lang="en-US" sz="3200" dirty="0"/>
          </a:p>
        </p:txBody>
      </p:sp>
      <p:sp>
        <p:nvSpPr>
          <p:cNvPr id="3" name="Content Placeholder 2"/>
          <p:cNvSpPr>
            <a:spLocks noGrp="1"/>
          </p:cNvSpPr>
          <p:nvPr>
            <p:ph idx="4294967295"/>
          </p:nvPr>
        </p:nvSpPr>
        <p:spPr>
          <a:xfrm>
            <a:off x="2242820" y="4436110"/>
            <a:ext cx="8229600" cy="1920240"/>
          </a:xfrm>
        </p:spPr>
        <p:txBody>
          <a:bodyPr>
            <a:normAutofit lnSpcReduction="10000"/>
          </a:bodyPr>
          <a:lstStyle/>
          <a:p>
            <a:r>
              <a:rPr lang="zh-CN" altLang="en-US" sz="2800" dirty="0"/>
              <a:t>在两个阶段直接增加寄存器</a:t>
            </a:r>
            <a:endParaRPr lang="en-US" sz="2800" dirty="0"/>
          </a:p>
          <a:p>
            <a:pPr lvl="1">
              <a:spcBef>
                <a:spcPts val="0"/>
              </a:spcBef>
            </a:pPr>
            <a:r>
              <a:rPr lang="zh-CN" altLang="en-US" sz="2400" dirty="0"/>
              <a:t>保存前一时钟周期产生的数据</a:t>
            </a:r>
            <a:endParaRPr lang="en-US" sz="2400" dirty="0"/>
          </a:p>
          <a:p>
            <a:pPr>
              <a:spcBef>
                <a:spcPts val="600"/>
              </a:spcBef>
            </a:pPr>
            <a:r>
              <a:rPr lang="en-US" sz="2800" dirty="0"/>
              <a:t>5 </a:t>
            </a:r>
            <a:r>
              <a:rPr lang="zh-CN" altLang="en-US" sz="2800" dirty="0"/>
              <a:t>阶段流水线</a:t>
            </a:r>
            <a:endParaRPr lang="en-US" sz="2800" dirty="0"/>
          </a:p>
          <a:p>
            <a:pPr lvl="1">
              <a:spcBef>
                <a:spcPts val="0"/>
              </a:spcBef>
            </a:pPr>
            <a:r>
              <a:rPr lang="zh-CN" altLang="en-US" sz="2400" dirty="0"/>
              <a:t>理论上，时钟频率可以增加到原来的</a:t>
            </a:r>
            <a:r>
              <a:rPr lang="en-US" altLang="zh-CN" sz="2400" dirty="0"/>
              <a:t>5</a:t>
            </a:r>
            <a:r>
              <a:rPr lang="zh-CN" altLang="en-US" sz="2400" dirty="0"/>
              <a:t>倍</a:t>
            </a:r>
            <a:endParaRPr lang="en-AU" sz="2400" dirty="0"/>
          </a:p>
        </p:txBody>
      </p:sp>
      <p:grpSp>
        <p:nvGrpSpPr>
          <p:cNvPr id="7" name="Group 40"/>
          <p:cNvGrpSpPr/>
          <p:nvPr/>
        </p:nvGrpSpPr>
        <p:grpSpPr bwMode="auto">
          <a:xfrm>
            <a:off x="2724696" y="3323590"/>
            <a:ext cx="2021697" cy="736601"/>
            <a:chOff x="646" y="2832"/>
            <a:chExt cx="1645" cy="464"/>
          </a:xfrm>
        </p:grpSpPr>
        <p:sp>
          <p:nvSpPr>
            <p:cNvPr id="8" name="Text Box 41"/>
            <p:cNvSpPr txBox="1">
              <a:spLocks noChangeArrowheads="1"/>
            </p:cNvSpPr>
            <p:nvPr/>
          </p:nvSpPr>
          <p:spPr bwMode="auto">
            <a:xfrm>
              <a:off x="646" y="2832"/>
              <a:ext cx="1445" cy="464"/>
            </a:xfrm>
            <a:prstGeom prst="rect">
              <a:avLst/>
            </a:prstGeom>
            <a:noFill/>
            <a:ln w="28575">
              <a:noFill/>
              <a:miter lim="800000"/>
            </a:ln>
            <a:effectLst/>
          </p:spPr>
          <p:txBody>
            <a:bodyPr wrap="none" anchor="ctr">
              <a:spAutoFit/>
            </a:bodyPr>
            <a:lstStyle/>
            <a:p>
              <a:pPr indent="0" algn="ctr" defTabSz="457200">
                <a:buNone/>
                <a:defRPr/>
              </a:pPr>
              <a:r>
                <a:rPr lang="en-US" sz="2000" dirty="0">
                  <a:solidFill>
                    <a:srgbClr val="FF0000"/>
                  </a:solidFill>
                </a:rPr>
                <a:t>1</a:t>
              </a:r>
              <a:r>
                <a:rPr lang="en-US" sz="2000">
                  <a:solidFill>
                    <a:srgbClr val="FF0000"/>
                  </a:solidFill>
                </a:rPr>
                <a:t>. Instruction</a:t>
              </a:r>
              <a:endParaRPr lang="en-US" sz="2000" dirty="0">
                <a:solidFill>
                  <a:srgbClr val="FF0000"/>
                </a:solidFill>
              </a:endParaRPr>
            </a:p>
            <a:p>
              <a:pPr indent="0" algn="ctr" defTabSz="457200">
                <a:buNone/>
                <a:defRPr/>
              </a:pPr>
              <a:r>
                <a:rPr lang="en-US" sz="2000" dirty="0">
                  <a:solidFill>
                    <a:srgbClr val="FF0000"/>
                  </a:solidFill>
                </a:rPr>
                <a:t>Fetch</a:t>
              </a:r>
            </a:p>
          </p:txBody>
        </p:sp>
        <p:sp>
          <p:nvSpPr>
            <p:cNvPr id="9" name="Line 42"/>
            <p:cNvSpPr>
              <a:spLocks noChangeShapeType="1"/>
            </p:cNvSpPr>
            <p:nvPr/>
          </p:nvSpPr>
          <p:spPr bwMode="auto">
            <a:xfrm>
              <a:off x="729" y="2832"/>
              <a:ext cx="1562" cy="0"/>
            </a:xfrm>
            <a:prstGeom prst="line">
              <a:avLst/>
            </a:prstGeom>
            <a:noFill/>
            <a:ln w="28575">
              <a:solidFill>
                <a:srgbClr val="FF0000"/>
              </a:solidFill>
              <a:round/>
              <a:headEnd type="diamond" w="med" len="med"/>
              <a:tailEnd type="triangle" w="med" len="med"/>
            </a:ln>
            <a:effectLst/>
          </p:spPr>
          <p:txBody>
            <a:bodyPr wrap="none" anchor="ctr"/>
            <a:lstStyle/>
            <a:p>
              <a:pPr defTabSz="457200">
                <a:defRPr/>
              </a:pPr>
              <a:endParaRPr lang="en-US">
                <a:solidFill>
                  <a:srgbClr val="FF0000"/>
                </a:solidFill>
              </a:endParaRPr>
            </a:p>
          </p:txBody>
        </p:sp>
      </p:grpSp>
      <p:grpSp>
        <p:nvGrpSpPr>
          <p:cNvPr id="10" name="Group 43"/>
          <p:cNvGrpSpPr/>
          <p:nvPr/>
        </p:nvGrpSpPr>
        <p:grpSpPr bwMode="auto">
          <a:xfrm>
            <a:off x="4631477" y="3323591"/>
            <a:ext cx="1828746" cy="998538"/>
            <a:chOff x="690" y="2832"/>
            <a:chExt cx="1406" cy="629"/>
          </a:xfrm>
        </p:grpSpPr>
        <p:sp>
          <p:nvSpPr>
            <p:cNvPr id="11" name="Text Box 44"/>
            <p:cNvSpPr txBox="1">
              <a:spLocks noChangeArrowheads="1"/>
            </p:cNvSpPr>
            <p:nvPr/>
          </p:nvSpPr>
          <p:spPr bwMode="auto">
            <a:xfrm>
              <a:off x="690" y="2832"/>
              <a:ext cx="1406" cy="629"/>
            </a:xfrm>
            <a:prstGeom prst="rect">
              <a:avLst/>
            </a:prstGeom>
            <a:noFill/>
            <a:ln w="28575">
              <a:noFill/>
              <a:miter lim="800000"/>
            </a:ln>
            <a:effectLst/>
          </p:spPr>
          <p:txBody>
            <a:bodyPr wrap="square" anchor="ctr">
              <a:spAutoFit/>
            </a:bodyPr>
            <a:lstStyle/>
            <a:p>
              <a:pPr indent="0" algn="ctr" defTabSz="457200">
                <a:buNone/>
                <a:defRPr/>
              </a:pPr>
              <a:r>
                <a:rPr lang="en-US" sz="2000" dirty="0">
                  <a:solidFill>
                    <a:srgbClr val="FF0000"/>
                  </a:solidFill>
                </a:rPr>
                <a:t>2. Decode/</a:t>
              </a:r>
            </a:p>
            <a:p>
              <a:pPr indent="0" algn="ctr" defTabSz="457200">
                <a:buNone/>
                <a:defRPr/>
              </a:pPr>
              <a:r>
                <a:rPr lang="en-US" sz="2000">
                  <a:solidFill>
                    <a:srgbClr val="FF0000"/>
                  </a:solidFill>
                </a:rPr>
                <a:t>    Register </a:t>
              </a:r>
              <a:r>
                <a:rPr lang="en-US" sz="2000" dirty="0">
                  <a:solidFill>
                    <a:srgbClr val="FF0000"/>
                  </a:solidFill>
                </a:rPr>
                <a:t>Read</a:t>
              </a:r>
            </a:p>
          </p:txBody>
        </p:sp>
        <p:sp>
          <p:nvSpPr>
            <p:cNvPr id="12" name="Line 45"/>
            <p:cNvSpPr>
              <a:spLocks noChangeShapeType="1"/>
            </p:cNvSpPr>
            <p:nvPr/>
          </p:nvSpPr>
          <p:spPr bwMode="auto">
            <a:xfrm>
              <a:off x="957" y="2832"/>
              <a:ext cx="1019" cy="0"/>
            </a:xfrm>
            <a:prstGeom prst="line">
              <a:avLst/>
            </a:prstGeom>
            <a:noFill/>
            <a:ln w="28575">
              <a:solidFill>
                <a:srgbClr val="FF0000"/>
              </a:solidFill>
              <a:round/>
              <a:headEnd type="diamond" w="med" len="med"/>
              <a:tailEnd type="triangle" w="med" len="med"/>
            </a:ln>
            <a:effectLst/>
          </p:spPr>
          <p:txBody>
            <a:bodyPr wrap="none" anchor="ctr"/>
            <a:lstStyle/>
            <a:p>
              <a:pPr defTabSz="457200">
                <a:defRPr/>
              </a:pPr>
              <a:endParaRPr lang="en-US">
                <a:solidFill>
                  <a:srgbClr val="FF0000"/>
                </a:solidFill>
              </a:endParaRPr>
            </a:p>
          </p:txBody>
        </p:sp>
      </p:grpSp>
      <p:grpSp>
        <p:nvGrpSpPr>
          <p:cNvPr id="13" name="Group 46"/>
          <p:cNvGrpSpPr/>
          <p:nvPr/>
        </p:nvGrpSpPr>
        <p:grpSpPr bwMode="auto">
          <a:xfrm>
            <a:off x="6300509" y="3323590"/>
            <a:ext cx="1438189" cy="392113"/>
            <a:chOff x="487" y="2832"/>
            <a:chExt cx="1299" cy="247"/>
          </a:xfrm>
        </p:grpSpPr>
        <p:sp>
          <p:nvSpPr>
            <p:cNvPr id="14" name="Text Box 47"/>
            <p:cNvSpPr txBox="1">
              <a:spLocks noChangeArrowheads="1"/>
            </p:cNvSpPr>
            <p:nvPr/>
          </p:nvSpPr>
          <p:spPr bwMode="auto">
            <a:xfrm>
              <a:off x="487" y="2857"/>
              <a:ext cx="1299" cy="222"/>
            </a:xfrm>
            <a:prstGeom prst="rect">
              <a:avLst/>
            </a:prstGeom>
            <a:noFill/>
            <a:ln w="28575">
              <a:noFill/>
              <a:miter lim="800000"/>
            </a:ln>
            <a:effectLst/>
          </p:spPr>
          <p:txBody>
            <a:bodyPr wrap="none" anchor="ctr">
              <a:spAutoFit/>
            </a:bodyPr>
            <a:lstStyle/>
            <a:p>
              <a:pPr indent="0" algn="ctr" defTabSz="457200">
                <a:buNone/>
                <a:defRPr/>
              </a:pPr>
              <a:r>
                <a:rPr lang="en-US" sz="2000" dirty="0">
                  <a:solidFill>
                    <a:srgbClr val="FF0000"/>
                  </a:solidFill>
                </a:rPr>
                <a:t>3. Execute</a:t>
              </a:r>
            </a:p>
          </p:txBody>
        </p:sp>
        <p:sp>
          <p:nvSpPr>
            <p:cNvPr id="15" name="Line 48"/>
            <p:cNvSpPr>
              <a:spLocks noChangeShapeType="1"/>
            </p:cNvSpPr>
            <p:nvPr/>
          </p:nvSpPr>
          <p:spPr bwMode="auto">
            <a:xfrm>
              <a:off x="697" y="2832"/>
              <a:ext cx="950" cy="0"/>
            </a:xfrm>
            <a:prstGeom prst="line">
              <a:avLst/>
            </a:prstGeom>
            <a:noFill/>
            <a:ln w="28575">
              <a:solidFill>
                <a:srgbClr val="FF0000"/>
              </a:solidFill>
              <a:round/>
              <a:headEnd type="diamond" w="med" len="med"/>
              <a:tailEnd type="triangle" w="med" len="med"/>
            </a:ln>
            <a:effectLst/>
          </p:spPr>
          <p:txBody>
            <a:bodyPr wrap="none" anchor="ctr"/>
            <a:lstStyle/>
            <a:p>
              <a:pPr defTabSz="457200">
                <a:defRPr/>
              </a:pPr>
              <a:endParaRPr lang="en-US">
                <a:solidFill>
                  <a:srgbClr val="FF0000"/>
                </a:solidFill>
              </a:endParaRPr>
            </a:p>
          </p:txBody>
        </p:sp>
      </p:grpSp>
      <p:grpSp>
        <p:nvGrpSpPr>
          <p:cNvPr id="16" name="Group 49"/>
          <p:cNvGrpSpPr/>
          <p:nvPr/>
        </p:nvGrpSpPr>
        <p:grpSpPr bwMode="auto">
          <a:xfrm>
            <a:off x="7667763" y="3323590"/>
            <a:ext cx="1438039" cy="392113"/>
            <a:chOff x="-56" y="2832"/>
            <a:chExt cx="2323" cy="247"/>
          </a:xfrm>
        </p:grpSpPr>
        <p:sp>
          <p:nvSpPr>
            <p:cNvPr id="17" name="Text Box 50"/>
            <p:cNvSpPr txBox="1">
              <a:spLocks noChangeArrowheads="1"/>
            </p:cNvSpPr>
            <p:nvPr/>
          </p:nvSpPr>
          <p:spPr bwMode="auto">
            <a:xfrm>
              <a:off x="-56" y="2857"/>
              <a:ext cx="2323" cy="222"/>
            </a:xfrm>
            <a:prstGeom prst="rect">
              <a:avLst/>
            </a:prstGeom>
            <a:noFill/>
            <a:ln w="28575">
              <a:noFill/>
              <a:miter lim="800000"/>
            </a:ln>
            <a:effectLst/>
          </p:spPr>
          <p:txBody>
            <a:bodyPr wrap="none" anchor="ctr">
              <a:spAutoFit/>
            </a:bodyPr>
            <a:lstStyle/>
            <a:p>
              <a:pPr indent="0" algn="ctr" defTabSz="457200">
                <a:buNone/>
                <a:defRPr/>
              </a:pPr>
              <a:r>
                <a:rPr lang="en-US" sz="2000" dirty="0">
                  <a:solidFill>
                    <a:srgbClr val="FF0000"/>
                  </a:solidFill>
                </a:rPr>
                <a:t>4. Memory</a:t>
              </a:r>
            </a:p>
          </p:txBody>
        </p:sp>
        <p:sp>
          <p:nvSpPr>
            <p:cNvPr id="18" name="Line 51"/>
            <p:cNvSpPr>
              <a:spLocks noChangeShapeType="1"/>
            </p:cNvSpPr>
            <p:nvPr/>
          </p:nvSpPr>
          <p:spPr bwMode="auto">
            <a:xfrm>
              <a:off x="179" y="2832"/>
              <a:ext cx="1920" cy="0"/>
            </a:xfrm>
            <a:prstGeom prst="line">
              <a:avLst/>
            </a:prstGeom>
            <a:noFill/>
            <a:ln w="28575">
              <a:solidFill>
                <a:srgbClr val="FF0000"/>
              </a:solidFill>
              <a:round/>
              <a:headEnd type="diamond" w="med" len="med"/>
              <a:tailEnd type="triangle" w="med" len="med"/>
            </a:ln>
            <a:effectLst/>
          </p:spPr>
          <p:txBody>
            <a:bodyPr wrap="none" anchor="ctr"/>
            <a:lstStyle/>
            <a:p>
              <a:pPr defTabSz="457200">
                <a:defRPr/>
              </a:pPr>
              <a:endParaRPr lang="en-US">
                <a:solidFill>
                  <a:srgbClr val="FF0000"/>
                </a:solidFill>
              </a:endParaRPr>
            </a:p>
          </p:txBody>
        </p:sp>
      </p:grpSp>
      <p:grpSp>
        <p:nvGrpSpPr>
          <p:cNvPr id="19" name="Group 52"/>
          <p:cNvGrpSpPr/>
          <p:nvPr/>
        </p:nvGrpSpPr>
        <p:grpSpPr bwMode="auto">
          <a:xfrm>
            <a:off x="9143512" y="3323590"/>
            <a:ext cx="1095044" cy="738188"/>
            <a:chOff x="711" y="2832"/>
            <a:chExt cx="1413" cy="465"/>
          </a:xfrm>
        </p:grpSpPr>
        <p:sp>
          <p:nvSpPr>
            <p:cNvPr id="20" name="Text Box 53"/>
            <p:cNvSpPr txBox="1">
              <a:spLocks noChangeArrowheads="1"/>
            </p:cNvSpPr>
            <p:nvPr/>
          </p:nvSpPr>
          <p:spPr bwMode="auto">
            <a:xfrm>
              <a:off x="711" y="2833"/>
              <a:ext cx="1413" cy="464"/>
            </a:xfrm>
            <a:prstGeom prst="rect">
              <a:avLst/>
            </a:prstGeom>
            <a:noFill/>
            <a:ln w="28575">
              <a:noFill/>
              <a:miter lim="800000"/>
            </a:ln>
          </p:spPr>
          <p:txBody>
            <a:bodyPr wrap="none" anchor="ctr">
              <a:spAutoFit/>
            </a:bodyPr>
            <a:lstStyle/>
            <a:p>
              <a:pPr indent="0" algn="ctr" defTabSz="457200">
                <a:buNone/>
              </a:pPr>
              <a:r>
                <a:rPr lang="en-US" sz="2000" dirty="0">
                  <a:solidFill>
                    <a:srgbClr val="FF0000"/>
                  </a:solidFill>
                </a:rPr>
                <a:t>5</a:t>
              </a:r>
              <a:r>
                <a:rPr lang="en-US" sz="2000">
                  <a:solidFill>
                    <a:srgbClr val="FF0000"/>
                  </a:solidFill>
                </a:rPr>
                <a:t>. Write</a:t>
              </a:r>
              <a:endParaRPr lang="en-US" sz="2000" dirty="0">
                <a:solidFill>
                  <a:srgbClr val="FF0000"/>
                </a:solidFill>
              </a:endParaRPr>
            </a:p>
            <a:p>
              <a:pPr indent="0" algn="ctr" defTabSz="457200">
                <a:buNone/>
              </a:pPr>
              <a:r>
                <a:rPr lang="en-US" sz="2000" dirty="0">
                  <a:solidFill>
                    <a:srgbClr val="FF0000"/>
                  </a:solidFill>
                </a:rPr>
                <a:t>   Back</a:t>
              </a:r>
            </a:p>
          </p:txBody>
        </p:sp>
        <p:sp>
          <p:nvSpPr>
            <p:cNvPr id="21" name="Line 54"/>
            <p:cNvSpPr>
              <a:spLocks noChangeShapeType="1"/>
            </p:cNvSpPr>
            <p:nvPr/>
          </p:nvSpPr>
          <p:spPr bwMode="auto">
            <a:xfrm>
              <a:off x="823" y="2832"/>
              <a:ext cx="1180" cy="0"/>
            </a:xfrm>
            <a:prstGeom prst="line">
              <a:avLst/>
            </a:prstGeom>
            <a:noFill/>
            <a:ln w="28575">
              <a:solidFill>
                <a:srgbClr val="FF0000"/>
              </a:solidFill>
              <a:round/>
              <a:headEnd type="diamond" w="med" len="med"/>
              <a:tailEnd type="triangle" w="med" len="med"/>
            </a:ln>
            <a:effectLst/>
          </p:spPr>
          <p:txBody>
            <a:bodyPr wrap="none" anchor="ctr"/>
            <a:lstStyle/>
            <a:p>
              <a:pPr defTabSz="457200">
                <a:defRPr/>
              </a:pPr>
              <a:endParaRPr lang="en-US">
                <a:solidFill>
                  <a:srgbClr val="FF0000"/>
                </a:solidFill>
              </a:endParaRPr>
            </a:p>
          </p:txBody>
        </p:sp>
      </p:grpSp>
      <p:grpSp>
        <p:nvGrpSpPr>
          <p:cNvPr id="22" name="Group 21"/>
          <p:cNvGrpSpPr/>
          <p:nvPr/>
        </p:nvGrpSpPr>
        <p:grpSpPr>
          <a:xfrm>
            <a:off x="1960880" y="1083310"/>
            <a:ext cx="7315200" cy="2186884"/>
            <a:chOff x="533400" y="1968500"/>
            <a:chExt cx="7391400" cy="2917111"/>
          </a:xfrm>
        </p:grpSpPr>
        <p:sp>
          <p:nvSpPr>
            <p:cNvPr id="23" name="Rectangle 4"/>
            <p:cNvSpPr>
              <a:spLocks noChangeArrowheads="1"/>
            </p:cNvSpPr>
            <p:nvPr/>
          </p:nvSpPr>
          <p:spPr bwMode="auto">
            <a:xfrm rot="16200000">
              <a:off x="457348" y="2922095"/>
              <a:ext cx="1292913" cy="378809"/>
            </a:xfrm>
            <a:prstGeom prst="rect">
              <a:avLst/>
            </a:prstGeom>
            <a:noFill/>
            <a:ln w="28575">
              <a:solidFill>
                <a:schemeClr val="tx1"/>
              </a:solidFill>
              <a:miter lim="800000"/>
            </a:ln>
          </p:spPr>
          <p:txBody>
            <a:bodyPr wrap="none" anchor="ctr"/>
            <a:lstStyle/>
            <a:p>
              <a:pPr indent="0" algn="ctr" defTabSz="457200">
                <a:buNone/>
              </a:pPr>
              <a:r>
                <a:rPr lang="en-US" sz="2000" dirty="0">
                  <a:solidFill>
                    <a:prstClr val="black"/>
                  </a:solidFill>
                </a:rPr>
                <a:t>PC</a:t>
              </a:r>
            </a:p>
          </p:txBody>
        </p:sp>
        <p:sp>
          <p:nvSpPr>
            <p:cNvPr id="24" name="Rectangle 5"/>
            <p:cNvSpPr>
              <a:spLocks noChangeArrowheads="1"/>
            </p:cNvSpPr>
            <p:nvPr/>
          </p:nvSpPr>
          <p:spPr bwMode="auto">
            <a:xfrm rot="-5400000">
              <a:off x="1600200" y="2806700"/>
              <a:ext cx="1981200" cy="1066800"/>
            </a:xfrm>
            <a:prstGeom prst="rect">
              <a:avLst/>
            </a:prstGeom>
            <a:solidFill>
              <a:srgbClr val="FFFFFF"/>
            </a:solidFill>
            <a:ln w="28575">
              <a:solidFill>
                <a:schemeClr val="tx1"/>
              </a:solidFill>
              <a:miter lim="800000"/>
            </a:ln>
          </p:spPr>
          <p:txBody>
            <a:bodyPr wrap="none" anchor="ctr"/>
            <a:lstStyle/>
            <a:p>
              <a:pPr indent="0" algn="ctr" defTabSz="457200">
                <a:buNone/>
              </a:pPr>
              <a:r>
                <a:rPr lang="en-US" sz="2000">
                  <a:solidFill>
                    <a:prstClr val="black"/>
                  </a:solidFill>
                </a:rPr>
                <a:t>instruction</a:t>
              </a:r>
              <a:endParaRPr lang="en-US" sz="2000" dirty="0">
                <a:solidFill>
                  <a:prstClr val="black"/>
                </a:solidFill>
              </a:endParaRPr>
            </a:p>
            <a:p>
              <a:pPr indent="0" algn="ctr" defTabSz="457200">
                <a:buNone/>
              </a:pPr>
              <a:r>
                <a:rPr lang="en-US" sz="2000" dirty="0">
                  <a:solidFill>
                    <a:prstClr val="black"/>
                  </a:solidFill>
                </a:rPr>
                <a:t>memory</a:t>
              </a:r>
            </a:p>
          </p:txBody>
        </p:sp>
        <p:sp>
          <p:nvSpPr>
            <p:cNvPr id="25" name="AutoShape 6"/>
            <p:cNvSpPr>
              <a:spLocks noChangeArrowheads="1"/>
            </p:cNvSpPr>
            <p:nvPr/>
          </p:nvSpPr>
          <p:spPr bwMode="auto">
            <a:xfrm>
              <a:off x="1524000" y="3933825"/>
              <a:ext cx="366713" cy="549275"/>
            </a:xfrm>
            <a:prstGeom prst="roundRect">
              <a:avLst>
                <a:gd name="adj" fmla="val 16667"/>
              </a:avLst>
            </a:prstGeom>
            <a:solidFill>
              <a:srgbClr val="FFFFFF"/>
            </a:solidFill>
            <a:ln w="28575">
              <a:solidFill>
                <a:schemeClr val="tx1"/>
              </a:solidFill>
              <a:round/>
            </a:ln>
          </p:spPr>
          <p:txBody>
            <a:bodyPr wrap="none" anchor="ctr"/>
            <a:lstStyle/>
            <a:p>
              <a:pPr indent="0" algn="ctr" defTabSz="457200">
                <a:buNone/>
              </a:pPr>
              <a:r>
                <a:rPr lang="en-US" sz="2000" dirty="0">
                  <a:solidFill>
                    <a:prstClr val="black"/>
                  </a:solidFill>
                </a:rPr>
                <a:t>+4</a:t>
              </a:r>
            </a:p>
          </p:txBody>
        </p:sp>
        <p:sp>
          <p:nvSpPr>
            <p:cNvPr id="26" name="Line 7"/>
            <p:cNvSpPr>
              <a:spLocks noChangeShapeType="1"/>
            </p:cNvSpPr>
            <p:nvPr/>
          </p:nvSpPr>
          <p:spPr bwMode="auto">
            <a:xfrm>
              <a:off x="1295400" y="3111500"/>
              <a:ext cx="762000" cy="0"/>
            </a:xfrm>
            <a:prstGeom prst="line">
              <a:avLst/>
            </a:prstGeom>
            <a:noFill/>
            <a:ln w="28575">
              <a:solidFill>
                <a:schemeClr val="tx1"/>
              </a:solidFill>
              <a:round/>
              <a:tailEnd type="triangle" w="med" len="med"/>
            </a:ln>
          </p:spPr>
          <p:txBody>
            <a:bodyPr wrap="none" anchor="ctr"/>
            <a:lstStyle/>
            <a:p>
              <a:pPr defTabSz="457200"/>
              <a:endParaRPr lang="en-US">
                <a:solidFill>
                  <a:prstClr val="black"/>
                </a:solidFill>
              </a:endParaRPr>
            </a:p>
          </p:txBody>
        </p:sp>
        <p:sp>
          <p:nvSpPr>
            <p:cNvPr id="27" name="Rectangle 8"/>
            <p:cNvSpPr>
              <a:spLocks noChangeArrowheads="1"/>
            </p:cNvSpPr>
            <p:nvPr/>
          </p:nvSpPr>
          <p:spPr bwMode="auto">
            <a:xfrm>
              <a:off x="3657600" y="2501900"/>
              <a:ext cx="990600" cy="1295400"/>
            </a:xfrm>
            <a:prstGeom prst="rect">
              <a:avLst/>
            </a:prstGeom>
            <a:solidFill>
              <a:srgbClr val="FFFFFF"/>
            </a:solidFill>
            <a:ln w="28575">
              <a:solidFill>
                <a:schemeClr val="tx1"/>
              </a:solidFill>
              <a:miter lim="800000"/>
            </a:ln>
          </p:spPr>
          <p:txBody>
            <a:bodyPr wrap="none" anchor="ctr"/>
            <a:lstStyle/>
            <a:p>
              <a:pPr indent="0" algn="ctr" defTabSz="457200">
                <a:buNone/>
              </a:pPr>
              <a:r>
                <a:rPr lang="en-US" sz="2000">
                  <a:solidFill>
                    <a:prstClr val="black"/>
                  </a:solidFill>
                </a:rPr>
                <a:t>Register</a:t>
              </a:r>
              <a:endParaRPr lang="en-US" sz="2000" dirty="0">
                <a:solidFill>
                  <a:prstClr val="black"/>
                </a:solidFill>
              </a:endParaRPr>
            </a:p>
            <a:p>
              <a:pPr indent="0" algn="ctr" defTabSz="457200">
                <a:buNone/>
              </a:pPr>
              <a:r>
                <a:rPr lang="en-US" sz="2000">
                  <a:solidFill>
                    <a:prstClr val="black"/>
                  </a:solidFill>
                </a:rPr>
                <a:t>File</a:t>
              </a:r>
              <a:endParaRPr lang="en-US" sz="2000" dirty="0">
                <a:solidFill>
                  <a:prstClr val="black"/>
                </a:solidFill>
              </a:endParaRPr>
            </a:p>
          </p:txBody>
        </p:sp>
        <p:sp>
          <p:nvSpPr>
            <p:cNvPr id="28" name="Line 9"/>
            <p:cNvSpPr>
              <a:spLocks noChangeShapeType="1"/>
            </p:cNvSpPr>
            <p:nvPr/>
          </p:nvSpPr>
          <p:spPr bwMode="auto">
            <a:xfrm>
              <a:off x="3124200" y="2959100"/>
              <a:ext cx="533400" cy="0"/>
            </a:xfrm>
            <a:prstGeom prst="line">
              <a:avLst/>
            </a:prstGeom>
            <a:noFill/>
            <a:ln w="28575">
              <a:solidFill>
                <a:schemeClr val="tx1"/>
              </a:solidFill>
              <a:round/>
              <a:tailEnd type="triangle" w="med" len="med"/>
            </a:ln>
          </p:spPr>
          <p:txBody>
            <a:bodyPr wrap="none" anchor="ctr"/>
            <a:lstStyle/>
            <a:p>
              <a:pPr defTabSz="457200"/>
              <a:endParaRPr lang="en-US">
                <a:solidFill>
                  <a:prstClr val="black"/>
                </a:solidFill>
              </a:endParaRPr>
            </a:p>
          </p:txBody>
        </p:sp>
        <p:sp>
          <p:nvSpPr>
            <p:cNvPr id="29" name="Line 10"/>
            <p:cNvSpPr>
              <a:spLocks noChangeShapeType="1"/>
            </p:cNvSpPr>
            <p:nvPr/>
          </p:nvSpPr>
          <p:spPr bwMode="auto">
            <a:xfrm>
              <a:off x="3124200" y="3332163"/>
              <a:ext cx="533400" cy="0"/>
            </a:xfrm>
            <a:prstGeom prst="line">
              <a:avLst/>
            </a:prstGeom>
            <a:noFill/>
            <a:ln w="28575">
              <a:solidFill>
                <a:schemeClr val="tx1"/>
              </a:solidFill>
              <a:round/>
              <a:tailEnd type="triangle" w="med" len="med"/>
            </a:ln>
          </p:spPr>
          <p:txBody>
            <a:bodyPr wrap="none" anchor="ctr"/>
            <a:lstStyle/>
            <a:p>
              <a:pPr defTabSz="457200"/>
              <a:endParaRPr lang="en-US">
                <a:solidFill>
                  <a:prstClr val="black"/>
                </a:solidFill>
              </a:endParaRPr>
            </a:p>
          </p:txBody>
        </p:sp>
        <p:sp>
          <p:nvSpPr>
            <p:cNvPr id="30" name="Line 11"/>
            <p:cNvSpPr>
              <a:spLocks noChangeShapeType="1"/>
            </p:cNvSpPr>
            <p:nvPr/>
          </p:nvSpPr>
          <p:spPr bwMode="auto">
            <a:xfrm>
              <a:off x="3124200" y="3644900"/>
              <a:ext cx="533400" cy="0"/>
            </a:xfrm>
            <a:prstGeom prst="line">
              <a:avLst/>
            </a:prstGeom>
            <a:noFill/>
            <a:ln w="28575">
              <a:solidFill>
                <a:schemeClr val="tx1"/>
              </a:solidFill>
              <a:round/>
              <a:tailEnd type="triangle" w="med" len="med"/>
            </a:ln>
          </p:spPr>
          <p:txBody>
            <a:bodyPr wrap="none" anchor="ctr"/>
            <a:lstStyle/>
            <a:p>
              <a:pPr defTabSz="457200"/>
              <a:endParaRPr lang="en-US">
                <a:solidFill>
                  <a:prstClr val="black"/>
                </a:solidFill>
              </a:endParaRPr>
            </a:p>
          </p:txBody>
        </p:sp>
        <p:sp>
          <p:nvSpPr>
            <p:cNvPr id="31" name="Text Box 12"/>
            <p:cNvSpPr txBox="1">
              <a:spLocks noChangeArrowheads="1"/>
            </p:cNvSpPr>
            <p:nvPr/>
          </p:nvSpPr>
          <p:spPr bwMode="auto">
            <a:xfrm>
              <a:off x="3072930" y="3211410"/>
              <a:ext cx="370212" cy="470104"/>
            </a:xfrm>
            <a:prstGeom prst="rect">
              <a:avLst/>
            </a:prstGeom>
            <a:noFill/>
            <a:ln w="28575">
              <a:noFill/>
              <a:miter lim="800000"/>
            </a:ln>
          </p:spPr>
          <p:txBody>
            <a:bodyPr wrap="none" anchor="ctr">
              <a:spAutoFit/>
            </a:bodyPr>
            <a:lstStyle/>
            <a:p>
              <a:pPr indent="0" algn="ctr" defTabSz="457200">
                <a:buNone/>
              </a:pPr>
              <a:r>
                <a:rPr lang="en-US" sz="2000" dirty="0" err="1">
                  <a:solidFill>
                    <a:prstClr val="black"/>
                  </a:solidFill>
                </a:rPr>
                <a:t>rt</a:t>
              </a:r>
              <a:endParaRPr lang="en-US" sz="2000" dirty="0">
                <a:solidFill>
                  <a:prstClr val="black"/>
                </a:solidFill>
              </a:endParaRPr>
            </a:p>
          </p:txBody>
        </p:sp>
        <p:sp>
          <p:nvSpPr>
            <p:cNvPr id="32" name="Text Box 13"/>
            <p:cNvSpPr txBox="1">
              <a:spLocks noChangeArrowheads="1"/>
            </p:cNvSpPr>
            <p:nvPr/>
          </p:nvSpPr>
          <p:spPr bwMode="auto">
            <a:xfrm>
              <a:off x="3060319" y="2906612"/>
              <a:ext cx="427315" cy="470104"/>
            </a:xfrm>
            <a:prstGeom prst="rect">
              <a:avLst/>
            </a:prstGeom>
            <a:noFill/>
            <a:ln w="28575">
              <a:noFill/>
              <a:miter lim="800000"/>
            </a:ln>
          </p:spPr>
          <p:txBody>
            <a:bodyPr wrap="none" anchor="ctr">
              <a:spAutoFit/>
            </a:bodyPr>
            <a:lstStyle/>
            <a:p>
              <a:pPr indent="0" algn="ctr" defTabSz="457200">
                <a:buNone/>
              </a:pPr>
              <a:r>
                <a:rPr lang="en-US" sz="2000" dirty="0" err="1">
                  <a:solidFill>
                    <a:prstClr val="black"/>
                  </a:solidFill>
                </a:rPr>
                <a:t>rs</a:t>
              </a:r>
              <a:endParaRPr lang="en-US" sz="2000" dirty="0">
                <a:solidFill>
                  <a:prstClr val="black"/>
                </a:solidFill>
              </a:endParaRPr>
            </a:p>
          </p:txBody>
        </p:sp>
        <p:sp>
          <p:nvSpPr>
            <p:cNvPr id="33" name="Text Box 14"/>
            <p:cNvSpPr txBox="1">
              <a:spLocks noChangeArrowheads="1"/>
            </p:cNvSpPr>
            <p:nvPr/>
          </p:nvSpPr>
          <p:spPr bwMode="auto">
            <a:xfrm>
              <a:off x="3063822" y="2525611"/>
              <a:ext cx="441431" cy="470104"/>
            </a:xfrm>
            <a:prstGeom prst="rect">
              <a:avLst/>
            </a:prstGeom>
            <a:noFill/>
            <a:ln w="28575">
              <a:noFill/>
              <a:miter lim="800000"/>
            </a:ln>
          </p:spPr>
          <p:txBody>
            <a:bodyPr wrap="none" anchor="ctr">
              <a:spAutoFit/>
            </a:bodyPr>
            <a:lstStyle/>
            <a:p>
              <a:pPr indent="0" algn="ctr" defTabSz="457200">
                <a:buNone/>
              </a:pPr>
              <a:r>
                <a:rPr lang="en-US" sz="2000">
                  <a:solidFill>
                    <a:prstClr val="black"/>
                  </a:solidFill>
                </a:rPr>
                <a:t>rd</a:t>
              </a:r>
            </a:p>
          </p:txBody>
        </p:sp>
        <p:grpSp>
          <p:nvGrpSpPr>
            <p:cNvPr id="35" name="Group 16"/>
            <p:cNvGrpSpPr/>
            <p:nvPr/>
          </p:nvGrpSpPr>
          <p:grpSpPr bwMode="auto">
            <a:xfrm>
              <a:off x="5334000" y="2562225"/>
              <a:ext cx="1219200" cy="1524000"/>
              <a:chOff x="3648" y="1348"/>
              <a:chExt cx="768" cy="960"/>
            </a:xfrm>
          </p:grpSpPr>
          <p:sp>
            <p:nvSpPr>
              <p:cNvPr id="58" name="Freeform 18"/>
              <p:cNvSpPr/>
              <p:nvPr/>
            </p:nvSpPr>
            <p:spPr bwMode="auto">
              <a:xfrm>
                <a:off x="3648" y="1348"/>
                <a:ext cx="528" cy="960"/>
              </a:xfrm>
              <a:custGeom>
                <a:avLst/>
                <a:gdLst>
                  <a:gd name="T0" fmla="*/ 0 w 528"/>
                  <a:gd name="T1" fmla="*/ 0 h 960"/>
                  <a:gd name="T2" fmla="*/ 528 w 528"/>
                  <a:gd name="T3" fmla="*/ 192 h 960"/>
                  <a:gd name="T4" fmla="*/ 528 w 528"/>
                  <a:gd name="T5" fmla="*/ 672 h 960"/>
                  <a:gd name="T6" fmla="*/ 0 w 528"/>
                  <a:gd name="T7" fmla="*/ 960 h 960"/>
                  <a:gd name="T8" fmla="*/ 0 w 528"/>
                  <a:gd name="T9" fmla="*/ 528 h 960"/>
                  <a:gd name="T10" fmla="*/ 48 w 528"/>
                  <a:gd name="T11" fmla="*/ 480 h 960"/>
                  <a:gd name="T12" fmla="*/ 0 w 528"/>
                  <a:gd name="T13" fmla="*/ 432 h 960"/>
                  <a:gd name="T14" fmla="*/ 0 w 528"/>
                  <a:gd name="T15" fmla="*/ 0 h 960"/>
                  <a:gd name="T16" fmla="*/ 0 60000 65536"/>
                  <a:gd name="T17" fmla="*/ 0 60000 65536"/>
                  <a:gd name="T18" fmla="*/ 0 60000 65536"/>
                  <a:gd name="T19" fmla="*/ 0 60000 65536"/>
                  <a:gd name="T20" fmla="*/ 0 60000 65536"/>
                  <a:gd name="T21" fmla="*/ 0 60000 65536"/>
                  <a:gd name="T22" fmla="*/ 0 60000 65536"/>
                  <a:gd name="T23" fmla="*/ 0 60000 65536"/>
                  <a:gd name="T24" fmla="*/ 0 w 528"/>
                  <a:gd name="T25" fmla="*/ 0 h 960"/>
                  <a:gd name="T26" fmla="*/ 528 w 528"/>
                  <a:gd name="T27" fmla="*/ 960 h 96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28" h="960">
                    <a:moveTo>
                      <a:pt x="0" y="0"/>
                    </a:moveTo>
                    <a:lnTo>
                      <a:pt x="528" y="192"/>
                    </a:lnTo>
                    <a:lnTo>
                      <a:pt x="528" y="672"/>
                    </a:lnTo>
                    <a:lnTo>
                      <a:pt x="0" y="960"/>
                    </a:lnTo>
                    <a:lnTo>
                      <a:pt x="0" y="528"/>
                    </a:lnTo>
                    <a:lnTo>
                      <a:pt x="48" y="480"/>
                    </a:lnTo>
                    <a:lnTo>
                      <a:pt x="0" y="432"/>
                    </a:lnTo>
                    <a:lnTo>
                      <a:pt x="0" y="0"/>
                    </a:lnTo>
                    <a:close/>
                  </a:path>
                </a:pathLst>
              </a:custGeom>
              <a:noFill/>
              <a:ln w="38100">
                <a:solidFill>
                  <a:schemeClr val="tx1"/>
                </a:solidFill>
                <a:round/>
              </a:ln>
            </p:spPr>
            <p:txBody>
              <a:bodyPr wrap="none" anchor="ctr"/>
              <a:lstStyle/>
              <a:p>
                <a:pPr indent="0" algn="ctr" defTabSz="457200">
                  <a:buNone/>
                </a:pPr>
                <a:r>
                  <a:rPr lang="en-US" sz="2000" dirty="0">
                    <a:solidFill>
                      <a:prstClr val="black"/>
                    </a:solidFill>
                  </a:rPr>
                  <a:t>ALU</a:t>
                </a:r>
              </a:p>
            </p:txBody>
          </p:sp>
          <p:sp>
            <p:nvSpPr>
              <p:cNvPr id="59" name="Line 19"/>
              <p:cNvSpPr>
                <a:spLocks noChangeShapeType="1"/>
              </p:cNvSpPr>
              <p:nvPr/>
            </p:nvSpPr>
            <p:spPr bwMode="auto">
              <a:xfrm>
                <a:off x="4176" y="1780"/>
                <a:ext cx="240" cy="0"/>
              </a:xfrm>
              <a:prstGeom prst="line">
                <a:avLst/>
              </a:prstGeom>
              <a:noFill/>
              <a:ln w="38100">
                <a:solidFill>
                  <a:schemeClr val="tx1"/>
                </a:solidFill>
                <a:round/>
                <a:tailEnd type="triangle" w="med" len="med"/>
              </a:ln>
            </p:spPr>
            <p:txBody>
              <a:bodyPr wrap="none" anchor="ctr"/>
              <a:lstStyle/>
              <a:p>
                <a:pPr defTabSz="457200"/>
                <a:endParaRPr lang="en-US">
                  <a:solidFill>
                    <a:prstClr val="black"/>
                  </a:solidFill>
                </a:endParaRPr>
              </a:p>
            </p:txBody>
          </p:sp>
        </p:grpSp>
        <p:sp>
          <p:nvSpPr>
            <p:cNvPr id="36" name="Line 20"/>
            <p:cNvSpPr>
              <a:spLocks noChangeShapeType="1"/>
            </p:cNvSpPr>
            <p:nvPr/>
          </p:nvSpPr>
          <p:spPr bwMode="auto">
            <a:xfrm>
              <a:off x="4648200" y="3644900"/>
              <a:ext cx="685800" cy="0"/>
            </a:xfrm>
            <a:prstGeom prst="line">
              <a:avLst/>
            </a:prstGeom>
            <a:noFill/>
            <a:ln w="28575">
              <a:solidFill>
                <a:schemeClr val="tx1"/>
              </a:solidFill>
              <a:round/>
              <a:tailEnd type="triangle" w="med" len="med"/>
            </a:ln>
          </p:spPr>
          <p:txBody>
            <a:bodyPr wrap="none" anchor="ctr"/>
            <a:lstStyle/>
            <a:p>
              <a:pPr defTabSz="457200"/>
              <a:endParaRPr lang="en-US">
                <a:solidFill>
                  <a:prstClr val="black"/>
                </a:solidFill>
              </a:endParaRPr>
            </a:p>
          </p:txBody>
        </p:sp>
        <p:sp>
          <p:nvSpPr>
            <p:cNvPr id="37" name="Line 21"/>
            <p:cNvSpPr>
              <a:spLocks noChangeShapeType="1"/>
            </p:cNvSpPr>
            <p:nvPr/>
          </p:nvSpPr>
          <p:spPr bwMode="auto">
            <a:xfrm>
              <a:off x="3124200" y="3995738"/>
              <a:ext cx="2179638" cy="0"/>
            </a:xfrm>
            <a:prstGeom prst="line">
              <a:avLst/>
            </a:prstGeom>
            <a:noFill/>
            <a:ln w="28575">
              <a:solidFill>
                <a:schemeClr val="tx1"/>
              </a:solidFill>
              <a:round/>
              <a:tailEnd type="triangle" w="med" len="med"/>
            </a:ln>
          </p:spPr>
          <p:txBody>
            <a:bodyPr wrap="none" anchor="ctr"/>
            <a:lstStyle/>
            <a:p>
              <a:pPr defTabSz="457200"/>
              <a:endParaRPr lang="en-US">
                <a:solidFill>
                  <a:prstClr val="black"/>
                </a:solidFill>
              </a:endParaRPr>
            </a:p>
          </p:txBody>
        </p:sp>
        <p:sp>
          <p:nvSpPr>
            <p:cNvPr id="38" name="Line 22"/>
            <p:cNvSpPr>
              <a:spLocks noChangeShapeType="1"/>
            </p:cNvSpPr>
            <p:nvPr/>
          </p:nvSpPr>
          <p:spPr bwMode="auto">
            <a:xfrm>
              <a:off x="4648200" y="2830513"/>
              <a:ext cx="655638" cy="0"/>
            </a:xfrm>
            <a:prstGeom prst="line">
              <a:avLst/>
            </a:prstGeom>
            <a:noFill/>
            <a:ln w="28575">
              <a:solidFill>
                <a:schemeClr val="tx1"/>
              </a:solidFill>
              <a:round/>
              <a:tailEnd type="triangle" w="med" len="med"/>
            </a:ln>
          </p:spPr>
          <p:txBody>
            <a:bodyPr wrap="none" anchor="ctr"/>
            <a:lstStyle/>
            <a:p>
              <a:pPr defTabSz="457200"/>
              <a:endParaRPr lang="en-US">
                <a:solidFill>
                  <a:prstClr val="black"/>
                </a:solidFill>
              </a:endParaRPr>
            </a:p>
          </p:txBody>
        </p:sp>
        <p:sp>
          <p:nvSpPr>
            <p:cNvPr id="39" name="Rectangle 23"/>
            <p:cNvSpPr>
              <a:spLocks noChangeArrowheads="1"/>
            </p:cNvSpPr>
            <p:nvPr/>
          </p:nvSpPr>
          <p:spPr bwMode="auto">
            <a:xfrm rot="-5400000">
              <a:off x="6096000" y="2959100"/>
              <a:ext cx="1981200" cy="1066800"/>
            </a:xfrm>
            <a:prstGeom prst="rect">
              <a:avLst/>
            </a:prstGeom>
            <a:solidFill>
              <a:srgbClr val="FFFFFF"/>
            </a:solidFill>
            <a:ln w="28575">
              <a:solidFill>
                <a:schemeClr val="tx1"/>
              </a:solidFill>
              <a:miter lim="800000"/>
            </a:ln>
          </p:spPr>
          <p:txBody>
            <a:bodyPr wrap="none" anchor="ctr"/>
            <a:lstStyle/>
            <a:p>
              <a:pPr indent="0" algn="ctr" defTabSz="457200">
                <a:buNone/>
              </a:pPr>
              <a:r>
                <a:rPr lang="en-US" sz="2000" dirty="0">
                  <a:solidFill>
                    <a:prstClr val="black"/>
                  </a:solidFill>
                </a:rPr>
                <a:t>Data</a:t>
              </a:r>
            </a:p>
            <a:p>
              <a:pPr indent="0" algn="ctr" defTabSz="457200">
                <a:buNone/>
              </a:pPr>
              <a:r>
                <a:rPr lang="en-US" sz="2000" dirty="0">
                  <a:solidFill>
                    <a:prstClr val="black"/>
                  </a:solidFill>
                </a:rPr>
                <a:t>memory</a:t>
              </a:r>
            </a:p>
          </p:txBody>
        </p:sp>
        <p:sp>
          <p:nvSpPr>
            <p:cNvPr id="40" name="Line 24"/>
            <p:cNvSpPr>
              <a:spLocks noChangeShapeType="1"/>
            </p:cNvSpPr>
            <p:nvPr/>
          </p:nvSpPr>
          <p:spPr bwMode="auto">
            <a:xfrm>
              <a:off x="4876800" y="3644900"/>
              <a:ext cx="0" cy="304800"/>
            </a:xfrm>
            <a:prstGeom prst="line">
              <a:avLst/>
            </a:prstGeom>
            <a:noFill/>
            <a:ln w="28575">
              <a:solidFill>
                <a:schemeClr val="tx1"/>
              </a:solidFill>
              <a:round/>
            </a:ln>
          </p:spPr>
          <p:txBody>
            <a:bodyPr wrap="none" anchor="ctr"/>
            <a:lstStyle/>
            <a:p>
              <a:pPr defTabSz="457200"/>
              <a:endParaRPr lang="en-US">
                <a:solidFill>
                  <a:prstClr val="black"/>
                </a:solidFill>
              </a:endParaRPr>
            </a:p>
          </p:txBody>
        </p:sp>
        <p:sp>
          <p:nvSpPr>
            <p:cNvPr id="41" name="Line 25"/>
            <p:cNvSpPr>
              <a:spLocks noChangeShapeType="1"/>
            </p:cNvSpPr>
            <p:nvPr/>
          </p:nvSpPr>
          <p:spPr bwMode="auto">
            <a:xfrm>
              <a:off x="4876800" y="4025900"/>
              <a:ext cx="0" cy="304800"/>
            </a:xfrm>
            <a:prstGeom prst="line">
              <a:avLst/>
            </a:prstGeom>
            <a:noFill/>
            <a:ln w="28575">
              <a:solidFill>
                <a:schemeClr val="tx1"/>
              </a:solidFill>
              <a:round/>
            </a:ln>
          </p:spPr>
          <p:txBody>
            <a:bodyPr wrap="none" anchor="ctr"/>
            <a:lstStyle/>
            <a:p>
              <a:pPr defTabSz="457200"/>
              <a:endParaRPr lang="en-US">
                <a:solidFill>
                  <a:prstClr val="black"/>
                </a:solidFill>
              </a:endParaRPr>
            </a:p>
          </p:txBody>
        </p:sp>
        <p:sp>
          <p:nvSpPr>
            <p:cNvPr id="42" name="Line 26"/>
            <p:cNvSpPr>
              <a:spLocks noChangeShapeType="1"/>
            </p:cNvSpPr>
            <p:nvPr/>
          </p:nvSpPr>
          <p:spPr bwMode="auto">
            <a:xfrm>
              <a:off x="4876800" y="4330700"/>
              <a:ext cx="1676400" cy="0"/>
            </a:xfrm>
            <a:prstGeom prst="line">
              <a:avLst/>
            </a:prstGeom>
            <a:noFill/>
            <a:ln w="28575">
              <a:solidFill>
                <a:schemeClr val="tx1"/>
              </a:solidFill>
              <a:round/>
              <a:tailEnd type="triangle" w="med" len="med"/>
            </a:ln>
          </p:spPr>
          <p:txBody>
            <a:bodyPr wrap="none" anchor="ctr"/>
            <a:lstStyle/>
            <a:p>
              <a:pPr defTabSz="457200"/>
              <a:endParaRPr lang="en-US">
                <a:solidFill>
                  <a:prstClr val="black"/>
                </a:solidFill>
              </a:endParaRPr>
            </a:p>
          </p:txBody>
        </p:sp>
        <p:sp>
          <p:nvSpPr>
            <p:cNvPr id="43" name="Line 27"/>
            <p:cNvSpPr>
              <a:spLocks noChangeShapeType="1"/>
            </p:cNvSpPr>
            <p:nvPr/>
          </p:nvSpPr>
          <p:spPr bwMode="auto">
            <a:xfrm>
              <a:off x="7620000" y="3248025"/>
              <a:ext cx="304800" cy="0"/>
            </a:xfrm>
            <a:prstGeom prst="line">
              <a:avLst/>
            </a:prstGeom>
            <a:noFill/>
            <a:ln w="28575">
              <a:solidFill>
                <a:schemeClr val="tx1"/>
              </a:solidFill>
              <a:round/>
            </a:ln>
          </p:spPr>
          <p:txBody>
            <a:bodyPr wrap="none" anchor="ctr"/>
            <a:lstStyle/>
            <a:p>
              <a:pPr defTabSz="457200"/>
              <a:endParaRPr lang="en-US">
                <a:solidFill>
                  <a:prstClr val="black"/>
                </a:solidFill>
              </a:endParaRPr>
            </a:p>
          </p:txBody>
        </p:sp>
        <p:sp>
          <p:nvSpPr>
            <p:cNvPr id="44" name="Line 28"/>
            <p:cNvSpPr>
              <a:spLocks noChangeShapeType="1"/>
            </p:cNvSpPr>
            <p:nvPr/>
          </p:nvSpPr>
          <p:spPr bwMode="auto">
            <a:xfrm flipV="1">
              <a:off x="7924800" y="1968500"/>
              <a:ext cx="0" cy="1279525"/>
            </a:xfrm>
            <a:prstGeom prst="line">
              <a:avLst/>
            </a:prstGeom>
            <a:noFill/>
            <a:ln w="28575">
              <a:solidFill>
                <a:schemeClr val="tx1"/>
              </a:solidFill>
              <a:round/>
            </a:ln>
          </p:spPr>
          <p:txBody>
            <a:bodyPr wrap="none" anchor="ctr"/>
            <a:lstStyle/>
            <a:p>
              <a:pPr defTabSz="457200"/>
              <a:endParaRPr lang="en-US">
                <a:solidFill>
                  <a:prstClr val="black"/>
                </a:solidFill>
              </a:endParaRPr>
            </a:p>
          </p:txBody>
        </p:sp>
        <p:sp>
          <p:nvSpPr>
            <p:cNvPr id="45" name="Line 29"/>
            <p:cNvSpPr>
              <a:spLocks noChangeShapeType="1"/>
            </p:cNvSpPr>
            <p:nvPr/>
          </p:nvSpPr>
          <p:spPr bwMode="auto">
            <a:xfrm flipH="1">
              <a:off x="3921125" y="1968500"/>
              <a:ext cx="4003675" cy="0"/>
            </a:xfrm>
            <a:prstGeom prst="line">
              <a:avLst/>
            </a:prstGeom>
            <a:noFill/>
            <a:ln w="28575">
              <a:solidFill>
                <a:schemeClr val="tx1"/>
              </a:solidFill>
              <a:round/>
            </a:ln>
          </p:spPr>
          <p:txBody>
            <a:bodyPr wrap="none" anchor="ctr"/>
            <a:lstStyle/>
            <a:p>
              <a:pPr defTabSz="457200"/>
              <a:endParaRPr lang="en-US">
                <a:solidFill>
                  <a:prstClr val="black"/>
                </a:solidFill>
              </a:endParaRPr>
            </a:p>
          </p:txBody>
        </p:sp>
        <p:sp>
          <p:nvSpPr>
            <p:cNvPr id="46" name="Line 30"/>
            <p:cNvSpPr>
              <a:spLocks noChangeShapeType="1"/>
            </p:cNvSpPr>
            <p:nvPr/>
          </p:nvSpPr>
          <p:spPr bwMode="auto">
            <a:xfrm>
              <a:off x="3921125" y="1968500"/>
              <a:ext cx="0" cy="533400"/>
            </a:xfrm>
            <a:prstGeom prst="line">
              <a:avLst/>
            </a:prstGeom>
            <a:noFill/>
            <a:ln w="28575">
              <a:solidFill>
                <a:schemeClr val="tx1"/>
              </a:solidFill>
              <a:round/>
              <a:tailEnd type="triangle" w="med" len="med"/>
            </a:ln>
          </p:spPr>
          <p:txBody>
            <a:bodyPr wrap="none" anchor="ctr"/>
            <a:lstStyle/>
            <a:p>
              <a:pPr defTabSz="457200"/>
              <a:endParaRPr lang="en-US">
                <a:solidFill>
                  <a:prstClr val="black"/>
                </a:solidFill>
              </a:endParaRPr>
            </a:p>
          </p:txBody>
        </p:sp>
        <p:sp>
          <p:nvSpPr>
            <p:cNvPr id="47" name="Text Box 31"/>
            <p:cNvSpPr txBox="1">
              <a:spLocks noChangeArrowheads="1"/>
            </p:cNvSpPr>
            <p:nvPr/>
          </p:nvSpPr>
          <p:spPr bwMode="auto">
            <a:xfrm>
              <a:off x="3055121" y="3913086"/>
              <a:ext cx="712834" cy="470104"/>
            </a:xfrm>
            <a:prstGeom prst="rect">
              <a:avLst/>
            </a:prstGeom>
            <a:noFill/>
            <a:ln w="28575">
              <a:noFill/>
              <a:miter lim="800000"/>
            </a:ln>
          </p:spPr>
          <p:txBody>
            <a:bodyPr wrap="none" anchor="ctr">
              <a:spAutoFit/>
            </a:bodyPr>
            <a:lstStyle/>
            <a:p>
              <a:pPr indent="0" algn="ctr" defTabSz="457200">
                <a:buNone/>
              </a:pPr>
              <a:r>
                <a:rPr lang="en-US" sz="2000">
                  <a:solidFill>
                    <a:prstClr val="black"/>
                  </a:solidFill>
                </a:rPr>
                <a:t>imm</a:t>
              </a:r>
              <a:endParaRPr lang="en-US" sz="2000" dirty="0">
                <a:solidFill>
                  <a:prstClr val="black"/>
                </a:solidFill>
              </a:endParaRPr>
            </a:p>
          </p:txBody>
        </p:sp>
        <p:sp>
          <p:nvSpPr>
            <p:cNvPr id="48" name="Line 32"/>
            <p:cNvSpPr>
              <a:spLocks noChangeShapeType="1"/>
            </p:cNvSpPr>
            <p:nvPr/>
          </p:nvSpPr>
          <p:spPr bwMode="auto">
            <a:xfrm>
              <a:off x="1676400" y="3111500"/>
              <a:ext cx="0" cy="838200"/>
            </a:xfrm>
            <a:prstGeom prst="line">
              <a:avLst/>
            </a:prstGeom>
            <a:noFill/>
            <a:ln w="28575">
              <a:solidFill>
                <a:schemeClr val="tx1"/>
              </a:solidFill>
              <a:round/>
              <a:tailEnd type="triangle" w="med" len="med"/>
            </a:ln>
          </p:spPr>
          <p:txBody>
            <a:bodyPr wrap="none" anchor="ctr"/>
            <a:lstStyle/>
            <a:p>
              <a:pPr defTabSz="457200"/>
              <a:endParaRPr lang="en-US">
                <a:solidFill>
                  <a:prstClr val="black"/>
                </a:solidFill>
              </a:endParaRPr>
            </a:p>
          </p:txBody>
        </p:sp>
        <p:sp>
          <p:nvSpPr>
            <p:cNvPr id="49" name="AutoShape 33"/>
            <p:cNvSpPr>
              <a:spLocks noChangeArrowheads="1"/>
            </p:cNvSpPr>
            <p:nvPr/>
          </p:nvSpPr>
          <p:spPr bwMode="auto">
            <a:xfrm rot="16200000">
              <a:off x="703652" y="4293696"/>
              <a:ext cx="805021" cy="378809"/>
            </a:xfrm>
            <a:prstGeom prst="roundRect">
              <a:avLst>
                <a:gd name="adj" fmla="val 16667"/>
              </a:avLst>
            </a:prstGeom>
            <a:solidFill>
              <a:srgbClr val="FFFFFF"/>
            </a:solidFill>
            <a:ln w="28575">
              <a:solidFill>
                <a:schemeClr val="tx1"/>
              </a:solidFill>
              <a:round/>
            </a:ln>
          </p:spPr>
          <p:txBody>
            <a:bodyPr wrap="none" anchor="ctr"/>
            <a:lstStyle/>
            <a:p>
              <a:pPr indent="0" algn="ctr" defTabSz="457200">
                <a:buNone/>
              </a:pPr>
              <a:r>
                <a:rPr lang="en-US" sz="2000" dirty="0">
                  <a:solidFill>
                    <a:prstClr val="black"/>
                  </a:solidFill>
                </a:rPr>
                <a:t>MUX</a:t>
              </a:r>
            </a:p>
          </p:txBody>
        </p:sp>
        <p:sp>
          <p:nvSpPr>
            <p:cNvPr id="50" name="Line 34"/>
            <p:cNvSpPr>
              <a:spLocks noChangeShapeType="1"/>
            </p:cNvSpPr>
            <p:nvPr/>
          </p:nvSpPr>
          <p:spPr bwMode="auto">
            <a:xfrm flipH="1">
              <a:off x="1295400" y="4308475"/>
              <a:ext cx="228600" cy="0"/>
            </a:xfrm>
            <a:prstGeom prst="line">
              <a:avLst/>
            </a:prstGeom>
            <a:noFill/>
            <a:ln w="28575">
              <a:solidFill>
                <a:schemeClr val="tx1"/>
              </a:solidFill>
              <a:round/>
              <a:tailEnd type="triangle" w="med" len="med"/>
            </a:ln>
          </p:spPr>
          <p:txBody>
            <a:bodyPr wrap="none" anchor="ctr"/>
            <a:lstStyle/>
            <a:p>
              <a:pPr defTabSz="457200"/>
              <a:endParaRPr lang="en-US">
                <a:solidFill>
                  <a:prstClr val="black"/>
                </a:solidFill>
              </a:endParaRPr>
            </a:p>
          </p:txBody>
        </p:sp>
        <p:sp>
          <p:nvSpPr>
            <p:cNvPr id="51" name="Line 35"/>
            <p:cNvSpPr>
              <a:spLocks noChangeShapeType="1"/>
            </p:cNvSpPr>
            <p:nvPr/>
          </p:nvSpPr>
          <p:spPr bwMode="auto">
            <a:xfrm>
              <a:off x="3743325" y="3995738"/>
              <a:ext cx="0" cy="671512"/>
            </a:xfrm>
            <a:prstGeom prst="line">
              <a:avLst/>
            </a:prstGeom>
            <a:noFill/>
            <a:ln w="28575">
              <a:solidFill>
                <a:schemeClr val="tx1"/>
              </a:solidFill>
              <a:round/>
            </a:ln>
          </p:spPr>
          <p:txBody>
            <a:bodyPr wrap="none" anchor="ctr"/>
            <a:lstStyle/>
            <a:p>
              <a:pPr defTabSz="457200"/>
              <a:endParaRPr lang="en-US">
                <a:solidFill>
                  <a:prstClr val="black"/>
                </a:solidFill>
              </a:endParaRPr>
            </a:p>
          </p:txBody>
        </p:sp>
        <p:sp>
          <p:nvSpPr>
            <p:cNvPr id="52" name="Line 36"/>
            <p:cNvSpPr>
              <a:spLocks noChangeShapeType="1"/>
            </p:cNvSpPr>
            <p:nvPr/>
          </p:nvSpPr>
          <p:spPr bwMode="auto">
            <a:xfrm flipH="1">
              <a:off x="1295400" y="4667250"/>
              <a:ext cx="2447925" cy="0"/>
            </a:xfrm>
            <a:prstGeom prst="line">
              <a:avLst/>
            </a:prstGeom>
            <a:noFill/>
            <a:ln w="28575">
              <a:solidFill>
                <a:schemeClr val="tx1"/>
              </a:solidFill>
              <a:round/>
              <a:tailEnd type="triangle" w="med" len="med"/>
            </a:ln>
          </p:spPr>
          <p:txBody>
            <a:bodyPr wrap="none" anchor="ctr"/>
            <a:lstStyle/>
            <a:p>
              <a:pPr defTabSz="457200"/>
              <a:endParaRPr lang="en-US">
                <a:solidFill>
                  <a:prstClr val="black"/>
                </a:solidFill>
              </a:endParaRPr>
            </a:p>
          </p:txBody>
        </p:sp>
        <p:sp>
          <p:nvSpPr>
            <p:cNvPr id="53" name="Line 37"/>
            <p:cNvSpPr>
              <a:spLocks noChangeShapeType="1"/>
            </p:cNvSpPr>
            <p:nvPr/>
          </p:nvSpPr>
          <p:spPr bwMode="auto">
            <a:xfrm flipH="1">
              <a:off x="533400" y="4483100"/>
              <a:ext cx="381000" cy="0"/>
            </a:xfrm>
            <a:prstGeom prst="line">
              <a:avLst/>
            </a:prstGeom>
            <a:noFill/>
            <a:ln w="28575">
              <a:solidFill>
                <a:schemeClr val="tx1"/>
              </a:solidFill>
              <a:round/>
            </a:ln>
          </p:spPr>
          <p:txBody>
            <a:bodyPr wrap="none" anchor="ctr"/>
            <a:lstStyle/>
            <a:p>
              <a:pPr defTabSz="457200"/>
              <a:endParaRPr lang="en-US">
                <a:solidFill>
                  <a:prstClr val="black"/>
                </a:solidFill>
              </a:endParaRPr>
            </a:p>
          </p:txBody>
        </p:sp>
        <p:sp>
          <p:nvSpPr>
            <p:cNvPr id="54" name="Line 38"/>
            <p:cNvSpPr>
              <a:spLocks noChangeShapeType="1"/>
            </p:cNvSpPr>
            <p:nvPr/>
          </p:nvSpPr>
          <p:spPr bwMode="auto">
            <a:xfrm flipV="1">
              <a:off x="533400" y="3111500"/>
              <a:ext cx="0" cy="1371600"/>
            </a:xfrm>
            <a:prstGeom prst="line">
              <a:avLst/>
            </a:prstGeom>
            <a:noFill/>
            <a:ln w="28575">
              <a:solidFill>
                <a:schemeClr val="tx1"/>
              </a:solidFill>
              <a:round/>
            </a:ln>
          </p:spPr>
          <p:txBody>
            <a:bodyPr wrap="none" anchor="ctr"/>
            <a:lstStyle/>
            <a:p>
              <a:pPr defTabSz="457200"/>
              <a:endParaRPr lang="en-US">
                <a:solidFill>
                  <a:prstClr val="black"/>
                </a:solidFill>
              </a:endParaRPr>
            </a:p>
          </p:txBody>
        </p:sp>
        <p:sp>
          <p:nvSpPr>
            <p:cNvPr id="55" name="Line 39"/>
            <p:cNvSpPr>
              <a:spLocks noChangeShapeType="1"/>
            </p:cNvSpPr>
            <p:nvPr/>
          </p:nvSpPr>
          <p:spPr bwMode="auto">
            <a:xfrm>
              <a:off x="533400" y="3111500"/>
              <a:ext cx="381000" cy="0"/>
            </a:xfrm>
            <a:prstGeom prst="line">
              <a:avLst/>
            </a:prstGeom>
            <a:noFill/>
            <a:ln w="28575">
              <a:solidFill>
                <a:schemeClr val="tx1"/>
              </a:solidFill>
              <a:round/>
              <a:tailEnd type="triangle" w="med" len="med"/>
            </a:ln>
          </p:spPr>
          <p:txBody>
            <a:bodyPr wrap="none" anchor="ctr"/>
            <a:lstStyle/>
            <a:p>
              <a:pPr defTabSz="457200"/>
              <a:endParaRPr lang="en-US">
                <a:solidFill>
                  <a:prstClr val="black"/>
                </a:solidFill>
              </a:endParaRPr>
            </a:p>
          </p:txBody>
        </p:sp>
      </p:grpSp>
      <p:grpSp>
        <p:nvGrpSpPr>
          <p:cNvPr id="34" name="Group 33"/>
          <p:cNvGrpSpPr/>
          <p:nvPr/>
        </p:nvGrpSpPr>
        <p:grpSpPr>
          <a:xfrm>
            <a:off x="4795520" y="1202182"/>
            <a:ext cx="4361688" cy="2423031"/>
            <a:chOff x="3383280" y="1719072"/>
            <a:chExt cx="4361688" cy="2423031"/>
          </a:xfrm>
        </p:grpSpPr>
        <p:grpSp>
          <p:nvGrpSpPr>
            <p:cNvPr id="60" name="Group 59"/>
            <p:cNvGrpSpPr/>
            <p:nvPr/>
          </p:nvGrpSpPr>
          <p:grpSpPr>
            <a:xfrm>
              <a:off x="3383280" y="1719072"/>
              <a:ext cx="109728" cy="2423031"/>
              <a:chOff x="3383280" y="1627632"/>
              <a:chExt cx="109728" cy="2423031"/>
            </a:xfrm>
          </p:grpSpPr>
          <p:sp>
            <p:nvSpPr>
              <p:cNvPr id="76" name="Rectangle 75"/>
              <p:cNvSpPr/>
              <p:nvPr/>
            </p:nvSpPr>
            <p:spPr>
              <a:xfrm>
                <a:off x="3383280" y="1627632"/>
                <a:ext cx="109728" cy="22860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prstClr val="white"/>
                  </a:solidFill>
                </a:endParaRPr>
              </a:p>
            </p:txBody>
          </p:sp>
          <p:grpSp>
            <p:nvGrpSpPr>
              <p:cNvPr id="77" name="Group 76"/>
              <p:cNvGrpSpPr/>
              <p:nvPr/>
            </p:nvGrpSpPr>
            <p:grpSpPr>
              <a:xfrm>
                <a:off x="3392424" y="3820160"/>
                <a:ext cx="91440" cy="230503"/>
                <a:chOff x="3402584" y="3820160"/>
                <a:chExt cx="91440" cy="230503"/>
              </a:xfrm>
            </p:grpSpPr>
            <p:sp>
              <p:nvSpPr>
                <p:cNvPr id="78" name="Isosceles Triangle 77"/>
                <p:cNvSpPr/>
                <p:nvPr/>
              </p:nvSpPr>
              <p:spPr>
                <a:xfrm>
                  <a:off x="3402584" y="3820160"/>
                  <a:ext cx="91440" cy="91440"/>
                </a:xfrm>
                <a:prstGeom prst="triangle">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prstClr val="white"/>
                    </a:solidFill>
                  </a:endParaRPr>
                </a:p>
              </p:txBody>
            </p:sp>
            <p:cxnSp>
              <p:nvCxnSpPr>
                <p:cNvPr id="79" name="Straight Connector 78"/>
                <p:cNvCxnSpPr/>
                <p:nvPr/>
              </p:nvCxnSpPr>
              <p:spPr>
                <a:xfrm>
                  <a:off x="3448304" y="3918583"/>
                  <a:ext cx="0" cy="13208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grpSp>
        </p:grpSp>
        <p:grpSp>
          <p:nvGrpSpPr>
            <p:cNvPr id="80" name="Group 79"/>
            <p:cNvGrpSpPr/>
            <p:nvPr/>
          </p:nvGrpSpPr>
          <p:grpSpPr>
            <a:xfrm>
              <a:off x="4937760" y="1719072"/>
              <a:ext cx="109728" cy="2423031"/>
              <a:chOff x="3383280" y="1627632"/>
              <a:chExt cx="109728" cy="2423031"/>
            </a:xfrm>
          </p:grpSpPr>
          <p:sp>
            <p:nvSpPr>
              <p:cNvPr id="81" name="Rectangle 80"/>
              <p:cNvSpPr/>
              <p:nvPr/>
            </p:nvSpPr>
            <p:spPr>
              <a:xfrm>
                <a:off x="3383280" y="1627632"/>
                <a:ext cx="109728" cy="22860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prstClr val="white"/>
                  </a:solidFill>
                </a:endParaRPr>
              </a:p>
            </p:txBody>
          </p:sp>
          <p:grpSp>
            <p:nvGrpSpPr>
              <p:cNvPr id="82" name="Group 81"/>
              <p:cNvGrpSpPr/>
              <p:nvPr/>
            </p:nvGrpSpPr>
            <p:grpSpPr>
              <a:xfrm>
                <a:off x="3392424" y="3820160"/>
                <a:ext cx="91440" cy="230503"/>
                <a:chOff x="3402584" y="3820160"/>
                <a:chExt cx="91440" cy="230503"/>
              </a:xfrm>
            </p:grpSpPr>
            <p:sp>
              <p:nvSpPr>
                <p:cNvPr id="83" name="Isosceles Triangle 82"/>
                <p:cNvSpPr/>
                <p:nvPr/>
              </p:nvSpPr>
              <p:spPr>
                <a:xfrm>
                  <a:off x="3402584" y="3820160"/>
                  <a:ext cx="91440" cy="91440"/>
                </a:xfrm>
                <a:prstGeom prst="triangle">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prstClr val="white"/>
                    </a:solidFill>
                  </a:endParaRPr>
                </a:p>
              </p:txBody>
            </p:sp>
            <p:cxnSp>
              <p:nvCxnSpPr>
                <p:cNvPr id="84" name="Straight Connector 83"/>
                <p:cNvCxnSpPr/>
                <p:nvPr/>
              </p:nvCxnSpPr>
              <p:spPr>
                <a:xfrm>
                  <a:off x="3448304" y="3918583"/>
                  <a:ext cx="0" cy="13208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grpSp>
        </p:grpSp>
        <p:grpSp>
          <p:nvGrpSpPr>
            <p:cNvPr id="85" name="Group 84"/>
            <p:cNvGrpSpPr/>
            <p:nvPr/>
          </p:nvGrpSpPr>
          <p:grpSpPr>
            <a:xfrm>
              <a:off x="6217920" y="1719072"/>
              <a:ext cx="109728" cy="2423031"/>
              <a:chOff x="3383280" y="1627632"/>
              <a:chExt cx="109728" cy="2423031"/>
            </a:xfrm>
          </p:grpSpPr>
          <p:sp>
            <p:nvSpPr>
              <p:cNvPr id="86" name="Rectangle 85"/>
              <p:cNvSpPr/>
              <p:nvPr/>
            </p:nvSpPr>
            <p:spPr>
              <a:xfrm>
                <a:off x="3383280" y="1627632"/>
                <a:ext cx="109728" cy="22860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prstClr val="white"/>
                  </a:solidFill>
                </a:endParaRPr>
              </a:p>
            </p:txBody>
          </p:sp>
          <p:grpSp>
            <p:nvGrpSpPr>
              <p:cNvPr id="87" name="Group 86"/>
              <p:cNvGrpSpPr/>
              <p:nvPr/>
            </p:nvGrpSpPr>
            <p:grpSpPr>
              <a:xfrm>
                <a:off x="3392424" y="3820160"/>
                <a:ext cx="91440" cy="230503"/>
                <a:chOff x="3402584" y="3820160"/>
                <a:chExt cx="91440" cy="230503"/>
              </a:xfrm>
            </p:grpSpPr>
            <p:sp>
              <p:nvSpPr>
                <p:cNvPr id="88" name="Isosceles Triangle 87"/>
                <p:cNvSpPr/>
                <p:nvPr/>
              </p:nvSpPr>
              <p:spPr>
                <a:xfrm>
                  <a:off x="3402584" y="3820160"/>
                  <a:ext cx="91440" cy="91440"/>
                </a:xfrm>
                <a:prstGeom prst="triangle">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prstClr val="white"/>
                    </a:solidFill>
                  </a:endParaRPr>
                </a:p>
              </p:txBody>
            </p:sp>
            <p:cxnSp>
              <p:nvCxnSpPr>
                <p:cNvPr id="89" name="Straight Connector 88"/>
                <p:cNvCxnSpPr/>
                <p:nvPr/>
              </p:nvCxnSpPr>
              <p:spPr>
                <a:xfrm>
                  <a:off x="3448304" y="3918583"/>
                  <a:ext cx="0" cy="13208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grpSp>
        </p:grpSp>
        <p:grpSp>
          <p:nvGrpSpPr>
            <p:cNvPr id="90" name="Group 89"/>
            <p:cNvGrpSpPr/>
            <p:nvPr/>
          </p:nvGrpSpPr>
          <p:grpSpPr>
            <a:xfrm>
              <a:off x="7635240" y="1719072"/>
              <a:ext cx="109728" cy="2423031"/>
              <a:chOff x="3383280" y="1627632"/>
              <a:chExt cx="109728" cy="2423031"/>
            </a:xfrm>
          </p:grpSpPr>
          <p:sp>
            <p:nvSpPr>
              <p:cNvPr id="91" name="Rectangle 90"/>
              <p:cNvSpPr/>
              <p:nvPr/>
            </p:nvSpPr>
            <p:spPr>
              <a:xfrm>
                <a:off x="3383280" y="1627632"/>
                <a:ext cx="109728" cy="22860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prstClr val="white"/>
                  </a:solidFill>
                </a:endParaRPr>
              </a:p>
            </p:txBody>
          </p:sp>
          <p:grpSp>
            <p:nvGrpSpPr>
              <p:cNvPr id="92" name="Group 91"/>
              <p:cNvGrpSpPr/>
              <p:nvPr/>
            </p:nvGrpSpPr>
            <p:grpSpPr>
              <a:xfrm>
                <a:off x="3392424" y="3820160"/>
                <a:ext cx="91440" cy="230503"/>
                <a:chOff x="3402584" y="3820160"/>
                <a:chExt cx="91440" cy="230503"/>
              </a:xfrm>
            </p:grpSpPr>
            <p:sp>
              <p:nvSpPr>
                <p:cNvPr id="93" name="Isosceles Triangle 92"/>
                <p:cNvSpPr/>
                <p:nvPr/>
              </p:nvSpPr>
              <p:spPr>
                <a:xfrm>
                  <a:off x="3402584" y="3820160"/>
                  <a:ext cx="91440" cy="91440"/>
                </a:xfrm>
                <a:prstGeom prst="triangle">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prstClr val="white"/>
                    </a:solidFill>
                  </a:endParaRPr>
                </a:p>
              </p:txBody>
            </p:sp>
            <p:cxnSp>
              <p:nvCxnSpPr>
                <p:cNvPr id="94" name="Straight Connector 93"/>
                <p:cNvCxnSpPr/>
                <p:nvPr/>
              </p:nvCxnSpPr>
              <p:spPr>
                <a:xfrm>
                  <a:off x="3448304" y="3918583"/>
                  <a:ext cx="0" cy="13208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gr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矩形 143"/>
          <p:cNvSpPr/>
          <p:nvPr/>
        </p:nvSpPr>
        <p:spPr>
          <a:xfrm>
            <a:off x="2698001" y="5695203"/>
            <a:ext cx="7704458" cy="74537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 name="Line 7"/>
          <p:cNvSpPr>
            <a:spLocks noChangeShapeType="1"/>
          </p:cNvSpPr>
          <p:nvPr/>
        </p:nvSpPr>
        <p:spPr bwMode="auto">
          <a:xfrm flipV="1">
            <a:off x="5270656" y="2611507"/>
            <a:ext cx="756000" cy="0"/>
          </a:xfrm>
          <a:prstGeom prst="line">
            <a:avLst/>
          </a:prstGeom>
          <a:noFill/>
          <a:ln w="28575">
            <a:solidFill>
              <a:srgbClr val="FF0000"/>
            </a:solidFill>
            <a:round/>
            <a:tailEnd type="triangle" w="med" len="med"/>
          </a:ln>
        </p:spPr>
        <p:txBody>
          <a:bodyPr wrap="none" anchor="ctr"/>
          <a:lstStyle/>
          <a:p>
            <a:pPr defTabSz="457200"/>
            <a:endParaRPr lang="en-US">
              <a:solidFill>
                <a:prstClr val="black"/>
              </a:solidFill>
            </a:endParaRPr>
          </a:p>
        </p:txBody>
      </p:sp>
      <p:sp>
        <p:nvSpPr>
          <p:cNvPr id="129" name="Line 7"/>
          <p:cNvSpPr>
            <a:spLocks noChangeShapeType="1"/>
          </p:cNvSpPr>
          <p:nvPr/>
        </p:nvSpPr>
        <p:spPr bwMode="auto">
          <a:xfrm flipV="1">
            <a:off x="5270656" y="2899539"/>
            <a:ext cx="756000" cy="0"/>
          </a:xfrm>
          <a:prstGeom prst="line">
            <a:avLst/>
          </a:prstGeom>
          <a:noFill/>
          <a:ln w="28575">
            <a:solidFill>
              <a:srgbClr val="00B0F0"/>
            </a:solidFill>
            <a:round/>
            <a:tailEnd type="triangle" w="med" len="med"/>
          </a:ln>
        </p:spPr>
        <p:txBody>
          <a:bodyPr wrap="none" anchor="ctr"/>
          <a:lstStyle/>
          <a:p>
            <a:pPr defTabSz="457200"/>
            <a:endParaRPr lang="en-US">
              <a:solidFill>
                <a:prstClr val="black"/>
              </a:solidFill>
            </a:endParaRPr>
          </a:p>
        </p:txBody>
      </p:sp>
      <p:sp>
        <p:nvSpPr>
          <p:cNvPr id="130" name="Line 7"/>
          <p:cNvSpPr>
            <a:spLocks noChangeShapeType="1"/>
          </p:cNvSpPr>
          <p:nvPr/>
        </p:nvSpPr>
        <p:spPr bwMode="auto">
          <a:xfrm flipV="1">
            <a:off x="5270656" y="3259579"/>
            <a:ext cx="756000" cy="0"/>
          </a:xfrm>
          <a:prstGeom prst="line">
            <a:avLst/>
          </a:prstGeom>
          <a:noFill/>
          <a:ln w="28575">
            <a:solidFill>
              <a:srgbClr val="00B050"/>
            </a:solidFill>
            <a:round/>
            <a:tailEnd type="triangle" w="med" len="med"/>
          </a:ln>
        </p:spPr>
        <p:txBody>
          <a:bodyPr wrap="none" anchor="ctr"/>
          <a:lstStyle/>
          <a:p>
            <a:pPr defTabSz="457200"/>
            <a:endParaRPr lang="en-US">
              <a:solidFill>
                <a:prstClr val="black"/>
              </a:solidFill>
            </a:endParaRPr>
          </a:p>
        </p:txBody>
      </p:sp>
      <p:sp>
        <p:nvSpPr>
          <p:cNvPr id="2" name="标题 1"/>
          <p:cNvSpPr>
            <a:spLocks noGrp="1"/>
          </p:cNvSpPr>
          <p:nvPr>
            <p:ph type="title" idx="4294967295"/>
          </p:nvPr>
        </p:nvSpPr>
        <p:spPr>
          <a:xfrm>
            <a:off x="-5715" y="172085"/>
            <a:ext cx="7010400" cy="478790"/>
          </a:xfrm>
        </p:spPr>
        <p:txBody>
          <a:bodyPr/>
          <a:lstStyle/>
          <a:p>
            <a:r>
              <a:rPr lang="zh-CN" altLang="en-US" sz="3200" dirty="0"/>
              <a:t>流水的控制信号</a:t>
            </a:r>
          </a:p>
        </p:txBody>
      </p:sp>
      <p:sp>
        <p:nvSpPr>
          <p:cNvPr id="3" name="内容占位符 2"/>
          <p:cNvSpPr>
            <a:spLocks noGrp="1"/>
          </p:cNvSpPr>
          <p:nvPr>
            <p:ph idx="4294967295"/>
          </p:nvPr>
        </p:nvSpPr>
        <p:spPr>
          <a:xfrm>
            <a:off x="502285" y="894715"/>
            <a:ext cx="9395460" cy="1165225"/>
          </a:xfrm>
        </p:spPr>
        <p:txBody>
          <a:bodyPr>
            <a:normAutofit/>
          </a:bodyPr>
          <a:lstStyle/>
          <a:p>
            <a:r>
              <a:rPr lang="zh-CN" altLang="en-US" dirty="0"/>
              <a:t>控制器：译码产生控制信号，与单周期完全相同</a:t>
            </a:r>
            <a:endParaRPr lang="en-US" altLang="zh-CN" dirty="0"/>
          </a:p>
          <a:p>
            <a:r>
              <a:rPr lang="zh-CN" altLang="en-US" dirty="0"/>
              <a:t>控制信号流水寄存器：控制信号在寄存器中传递，直至不再需要</a:t>
            </a:r>
            <a:endParaRPr lang="en-US" altLang="zh-CN" dirty="0"/>
          </a:p>
        </p:txBody>
      </p:sp>
      <p:grpSp>
        <p:nvGrpSpPr>
          <p:cNvPr id="5" name="Group 40"/>
          <p:cNvGrpSpPr/>
          <p:nvPr/>
        </p:nvGrpSpPr>
        <p:grpSpPr bwMode="auto">
          <a:xfrm>
            <a:off x="2397984" y="5776039"/>
            <a:ext cx="2021697" cy="736601"/>
            <a:chOff x="646" y="2832"/>
            <a:chExt cx="1645" cy="464"/>
          </a:xfrm>
        </p:grpSpPr>
        <p:sp>
          <p:nvSpPr>
            <p:cNvPr id="6" name="Text Box 41"/>
            <p:cNvSpPr txBox="1">
              <a:spLocks noChangeArrowheads="1"/>
            </p:cNvSpPr>
            <p:nvPr/>
          </p:nvSpPr>
          <p:spPr bwMode="auto">
            <a:xfrm>
              <a:off x="646" y="2832"/>
              <a:ext cx="1445" cy="464"/>
            </a:xfrm>
            <a:prstGeom prst="rect">
              <a:avLst/>
            </a:prstGeom>
            <a:noFill/>
            <a:ln w="28575">
              <a:noFill/>
              <a:miter lim="800000"/>
            </a:ln>
            <a:effectLst/>
          </p:spPr>
          <p:txBody>
            <a:bodyPr wrap="none" anchor="ctr">
              <a:spAutoFit/>
            </a:bodyPr>
            <a:lstStyle/>
            <a:p>
              <a:pPr indent="0" algn="ctr" defTabSz="457200">
                <a:buNone/>
                <a:defRPr/>
              </a:pPr>
              <a:r>
                <a:rPr lang="en-US" sz="2000" dirty="0">
                  <a:solidFill>
                    <a:sysClr val="windowText" lastClr="000000"/>
                  </a:solidFill>
                </a:rPr>
                <a:t>1. Instruction</a:t>
              </a:r>
            </a:p>
            <a:p>
              <a:pPr indent="0" algn="ctr" defTabSz="457200">
                <a:buNone/>
                <a:defRPr/>
              </a:pPr>
              <a:r>
                <a:rPr lang="en-US" sz="2000" dirty="0">
                  <a:solidFill>
                    <a:sysClr val="windowText" lastClr="000000"/>
                  </a:solidFill>
                </a:rPr>
                <a:t>Fetch</a:t>
              </a:r>
            </a:p>
          </p:txBody>
        </p:sp>
        <p:sp>
          <p:nvSpPr>
            <p:cNvPr id="7" name="Line 42"/>
            <p:cNvSpPr>
              <a:spLocks noChangeShapeType="1"/>
            </p:cNvSpPr>
            <p:nvPr/>
          </p:nvSpPr>
          <p:spPr bwMode="auto">
            <a:xfrm>
              <a:off x="729" y="2832"/>
              <a:ext cx="1562" cy="0"/>
            </a:xfrm>
            <a:prstGeom prst="line">
              <a:avLst/>
            </a:prstGeom>
            <a:noFill/>
            <a:ln w="28575">
              <a:solidFill>
                <a:schemeClr val="tx1"/>
              </a:solidFill>
              <a:round/>
              <a:headEnd type="diamond" w="med" len="med"/>
              <a:tailEnd type="triangle" w="med" len="med"/>
            </a:ln>
            <a:effectLst/>
          </p:spPr>
          <p:txBody>
            <a:bodyPr wrap="none" anchor="ctr"/>
            <a:lstStyle/>
            <a:p>
              <a:pPr defTabSz="457200">
                <a:defRPr/>
              </a:pPr>
              <a:endParaRPr lang="en-US">
                <a:solidFill>
                  <a:srgbClr val="FF0000"/>
                </a:solidFill>
              </a:endParaRPr>
            </a:p>
          </p:txBody>
        </p:sp>
      </p:grpSp>
      <p:grpSp>
        <p:nvGrpSpPr>
          <p:cNvPr id="8" name="Group 43"/>
          <p:cNvGrpSpPr/>
          <p:nvPr/>
        </p:nvGrpSpPr>
        <p:grpSpPr bwMode="auto">
          <a:xfrm>
            <a:off x="4306066" y="5776040"/>
            <a:ext cx="1828746" cy="1047750"/>
            <a:chOff x="691" y="2832"/>
            <a:chExt cx="1406" cy="660"/>
          </a:xfrm>
        </p:grpSpPr>
        <p:sp>
          <p:nvSpPr>
            <p:cNvPr id="9" name="Text Box 44"/>
            <p:cNvSpPr txBox="1">
              <a:spLocks noChangeArrowheads="1"/>
            </p:cNvSpPr>
            <p:nvPr/>
          </p:nvSpPr>
          <p:spPr bwMode="auto">
            <a:xfrm>
              <a:off x="691" y="2863"/>
              <a:ext cx="1406" cy="629"/>
            </a:xfrm>
            <a:prstGeom prst="rect">
              <a:avLst/>
            </a:prstGeom>
            <a:noFill/>
            <a:ln w="28575">
              <a:noFill/>
              <a:miter lim="800000"/>
            </a:ln>
            <a:effectLst/>
          </p:spPr>
          <p:txBody>
            <a:bodyPr wrap="square" anchor="ctr">
              <a:spAutoFit/>
            </a:bodyPr>
            <a:lstStyle/>
            <a:p>
              <a:pPr indent="0" algn="ctr" defTabSz="457200">
                <a:buNone/>
                <a:defRPr/>
              </a:pPr>
              <a:r>
                <a:rPr lang="en-US" sz="2000" dirty="0">
                  <a:solidFill>
                    <a:sysClr val="windowText" lastClr="000000"/>
                  </a:solidFill>
                </a:rPr>
                <a:t>2. Decode/</a:t>
              </a:r>
            </a:p>
            <a:p>
              <a:pPr indent="0" algn="ctr" defTabSz="457200">
                <a:buNone/>
                <a:defRPr/>
              </a:pPr>
              <a:r>
                <a:rPr lang="en-US" sz="2000">
                  <a:solidFill>
                    <a:sysClr val="windowText" lastClr="000000"/>
                  </a:solidFill>
                </a:rPr>
                <a:t>    Register </a:t>
              </a:r>
              <a:r>
                <a:rPr lang="en-US" sz="2000" dirty="0">
                  <a:solidFill>
                    <a:sysClr val="windowText" lastClr="000000"/>
                  </a:solidFill>
                </a:rPr>
                <a:t>Read</a:t>
              </a:r>
            </a:p>
          </p:txBody>
        </p:sp>
        <p:sp>
          <p:nvSpPr>
            <p:cNvPr id="10" name="Line 45"/>
            <p:cNvSpPr>
              <a:spLocks noChangeShapeType="1"/>
            </p:cNvSpPr>
            <p:nvPr/>
          </p:nvSpPr>
          <p:spPr bwMode="auto">
            <a:xfrm>
              <a:off x="957" y="2832"/>
              <a:ext cx="1019" cy="0"/>
            </a:xfrm>
            <a:prstGeom prst="line">
              <a:avLst/>
            </a:prstGeom>
            <a:noFill/>
            <a:ln w="28575">
              <a:solidFill>
                <a:schemeClr val="tx1"/>
              </a:solidFill>
              <a:round/>
              <a:headEnd type="diamond" w="med" len="med"/>
              <a:tailEnd type="triangle" w="med" len="med"/>
            </a:ln>
            <a:effectLst/>
          </p:spPr>
          <p:txBody>
            <a:bodyPr wrap="none" anchor="ctr"/>
            <a:lstStyle/>
            <a:p>
              <a:pPr defTabSz="457200">
                <a:defRPr/>
              </a:pPr>
              <a:endParaRPr lang="en-US">
                <a:solidFill>
                  <a:srgbClr val="FF0000"/>
                </a:solidFill>
              </a:endParaRPr>
            </a:p>
          </p:txBody>
        </p:sp>
      </p:grpSp>
      <p:grpSp>
        <p:nvGrpSpPr>
          <p:cNvPr id="11" name="Group 46"/>
          <p:cNvGrpSpPr/>
          <p:nvPr/>
        </p:nvGrpSpPr>
        <p:grpSpPr bwMode="auto">
          <a:xfrm>
            <a:off x="5973797" y="5776039"/>
            <a:ext cx="1438189" cy="392113"/>
            <a:chOff x="487" y="2832"/>
            <a:chExt cx="1299" cy="247"/>
          </a:xfrm>
        </p:grpSpPr>
        <p:sp>
          <p:nvSpPr>
            <p:cNvPr id="12" name="Text Box 47"/>
            <p:cNvSpPr txBox="1">
              <a:spLocks noChangeArrowheads="1"/>
            </p:cNvSpPr>
            <p:nvPr/>
          </p:nvSpPr>
          <p:spPr bwMode="auto">
            <a:xfrm>
              <a:off x="487" y="2857"/>
              <a:ext cx="1299" cy="222"/>
            </a:xfrm>
            <a:prstGeom prst="rect">
              <a:avLst/>
            </a:prstGeom>
            <a:noFill/>
            <a:ln w="28575">
              <a:noFill/>
              <a:miter lim="800000"/>
            </a:ln>
            <a:effectLst/>
          </p:spPr>
          <p:txBody>
            <a:bodyPr wrap="none" anchor="ctr">
              <a:spAutoFit/>
            </a:bodyPr>
            <a:lstStyle/>
            <a:p>
              <a:pPr indent="0" algn="ctr" defTabSz="457200">
                <a:buNone/>
                <a:defRPr/>
              </a:pPr>
              <a:r>
                <a:rPr lang="en-US" sz="2000" dirty="0">
                  <a:solidFill>
                    <a:sysClr val="windowText" lastClr="000000"/>
                  </a:solidFill>
                </a:rPr>
                <a:t>3. Execute</a:t>
              </a:r>
            </a:p>
          </p:txBody>
        </p:sp>
        <p:sp>
          <p:nvSpPr>
            <p:cNvPr id="13" name="Line 48"/>
            <p:cNvSpPr>
              <a:spLocks noChangeShapeType="1"/>
            </p:cNvSpPr>
            <p:nvPr/>
          </p:nvSpPr>
          <p:spPr bwMode="auto">
            <a:xfrm>
              <a:off x="697" y="2832"/>
              <a:ext cx="950" cy="0"/>
            </a:xfrm>
            <a:prstGeom prst="line">
              <a:avLst/>
            </a:prstGeom>
            <a:noFill/>
            <a:ln w="28575">
              <a:solidFill>
                <a:schemeClr val="tx1"/>
              </a:solidFill>
              <a:round/>
              <a:headEnd type="diamond" w="med" len="med"/>
              <a:tailEnd type="triangle" w="med" len="med"/>
            </a:ln>
            <a:effectLst/>
          </p:spPr>
          <p:txBody>
            <a:bodyPr wrap="none" anchor="ctr"/>
            <a:lstStyle/>
            <a:p>
              <a:pPr defTabSz="457200">
                <a:defRPr/>
              </a:pPr>
              <a:endParaRPr lang="en-US">
                <a:solidFill>
                  <a:srgbClr val="FF0000"/>
                </a:solidFill>
              </a:endParaRPr>
            </a:p>
          </p:txBody>
        </p:sp>
      </p:grpSp>
      <p:grpSp>
        <p:nvGrpSpPr>
          <p:cNvPr id="14" name="Group 49"/>
          <p:cNvGrpSpPr/>
          <p:nvPr/>
        </p:nvGrpSpPr>
        <p:grpSpPr bwMode="auto">
          <a:xfrm>
            <a:off x="7341051" y="5776039"/>
            <a:ext cx="1438039" cy="392113"/>
            <a:chOff x="-56" y="2832"/>
            <a:chExt cx="2323" cy="247"/>
          </a:xfrm>
        </p:grpSpPr>
        <p:sp>
          <p:nvSpPr>
            <p:cNvPr id="15" name="Text Box 50"/>
            <p:cNvSpPr txBox="1">
              <a:spLocks noChangeArrowheads="1"/>
            </p:cNvSpPr>
            <p:nvPr/>
          </p:nvSpPr>
          <p:spPr bwMode="auto">
            <a:xfrm>
              <a:off x="-56" y="2857"/>
              <a:ext cx="2323" cy="222"/>
            </a:xfrm>
            <a:prstGeom prst="rect">
              <a:avLst/>
            </a:prstGeom>
            <a:noFill/>
            <a:ln w="28575">
              <a:noFill/>
              <a:miter lim="800000"/>
            </a:ln>
            <a:effectLst/>
          </p:spPr>
          <p:txBody>
            <a:bodyPr wrap="none" anchor="ctr">
              <a:spAutoFit/>
            </a:bodyPr>
            <a:lstStyle/>
            <a:p>
              <a:pPr indent="0" algn="ctr" defTabSz="457200">
                <a:buNone/>
                <a:defRPr/>
              </a:pPr>
              <a:r>
                <a:rPr lang="en-US" sz="2000" dirty="0">
                  <a:solidFill>
                    <a:sysClr val="windowText" lastClr="000000"/>
                  </a:solidFill>
                </a:rPr>
                <a:t>4. Memory</a:t>
              </a:r>
            </a:p>
          </p:txBody>
        </p:sp>
        <p:sp>
          <p:nvSpPr>
            <p:cNvPr id="16" name="Line 51"/>
            <p:cNvSpPr>
              <a:spLocks noChangeShapeType="1"/>
            </p:cNvSpPr>
            <p:nvPr/>
          </p:nvSpPr>
          <p:spPr bwMode="auto">
            <a:xfrm>
              <a:off x="179" y="2832"/>
              <a:ext cx="1920" cy="0"/>
            </a:xfrm>
            <a:prstGeom prst="line">
              <a:avLst/>
            </a:prstGeom>
            <a:noFill/>
            <a:ln w="28575">
              <a:solidFill>
                <a:schemeClr val="tx1"/>
              </a:solidFill>
              <a:round/>
              <a:headEnd type="diamond" w="med" len="med"/>
              <a:tailEnd type="triangle" w="med" len="med"/>
            </a:ln>
            <a:effectLst/>
          </p:spPr>
          <p:txBody>
            <a:bodyPr wrap="none" anchor="ctr"/>
            <a:lstStyle/>
            <a:p>
              <a:pPr defTabSz="457200">
                <a:defRPr/>
              </a:pPr>
              <a:endParaRPr lang="en-US">
                <a:solidFill>
                  <a:sysClr val="windowText" lastClr="000000"/>
                </a:solidFill>
              </a:endParaRPr>
            </a:p>
          </p:txBody>
        </p:sp>
      </p:grpSp>
      <p:grpSp>
        <p:nvGrpSpPr>
          <p:cNvPr id="17" name="Group 52"/>
          <p:cNvGrpSpPr/>
          <p:nvPr/>
        </p:nvGrpSpPr>
        <p:grpSpPr bwMode="auto">
          <a:xfrm>
            <a:off x="8834625" y="5776039"/>
            <a:ext cx="1095044" cy="785813"/>
            <a:chOff x="734" y="2832"/>
            <a:chExt cx="1413" cy="495"/>
          </a:xfrm>
        </p:grpSpPr>
        <p:sp>
          <p:nvSpPr>
            <p:cNvPr id="18" name="Text Box 53"/>
            <p:cNvSpPr txBox="1">
              <a:spLocks noChangeArrowheads="1"/>
            </p:cNvSpPr>
            <p:nvPr/>
          </p:nvSpPr>
          <p:spPr bwMode="auto">
            <a:xfrm>
              <a:off x="734" y="2863"/>
              <a:ext cx="1413" cy="464"/>
            </a:xfrm>
            <a:prstGeom prst="rect">
              <a:avLst/>
            </a:prstGeom>
            <a:noFill/>
            <a:ln w="28575">
              <a:noFill/>
              <a:miter lim="800000"/>
            </a:ln>
          </p:spPr>
          <p:txBody>
            <a:bodyPr wrap="none" anchor="ctr">
              <a:spAutoFit/>
            </a:bodyPr>
            <a:lstStyle/>
            <a:p>
              <a:pPr indent="0" algn="ctr" defTabSz="457200">
                <a:buNone/>
              </a:pPr>
              <a:r>
                <a:rPr lang="en-US" sz="2000" dirty="0">
                  <a:solidFill>
                    <a:sysClr val="windowText" lastClr="000000"/>
                  </a:solidFill>
                </a:rPr>
                <a:t>5</a:t>
              </a:r>
              <a:r>
                <a:rPr lang="en-US" sz="2000">
                  <a:solidFill>
                    <a:sysClr val="windowText" lastClr="000000"/>
                  </a:solidFill>
                </a:rPr>
                <a:t>. Write</a:t>
              </a:r>
              <a:endParaRPr lang="en-US" sz="2000" dirty="0">
                <a:solidFill>
                  <a:sysClr val="windowText" lastClr="000000"/>
                </a:solidFill>
              </a:endParaRPr>
            </a:p>
            <a:p>
              <a:pPr indent="0" algn="ctr" defTabSz="457200">
                <a:buNone/>
              </a:pPr>
              <a:r>
                <a:rPr lang="en-US" sz="2000" dirty="0">
                  <a:solidFill>
                    <a:sysClr val="windowText" lastClr="000000"/>
                  </a:solidFill>
                </a:rPr>
                <a:t>   Back</a:t>
              </a:r>
            </a:p>
          </p:txBody>
        </p:sp>
        <p:sp>
          <p:nvSpPr>
            <p:cNvPr id="19" name="Line 54"/>
            <p:cNvSpPr>
              <a:spLocks noChangeShapeType="1"/>
            </p:cNvSpPr>
            <p:nvPr/>
          </p:nvSpPr>
          <p:spPr bwMode="auto">
            <a:xfrm>
              <a:off x="823" y="2832"/>
              <a:ext cx="1180" cy="0"/>
            </a:xfrm>
            <a:prstGeom prst="line">
              <a:avLst/>
            </a:prstGeom>
            <a:noFill/>
            <a:ln w="28575">
              <a:solidFill>
                <a:schemeClr val="tx1"/>
              </a:solidFill>
              <a:round/>
              <a:headEnd type="diamond" w="med" len="med"/>
              <a:tailEnd type="triangle" w="med" len="med"/>
            </a:ln>
            <a:effectLst/>
          </p:spPr>
          <p:txBody>
            <a:bodyPr wrap="none" anchor="ctr"/>
            <a:lstStyle/>
            <a:p>
              <a:pPr defTabSz="457200">
                <a:defRPr/>
              </a:pPr>
              <a:endParaRPr lang="en-US">
                <a:solidFill>
                  <a:sysClr val="windowText" lastClr="000000"/>
                </a:solidFill>
              </a:endParaRPr>
            </a:p>
          </p:txBody>
        </p:sp>
      </p:grpSp>
      <p:grpSp>
        <p:nvGrpSpPr>
          <p:cNvPr id="20" name="Group 21"/>
          <p:cNvGrpSpPr/>
          <p:nvPr/>
        </p:nvGrpSpPr>
        <p:grpSpPr>
          <a:xfrm>
            <a:off x="1634168" y="3535759"/>
            <a:ext cx="7315200" cy="2186884"/>
            <a:chOff x="533400" y="1968500"/>
            <a:chExt cx="7391400" cy="2917111"/>
          </a:xfrm>
        </p:grpSpPr>
        <p:sp>
          <p:nvSpPr>
            <p:cNvPr id="21" name="Rectangle 4"/>
            <p:cNvSpPr>
              <a:spLocks noChangeArrowheads="1"/>
            </p:cNvSpPr>
            <p:nvPr/>
          </p:nvSpPr>
          <p:spPr bwMode="auto">
            <a:xfrm rot="16200000">
              <a:off x="457348" y="2922095"/>
              <a:ext cx="1292913" cy="378809"/>
            </a:xfrm>
            <a:prstGeom prst="rect">
              <a:avLst/>
            </a:prstGeom>
            <a:noFill/>
            <a:ln w="28575">
              <a:solidFill>
                <a:schemeClr val="tx1"/>
              </a:solidFill>
              <a:miter lim="800000"/>
            </a:ln>
          </p:spPr>
          <p:txBody>
            <a:bodyPr wrap="none" anchor="ctr"/>
            <a:lstStyle/>
            <a:p>
              <a:pPr indent="0" algn="ctr" defTabSz="457200">
                <a:buNone/>
              </a:pPr>
              <a:r>
                <a:rPr lang="en-US" sz="2000" dirty="0">
                  <a:solidFill>
                    <a:prstClr val="black"/>
                  </a:solidFill>
                </a:rPr>
                <a:t>PC</a:t>
              </a:r>
            </a:p>
          </p:txBody>
        </p:sp>
        <p:sp>
          <p:nvSpPr>
            <p:cNvPr id="22" name="Rectangle 5"/>
            <p:cNvSpPr>
              <a:spLocks noChangeArrowheads="1"/>
            </p:cNvSpPr>
            <p:nvPr/>
          </p:nvSpPr>
          <p:spPr bwMode="auto">
            <a:xfrm rot="-5400000">
              <a:off x="1600200" y="2806700"/>
              <a:ext cx="1981200" cy="1066800"/>
            </a:xfrm>
            <a:prstGeom prst="rect">
              <a:avLst/>
            </a:prstGeom>
            <a:solidFill>
              <a:srgbClr val="FFFFFF"/>
            </a:solidFill>
            <a:ln w="28575">
              <a:solidFill>
                <a:schemeClr val="tx1"/>
              </a:solidFill>
              <a:miter lim="800000"/>
            </a:ln>
          </p:spPr>
          <p:txBody>
            <a:bodyPr wrap="none" anchor="ctr"/>
            <a:lstStyle/>
            <a:p>
              <a:pPr indent="0" algn="ctr" defTabSz="457200">
                <a:buNone/>
              </a:pPr>
              <a:r>
                <a:rPr lang="en-US" sz="2000">
                  <a:solidFill>
                    <a:prstClr val="black"/>
                  </a:solidFill>
                </a:rPr>
                <a:t>instruction</a:t>
              </a:r>
              <a:endParaRPr lang="en-US" sz="2000" dirty="0">
                <a:solidFill>
                  <a:prstClr val="black"/>
                </a:solidFill>
              </a:endParaRPr>
            </a:p>
            <a:p>
              <a:pPr indent="0" algn="ctr" defTabSz="457200">
                <a:buNone/>
              </a:pPr>
              <a:r>
                <a:rPr lang="en-US" sz="2000" dirty="0">
                  <a:solidFill>
                    <a:prstClr val="black"/>
                  </a:solidFill>
                </a:rPr>
                <a:t>memory</a:t>
              </a:r>
            </a:p>
          </p:txBody>
        </p:sp>
        <p:sp>
          <p:nvSpPr>
            <p:cNvPr id="23" name="AutoShape 6"/>
            <p:cNvSpPr>
              <a:spLocks noChangeArrowheads="1"/>
            </p:cNvSpPr>
            <p:nvPr/>
          </p:nvSpPr>
          <p:spPr bwMode="auto">
            <a:xfrm>
              <a:off x="1524000" y="3933825"/>
              <a:ext cx="366713" cy="549275"/>
            </a:xfrm>
            <a:prstGeom prst="roundRect">
              <a:avLst>
                <a:gd name="adj" fmla="val 16667"/>
              </a:avLst>
            </a:prstGeom>
            <a:solidFill>
              <a:srgbClr val="FFFFFF"/>
            </a:solidFill>
            <a:ln w="28575">
              <a:solidFill>
                <a:schemeClr val="tx1"/>
              </a:solidFill>
              <a:round/>
            </a:ln>
          </p:spPr>
          <p:txBody>
            <a:bodyPr wrap="none" anchor="ctr"/>
            <a:lstStyle/>
            <a:p>
              <a:pPr indent="0" algn="ctr" defTabSz="457200">
                <a:buNone/>
              </a:pPr>
              <a:r>
                <a:rPr lang="en-US" sz="2000" dirty="0">
                  <a:solidFill>
                    <a:prstClr val="black"/>
                  </a:solidFill>
                </a:rPr>
                <a:t>+4</a:t>
              </a:r>
            </a:p>
          </p:txBody>
        </p:sp>
        <p:sp>
          <p:nvSpPr>
            <p:cNvPr id="24" name="Line 7"/>
            <p:cNvSpPr>
              <a:spLocks noChangeShapeType="1"/>
            </p:cNvSpPr>
            <p:nvPr/>
          </p:nvSpPr>
          <p:spPr bwMode="auto">
            <a:xfrm>
              <a:off x="1295400" y="3111500"/>
              <a:ext cx="762000" cy="0"/>
            </a:xfrm>
            <a:prstGeom prst="line">
              <a:avLst/>
            </a:prstGeom>
            <a:noFill/>
            <a:ln w="28575">
              <a:solidFill>
                <a:schemeClr val="tx1"/>
              </a:solidFill>
              <a:round/>
              <a:tailEnd type="triangle" w="med" len="med"/>
            </a:ln>
          </p:spPr>
          <p:txBody>
            <a:bodyPr wrap="none" anchor="ctr"/>
            <a:lstStyle/>
            <a:p>
              <a:pPr defTabSz="457200"/>
              <a:endParaRPr lang="en-US">
                <a:solidFill>
                  <a:prstClr val="black"/>
                </a:solidFill>
              </a:endParaRPr>
            </a:p>
          </p:txBody>
        </p:sp>
        <p:sp>
          <p:nvSpPr>
            <p:cNvPr id="25" name="Rectangle 8"/>
            <p:cNvSpPr>
              <a:spLocks noChangeArrowheads="1"/>
            </p:cNvSpPr>
            <p:nvPr/>
          </p:nvSpPr>
          <p:spPr bwMode="auto">
            <a:xfrm>
              <a:off x="3657600" y="2501900"/>
              <a:ext cx="990600" cy="1295400"/>
            </a:xfrm>
            <a:prstGeom prst="rect">
              <a:avLst/>
            </a:prstGeom>
            <a:solidFill>
              <a:srgbClr val="FFFFFF"/>
            </a:solidFill>
            <a:ln w="28575">
              <a:solidFill>
                <a:schemeClr val="tx1"/>
              </a:solidFill>
              <a:miter lim="800000"/>
            </a:ln>
          </p:spPr>
          <p:txBody>
            <a:bodyPr wrap="none" anchor="ctr"/>
            <a:lstStyle/>
            <a:p>
              <a:pPr indent="0" algn="ctr" defTabSz="457200">
                <a:buNone/>
              </a:pPr>
              <a:r>
                <a:rPr lang="en-US" sz="2000">
                  <a:solidFill>
                    <a:prstClr val="black"/>
                  </a:solidFill>
                </a:rPr>
                <a:t>Register</a:t>
              </a:r>
              <a:endParaRPr lang="en-US" sz="2000" dirty="0">
                <a:solidFill>
                  <a:prstClr val="black"/>
                </a:solidFill>
              </a:endParaRPr>
            </a:p>
            <a:p>
              <a:pPr indent="0" algn="ctr" defTabSz="457200">
                <a:buNone/>
              </a:pPr>
              <a:r>
                <a:rPr lang="en-US" sz="2000">
                  <a:solidFill>
                    <a:prstClr val="black"/>
                  </a:solidFill>
                </a:rPr>
                <a:t>File</a:t>
              </a:r>
              <a:endParaRPr lang="en-US" sz="2000" dirty="0">
                <a:solidFill>
                  <a:prstClr val="black"/>
                </a:solidFill>
              </a:endParaRPr>
            </a:p>
          </p:txBody>
        </p:sp>
        <p:sp>
          <p:nvSpPr>
            <p:cNvPr id="26" name="Line 9"/>
            <p:cNvSpPr>
              <a:spLocks noChangeShapeType="1"/>
            </p:cNvSpPr>
            <p:nvPr/>
          </p:nvSpPr>
          <p:spPr bwMode="auto">
            <a:xfrm>
              <a:off x="3124200" y="2959100"/>
              <a:ext cx="533400" cy="0"/>
            </a:xfrm>
            <a:prstGeom prst="line">
              <a:avLst/>
            </a:prstGeom>
            <a:noFill/>
            <a:ln w="28575">
              <a:solidFill>
                <a:schemeClr val="tx1"/>
              </a:solidFill>
              <a:round/>
              <a:tailEnd type="triangle" w="med" len="med"/>
            </a:ln>
          </p:spPr>
          <p:txBody>
            <a:bodyPr wrap="none" anchor="ctr"/>
            <a:lstStyle/>
            <a:p>
              <a:pPr defTabSz="457200"/>
              <a:endParaRPr lang="en-US">
                <a:solidFill>
                  <a:prstClr val="black"/>
                </a:solidFill>
              </a:endParaRPr>
            </a:p>
          </p:txBody>
        </p:sp>
        <p:sp>
          <p:nvSpPr>
            <p:cNvPr id="27" name="Line 10"/>
            <p:cNvSpPr>
              <a:spLocks noChangeShapeType="1"/>
            </p:cNvSpPr>
            <p:nvPr/>
          </p:nvSpPr>
          <p:spPr bwMode="auto">
            <a:xfrm>
              <a:off x="3124200" y="3332163"/>
              <a:ext cx="533400" cy="0"/>
            </a:xfrm>
            <a:prstGeom prst="line">
              <a:avLst/>
            </a:prstGeom>
            <a:noFill/>
            <a:ln w="28575">
              <a:solidFill>
                <a:schemeClr val="tx1"/>
              </a:solidFill>
              <a:round/>
              <a:tailEnd type="triangle" w="med" len="med"/>
            </a:ln>
          </p:spPr>
          <p:txBody>
            <a:bodyPr wrap="none" anchor="ctr"/>
            <a:lstStyle/>
            <a:p>
              <a:pPr defTabSz="457200"/>
              <a:endParaRPr lang="en-US">
                <a:solidFill>
                  <a:prstClr val="black"/>
                </a:solidFill>
              </a:endParaRPr>
            </a:p>
          </p:txBody>
        </p:sp>
        <p:sp>
          <p:nvSpPr>
            <p:cNvPr id="28" name="Line 11"/>
            <p:cNvSpPr>
              <a:spLocks noChangeShapeType="1"/>
            </p:cNvSpPr>
            <p:nvPr/>
          </p:nvSpPr>
          <p:spPr bwMode="auto">
            <a:xfrm>
              <a:off x="3124200" y="3644900"/>
              <a:ext cx="533400" cy="0"/>
            </a:xfrm>
            <a:prstGeom prst="line">
              <a:avLst/>
            </a:prstGeom>
            <a:noFill/>
            <a:ln w="28575">
              <a:solidFill>
                <a:schemeClr val="tx1"/>
              </a:solidFill>
              <a:round/>
              <a:tailEnd type="triangle" w="med" len="med"/>
            </a:ln>
          </p:spPr>
          <p:txBody>
            <a:bodyPr wrap="none" anchor="ctr"/>
            <a:lstStyle/>
            <a:p>
              <a:pPr defTabSz="457200"/>
              <a:endParaRPr lang="en-US">
                <a:solidFill>
                  <a:prstClr val="black"/>
                </a:solidFill>
              </a:endParaRPr>
            </a:p>
          </p:txBody>
        </p:sp>
        <p:sp>
          <p:nvSpPr>
            <p:cNvPr id="29" name="Text Box 12"/>
            <p:cNvSpPr txBox="1">
              <a:spLocks noChangeArrowheads="1"/>
            </p:cNvSpPr>
            <p:nvPr/>
          </p:nvSpPr>
          <p:spPr bwMode="auto">
            <a:xfrm>
              <a:off x="3072930" y="3211410"/>
              <a:ext cx="370212" cy="470104"/>
            </a:xfrm>
            <a:prstGeom prst="rect">
              <a:avLst/>
            </a:prstGeom>
            <a:noFill/>
            <a:ln w="28575">
              <a:noFill/>
              <a:miter lim="800000"/>
            </a:ln>
          </p:spPr>
          <p:txBody>
            <a:bodyPr wrap="none" anchor="ctr">
              <a:spAutoFit/>
            </a:bodyPr>
            <a:lstStyle/>
            <a:p>
              <a:pPr indent="0" algn="ctr" defTabSz="457200">
                <a:buNone/>
              </a:pPr>
              <a:r>
                <a:rPr lang="en-US" sz="2000" dirty="0" err="1">
                  <a:solidFill>
                    <a:prstClr val="black"/>
                  </a:solidFill>
                </a:rPr>
                <a:t>rt</a:t>
              </a:r>
              <a:endParaRPr lang="en-US" sz="2000" dirty="0">
                <a:solidFill>
                  <a:prstClr val="black"/>
                </a:solidFill>
              </a:endParaRPr>
            </a:p>
          </p:txBody>
        </p:sp>
        <p:sp>
          <p:nvSpPr>
            <p:cNvPr id="30" name="Text Box 13"/>
            <p:cNvSpPr txBox="1">
              <a:spLocks noChangeArrowheads="1"/>
            </p:cNvSpPr>
            <p:nvPr/>
          </p:nvSpPr>
          <p:spPr bwMode="auto">
            <a:xfrm>
              <a:off x="3060319" y="2906612"/>
              <a:ext cx="427315" cy="470104"/>
            </a:xfrm>
            <a:prstGeom prst="rect">
              <a:avLst/>
            </a:prstGeom>
            <a:noFill/>
            <a:ln w="28575">
              <a:noFill/>
              <a:miter lim="800000"/>
            </a:ln>
          </p:spPr>
          <p:txBody>
            <a:bodyPr wrap="none" anchor="ctr">
              <a:spAutoFit/>
            </a:bodyPr>
            <a:lstStyle/>
            <a:p>
              <a:pPr indent="0" algn="ctr" defTabSz="457200">
                <a:buNone/>
              </a:pPr>
              <a:r>
                <a:rPr lang="en-US" sz="2000" dirty="0" err="1">
                  <a:solidFill>
                    <a:prstClr val="black"/>
                  </a:solidFill>
                </a:rPr>
                <a:t>rs</a:t>
              </a:r>
              <a:endParaRPr lang="en-US" sz="2000" dirty="0">
                <a:solidFill>
                  <a:prstClr val="black"/>
                </a:solidFill>
              </a:endParaRPr>
            </a:p>
          </p:txBody>
        </p:sp>
        <p:sp>
          <p:nvSpPr>
            <p:cNvPr id="31" name="Text Box 14"/>
            <p:cNvSpPr txBox="1">
              <a:spLocks noChangeArrowheads="1"/>
            </p:cNvSpPr>
            <p:nvPr/>
          </p:nvSpPr>
          <p:spPr bwMode="auto">
            <a:xfrm>
              <a:off x="3063822" y="2525611"/>
              <a:ext cx="441431" cy="470104"/>
            </a:xfrm>
            <a:prstGeom prst="rect">
              <a:avLst/>
            </a:prstGeom>
            <a:noFill/>
            <a:ln w="28575">
              <a:noFill/>
              <a:miter lim="800000"/>
            </a:ln>
          </p:spPr>
          <p:txBody>
            <a:bodyPr wrap="none" anchor="ctr">
              <a:spAutoFit/>
            </a:bodyPr>
            <a:lstStyle/>
            <a:p>
              <a:pPr indent="0" algn="ctr" defTabSz="457200">
                <a:buNone/>
              </a:pPr>
              <a:r>
                <a:rPr lang="en-US" sz="2000" dirty="0" err="1">
                  <a:solidFill>
                    <a:prstClr val="black"/>
                  </a:solidFill>
                </a:rPr>
                <a:t>rd</a:t>
              </a:r>
              <a:endParaRPr lang="en-US" sz="2000" dirty="0">
                <a:solidFill>
                  <a:prstClr val="black"/>
                </a:solidFill>
              </a:endParaRPr>
            </a:p>
          </p:txBody>
        </p:sp>
        <p:grpSp>
          <p:nvGrpSpPr>
            <p:cNvPr id="32" name="Group 16"/>
            <p:cNvGrpSpPr/>
            <p:nvPr/>
          </p:nvGrpSpPr>
          <p:grpSpPr bwMode="auto">
            <a:xfrm>
              <a:off x="5334000" y="2562225"/>
              <a:ext cx="1219200" cy="1524000"/>
              <a:chOff x="3648" y="1348"/>
              <a:chExt cx="768" cy="960"/>
            </a:xfrm>
          </p:grpSpPr>
          <p:sp>
            <p:nvSpPr>
              <p:cNvPr id="53" name="Freeform 18"/>
              <p:cNvSpPr/>
              <p:nvPr/>
            </p:nvSpPr>
            <p:spPr bwMode="auto">
              <a:xfrm>
                <a:off x="3648" y="1348"/>
                <a:ext cx="528" cy="960"/>
              </a:xfrm>
              <a:custGeom>
                <a:avLst/>
                <a:gdLst>
                  <a:gd name="T0" fmla="*/ 0 w 528"/>
                  <a:gd name="T1" fmla="*/ 0 h 960"/>
                  <a:gd name="T2" fmla="*/ 528 w 528"/>
                  <a:gd name="T3" fmla="*/ 192 h 960"/>
                  <a:gd name="T4" fmla="*/ 528 w 528"/>
                  <a:gd name="T5" fmla="*/ 672 h 960"/>
                  <a:gd name="T6" fmla="*/ 0 w 528"/>
                  <a:gd name="T7" fmla="*/ 960 h 960"/>
                  <a:gd name="T8" fmla="*/ 0 w 528"/>
                  <a:gd name="T9" fmla="*/ 528 h 960"/>
                  <a:gd name="T10" fmla="*/ 48 w 528"/>
                  <a:gd name="T11" fmla="*/ 480 h 960"/>
                  <a:gd name="T12" fmla="*/ 0 w 528"/>
                  <a:gd name="T13" fmla="*/ 432 h 960"/>
                  <a:gd name="T14" fmla="*/ 0 w 528"/>
                  <a:gd name="T15" fmla="*/ 0 h 960"/>
                  <a:gd name="T16" fmla="*/ 0 60000 65536"/>
                  <a:gd name="T17" fmla="*/ 0 60000 65536"/>
                  <a:gd name="T18" fmla="*/ 0 60000 65536"/>
                  <a:gd name="T19" fmla="*/ 0 60000 65536"/>
                  <a:gd name="T20" fmla="*/ 0 60000 65536"/>
                  <a:gd name="T21" fmla="*/ 0 60000 65536"/>
                  <a:gd name="T22" fmla="*/ 0 60000 65536"/>
                  <a:gd name="T23" fmla="*/ 0 60000 65536"/>
                  <a:gd name="T24" fmla="*/ 0 w 528"/>
                  <a:gd name="T25" fmla="*/ 0 h 960"/>
                  <a:gd name="T26" fmla="*/ 528 w 528"/>
                  <a:gd name="T27" fmla="*/ 960 h 96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28" h="960">
                    <a:moveTo>
                      <a:pt x="0" y="0"/>
                    </a:moveTo>
                    <a:lnTo>
                      <a:pt x="528" y="192"/>
                    </a:lnTo>
                    <a:lnTo>
                      <a:pt x="528" y="672"/>
                    </a:lnTo>
                    <a:lnTo>
                      <a:pt x="0" y="960"/>
                    </a:lnTo>
                    <a:lnTo>
                      <a:pt x="0" y="528"/>
                    </a:lnTo>
                    <a:lnTo>
                      <a:pt x="48" y="480"/>
                    </a:lnTo>
                    <a:lnTo>
                      <a:pt x="0" y="432"/>
                    </a:lnTo>
                    <a:lnTo>
                      <a:pt x="0" y="0"/>
                    </a:lnTo>
                    <a:close/>
                  </a:path>
                </a:pathLst>
              </a:custGeom>
              <a:noFill/>
              <a:ln w="38100">
                <a:solidFill>
                  <a:schemeClr val="tx1"/>
                </a:solidFill>
                <a:round/>
              </a:ln>
            </p:spPr>
            <p:txBody>
              <a:bodyPr wrap="none" anchor="ctr"/>
              <a:lstStyle/>
              <a:p>
                <a:pPr indent="0" algn="ctr" defTabSz="457200">
                  <a:buNone/>
                </a:pPr>
                <a:r>
                  <a:rPr lang="en-US" sz="2000" dirty="0">
                    <a:solidFill>
                      <a:prstClr val="black"/>
                    </a:solidFill>
                  </a:rPr>
                  <a:t>ALU</a:t>
                </a:r>
              </a:p>
            </p:txBody>
          </p:sp>
          <p:sp>
            <p:nvSpPr>
              <p:cNvPr id="54" name="Line 19"/>
              <p:cNvSpPr>
                <a:spLocks noChangeShapeType="1"/>
              </p:cNvSpPr>
              <p:nvPr/>
            </p:nvSpPr>
            <p:spPr bwMode="auto">
              <a:xfrm>
                <a:off x="4176" y="1780"/>
                <a:ext cx="240" cy="0"/>
              </a:xfrm>
              <a:prstGeom prst="line">
                <a:avLst/>
              </a:prstGeom>
              <a:noFill/>
              <a:ln w="38100">
                <a:solidFill>
                  <a:schemeClr val="tx1"/>
                </a:solidFill>
                <a:round/>
                <a:tailEnd type="triangle" w="med" len="med"/>
              </a:ln>
            </p:spPr>
            <p:txBody>
              <a:bodyPr wrap="none" anchor="ctr"/>
              <a:lstStyle/>
              <a:p>
                <a:pPr defTabSz="457200"/>
                <a:endParaRPr lang="en-US">
                  <a:solidFill>
                    <a:prstClr val="black"/>
                  </a:solidFill>
                </a:endParaRPr>
              </a:p>
            </p:txBody>
          </p:sp>
        </p:grpSp>
        <p:sp>
          <p:nvSpPr>
            <p:cNvPr id="33" name="Line 20"/>
            <p:cNvSpPr>
              <a:spLocks noChangeShapeType="1"/>
            </p:cNvSpPr>
            <p:nvPr/>
          </p:nvSpPr>
          <p:spPr bwMode="auto">
            <a:xfrm>
              <a:off x="4648200" y="3644900"/>
              <a:ext cx="685800" cy="0"/>
            </a:xfrm>
            <a:prstGeom prst="line">
              <a:avLst/>
            </a:prstGeom>
            <a:noFill/>
            <a:ln w="28575">
              <a:solidFill>
                <a:schemeClr val="tx1"/>
              </a:solidFill>
              <a:round/>
              <a:tailEnd type="triangle" w="med" len="med"/>
            </a:ln>
          </p:spPr>
          <p:txBody>
            <a:bodyPr wrap="none" anchor="ctr"/>
            <a:lstStyle/>
            <a:p>
              <a:pPr defTabSz="457200"/>
              <a:endParaRPr lang="en-US">
                <a:solidFill>
                  <a:prstClr val="black"/>
                </a:solidFill>
              </a:endParaRPr>
            </a:p>
          </p:txBody>
        </p:sp>
        <p:sp>
          <p:nvSpPr>
            <p:cNvPr id="34" name="Line 21"/>
            <p:cNvSpPr>
              <a:spLocks noChangeShapeType="1"/>
            </p:cNvSpPr>
            <p:nvPr/>
          </p:nvSpPr>
          <p:spPr bwMode="auto">
            <a:xfrm>
              <a:off x="3124200" y="3995738"/>
              <a:ext cx="2179638" cy="0"/>
            </a:xfrm>
            <a:prstGeom prst="line">
              <a:avLst/>
            </a:prstGeom>
            <a:noFill/>
            <a:ln w="28575">
              <a:solidFill>
                <a:schemeClr val="tx1"/>
              </a:solidFill>
              <a:round/>
              <a:tailEnd type="triangle" w="med" len="med"/>
            </a:ln>
          </p:spPr>
          <p:txBody>
            <a:bodyPr wrap="none" anchor="ctr"/>
            <a:lstStyle/>
            <a:p>
              <a:pPr defTabSz="457200"/>
              <a:endParaRPr lang="en-US">
                <a:solidFill>
                  <a:prstClr val="black"/>
                </a:solidFill>
              </a:endParaRPr>
            </a:p>
          </p:txBody>
        </p:sp>
        <p:sp>
          <p:nvSpPr>
            <p:cNvPr id="35" name="Line 22"/>
            <p:cNvSpPr>
              <a:spLocks noChangeShapeType="1"/>
            </p:cNvSpPr>
            <p:nvPr/>
          </p:nvSpPr>
          <p:spPr bwMode="auto">
            <a:xfrm>
              <a:off x="4648200" y="2830513"/>
              <a:ext cx="655638" cy="0"/>
            </a:xfrm>
            <a:prstGeom prst="line">
              <a:avLst/>
            </a:prstGeom>
            <a:noFill/>
            <a:ln w="28575">
              <a:solidFill>
                <a:schemeClr val="tx1"/>
              </a:solidFill>
              <a:round/>
              <a:tailEnd type="triangle" w="med" len="med"/>
            </a:ln>
          </p:spPr>
          <p:txBody>
            <a:bodyPr wrap="none" anchor="ctr"/>
            <a:lstStyle/>
            <a:p>
              <a:pPr defTabSz="457200"/>
              <a:endParaRPr lang="en-US">
                <a:solidFill>
                  <a:prstClr val="black"/>
                </a:solidFill>
              </a:endParaRPr>
            </a:p>
          </p:txBody>
        </p:sp>
        <p:sp>
          <p:nvSpPr>
            <p:cNvPr id="36" name="Rectangle 23"/>
            <p:cNvSpPr>
              <a:spLocks noChangeArrowheads="1"/>
            </p:cNvSpPr>
            <p:nvPr/>
          </p:nvSpPr>
          <p:spPr bwMode="auto">
            <a:xfrm rot="-5400000">
              <a:off x="6096000" y="2959100"/>
              <a:ext cx="1981200" cy="1066800"/>
            </a:xfrm>
            <a:prstGeom prst="rect">
              <a:avLst/>
            </a:prstGeom>
            <a:solidFill>
              <a:srgbClr val="FFFFFF"/>
            </a:solidFill>
            <a:ln w="28575">
              <a:solidFill>
                <a:schemeClr val="tx1"/>
              </a:solidFill>
              <a:miter lim="800000"/>
            </a:ln>
          </p:spPr>
          <p:txBody>
            <a:bodyPr wrap="none" anchor="ctr"/>
            <a:lstStyle/>
            <a:p>
              <a:pPr indent="0" algn="ctr" defTabSz="457200">
                <a:buNone/>
              </a:pPr>
              <a:r>
                <a:rPr lang="en-US" sz="2000" dirty="0">
                  <a:solidFill>
                    <a:prstClr val="black"/>
                  </a:solidFill>
                </a:rPr>
                <a:t>Data</a:t>
              </a:r>
            </a:p>
            <a:p>
              <a:pPr indent="0" algn="ctr" defTabSz="457200">
                <a:buNone/>
              </a:pPr>
              <a:r>
                <a:rPr lang="en-US" sz="2000" dirty="0">
                  <a:solidFill>
                    <a:prstClr val="black"/>
                  </a:solidFill>
                </a:rPr>
                <a:t>memory</a:t>
              </a:r>
            </a:p>
          </p:txBody>
        </p:sp>
        <p:sp>
          <p:nvSpPr>
            <p:cNvPr id="37" name="Line 24"/>
            <p:cNvSpPr>
              <a:spLocks noChangeShapeType="1"/>
            </p:cNvSpPr>
            <p:nvPr/>
          </p:nvSpPr>
          <p:spPr bwMode="auto">
            <a:xfrm>
              <a:off x="4876800" y="3644900"/>
              <a:ext cx="0" cy="304800"/>
            </a:xfrm>
            <a:prstGeom prst="line">
              <a:avLst/>
            </a:prstGeom>
            <a:noFill/>
            <a:ln w="28575">
              <a:solidFill>
                <a:schemeClr val="tx1"/>
              </a:solidFill>
              <a:round/>
            </a:ln>
          </p:spPr>
          <p:txBody>
            <a:bodyPr wrap="none" anchor="ctr"/>
            <a:lstStyle/>
            <a:p>
              <a:pPr defTabSz="457200"/>
              <a:endParaRPr lang="en-US">
                <a:solidFill>
                  <a:prstClr val="black"/>
                </a:solidFill>
              </a:endParaRPr>
            </a:p>
          </p:txBody>
        </p:sp>
        <p:sp>
          <p:nvSpPr>
            <p:cNvPr id="38" name="Line 25"/>
            <p:cNvSpPr>
              <a:spLocks noChangeShapeType="1"/>
            </p:cNvSpPr>
            <p:nvPr/>
          </p:nvSpPr>
          <p:spPr bwMode="auto">
            <a:xfrm>
              <a:off x="4876800" y="4025900"/>
              <a:ext cx="0" cy="304800"/>
            </a:xfrm>
            <a:prstGeom prst="line">
              <a:avLst/>
            </a:prstGeom>
            <a:noFill/>
            <a:ln w="28575">
              <a:solidFill>
                <a:schemeClr val="tx1"/>
              </a:solidFill>
              <a:round/>
            </a:ln>
          </p:spPr>
          <p:txBody>
            <a:bodyPr wrap="none" anchor="ctr"/>
            <a:lstStyle/>
            <a:p>
              <a:pPr defTabSz="457200"/>
              <a:endParaRPr lang="en-US">
                <a:solidFill>
                  <a:prstClr val="black"/>
                </a:solidFill>
              </a:endParaRPr>
            </a:p>
          </p:txBody>
        </p:sp>
        <p:sp>
          <p:nvSpPr>
            <p:cNvPr id="39" name="Line 26"/>
            <p:cNvSpPr>
              <a:spLocks noChangeShapeType="1"/>
            </p:cNvSpPr>
            <p:nvPr/>
          </p:nvSpPr>
          <p:spPr bwMode="auto">
            <a:xfrm>
              <a:off x="4876800" y="4330700"/>
              <a:ext cx="1676400" cy="0"/>
            </a:xfrm>
            <a:prstGeom prst="line">
              <a:avLst/>
            </a:prstGeom>
            <a:noFill/>
            <a:ln w="28575">
              <a:solidFill>
                <a:schemeClr val="tx1"/>
              </a:solidFill>
              <a:round/>
              <a:tailEnd type="triangle" w="med" len="med"/>
            </a:ln>
          </p:spPr>
          <p:txBody>
            <a:bodyPr wrap="none" anchor="ctr"/>
            <a:lstStyle/>
            <a:p>
              <a:pPr defTabSz="457200"/>
              <a:endParaRPr lang="en-US">
                <a:solidFill>
                  <a:prstClr val="black"/>
                </a:solidFill>
              </a:endParaRPr>
            </a:p>
          </p:txBody>
        </p:sp>
        <p:sp>
          <p:nvSpPr>
            <p:cNvPr id="40" name="Line 27"/>
            <p:cNvSpPr>
              <a:spLocks noChangeShapeType="1"/>
            </p:cNvSpPr>
            <p:nvPr/>
          </p:nvSpPr>
          <p:spPr bwMode="auto">
            <a:xfrm>
              <a:off x="7620000" y="3248025"/>
              <a:ext cx="304800" cy="0"/>
            </a:xfrm>
            <a:prstGeom prst="line">
              <a:avLst/>
            </a:prstGeom>
            <a:noFill/>
            <a:ln w="28575">
              <a:solidFill>
                <a:schemeClr val="tx1"/>
              </a:solidFill>
              <a:round/>
            </a:ln>
          </p:spPr>
          <p:txBody>
            <a:bodyPr wrap="none" anchor="ctr"/>
            <a:lstStyle/>
            <a:p>
              <a:pPr defTabSz="457200"/>
              <a:endParaRPr lang="en-US">
                <a:solidFill>
                  <a:prstClr val="black"/>
                </a:solidFill>
              </a:endParaRPr>
            </a:p>
          </p:txBody>
        </p:sp>
        <p:sp>
          <p:nvSpPr>
            <p:cNvPr id="41" name="Line 28"/>
            <p:cNvSpPr>
              <a:spLocks noChangeShapeType="1"/>
            </p:cNvSpPr>
            <p:nvPr/>
          </p:nvSpPr>
          <p:spPr bwMode="auto">
            <a:xfrm flipV="1">
              <a:off x="7924800" y="1968500"/>
              <a:ext cx="0" cy="1279525"/>
            </a:xfrm>
            <a:prstGeom prst="line">
              <a:avLst/>
            </a:prstGeom>
            <a:noFill/>
            <a:ln w="28575">
              <a:solidFill>
                <a:schemeClr val="tx1"/>
              </a:solidFill>
              <a:round/>
            </a:ln>
          </p:spPr>
          <p:txBody>
            <a:bodyPr wrap="none" anchor="ctr"/>
            <a:lstStyle/>
            <a:p>
              <a:pPr defTabSz="457200"/>
              <a:endParaRPr lang="en-US">
                <a:solidFill>
                  <a:prstClr val="black"/>
                </a:solidFill>
              </a:endParaRPr>
            </a:p>
          </p:txBody>
        </p:sp>
        <p:sp>
          <p:nvSpPr>
            <p:cNvPr id="42" name="Line 29"/>
            <p:cNvSpPr>
              <a:spLocks noChangeShapeType="1"/>
            </p:cNvSpPr>
            <p:nvPr/>
          </p:nvSpPr>
          <p:spPr bwMode="auto">
            <a:xfrm flipH="1">
              <a:off x="3921125" y="1968500"/>
              <a:ext cx="4003675" cy="0"/>
            </a:xfrm>
            <a:prstGeom prst="line">
              <a:avLst/>
            </a:prstGeom>
            <a:noFill/>
            <a:ln w="28575">
              <a:solidFill>
                <a:schemeClr val="tx1"/>
              </a:solidFill>
              <a:round/>
            </a:ln>
          </p:spPr>
          <p:txBody>
            <a:bodyPr wrap="none" anchor="ctr"/>
            <a:lstStyle/>
            <a:p>
              <a:pPr defTabSz="457200"/>
              <a:endParaRPr lang="en-US">
                <a:solidFill>
                  <a:prstClr val="black"/>
                </a:solidFill>
              </a:endParaRPr>
            </a:p>
          </p:txBody>
        </p:sp>
        <p:sp>
          <p:nvSpPr>
            <p:cNvPr id="43" name="Line 30"/>
            <p:cNvSpPr>
              <a:spLocks noChangeShapeType="1"/>
            </p:cNvSpPr>
            <p:nvPr/>
          </p:nvSpPr>
          <p:spPr bwMode="auto">
            <a:xfrm>
              <a:off x="3921125" y="1968500"/>
              <a:ext cx="0" cy="533400"/>
            </a:xfrm>
            <a:prstGeom prst="line">
              <a:avLst/>
            </a:prstGeom>
            <a:noFill/>
            <a:ln w="28575">
              <a:solidFill>
                <a:schemeClr val="tx1"/>
              </a:solidFill>
              <a:round/>
              <a:tailEnd type="triangle" w="med" len="med"/>
            </a:ln>
          </p:spPr>
          <p:txBody>
            <a:bodyPr wrap="none" anchor="ctr"/>
            <a:lstStyle/>
            <a:p>
              <a:pPr defTabSz="457200"/>
              <a:endParaRPr lang="en-US">
                <a:solidFill>
                  <a:prstClr val="black"/>
                </a:solidFill>
              </a:endParaRPr>
            </a:p>
          </p:txBody>
        </p:sp>
        <p:sp>
          <p:nvSpPr>
            <p:cNvPr id="45" name="Line 32"/>
            <p:cNvSpPr>
              <a:spLocks noChangeShapeType="1"/>
            </p:cNvSpPr>
            <p:nvPr/>
          </p:nvSpPr>
          <p:spPr bwMode="auto">
            <a:xfrm>
              <a:off x="1676400" y="3111500"/>
              <a:ext cx="0" cy="838200"/>
            </a:xfrm>
            <a:prstGeom prst="line">
              <a:avLst/>
            </a:prstGeom>
            <a:noFill/>
            <a:ln w="28575">
              <a:solidFill>
                <a:schemeClr val="tx1"/>
              </a:solidFill>
              <a:round/>
              <a:tailEnd type="triangle" w="med" len="med"/>
            </a:ln>
          </p:spPr>
          <p:txBody>
            <a:bodyPr wrap="none" anchor="ctr"/>
            <a:lstStyle/>
            <a:p>
              <a:pPr defTabSz="457200"/>
              <a:endParaRPr lang="en-US">
                <a:solidFill>
                  <a:prstClr val="black"/>
                </a:solidFill>
              </a:endParaRPr>
            </a:p>
          </p:txBody>
        </p:sp>
        <p:sp>
          <p:nvSpPr>
            <p:cNvPr id="46" name="AutoShape 33"/>
            <p:cNvSpPr>
              <a:spLocks noChangeArrowheads="1"/>
            </p:cNvSpPr>
            <p:nvPr/>
          </p:nvSpPr>
          <p:spPr bwMode="auto">
            <a:xfrm rot="16200000">
              <a:off x="703652" y="4293696"/>
              <a:ext cx="805021" cy="378809"/>
            </a:xfrm>
            <a:prstGeom prst="roundRect">
              <a:avLst>
                <a:gd name="adj" fmla="val 16667"/>
              </a:avLst>
            </a:prstGeom>
            <a:solidFill>
              <a:srgbClr val="FFFFFF"/>
            </a:solidFill>
            <a:ln w="28575">
              <a:solidFill>
                <a:schemeClr val="tx1"/>
              </a:solidFill>
              <a:round/>
            </a:ln>
          </p:spPr>
          <p:txBody>
            <a:bodyPr wrap="none" anchor="ctr"/>
            <a:lstStyle/>
            <a:p>
              <a:pPr indent="0" algn="ctr" defTabSz="457200">
                <a:buNone/>
              </a:pPr>
              <a:r>
                <a:rPr lang="en-US" sz="2000" dirty="0">
                  <a:solidFill>
                    <a:prstClr val="black"/>
                  </a:solidFill>
                </a:rPr>
                <a:t>MUX</a:t>
              </a:r>
            </a:p>
          </p:txBody>
        </p:sp>
        <p:sp>
          <p:nvSpPr>
            <p:cNvPr id="47" name="Line 34"/>
            <p:cNvSpPr>
              <a:spLocks noChangeShapeType="1"/>
            </p:cNvSpPr>
            <p:nvPr/>
          </p:nvSpPr>
          <p:spPr bwMode="auto">
            <a:xfrm flipH="1">
              <a:off x="1295400" y="4308475"/>
              <a:ext cx="228600" cy="0"/>
            </a:xfrm>
            <a:prstGeom prst="line">
              <a:avLst/>
            </a:prstGeom>
            <a:noFill/>
            <a:ln w="28575">
              <a:solidFill>
                <a:schemeClr val="tx1"/>
              </a:solidFill>
              <a:round/>
              <a:tailEnd type="triangle" w="med" len="med"/>
            </a:ln>
          </p:spPr>
          <p:txBody>
            <a:bodyPr wrap="none" anchor="ctr"/>
            <a:lstStyle/>
            <a:p>
              <a:pPr defTabSz="457200"/>
              <a:endParaRPr lang="en-US">
                <a:solidFill>
                  <a:prstClr val="black"/>
                </a:solidFill>
              </a:endParaRPr>
            </a:p>
          </p:txBody>
        </p:sp>
        <p:sp>
          <p:nvSpPr>
            <p:cNvPr id="48" name="Line 35"/>
            <p:cNvSpPr>
              <a:spLocks noChangeShapeType="1"/>
            </p:cNvSpPr>
            <p:nvPr/>
          </p:nvSpPr>
          <p:spPr bwMode="auto">
            <a:xfrm>
              <a:off x="3743325" y="3995738"/>
              <a:ext cx="0" cy="671512"/>
            </a:xfrm>
            <a:prstGeom prst="line">
              <a:avLst/>
            </a:prstGeom>
            <a:noFill/>
            <a:ln w="28575">
              <a:solidFill>
                <a:schemeClr val="tx1"/>
              </a:solidFill>
              <a:round/>
            </a:ln>
          </p:spPr>
          <p:txBody>
            <a:bodyPr wrap="none" anchor="ctr"/>
            <a:lstStyle/>
            <a:p>
              <a:pPr defTabSz="457200"/>
              <a:endParaRPr lang="en-US">
                <a:solidFill>
                  <a:prstClr val="black"/>
                </a:solidFill>
              </a:endParaRPr>
            </a:p>
          </p:txBody>
        </p:sp>
        <p:sp>
          <p:nvSpPr>
            <p:cNvPr id="49" name="Line 36"/>
            <p:cNvSpPr>
              <a:spLocks noChangeShapeType="1"/>
            </p:cNvSpPr>
            <p:nvPr/>
          </p:nvSpPr>
          <p:spPr bwMode="auto">
            <a:xfrm flipH="1">
              <a:off x="1295400" y="4667250"/>
              <a:ext cx="2447925" cy="0"/>
            </a:xfrm>
            <a:prstGeom prst="line">
              <a:avLst/>
            </a:prstGeom>
            <a:noFill/>
            <a:ln w="28575">
              <a:solidFill>
                <a:schemeClr val="tx1"/>
              </a:solidFill>
              <a:round/>
              <a:tailEnd type="triangle" w="med" len="med"/>
            </a:ln>
          </p:spPr>
          <p:txBody>
            <a:bodyPr wrap="none" anchor="ctr"/>
            <a:lstStyle/>
            <a:p>
              <a:pPr defTabSz="457200"/>
              <a:endParaRPr lang="en-US">
                <a:solidFill>
                  <a:prstClr val="black"/>
                </a:solidFill>
              </a:endParaRPr>
            </a:p>
          </p:txBody>
        </p:sp>
        <p:sp>
          <p:nvSpPr>
            <p:cNvPr id="50" name="Line 37"/>
            <p:cNvSpPr>
              <a:spLocks noChangeShapeType="1"/>
            </p:cNvSpPr>
            <p:nvPr/>
          </p:nvSpPr>
          <p:spPr bwMode="auto">
            <a:xfrm flipH="1">
              <a:off x="533400" y="4483100"/>
              <a:ext cx="381000" cy="0"/>
            </a:xfrm>
            <a:prstGeom prst="line">
              <a:avLst/>
            </a:prstGeom>
            <a:noFill/>
            <a:ln w="28575">
              <a:solidFill>
                <a:schemeClr val="tx1"/>
              </a:solidFill>
              <a:round/>
            </a:ln>
          </p:spPr>
          <p:txBody>
            <a:bodyPr wrap="none" anchor="ctr"/>
            <a:lstStyle/>
            <a:p>
              <a:pPr defTabSz="457200"/>
              <a:endParaRPr lang="en-US">
                <a:solidFill>
                  <a:prstClr val="black"/>
                </a:solidFill>
              </a:endParaRPr>
            </a:p>
          </p:txBody>
        </p:sp>
        <p:sp>
          <p:nvSpPr>
            <p:cNvPr id="51" name="Line 38"/>
            <p:cNvSpPr>
              <a:spLocks noChangeShapeType="1"/>
            </p:cNvSpPr>
            <p:nvPr/>
          </p:nvSpPr>
          <p:spPr bwMode="auto">
            <a:xfrm flipV="1">
              <a:off x="533400" y="3111500"/>
              <a:ext cx="0" cy="1371600"/>
            </a:xfrm>
            <a:prstGeom prst="line">
              <a:avLst/>
            </a:prstGeom>
            <a:noFill/>
            <a:ln w="28575">
              <a:solidFill>
                <a:schemeClr val="tx1"/>
              </a:solidFill>
              <a:round/>
            </a:ln>
          </p:spPr>
          <p:txBody>
            <a:bodyPr wrap="none" anchor="ctr"/>
            <a:lstStyle/>
            <a:p>
              <a:pPr defTabSz="457200"/>
              <a:endParaRPr lang="en-US">
                <a:solidFill>
                  <a:prstClr val="black"/>
                </a:solidFill>
              </a:endParaRPr>
            </a:p>
          </p:txBody>
        </p:sp>
        <p:sp>
          <p:nvSpPr>
            <p:cNvPr id="52" name="Line 39"/>
            <p:cNvSpPr>
              <a:spLocks noChangeShapeType="1"/>
            </p:cNvSpPr>
            <p:nvPr/>
          </p:nvSpPr>
          <p:spPr bwMode="auto">
            <a:xfrm>
              <a:off x="533400" y="3111500"/>
              <a:ext cx="381000" cy="0"/>
            </a:xfrm>
            <a:prstGeom prst="line">
              <a:avLst/>
            </a:prstGeom>
            <a:noFill/>
            <a:ln w="28575">
              <a:solidFill>
                <a:schemeClr val="tx1"/>
              </a:solidFill>
              <a:round/>
              <a:tailEnd type="triangle" w="med" len="med"/>
            </a:ln>
          </p:spPr>
          <p:txBody>
            <a:bodyPr wrap="none" anchor="ctr"/>
            <a:lstStyle/>
            <a:p>
              <a:pPr defTabSz="457200"/>
              <a:endParaRPr lang="en-US">
                <a:solidFill>
                  <a:prstClr val="black"/>
                </a:solidFill>
              </a:endParaRPr>
            </a:p>
          </p:txBody>
        </p:sp>
        <p:sp>
          <p:nvSpPr>
            <p:cNvPr id="44" name="Text Box 31"/>
            <p:cNvSpPr txBox="1">
              <a:spLocks noChangeArrowheads="1"/>
            </p:cNvSpPr>
            <p:nvPr/>
          </p:nvSpPr>
          <p:spPr bwMode="auto">
            <a:xfrm>
              <a:off x="3055121" y="3913086"/>
              <a:ext cx="712834" cy="470104"/>
            </a:xfrm>
            <a:prstGeom prst="rect">
              <a:avLst/>
            </a:prstGeom>
            <a:noFill/>
            <a:ln w="28575">
              <a:noFill/>
              <a:miter lim="800000"/>
            </a:ln>
          </p:spPr>
          <p:txBody>
            <a:bodyPr wrap="none" anchor="ctr">
              <a:spAutoFit/>
            </a:bodyPr>
            <a:lstStyle/>
            <a:p>
              <a:pPr indent="0" algn="ctr" defTabSz="457200">
                <a:buNone/>
              </a:pPr>
              <a:r>
                <a:rPr lang="en-US" sz="2000">
                  <a:solidFill>
                    <a:prstClr val="black"/>
                  </a:solidFill>
                </a:rPr>
                <a:t>imm</a:t>
              </a:r>
              <a:endParaRPr lang="en-US" sz="2000" dirty="0">
                <a:solidFill>
                  <a:prstClr val="black"/>
                </a:solidFill>
              </a:endParaRPr>
            </a:p>
          </p:txBody>
        </p:sp>
      </p:grpSp>
      <p:grpSp>
        <p:nvGrpSpPr>
          <p:cNvPr id="55" name="Group 33"/>
          <p:cNvGrpSpPr/>
          <p:nvPr/>
        </p:nvGrpSpPr>
        <p:grpSpPr>
          <a:xfrm>
            <a:off x="4468808" y="3428747"/>
            <a:ext cx="4361688" cy="2648915"/>
            <a:chOff x="3383280" y="1719072"/>
            <a:chExt cx="4361688" cy="2423031"/>
          </a:xfrm>
        </p:grpSpPr>
        <p:grpSp>
          <p:nvGrpSpPr>
            <p:cNvPr id="56" name="Group 59"/>
            <p:cNvGrpSpPr/>
            <p:nvPr/>
          </p:nvGrpSpPr>
          <p:grpSpPr>
            <a:xfrm>
              <a:off x="3383280" y="1719072"/>
              <a:ext cx="109728" cy="2423031"/>
              <a:chOff x="3383280" y="1627632"/>
              <a:chExt cx="109728" cy="2423031"/>
            </a:xfrm>
          </p:grpSpPr>
          <p:sp>
            <p:nvSpPr>
              <p:cNvPr id="72" name="Rectangle 75"/>
              <p:cNvSpPr/>
              <p:nvPr/>
            </p:nvSpPr>
            <p:spPr>
              <a:xfrm>
                <a:off x="3383280" y="1627632"/>
                <a:ext cx="109728" cy="22860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prstClr val="white"/>
                  </a:solidFill>
                </a:endParaRPr>
              </a:p>
            </p:txBody>
          </p:sp>
          <p:grpSp>
            <p:nvGrpSpPr>
              <p:cNvPr id="73" name="Group 76"/>
              <p:cNvGrpSpPr/>
              <p:nvPr/>
            </p:nvGrpSpPr>
            <p:grpSpPr>
              <a:xfrm>
                <a:off x="3392424" y="3820160"/>
                <a:ext cx="91440" cy="230503"/>
                <a:chOff x="3402584" y="3820160"/>
                <a:chExt cx="91440" cy="230503"/>
              </a:xfrm>
            </p:grpSpPr>
            <p:sp>
              <p:nvSpPr>
                <p:cNvPr id="74" name="Isosceles Triangle 77"/>
                <p:cNvSpPr/>
                <p:nvPr/>
              </p:nvSpPr>
              <p:spPr>
                <a:xfrm>
                  <a:off x="3402584" y="3820160"/>
                  <a:ext cx="91440" cy="91440"/>
                </a:xfrm>
                <a:prstGeom prst="triangle">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prstClr val="white"/>
                    </a:solidFill>
                  </a:endParaRPr>
                </a:p>
              </p:txBody>
            </p:sp>
            <p:cxnSp>
              <p:nvCxnSpPr>
                <p:cNvPr id="75" name="Straight Connector 78"/>
                <p:cNvCxnSpPr/>
                <p:nvPr/>
              </p:nvCxnSpPr>
              <p:spPr>
                <a:xfrm>
                  <a:off x="3448304" y="3918583"/>
                  <a:ext cx="0" cy="13208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grpSp>
        </p:grpSp>
        <p:grpSp>
          <p:nvGrpSpPr>
            <p:cNvPr id="57" name="Group 79"/>
            <p:cNvGrpSpPr/>
            <p:nvPr/>
          </p:nvGrpSpPr>
          <p:grpSpPr>
            <a:xfrm>
              <a:off x="4937760" y="1719072"/>
              <a:ext cx="109728" cy="2423031"/>
              <a:chOff x="3383280" y="1627632"/>
              <a:chExt cx="109728" cy="2423031"/>
            </a:xfrm>
          </p:grpSpPr>
          <p:sp>
            <p:nvSpPr>
              <p:cNvPr id="68" name="Rectangle 80"/>
              <p:cNvSpPr/>
              <p:nvPr/>
            </p:nvSpPr>
            <p:spPr>
              <a:xfrm>
                <a:off x="3383280" y="1627632"/>
                <a:ext cx="109728" cy="22860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prstClr val="white"/>
                  </a:solidFill>
                </a:endParaRPr>
              </a:p>
            </p:txBody>
          </p:sp>
          <p:grpSp>
            <p:nvGrpSpPr>
              <p:cNvPr id="69" name="Group 81"/>
              <p:cNvGrpSpPr/>
              <p:nvPr/>
            </p:nvGrpSpPr>
            <p:grpSpPr>
              <a:xfrm>
                <a:off x="3392424" y="3820160"/>
                <a:ext cx="91440" cy="230503"/>
                <a:chOff x="3402584" y="3820160"/>
                <a:chExt cx="91440" cy="230503"/>
              </a:xfrm>
            </p:grpSpPr>
            <p:sp>
              <p:nvSpPr>
                <p:cNvPr id="70" name="Isosceles Triangle 82"/>
                <p:cNvSpPr/>
                <p:nvPr/>
              </p:nvSpPr>
              <p:spPr>
                <a:xfrm>
                  <a:off x="3402584" y="3820160"/>
                  <a:ext cx="91440" cy="91440"/>
                </a:xfrm>
                <a:prstGeom prst="triangle">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prstClr val="white"/>
                    </a:solidFill>
                  </a:endParaRPr>
                </a:p>
              </p:txBody>
            </p:sp>
            <p:cxnSp>
              <p:nvCxnSpPr>
                <p:cNvPr id="71" name="Straight Connector 83"/>
                <p:cNvCxnSpPr/>
                <p:nvPr/>
              </p:nvCxnSpPr>
              <p:spPr>
                <a:xfrm>
                  <a:off x="3448304" y="3918583"/>
                  <a:ext cx="0" cy="13208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grpSp>
        </p:grpSp>
        <p:grpSp>
          <p:nvGrpSpPr>
            <p:cNvPr id="58" name="Group 84"/>
            <p:cNvGrpSpPr/>
            <p:nvPr/>
          </p:nvGrpSpPr>
          <p:grpSpPr>
            <a:xfrm>
              <a:off x="6217920" y="1719072"/>
              <a:ext cx="109728" cy="2423031"/>
              <a:chOff x="3383280" y="1627632"/>
              <a:chExt cx="109728" cy="2423031"/>
            </a:xfrm>
          </p:grpSpPr>
          <p:sp>
            <p:nvSpPr>
              <p:cNvPr id="64" name="Rectangle 85"/>
              <p:cNvSpPr/>
              <p:nvPr/>
            </p:nvSpPr>
            <p:spPr>
              <a:xfrm>
                <a:off x="3383280" y="1627632"/>
                <a:ext cx="109728" cy="22860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prstClr val="white"/>
                  </a:solidFill>
                </a:endParaRPr>
              </a:p>
            </p:txBody>
          </p:sp>
          <p:grpSp>
            <p:nvGrpSpPr>
              <p:cNvPr id="65" name="Group 86"/>
              <p:cNvGrpSpPr/>
              <p:nvPr/>
            </p:nvGrpSpPr>
            <p:grpSpPr>
              <a:xfrm>
                <a:off x="3392424" y="3820160"/>
                <a:ext cx="91440" cy="230503"/>
                <a:chOff x="3402584" y="3820160"/>
                <a:chExt cx="91440" cy="230503"/>
              </a:xfrm>
            </p:grpSpPr>
            <p:sp>
              <p:nvSpPr>
                <p:cNvPr id="66" name="Isosceles Triangle 87"/>
                <p:cNvSpPr/>
                <p:nvPr/>
              </p:nvSpPr>
              <p:spPr>
                <a:xfrm>
                  <a:off x="3402584" y="3820160"/>
                  <a:ext cx="91440" cy="91440"/>
                </a:xfrm>
                <a:prstGeom prst="triangle">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prstClr val="white"/>
                    </a:solidFill>
                  </a:endParaRPr>
                </a:p>
              </p:txBody>
            </p:sp>
            <p:cxnSp>
              <p:nvCxnSpPr>
                <p:cNvPr id="67" name="Straight Connector 88"/>
                <p:cNvCxnSpPr/>
                <p:nvPr/>
              </p:nvCxnSpPr>
              <p:spPr>
                <a:xfrm>
                  <a:off x="3448304" y="3918583"/>
                  <a:ext cx="0" cy="13208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grpSp>
        </p:grpSp>
        <p:grpSp>
          <p:nvGrpSpPr>
            <p:cNvPr id="59" name="Group 89"/>
            <p:cNvGrpSpPr/>
            <p:nvPr/>
          </p:nvGrpSpPr>
          <p:grpSpPr>
            <a:xfrm>
              <a:off x="7635240" y="1719072"/>
              <a:ext cx="109728" cy="2423031"/>
              <a:chOff x="3383280" y="1627632"/>
              <a:chExt cx="109728" cy="2423031"/>
            </a:xfrm>
          </p:grpSpPr>
          <p:sp>
            <p:nvSpPr>
              <p:cNvPr id="60" name="Rectangle 90"/>
              <p:cNvSpPr/>
              <p:nvPr/>
            </p:nvSpPr>
            <p:spPr>
              <a:xfrm>
                <a:off x="3383280" y="1627632"/>
                <a:ext cx="109728" cy="22860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prstClr val="white"/>
                  </a:solidFill>
                </a:endParaRPr>
              </a:p>
            </p:txBody>
          </p:sp>
          <p:grpSp>
            <p:nvGrpSpPr>
              <p:cNvPr id="61" name="Group 91"/>
              <p:cNvGrpSpPr/>
              <p:nvPr/>
            </p:nvGrpSpPr>
            <p:grpSpPr>
              <a:xfrm>
                <a:off x="3392424" y="3820160"/>
                <a:ext cx="91440" cy="230503"/>
                <a:chOff x="3402584" y="3820160"/>
                <a:chExt cx="91440" cy="230503"/>
              </a:xfrm>
            </p:grpSpPr>
            <p:sp>
              <p:nvSpPr>
                <p:cNvPr id="62" name="Isosceles Triangle 92"/>
                <p:cNvSpPr/>
                <p:nvPr/>
              </p:nvSpPr>
              <p:spPr>
                <a:xfrm>
                  <a:off x="3402584" y="3820160"/>
                  <a:ext cx="91440" cy="91440"/>
                </a:xfrm>
                <a:prstGeom prst="triangle">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prstClr val="white"/>
                    </a:solidFill>
                  </a:endParaRPr>
                </a:p>
              </p:txBody>
            </p:sp>
            <p:cxnSp>
              <p:nvCxnSpPr>
                <p:cNvPr id="63" name="Straight Connector 93"/>
                <p:cNvCxnSpPr/>
                <p:nvPr/>
              </p:nvCxnSpPr>
              <p:spPr>
                <a:xfrm>
                  <a:off x="3448304" y="3918583"/>
                  <a:ext cx="0" cy="13208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grpSp>
        </p:grpSp>
      </p:grpSp>
      <p:sp>
        <p:nvSpPr>
          <p:cNvPr id="80" name="椭圆 79"/>
          <p:cNvSpPr/>
          <p:nvPr/>
        </p:nvSpPr>
        <p:spPr>
          <a:xfrm>
            <a:off x="4874529" y="2431523"/>
            <a:ext cx="440210" cy="997224"/>
          </a:xfrm>
          <a:prstGeom prst="ellipse">
            <a:avLst/>
          </a:prstGeom>
          <a:solidFill>
            <a:srgbClr val="FFC000"/>
          </a:solidFill>
        </p:spPr>
        <p:style>
          <a:lnRef idx="1">
            <a:schemeClr val="accent1"/>
          </a:lnRef>
          <a:fillRef idx="3">
            <a:schemeClr val="accent1"/>
          </a:fillRef>
          <a:effectRef idx="2">
            <a:schemeClr val="accent1"/>
          </a:effectRef>
          <a:fontRef idx="minor">
            <a:schemeClr val="lt1"/>
          </a:fontRef>
        </p:style>
        <p:txBody>
          <a:bodyPr rtlCol="0" anchor="ctr"/>
          <a:lstStyle/>
          <a:p>
            <a:pPr indent="0" algn="ctr">
              <a:buNone/>
            </a:pPr>
            <a:r>
              <a:rPr lang="zh-CN" altLang="en-US" dirty="0">
                <a:solidFill>
                  <a:schemeClr val="tx1"/>
                </a:solidFill>
                <a:latin typeface="黑体" panose="02010609060101010101" pitchFamily="49" charset="-122"/>
                <a:ea typeface="黑体" panose="02010609060101010101" pitchFamily="49" charset="-122"/>
              </a:rPr>
              <a:t>控制器</a:t>
            </a:r>
          </a:p>
        </p:txBody>
      </p:sp>
      <p:grpSp>
        <p:nvGrpSpPr>
          <p:cNvPr id="81" name="组合 80"/>
          <p:cNvGrpSpPr/>
          <p:nvPr/>
        </p:nvGrpSpPr>
        <p:grpSpPr>
          <a:xfrm flipH="1">
            <a:off x="4573668" y="2971547"/>
            <a:ext cx="144000" cy="576000"/>
            <a:chOff x="6156176" y="1340768"/>
            <a:chExt cx="584464" cy="1872208"/>
          </a:xfrm>
        </p:grpSpPr>
        <p:cxnSp>
          <p:nvCxnSpPr>
            <p:cNvPr id="82" name="直接箭头连接符 81"/>
            <p:cNvCxnSpPr/>
            <p:nvPr/>
          </p:nvCxnSpPr>
          <p:spPr>
            <a:xfrm flipV="1">
              <a:off x="6156176" y="1340768"/>
              <a:ext cx="0" cy="1872000"/>
            </a:xfrm>
            <a:prstGeom prst="straightConnector1">
              <a:avLst/>
            </a:prstGeom>
            <a:noFill/>
            <a:ln w="28575">
              <a:solidFill>
                <a:schemeClr val="tx1"/>
              </a:solidFill>
              <a:round/>
            </a:ln>
          </p:spPr>
        </p:cxnSp>
        <p:cxnSp>
          <p:nvCxnSpPr>
            <p:cNvPr id="83" name="直接箭头连接符 82"/>
            <p:cNvCxnSpPr/>
            <p:nvPr/>
          </p:nvCxnSpPr>
          <p:spPr>
            <a:xfrm>
              <a:off x="6164640" y="3212976"/>
              <a:ext cx="576000" cy="0"/>
            </a:xfrm>
            <a:prstGeom prst="straightConnector1">
              <a:avLst/>
            </a:prstGeom>
            <a:noFill/>
            <a:ln w="28575">
              <a:solidFill>
                <a:schemeClr val="tx1"/>
              </a:solidFill>
              <a:round/>
            </a:ln>
          </p:spPr>
        </p:cxnSp>
      </p:grpSp>
      <p:sp>
        <p:nvSpPr>
          <p:cNvPr id="84" name="Line 26"/>
          <p:cNvSpPr>
            <a:spLocks noChangeShapeType="1"/>
          </p:cNvSpPr>
          <p:nvPr/>
        </p:nvSpPr>
        <p:spPr bwMode="auto">
          <a:xfrm>
            <a:off x="4704953" y="2971547"/>
            <a:ext cx="180000" cy="0"/>
          </a:xfrm>
          <a:prstGeom prst="line">
            <a:avLst/>
          </a:prstGeom>
          <a:noFill/>
          <a:ln w="28575">
            <a:solidFill>
              <a:schemeClr val="tx1"/>
            </a:solidFill>
            <a:round/>
            <a:tailEnd type="triangle" w="med" len="med"/>
          </a:ln>
        </p:spPr>
        <p:txBody>
          <a:bodyPr wrap="none" anchor="ctr"/>
          <a:lstStyle/>
          <a:p>
            <a:pPr defTabSz="457200"/>
            <a:endParaRPr lang="en-US">
              <a:solidFill>
                <a:prstClr val="black"/>
              </a:solidFill>
            </a:endParaRPr>
          </a:p>
        </p:txBody>
      </p:sp>
      <p:sp>
        <p:nvSpPr>
          <p:cNvPr id="85" name="Text Box 14"/>
          <p:cNvSpPr txBox="1">
            <a:spLocks noChangeArrowheads="1"/>
          </p:cNvSpPr>
          <p:nvPr/>
        </p:nvSpPr>
        <p:spPr bwMode="auto">
          <a:xfrm>
            <a:off x="3645932" y="2609027"/>
            <a:ext cx="1084580" cy="737235"/>
          </a:xfrm>
          <a:prstGeom prst="rect">
            <a:avLst/>
          </a:prstGeom>
          <a:noFill/>
          <a:ln w="28575">
            <a:noFill/>
            <a:miter lim="800000"/>
          </a:ln>
        </p:spPr>
        <p:txBody>
          <a:bodyPr wrap="none" anchor="ctr">
            <a:spAutoFit/>
          </a:bodyPr>
          <a:lstStyle/>
          <a:p>
            <a:pPr indent="0" algn="r" defTabSz="457200">
              <a:buNone/>
            </a:pPr>
            <a:r>
              <a:rPr lang="en-US" sz="2000" dirty="0" err="1">
                <a:solidFill>
                  <a:prstClr val="black"/>
                </a:solidFill>
              </a:rPr>
              <a:t>opcode</a:t>
            </a:r>
            <a:endParaRPr lang="en-US" sz="2000" dirty="0">
              <a:solidFill>
                <a:prstClr val="black"/>
              </a:solidFill>
            </a:endParaRPr>
          </a:p>
          <a:p>
            <a:pPr indent="0" algn="r" defTabSz="457200">
              <a:buNone/>
            </a:pPr>
            <a:r>
              <a:rPr lang="en-US" sz="2000" dirty="0" err="1">
                <a:solidFill>
                  <a:prstClr val="black"/>
                </a:solidFill>
              </a:rPr>
              <a:t>funct</a:t>
            </a:r>
            <a:endParaRPr lang="en-US" sz="2000" dirty="0">
              <a:solidFill>
                <a:prstClr val="black"/>
              </a:solidFill>
            </a:endParaRPr>
          </a:p>
        </p:txBody>
      </p:sp>
      <p:sp>
        <p:nvSpPr>
          <p:cNvPr id="118" name="矩形 117"/>
          <p:cNvSpPr/>
          <p:nvPr/>
        </p:nvSpPr>
        <p:spPr>
          <a:xfrm>
            <a:off x="6026656" y="2431523"/>
            <a:ext cx="108000" cy="324000"/>
          </a:xfrm>
          <a:prstGeom prst="rect">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9" name="矩形 118"/>
          <p:cNvSpPr/>
          <p:nvPr/>
        </p:nvSpPr>
        <p:spPr>
          <a:xfrm>
            <a:off x="7313469" y="2431523"/>
            <a:ext cx="108000" cy="324000"/>
          </a:xfrm>
          <a:prstGeom prst="rect">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0" name="矩形 119"/>
          <p:cNvSpPr/>
          <p:nvPr/>
        </p:nvSpPr>
        <p:spPr>
          <a:xfrm>
            <a:off x="8726968" y="2431523"/>
            <a:ext cx="108000" cy="324000"/>
          </a:xfrm>
          <a:prstGeom prst="rect">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1" name="矩形 120"/>
          <p:cNvSpPr/>
          <p:nvPr/>
        </p:nvSpPr>
        <p:spPr>
          <a:xfrm>
            <a:off x="6026656" y="2755523"/>
            <a:ext cx="108000" cy="324000"/>
          </a:xfrm>
          <a:prstGeom prst="rect">
            <a:avLst/>
          </a:prstGeom>
          <a:solidFill>
            <a:srgbClr val="00B0F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2" name="矩形 121"/>
          <p:cNvSpPr/>
          <p:nvPr/>
        </p:nvSpPr>
        <p:spPr>
          <a:xfrm>
            <a:off x="7313469" y="2755523"/>
            <a:ext cx="108000" cy="324000"/>
          </a:xfrm>
          <a:prstGeom prst="rect">
            <a:avLst/>
          </a:prstGeom>
          <a:solidFill>
            <a:srgbClr val="00B0F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4" name="矩形 123"/>
          <p:cNvSpPr/>
          <p:nvPr/>
        </p:nvSpPr>
        <p:spPr>
          <a:xfrm>
            <a:off x="6026656" y="3079595"/>
            <a:ext cx="108000" cy="324000"/>
          </a:xfrm>
          <a:prstGeom prst="rect">
            <a:avLst/>
          </a:prstGeom>
          <a:solidFill>
            <a:srgbClr val="00B05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5" name="Line 7"/>
          <p:cNvSpPr>
            <a:spLocks noChangeShapeType="1"/>
          </p:cNvSpPr>
          <p:nvPr/>
        </p:nvSpPr>
        <p:spPr bwMode="auto">
          <a:xfrm>
            <a:off x="6098664" y="2611507"/>
            <a:ext cx="1224000" cy="0"/>
          </a:xfrm>
          <a:prstGeom prst="line">
            <a:avLst/>
          </a:prstGeom>
          <a:noFill/>
          <a:ln w="28575">
            <a:solidFill>
              <a:srgbClr val="FF0000"/>
            </a:solidFill>
            <a:round/>
            <a:headEnd type="diamond" w="med" len="med"/>
            <a:tailEnd type="triangle" w="med" len="med"/>
          </a:ln>
        </p:spPr>
        <p:txBody>
          <a:bodyPr wrap="none" anchor="ctr"/>
          <a:lstStyle/>
          <a:p>
            <a:pPr defTabSz="457200"/>
            <a:endParaRPr lang="en-US">
              <a:solidFill>
                <a:prstClr val="black"/>
              </a:solidFill>
            </a:endParaRPr>
          </a:p>
        </p:txBody>
      </p:sp>
      <p:sp>
        <p:nvSpPr>
          <p:cNvPr id="126" name="Line 7"/>
          <p:cNvSpPr>
            <a:spLocks noChangeShapeType="1"/>
          </p:cNvSpPr>
          <p:nvPr/>
        </p:nvSpPr>
        <p:spPr bwMode="auto">
          <a:xfrm flipV="1">
            <a:off x="7403372" y="2611507"/>
            <a:ext cx="1326540" cy="0"/>
          </a:xfrm>
          <a:prstGeom prst="line">
            <a:avLst/>
          </a:prstGeom>
          <a:noFill/>
          <a:ln w="28575">
            <a:solidFill>
              <a:srgbClr val="FF0000"/>
            </a:solidFill>
            <a:round/>
            <a:headEnd type="diamond" w="med" len="med"/>
            <a:tailEnd type="triangle" w="med" len="med"/>
          </a:ln>
        </p:spPr>
        <p:txBody>
          <a:bodyPr wrap="none" anchor="ctr"/>
          <a:lstStyle/>
          <a:p>
            <a:pPr defTabSz="457200"/>
            <a:endParaRPr lang="en-US">
              <a:solidFill>
                <a:prstClr val="black"/>
              </a:solidFill>
            </a:endParaRPr>
          </a:p>
        </p:txBody>
      </p:sp>
      <p:sp>
        <p:nvSpPr>
          <p:cNvPr id="127" name="Line 7"/>
          <p:cNvSpPr>
            <a:spLocks noChangeShapeType="1"/>
          </p:cNvSpPr>
          <p:nvPr/>
        </p:nvSpPr>
        <p:spPr bwMode="auto">
          <a:xfrm flipV="1">
            <a:off x="6098664" y="2899539"/>
            <a:ext cx="1224000" cy="0"/>
          </a:xfrm>
          <a:prstGeom prst="line">
            <a:avLst/>
          </a:prstGeom>
          <a:noFill/>
          <a:ln w="28575">
            <a:solidFill>
              <a:srgbClr val="00B0F0"/>
            </a:solidFill>
            <a:round/>
            <a:headEnd type="diamond"/>
            <a:tailEnd type="triangle" w="med" len="med"/>
          </a:ln>
        </p:spPr>
        <p:txBody>
          <a:bodyPr wrap="none" anchor="ctr"/>
          <a:lstStyle/>
          <a:p>
            <a:pPr defTabSz="457200"/>
            <a:endParaRPr lang="en-US">
              <a:solidFill>
                <a:prstClr val="black"/>
              </a:solidFill>
            </a:endParaRPr>
          </a:p>
        </p:txBody>
      </p:sp>
      <p:grpSp>
        <p:nvGrpSpPr>
          <p:cNvPr id="133" name="组合 132"/>
          <p:cNvGrpSpPr/>
          <p:nvPr/>
        </p:nvGrpSpPr>
        <p:grpSpPr>
          <a:xfrm>
            <a:off x="6080656" y="3259579"/>
            <a:ext cx="648000" cy="792160"/>
            <a:chOff x="4770016" y="2492896"/>
            <a:chExt cx="651539" cy="792160"/>
          </a:xfrm>
        </p:grpSpPr>
        <p:sp>
          <p:nvSpPr>
            <p:cNvPr id="131" name="Line 54"/>
            <p:cNvSpPr>
              <a:spLocks noChangeShapeType="1"/>
            </p:cNvSpPr>
            <p:nvPr/>
          </p:nvSpPr>
          <p:spPr bwMode="auto">
            <a:xfrm>
              <a:off x="4770016" y="2492896"/>
              <a:ext cx="648000" cy="0"/>
            </a:xfrm>
            <a:prstGeom prst="line">
              <a:avLst/>
            </a:prstGeom>
            <a:noFill/>
            <a:ln w="28575">
              <a:solidFill>
                <a:srgbClr val="00B050"/>
              </a:solidFill>
              <a:round/>
              <a:headEnd type="diamond" w="med" len="med"/>
              <a:tailEnd type="none" w="med" len="med"/>
            </a:ln>
            <a:effectLst/>
          </p:spPr>
          <p:txBody>
            <a:bodyPr wrap="none" anchor="ctr"/>
            <a:lstStyle/>
            <a:p>
              <a:pPr defTabSz="457200">
                <a:defRPr/>
              </a:pPr>
              <a:endParaRPr lang="en-US">
                <a:solidFill>
                  <a:sysClr val="windowText" lastClr="000000"/>
                </a:solidFill>
              </a:endParaRPr>
            </a:p>
          </p:txBody>
        </p:sp>
        <p:sp>
          <p:nvSpPr>
            <p:cNvPr id="132" name="Line 7"/>
            <p:cNvSpPr>
              <a:spLocks noChangeShapeType="1"/>
            </p:cNvSpPr>
            <p:nvPr/>
          </p:nvSpPr>
          <p:spPr bwMode="auto">
            <a:xfrm>
              <a:off x="5421555" y="2493056"/>
              <a:ext cx="0" cy="792000"/>
            </a:xfrm>
            <a:prstGeom prst="line">
              <a:avLst/>
            </a:prstGeom>
            <a:noFill/>
            <a:ln w="28575">
              <a:solidFill>
                <a:srgbClr val="00B050"/>
              </a:solidFill>
              <a:round/>
              <a:tailEnd type="triangle" w="med" len="med"/>
            </a:ln>
          </p:spPr>
          <p:txBody>
            <a:bodyPr wrap="none" anchor="ctr"/>
            <a:lstStyle/>
            <a:p>
              <a:pPr defTabSz="457200"/>
              <a:endParaRPr lang="en-US">
                <a:solidFill>
                  <a:prstClr val="black"/>
                </a:solidFill>
              </a:endParaRPr>
            </a:p>
          </p:txBody>
        </p:sp>
      </p:grpSp>
      <p:grpSp>
        <p:nvGrpSpPr>
          <p:cNvPr id="134" name="组合 133"/>
          <p:cNvGrpSpPr/>
          <p:nvPr/>
        </p:nvGrpSpPr>
        <p:grpSpPr>
          <a:xfrm>
            <a:off x="7394880" y="2899539"/>
            <a:ext cx="648000" cy="1044000"/>
            <a:chOff x="4770016" y="2492896"/>
            <a:chExt cx="651539" cy="792160"/>
          </a:xfrm>
        </p:grpSpPr>
        <p:sp>
          <p:nvSpPr>
            <p:cNvPr id="135" name="Line 54"/>
            <p:cNvSpPr>
              <a:spLocks noChangeShapeType="1"/>
            </p:cNvSpPr>
            <p:nvPr/>
          </p:nvSpPr>
          <p:spPr bwMode="auto">
            <a:xfrm>
              <a:off x="4770016" y="2492896"/>
              <a:ext cx="648000" cy="0"/>
            </a:xfrm>
            <a:prstGeom prst="line">
              <a:avLst/>
            </a:prstGeom>
            <a:noFill/>
            <a:ln w="28575">
              <a:solidFill>
                <a:srgbClr val="00B0F0"/>
              </a:solidFill>
              <a:round/>
              <a:headEnd type="diamond" w="med" len="med"/>
              <a:tailEnd type="none" w="med" len="med"/>
            </a:ln>
            <a:effectLst/>
          </p:spPr>
          <p:txBody>
            <a:bodyPr wrap="none" anchor="ctr"/>
            <a:lstStyle/>
            <a:p>
              <a:pPr defTabSz="457200">
                <a:defRPr/>
              </a:pPr>
              <a:endParaRPr lang="en-US">
                <a:solidFill>
                  <a:sysClr val="windowText" lastClr="000000"/>
                </a:solidFill>
              </a:endParaRPr>
            </a:p>
          </p:txBody>
        </p:sp>
        <p:sp>
          <p:nvSpPr>
            <p:cNvPr id="136" name="Line 7"/>
            <p:cNvSpPr>
              <a:spLocks noChangeShapeType="1"/>
            </p:cNvSpPr>
            <p:nvPr/>
          </p:nvSpPr>
          <p:spPr bwMode="auto">
            <a:xfrm>
              <a:off x="5421555" y="2493056"/>
              <a:ext cx="0" cy="792000"/>
            </a:xfrm>
            <a:prstGeom prst="line">
              <a:avLst/>
            </a:prstGeom>
            <a:noFill/>
            <a:ln w="28575">
              <a:solidFill>
                <a:srgbClr val="00B0F0"/>
              </a:solidFill>
              <a:round/>
              <a:tailEnd type="triangle" w="med" len="med"/>
            </a:ln>
          </p:spPr>
          <p:txBody>
            <a:bodyPr wrap="none" anchor="ctr"/>
            <a:lstStyle/>
            <a:p>
              <a:pPr defTabSz="457200"/>
              <a:endParaRPr lang="en-US">
                <a:solidFill>
                  <a:prstClr val="black"/>
                </a:solidFill>
              </a:endParaRPr>
            </a:p>
          </p:txBody>
        </p:sp>
      </p:grpSp>
      <p:sp>
        <p:nvSpPr>
          <p:cNvPr id="137" name="Text Box 14"/>
          <p:cNvSpPr txBox="1">
            <a:spLocks noChangeArrowheads="1"/>
          </p:cNvSpPr>
          <p:nvPr/>
        </p:nvSpPr>
        <p:spPr bwMode="auto">
          <a:xfrm>
            <a:off x="6306741" y="2923382"/>
            <a:ext cx="1057275" cy="352425"/>
          </a:xfrm>
          <a:prstGeom prst="rect">
            <a:avLst/>
          </a:prstGeom>
          <a:noFill/>
          <a:ln w="28575">
            <a:noFill/>
            <a:miter lim="800000"/>
          </a:ln>
        </p:spPr>
        <p:txBody>
          <a:bodyPr wrap="none" anchor="ctr">
            <a:spAutoFit/>
          </a:bodyPr>
          <a:lstStyle/>
          <a:p>
            <a:pPr indent="0" algn="r" defTabSz="457200">
              <a:buNone/>
            </a:pPr>
            <a:r>
              <a:rPr lang="en-US" sz="2000" dirty="0" err="1">
                <a:solidFill>
                  <a:srgbClr val="00B050"/>
                </a:solidFill>
              </a:rPr>
              <a:t>ALUOp</a:t>
            </a:r>
            <a:endParaRPr lang="en-US" sz="2000" dirty="0">
              <a:solidFill>
                <a:srgbClr val="00B050"/>
              </a:solidFill>
            </a:endParaRPr>
          </a:p>
        </p:txBody>
      </p:sp>
      <p:sp>
        <p:nvSpPr>
          <p:cNvPr id="138" name="Text Box 14"/>
          <p:cNvSpPr txBox="1">
            <a:spLocks noChangeArrowheads="1"/>
          </p:cNvSpPr>
          <p:nvPr/>
        </p:nvSpPr>
        <p:spPr bwMode="auto">
          <a:xfrm>
            <a:off x="7934313" y="2923382"/>
            <a:ext cx="1095375" cy="352425"/>
          </a:xfrm>
          <a:prstGeom prst="rect">
            <a:avLst/>
          </a:prstGeom>
          <a:noFill/>
          <a:ln w="28575">
            <a:noFill/>
            <a:miter lim="800000"/>
          </a:ln>
        </p:spPr>
        <p:txBody>
          <a:bodyPr wrap="none" anchor="ctr">
            <a:spAutoFit/>
          </a:bodyPr>
          <a:lstStyle/>
          <a:p>
            <a:pPr indent="0" algn="r" defTabSz="457200">
              <a:buNone/>
            </a:pPr>
            <a:r>
              <a:rPr lang="en-US" sz="2000" dirty="0" err="1">
                <a:solidFill>
                  <a:srgbClr val="00B0F0"/>
                </a:solidFill>
              </a:rPr>
              <a:t>MemWr</a:t>
            </a:r>
            <a:endParaRPr lang="en-US" sz="2000" dirty="0">
              <a:solidFill>
                <a:srgbClr val="00B0F0"/>
              </a:solidFill>
            </a:endParaRPr>
          </a:p>
        </p:txBody>
      </p:sp>
      <p:sp>
        <p:nvSpPr>
          <p:cNvPr id="139" name="Line 27"/>
          <p:cNvSpPr>
            <a:spLocks noChangeShapeType="1"/>
          </p:cNvSpPr>
          <p:nvPr/>
        </p:nvSpPr>
        <p:spPr bwMode="auto">
          <a:xfrm>
            <a:off x="8823302" y="2611507"/>
            <a:ext cx="144000" cy="0"/>
          </a:xfrm>
          <a:prstGeom prst="line">
            <a:avLst/>
          </a:prstGeom>
          <a:noFill/>
          <a:ln w="28575">
            <a:solidFill>
              <a:srgbClr val="FF0000"/>
            </a:solidFill>
            <a:round/>
          </a:ln>
        </p:spPr>
        <p:txBody>
          <a:bodyPr wrap="none" anchor="ctr"/>
          <a:lstStyle/>
          <a:p>
            <a:pPr defTabSz="457200"/>
            <a:endParaRPr lang="en-US">
              <a:solidFill>
                <a:prstClr val="black"/>
              </a:solidFill>
            </a:endParaRPr>
          </a:p>
        </p:txBody>
      </p:sp>
      <p:sp>
        <p:nvSpPr>
          <p:cNvPr id="140" name="Line 28"/>
          <p:cNvSpPr>
            <a:spLocks noChangeShapeType="1"/>
          </p:cNvSpPr>
          <p:nvPr/>
        </p:nvSpPr>
        <p:spPr bwMode="auto">
          <a:xfrm flipV="1">
            <a:off x="8978984" y="2251507"/>
            <a:ext cx="0" cy="360000"/>
          </a:xfrm>
          <a:prstGeom prst="line">
            <a:avLst/>
          </a:prstGeom>
          <a:noFill/>
          <a:ln w="28575">
            <a:solidFill>
              <a:srgbClr val="FF0000"/>
            </a:solidFill>
            <a:round/>
          </a:ln>
        </p:spPr>
        <p:txBody>
          <a:bodyPr wrap="none" anchor="ctr"/>
          <a:lstStyle/>
          <a:p>
            <a:pPr defTabSz="457200"/>
            <a:endParaRPr lang="en-US">
              <a:solidFill>
                <a:prstClr val="black"/>
              </a:solidFill>
            </a:endParaRPr>
          </a:p>
        </p:txBody>
      </p:sp>
      <p:sp>
        <p:nvSpPr>
          <p:cNvPr id="141" name="Line 29"/>
          <p:cNvSpPr>
            <a:spLocks noChangeShapeType="1"/>
          </p:cNvSpPr>
          <p:nvPr/>
        </p:nvSpPr>
        <p:spPr bwMode="auto">
          <a:xfrm flipH="1">
            <a:off x="5522600" y="2251467"/>
            <a:ext cx="3456000" cy="0"/>
          </a:xfrm>
          <a:prstGeom prst="line">
            <a:avLst/>
          </a:prstGeom>
          <a:noFill/>
          <a:ln w="28575">
            <a:solidFill>
              <a:srgbClr val="FF0000"/>
            </a:solidFill>
            <a:round/>
          </a:ln>
        </p:spPr>
        <p:txBody>
          <a:bodyPr wrap="none" anchor="ctr"/>
          <a:lstStyle/>
          <a:p>
            <a:pPr defTabSz="457200"/>
            <a:endParaRPr lang="en-US">
              <a:solidFill>
                <a:prstClr val="black"/>
              </a:solidFill>
            </a:endParaRPr>
          </a:p>
        </p:txBody>
      </p:sp>
      <p:sp>
        <p:nvSpPr>
          <p:cNvPr id="142" name="Line 30"/>
          <p:cNvSpPr>
            <a:spLocks noChangeShapeType="1"/>
          </p:cNvSpPr>
          <p:nvPr/>
        </p:nvSpPr>
        <p:spPr bwMode="auto">
          <a:xfrm>
            <a:off x="5522600" y="2251467"/>
            <a:ext cx="0" cy="1692000"/>
          </a:xfrm>
          <a:prstGeom prst="line">
            <a:avLst/>
          </a:prstGeom>
          <a:noFill/>
          <a:ln w="28575">
            <a:solidFill>
              <a:srgbClr val="FF0000"/>
            </a:solidFill>
            <a:round/>
            <a:tailEnd type="triangle" w="med" len="med"/>
          </a:ln>
        </p:spPr>
        <p:txBody>
          <a:bodyPr wrap="none" anchor="ctr"/>
          <a:lstStyle/>
          <a:p>
            <a:pPr defTabSz="457200"/>
            <a:endParaRPr lang="en-US">
              <a:solidFill>
                <a:prstClr val="black"/>
              </a:solidFill>
            </a:endParaRPr>
          </a:p>
        </p:txBody>
      </p:sp>
      <p:sp>
        <p:nvSpPr>
          <p:cNvPr id="143" name="Text Box 14"/>
          <p:cNvSpPr txBox="1">
            <a:spLocks noChangeArrowheads="1"/>
          </p:cNvSpPr>
          <p:nvPr/>
        </p:nvSpPr>
        <p:spPr bwMode="auto">
          <a:xfrm>
            <a:off x="8860666" y="2307247"/>
            <a:ext cx="996315" cy="352425"/>
          </a:xfrm>
          <a:prstGeom prst="rect">
            <a:avLst/>
          </a:prstGeom>
          <a:noFill/>
          <a:ln w="28575">
            <a:noFill/>
            <a:miter lim="800000"/>
          </a:ln>
        </p:spPr>
        <p:txBody>
          <a:bodyPr wrap="none" anchor="ctr">
            <a:spAutoFit/>
          </a:bodyPr>
          <a:lstStyle/>
          <a:p>
            <a:pPr indent="0" algn="r" defTabSz="457200">
              <a:buNone/>
            </a:pPr>
            <a:r>
              <a:rPr lang="en-US" sz="2000" dirty="0" err="1">
                <a:solidFill>
                  <a:srgbClr val="FF0000"/>
                </a:solidFill>
              </a:rPr>
              <a:t>RegWr</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93712" y="243205"/>
            <a:ext cx="7010400" cy="478790"/>
          </a:xfrm>
        </p:spPr>
        <p:txBody>
          <a:bodyPr/>
          <a:lstStyle/>
          <a:p>
            <a:r>
              <a:rPr lang="zh-CN" altLang="en-US" sz="3200" dirty="0"/>
              <a:t>正确认识流水线</a:t>
            </a:r>
            <a:r>
              <a:rPr lang="en-US" altLang="zh-CN" sz="3200" dirty="0"/>
              <a:t>—</a:t>
            </a:r>
            <a:r>
              <a:rPr lang="zh-CN" altLang="en-US" sz="3200" dirty="0"/>
              <a:t>流水线寄存器</a:t>
            </a:r>
          </a:p>
        </p:txBody>
      </p:sp>
      <p:sp>
        <p:nvSpPr>
          <p:cNvPr id="3" name="内容占位符 2"/>
          <p:cNvSpPr>
            <a:spLocks noGrp="1"/>
          </p:cNvSpPr>
          <p:nvPr>
            <p:ph idx="4294967295"/>
          </p:nvPr>
        </p:nvSpPr>
        <p:spPr>
          <a:xfrm>
            <a:off x="263352" y="782955"/>
            <a:ext cx="11705128" cy="2116455"/>
          </a:xfrm>
        </p:spPr>
        <p:txBody>
          <a:bodyPr>
            <a:normAutofit/>
          </a:bodyPr>
          <a:lstStyle/>
          <a:p>
            <a:r>
              <a:rPr lang="zh-CN" altLang="en-US" dirty="0"/>
              <a:t>命名法则：前级</a:t>
            </a:r>
            <a:r>
              <a:rPr lang="en-US" altLang="zh-CN" dirty="0"/>
              <a:t>/</a:t>
            </a:r>
            <a:r>
              <a:rPr lang="zh-CN" altLang="en-US" dirty="0"/>
              <a:t>后级</a:t>
            </a:r>
            <a:endParaRPr lang="en-US" altLang="zh-CN" dirty="0"/>
          </a:p>
          <a:p>
            <a:pPr lvl="1"/>
            <a:r>
              <a:rPr lang="zh-CN" altLang="en-US" dirty="0"/>
              <a:t>示例：</a:t>
            </a:r>
            <a:r>
              <a:rPr lang="en-US" altLang="zh-CN" dirty="0"/>
              <a:t>IF/ID</a:t>
            </a:r>
            <a:r>
              <a:rPr lang="zh-CN" altLang="en-US" dirty="0"/>
              <a:t>，前级为读取指令，后级为指令译码</a:t>
            </a:r>
            <a:r>
              <a:rPr lang="en-US" altLang="zh-CN" dirty="0"/>
              <a:t>(</a:t>
            </a:r>
            <a:r>
              <a:rPr lang="zh-CN" altLang="en-US" dirty="0"/>
              <a:t>及读操作数</a:t>
            </a:r>
            <a:r>
              <a:rPr lang="en-US" altLang="zh-CN" dirty="0"/>
              <a:t>)</a:t>
            </a:r>
          </a:p>
          <a:p>
            <a:r>
              <a:rPr lang="zh-CN" altLang="en-US" dirty="0"/>
              <a:t>功能：时钟上升沿到来时，读取前级结果，然后输出至下级组合逻辑</a:t>
            </a:r>
            <a:endParaRPr lang="en-US" altLang="zh-CN" dirty="0"/>
          </a:p>
          <a:p>
            <a:pPr lvl="1"/>
            <a:r>
              <a:rPr lang="zh-CN" altLang="en-US" dirty="0"/>
              <a:t>也可能直接连接到下级流水线寄存器</a:t>
            </a:r>
            <a:endParaRPr lang="en-US" altLang="zh-CN" dirty="0"/>
          </a:p>
          <a:p>
            <a:pPr lvl="2"/>
            <a:r>
              <a:rPr lang="zh-CN" altLang="en-US" dirty="0"/>
              <a:t>例如</a:t>
            </a:r>
            <a:r>
              <a:rPr lang="en-US" altLang="zh-CN" dirty="0"/>
              <a:t>SW</a:t>
            </a:r>
            <a:r>
              <a:rPr lang="zh-CN" altLang="en-US" dirty="0"/>
              <a:t>：</a:t>
            </a:r>
            <a:r>
              <a:rPr lang="en-US" altLang="zh-CN" dirty="0"/>
              <a:t>ID/EX</a:t>
            </a:r>
            <a:r>
              <a:rPr lang="zh-CN" altLang="en-US" dirty="0"/>
              <a:t>保存的从</a:t>
            </a:r>
            <a:r>
              <a:rPr lang="en-US" altLang="zh-CN" dirty="0" err="1"/>
              <a:t>RF</a:t>
            </a:r>
            <a:r>
              <a:rPr lang="zh-CN" altLang="en-US" dirty="0"/>
              <a:t>读出的第</a:t>
            </a:r>
            <a:r>
              <a:rPr lang="en-US" altLang="zh-CN" dirty="0"/>
              <a:t>2</a:t>
            </a:r>
            <a:r>
              <a:rPr lang="zh-CN" altLang="en-US" dirty="0"/>
              <a:t>个寄存器值，就直接传递到</a:t>
            </a:r>
            <a:r>
              <a:rPr lang="en-US" altLang="zh-CN" dirty="0"/>
              <a:t>EX/MEM</a:t>
            </a:r>
          </a:p>
        </p:txBody>
      </p:sp>
      <p:grpSp>
        <p:nvGrpSpPr>
          <p:cNvPr id="5" name="Group 40"/>
          <p:cNvGrpSpPr/>
          <p:nvPr/>
        </p:nvGrpSpPr>
        <p:grpSpPr bwMode="auto">
          <a:xfrm>
            <a:off x="2611344" y="5801443"/>
            <a:ext cx="2021697" cy="736601"/>
            <a:chOff x="646" y="2832"/>
            <a:chExt cx="1645" cy="464"/>
          </a:xfrm>
        </p:grpSpPr>
        <p:sp>
          <p:nvSpPr>
            <p:cNvPr id="6" name="Text Box 41"/>
            <p:cNvSpPr txBox="1">
              <a:spLocks noChangeArrowheads="1"/>
            </p:cNvSpPr>
            <p:nvPr/>
          </p:nvSpPr>
          <p:spPr bwMode="auto">
            <a:xfrm>
              <a:off x="646" y="2832"/>
              <a:ext cx="1445" cy="464"/>
            </a:xfrm>
            <a:prstGeom prst="rect">
              <a:avLst/>
            </a:prstGeom>
            <a:noFill/>
            <a:ln w="28575">
              <a:noFill/>
              <a:miter lim="800000"/>
            </a:ln>
            <a:effectLst/>
          </p:spPr>
          <p:txBody>
            <a:bodyPr wrap="none" anchor="ctr">
              <a:spAutoFit/>
            </a:bodyPr>
            <a:lstStyle/>
            <a:p>
              <a:pPr indent="0" algn="ctr" defTabSz="457200">
                <a:buNone/>
                <a:defRPr/>
              </a:pPr>
              <a:r>
                <a:rPr lang="en-US" sz="2000" dirty="0"/>
                <a:t>1</a:t>
              </a:r>
              <a:r>
                <a:rPr lang="en-US" sz="2000"/>
                <a:t>. Instruction</a:t>
              </a:r>
              <a:endParaRPr lang="en-US" sz="2000" dirty="0"/>
            </a:p>
            <a:p>
              <a:pPr indent="0" algn="ctr" defTabSz="457200">
                <a:buNone/>
                <a:defRPr/>
              </a:pPr>
              <a:r>
                <a:rPr lang="en-US" sz="2000" dirty="0"/>
                <a:t>Fetch</a:t>
              </a:r>
            </a:p>
          </p:txBody>
        </p:sp>
        <p:sp>
          <p:nvSpPr>
            <p:cNvPr id="7" name="Line 42"/>
            <p:cNvSpPr>
              <a:spLocks noChangeShapeType="1"/>
            </p:cNvSpPr>
            <p:nvPr/>
          </p:nvSpPr>
          <p:spPr bwMode="auto">
            <a:xfrm>
              <a:off x="729" y="2832"/>
              <a:ext cx="1562" cy="0"/>
            </a:xfrm>
            <a:prstGeom prst="line">
              <a:avLst/>
            </a:prstGeom>
            <a:noFill/>
            <a:ln w="28575">
              <a:solidFill>
                <a:srgbClr val="FF0000"/>
              </a:solidFill>
              <a:round/>
              <a:headEnd type="diamond" w="med" len="med"/>
              <a:tailEnd type="triangle" w="med" len="med"/>
            </a:ln>
            <a:effectLst/>
          </p:spPr>
          <p:txBody>
            <a:bodyPr wrap="none" anchor="ctr"/>
            <a:lstStyle/>
            <a:p>
              <a:pPr defTabSz="457200">
                <a:defRPr/>
              </a:pPr>
              <a:endParaRPr lang="en-US"/>
            </a:p>
          </p:txBody>
        </p:sp>
      </p:grpSp>
      <p:grpSp>
        <p:nvGrpSpPr>
          <p:cNvPr id="8" name="Group 43"/>
          <p:cNvGrpSpPr/>
          <p:nvPr/>
        </p:nvGrpSpPr>
        <p:grpSpPr bwMode="auto">
          <a:xfrm>
            <a:off x="4509021" y="5801444"/>
            <a:ext cx="1828746" cy="1038225"/>
            <a:chOff x="683" y="2832"/>
            <a:chExt cx="1406" cy="654"/>
          </a:xfrm>
        </p:grpSpPr>
        <p:sp>
          <p:nvSpPr>
            <p:cNvPr id="9" name="Text Box 44"/>
            <p:cNvSpPr txBox="1">
              <a:spLocks noChangeArrowheads="1"/>
            </p:cNvSpPr>
            <p:nvPr/>
          </p:nvSpPr>
          <p:spPr bwMode="auto">
            <a:xfrm>
              <a:off x="683" y="2857"/>
              <a:ext cx="1406" cy="629"/>
            </a:xfrm>
            <a:prstGeom prst="rect">
              <a:avLst/>
            </a:prstGeom>
            <a:noFill/>
            <a:ln w="28575">
              <a:noFill/>
              <a:miter lim="800000"/>
            </a:ln>
            <a:effectLst/>
          </p:spPr>
          <p:txBody>
            <a:bodyPr wrap="square" anchor="ctr">
              <a:spAutoFit/>
            </a:bodyPr>
            <a:lstStyle/>
            <a:p>
              <a:pPr indent="0" algn="ctr" defTabSz="457200">
                <a:buNone/>
                <a:defRPr/>
              </a:pPr>
              <a:r>
                <a:rPr lang="en-US" sz="2000" dirty="0"/>
                <a:t>2. Decode/</a:t>
              </a:r>
            </a:p>
            <a:p>
              <a:pPr indent="0" algn="ctr" defTabSz="457200">
                <a:buNone/>
                <a:defRPr/>
              </a:pPr>
              <a:r>
                <a:rPr lang="en-US" sz="2000"/>
                <a:t>    Register </a:t>
              </a:r>
              <a:r>
                <a:rPr lang="en-US" sz="2000" dirty="0"/>
                <a:t>Read</a:t>
              </a:r>
            </a:p>
          </p:txBody>
        </p:sp>
        <p:sp>
          <p:nvSpPr>
            <p:cNvPr id="10" name="Line 45"/>
            <p:cNvSpPr>
              <a:spLocks noChangeShapeType="1"/>
            </p:cNvSpPr>
            <p:nvPr/>
          </p:nvSpPr>
          <p:spPr bwMode="auto">
            <a:xfrm>
              <a:off x="957" y="2832"/>
              <a:ext cx="1019" cy="0"/>
            </a:xfrm>
            <a:prstGeom prst="line">
              <a:avLst/>
            </a:prstGeom>
            <a:noFill/>
            <a:ln w="28575">
              <a:solidFill>
                <a:srgbClr val="FF0000"/>
              </a:solidFill>
              <a:round/>
              <a:headEnd type="diamond" w="med" len="med"/>
              <a:tailEnd type="triangle" w="med" len="med"/>
            </a:ln>
            <a:effectLst/>
          </p:spPr>
          <p:txBody>
            <a:bodyPr wrap="none" anchor="ctr"/>
            <a:lstStyle/>
            <a:p>
              <a:pPr defTabSz="457200">
                <a:defRPr/>
              </a:pPr>
              <a:endParaRPr lang="en-US"/>
            </a:p>
          </p:txBody>
        </p:sp>
      </p:grpSp>
      <p:grpSp>
        <p:nvGrpSpPr>
          <p:cNvPr id="11" name="Group 46"/>
          <p:cNvGrpSpPr/>
          <p:nvPr/>
        </p:nvGrpSpPr>
        <p:grpSpPr bwMode="auto">
          <a:xfrm>
            <a:off x="6187157" y="5801443"/>
            <a:ext cx="1438189" cy="392113"/>
            <a:chOff x="487" y="2832"/>
            <a:chExt cx="1299" cy="247"/>
          </a:xfrm>
        </p:grpSpPr>
        <p:sp>
          <p:nvSpPr>
            <p:cNvPr id="12" name="Text Box 47"/>
            <p:cNvSpPr txBox="1">
              <a:spLocks noChangeArrowheads="1"/>
            </p:cNvSpPr>
            <p:nvPr/>
          </p:nvSpPr>
          <p:spPr bwMode="auto">
            <a:xfrm>
              <a:off x="487" y="2857"/>
              <a:ext cx="1299" cy="222"/>
            </a:xfrm>
            <a:prstGeom prst="rect">
              <a:avLst/>
            </a:prstGeom>
            <a:noFill/>
            <a:ln w="28575">
              <a:noFill/>
              <a:miter lim="800000"/>
            </a:ln>
            <a:effectLst/>
          </p:spPr>
          <p:txBody>
            <a:bodyPr wrap="none" anchor="ctr">
              <a:spAutoFit/>
            </a:bodyPr>
            <a:lstStyle/>
            <a:p>
              <a:pPr indent="0" algn="ctr" defTabSz="457200">
                <a:buNone/>
                <a:defRPr/>
              </a:pPr>
              <a:r>
                <a:rPr lang="en-US" sz="2000" dirty="0"/>
                <a:t>3. Execute</a:t>
              </a:r>
            </a:p>
          </p:txBody>
        </p:sp>
        <p:sp>
          <p:nvSpPr>
            <p:cNvPr id="13" name="Line 48"/>
            <p:cNvSpPr>
              <a:spLocks noChangeShapeType="1"/>
            </p:cNvSpPr>
            <p:nvPr/>
          </p:nvSpPr>
          <p:spPr bwMode="auto">
            <a:xfrm>
              <a:off x="697" y="2832"/>
              <a:ext cx="950" cy="0"/>
            </a:xfrm>
            <a:prstGeom prst="line">
              <a:avLst/>
            </a:prstGeom>
            <a:noFill/>
            <a:ln w="28575">
              <a:solidFill>
                <a:srgbClr val="FF0000"/>
              </a:solidFill>
              <a:round/>
              <a:headEnd type="diamond" w="med" len="med"/>
              <a:tailEnd type="triangle" w="med" len="med"/>
            </a:ln>
            <a:effectLst/>
          </p:spPr>
          <p:txBody>
            <a:bodyPr wrap="none" anchor="ctr"/>
            <a:lstStyle/>
            <a:p>
              <a:pPr defTabSz="457200">
                <a:defRPr/>
              </a:pPr>
              <a:endParaRPr lang="en-US"/>
            </a:p>
          </p:txBody>
        </p:sp>
      </p:grpSp>
      <p:grpSp>
        <p:nvGrpSpPr>
          <p:cNvPr id="14" name="Group 49"/>
          <p:cNvGrpSpPr/>
          <p:nvPr/>
        </p:nvGrpSpPr>
        <p:grpSpPr bwMode="auto">
          <a:xfrm>
            <a:off x="7554411" y="5801443"/>
            <a:ext cx="1438039" cy="392113"/>
            <a:chOff x="-56" y="2832"/>
            <a:chExt cx="2323" cy="247"/>
          </a:xfrm>
        </p:grpSpPr>
        <p:sp>
          <p:nvSpPr>
            <p:cNvPr id="15" name="Text Box 50"/>
            <p:cNvSpPr txBox="1">
              <a:spLocks noChangeArrowheads="1"/>
            </p:cNvSpPr>
            <p:nvPr/>
          </p:nvSpPr>
          <p:spPr bwMode="auto">
            <a:xfrm>
              <a:off x="-56" y="2857"/>
              <a:ext cx="2323" cy="222"/>
            </a:xfrm>
            <a:prstGeom prst="rect">
              <a:avLst/>
            </a:prstGeom>
            <a:noFill/>
            <a:ln w="28575">
              <a:noFill/>
              <a:miter lim="800000"/>
            </a:ln>
            <a:effectLst/>
          </p:spPr>
          <p:txBody>
            <a:bodyPr wrap="none" anchor="ctr">
              <a:spAutoFit/>
            </a:bodyPr>
            <a:lstStyle/>
            <a:p>
              <a:pPr indent="0" algn="ctr" defTabSz="457200">
                <a:buNone/>
                <a:defRPr/>
              </a:pPr>
              <a:r>
                <a:rPr lang="en-US" sz="2000" dirty="0"/>
                <a:t>4. Memory</a:t>
              </a:r>
            </a:p>
          </p:txBody>
        </p:sp>
        <p:sp>
          <p:nvSpPr>
            <p:cNvPr id="16" name="Line 51"/>
            <p:cNvSpPr>
              <a:spLocks noChangeShapeType="1"/>
            </p:cNvSpPr>
            <p:nvPr/>
          </p:nvSpPr>
          <p:spPr bwMode="auto">
            <a:xfrm>
              <a:off x="179" y="2832"/>
              <a:ext cx="1920" cy="0"/>
            </a:xfrm>
            <a:prstGeom prst="line">
              <a:avLst/>
            </a:prstGeom>
            <a:noFill/>
            <a:ln w="28575">
              <a:solidFill>
                <a:srgbClr val="FF0000"/>
              </a:solidFill>
              <a:round/>
              <a:headEnd type="diamond" w="med" len="med"/>
              <a:tailEnd type="triangle" w="med" len="med"/>
            </a:ln>
            <a:effectLst/>
          </p:spPr>
          <p:txBody>
            <a:bodyPr wrap="none" anchor="ctr"/>
            <a:lstStyle/>
            <a:p>
              <a:pPr defTabSz="457200">
                <a:defRPr/>
              </a:pPr>
              <a:endParaRPr lang="en-US"/>
            </a:p>
          </p:txBody>
        </p:sp>
      </p:grpSp>
      <p:grpSp>
        <p:nvGrpSpPr>
          <p:cNvPr id="17" name="Group 52"/>
          <p:cNvGrpSpPr/>
          <p:nvPr/>
        </p:nvGrpSpPr>
        <p:grpSpPr bwMode="auto">
          <a:xfrm>
            <a:off x="9030160" y="5801443"/>
            <a:ext cx="1095044" cy="738188"/>
            <a:chOff x="711" y="2832"/>
            <a:chExt cx="1413" cy="465"/>
          </a:xfrm>
        </p:grpSpPr>
        <p:sp>
          <p:nvSpPr>
            <p:cNvPr id="18" name="Text Box 53"/>
            <p:cNvSpPr txBox="1">
              <a:spLocks noChangeArrowheads="1"/>
            </p:cNvSpPr>
            <p:nvPr/>
          </p:nvSpPr>
          <p:spPr bwMode="auto">
            <a:xfrm>
              <a:off x="711" y="2833"/>
              <a:ext cx="1413" cy="464"/>
            </a:xfrm>
            <a:prstGeom prst="rect">
              <a:avLst/>
            </a:prstGeom>
            <a:noFill/>
            <a:ln w="28575">
              <a:noFill/>
              <a:miter lim="800000"/>
            </a:ln>
          </p:spPr>
          <p:txBody>
            <a:bodyPr wrap="none" anchor="ctr">
              <a:spAutoFit/>
            </a:bodyPr>
            <a:lstStyle/>
            <a:p>
              <a:pPr indent="0" algn="ctr" defTabSz="457200">
                <a:buNone/>
              </a:pPr>
              <a:r>
                <a:rPr lang="en-US" sz="2000" dirty="0"/>
                <a:t>5</a:t>
              </a:r>
              <a:r>
                <a:rPr lang="en-US" sz="2000"/>
                <a:t>. Write</a:t>
              </a:r>
              <a:endParaRPr lang="en-US" sz="2000" dirty="0"/>
            </a:p>
            <a:p>
              <a:pPr indent="0" algn="ctr" defTabSz="457200">
                <a:buNone/>
              </a:pPr>
              <a:r>
                <a:rPr lang="en-US" sz="2000" dirty="0"/>
                <a:t>   Back</a:t>
              </a:r>
            </a:p>
          </p:txBody>
        </p:sp>
        <p:sp>
          <p:nvSpPr>
            <p:cNvPr id="19" name="Line 54"/>
            <p:cNvSpPr>
              <a:spLocks noChangeShapeType="1"/>
            </p:cNvSpPr>
            <p:nvPr/>
          </p:nvSpPr>
          <p:spPr bwMode="auto">
            <a:xfrm>
              <a:off x="823" y="2832"/>
              <a:ext cx="1180" cy="0"/>
            </a:xfrm>
            <a:prstGeom prst="line">
              <a:avLst/>
            </a:prstGeom>
            <a:noFill/>
            <a:ln w="28575">
              <a:solidFill>
                <a:srgbClr val="FF0000"/>
              </a:solidFill>
              <a:round/>
              <a:headEnd type="diamond" w="med" len="med"/>
              <a:tailEnd type="triangle" w="med" len="med"/>
            </a:ln>
            <a:effectLst/>
          </p:spPr>
          <p:txBody>
            <a:bodyPr wrap="none" anchor="ctr"/>
            <a:lstStyle/>
            <a:p>
              <a:pPr defTabSz="457200">
                <a:defRPr/>
              </a:pPr>
              <a:endParaRPr lang="en-US"/>
            </a:p>
          </p:txBody>
        </p:sp>
      </p:grpSp>
      <p:grpSp>
        <p:nvGrpSpPr>
          <p:cNvPr id="20" name="Group 21"/>
          <p:cNvGrpSpPr/>
          <p:nvPr/>
        </p:nvGrpSpPr>
        <p:grpSpPr>
          <a:xfrm>
            <a:off x="1847528" y="3561163"/>
            <a:ext cx="7315200" cy="2186884"/>
            <a:chOff x="533400" y="1968500"/>
            <a:chExt cx="7391400" cy="2917111"/>
          </a:xfrm>
        </p:grpSpPr>
        <p:sp>
          <p:nvSpPr>
            <p:cNvPr id="21" name="Rectangle 4"/>
            <p:cNvSpPr>
              <a:spLocks noChangeArrowheads="1"/>
            </p:cNvSpPr>
            <p:nvPr/>
          </p:nvSpPr>
          <p:spPr bwMode="auto">
            <a:xfrm rot="16200000">
              <a:off x="457348" y="2922095"/>
              <a:ext cx="1292913" cy="378809"/>
            </a:xfrm>
            <a:prstGeom prst="rect">
              <a:avLst/>
            </a:prstGeom>
            <a:noFill/>
            <a:ln w="28575">
              <a:solidFill>
                <a:schemeClr val="tx1"/>
              </a:solidFill>
              <a:miter lim="800000"/>
            </a:ln>
          </p:spPr>
          <p:txBody>
            <a:bodyPr wrap="none" anchor="ctr"/>
            <a:lstStyle/>
            <a:p>
              <a:pPr indent="0" algn="ctr" defTabSz="457200">
                <a:buNone/>
              </a:pPr>
              <a:r>
                <a:rPr lang="en-US" sz="2000" dirty="0">
                  <a:solidFill>
                    <a:prstClr val="black"/>
                  </a:solidFill>
                </a:rPr>
                <a:t>PC</a:t>
              </a:r>
            </a:p>
          </p:txBody>
        </p:sp>
        <p:sp>
          <p:nvSpPr>
            <p:cNvPr id="22" name="Rectangle 5"/>
            <p:cNvSpPr>
              <a:spLocks noChangeArrowheads="1"/>
            </p:cNvSpPr>
            <p:nvPr/>
          </p:nvSpPr>
          <p:spPr bwMode="auto">
            <a:xfrm rot="-5400000">
              <a:off x="1600200" y="2806700"/>
              <a:ext cx="1981200" cy="1066800"/>
            </a:xfrm>
            <a:prstGeom prst="rect">
              <a:avLst/>
            </a:prstGeom>
            <a:solidFill>
              <a:srgbClr val="FFFFFF"/>
            </a:solidFill>
            <a:ln w="28575">
              <a:solidFill>
                <a:schemeClr val="tx1"/>
              </a:solidFill>
              <a:miter lim="800000"/>
            </a:ln>
          </p:spPr>
          <p:txBody>
            <a:bodyPr wrap="none" anchor="ctr"/>
            <a:lstStyle/>
            <a:p>
              <a:pPr indent="0" algn="ctr" defTabSz="457200">
                <a:buNone/>
              </a:pPr>
              <a:r>
                <a:rPr lang="en-US" sz="2000">
                  <a:solidFill>
                    <a:prstClr val="black"/>
                  </a:solidFill>
                </a:rPr>
                <a:t>instruction</a:t>
              </a:r>
              <a:endParaRPr lang="en-US" sz="2000" dirty="0">
                <a:solidFill>
                  <a:prstClr val="black"/>
                </a:solidFill>
              </a:endParaRPr>
            </a:p>
            <a:p>
              <a:pPr indent="0" algn="ctr" defTabSz="457200">
                <a:buNone/>
              </a:pPr>
              <a:r>
                <a:rPr lang="en-US" sz="2000" dirty="0">
                  <a:solidFill>
                    <a:prstClr val="black"/>
                  </a:solidFill>
                </a:rPr>
                <a:t>memory</a:t>
              </a:r>
            </a:p>
          </p:txBody>
        </p:sp>
        <p:sp>
          <p:nvSpPr>
            <p:cNvPr id="23" name="AutoShape 6"/>
            <p:cNvSpPr>
              <a:spLocks noChangeArrowheads="1"/>
            </p:cNvSpPr>
            <p:nvPr/>
          </p:nvSpPr>
          <p:spPr bwMode="auto">
            <a:xfrm>
              <a:off x="1524000" y="3933825"/>
              <a:ext cx="366713" cy="549275"/>
            </a:xfrm>
            <a:prstGeom prst="roundRect">
              <a:avLst>
                <a:gd name="adj" fmla="val 16667"/>
              </a:avLst>
            </a:prstGeom>
            <a:solidFill>
              <a:srgbClr val="FFFFFF"/>
            </a:solidFill>
            <a:ln w="28575">
              <a:solidFill>
                <a:schemeClr val="tx1"/>
              </a:solidFill>
              <a:round/>
            </a:ln>
          </p:spPr>
          <p:txBody>
            <a:bodyPr wrap="none" anchor="ctr"/>
            <a:lstStyle/>
            <a:p>
              <a:pPr indent="0" algn="ctr" defTabSz="457200">
                <a:buNone/>
              </a:pPr>
              <a:r>
                <a:rPr lang="en-US" sz="2000" dirty="0">
                  <a:solidFill>
                    <a:prstClr val="black"/>
                  </a:solidFill>
                </a:rPr>
                <a:t>+4</a:t>
              </a:r>
            </a:p>
          </p:txBody>
        </p:sp>
        <p:sp>
          <p:nvSpPr>
            <p:cNvPr id="24" name="Line 7"/>
            <p:cNvSpPr>
              <a:spLocks noChangeShapeType="1"/>
            </p:cNvSpPr>
            <p:nvPr/>
          </p:nvSpPr>
          <p:spPr bwMode="auto">
            <a:xfrm>
              <a:off x="1295400" y="3111500"/>
              <a:ext cx="762000" cy="0"/>
            </a:xfrm>
            <a:prstGeom prst="line">
              <a:avLst/>
            </a:prstGeom>
            <a:noFill/>
            <a:ln w="28575">
              <a:solidFill>
                <a:schemeClr val="tx1"/>
              </a:solidFill>
              <a:round/>
              <a:tailEnd type="triangle" w="med" len="med"/>
            </a:ln>
          </p:spPr>
          <p:txBody>
            <a:bodyPr wrap="none" anchor="ctr"/>
            <a:lstStyle/>
            <a:p>
              <a:pPr defTabSz="457200"/>
              <a:endParaRPr lang="en-US">
                <a:solidFill>
                  <a:prstClr val="black"/>
                </a:solidFill>
              </a:endParaRPr>
            </a:p>
          </p:txBody>
        </p:sp>
        <p:sp>
          <p:nvSpPr>
            <p:cNvPr id="25" name="Rectangle 8"/>
            <p:cNvSpPr>
              <a:spLocks noChangeArrowheads="1"/>
            </p:cNvSpPr>
            <p:nvPr/>
          </p:nvSpPr>
          <p:spPr bwMode="auto">
            <a:xfrm>
              <a:off x="3657600" y="2501900"/>
              <a:ext cx="990600" cy="1295400"/>
            </a:xfrm>
            <a:prstGeom prst="rect">
              <a:avLst/>
            </a:prstGeom>
            <a:solidFill>
              <a:srgbClr val="FFFFFF"/>
            </a:solidFill>
            <a:ln w="28575">
              <a:solidFill>
                <a:schemeClr val="tx1"/>
              </a:solidFill>
              <a:miter lim="800000"/>
            </a:ln>
          </p:spPr>
          <p:txBody>
            <a:bodyPr wrap="none" anchor="ctr"/>
            <a:lstStyle/>
            <a:p>
              <a:pPr indent="0" algn="ctr" defTabSz="457200">
                <a:buNone/>
              </a:pPr>
              <a:r>
                <a:rPr lang="en-US" sz="2000">
                  <a:solidFill>
                    <a:prstClr val="black"/>
                  </a:solidFill>
                </a:rPr>
                <a:t>Register</a:t>
              </a:r>
              <a:endParaRPr lang="en-US" sz="2000" dirty="0">
                <a:solidFill>
                  <a:prstClr val="black"/>
                </a:solidFill>
              </a:endParaRPr>
            </a:p>
            <a:p>
              <a:pPr indent="0" algn="ctr" defTabSz="457200">
                <a:buNone/>
              </a:pPr>
              <a:r>
                <a:rPr lang="en-US" sz="2000">
                  <a:solidFill>
                    <a:prstClr val="black"/>
                  </a:solidFill>
                </a:rPr>
                <a:t>File</a:t>
              </a:r>
              <a:endParaRPr lang="en-US" sz="2000" dirty="0">
                <a:solidFill>
                  <a:prstClr val="black"/>
                </a:solidFill>
              </a:endParaRPr>
            </a:p>
          </p:txBody>
        </p:sp>
        <p:sp>
          <p:nvSpPr>
            <p:cNvPr id="26" name="Line 9"/>
            <p:cNvSpPr>
              <a:spLocks noChangeShapeType="1"/>
            </p:cNvSpPr>
            <p:nvPr/>
          </p:nvSpPr>
          <p:spPr bwMode="auto">
            <a:xfrm>
              <a:off x="3124200" y="2959100"/>
              <a:ext cx="533400" cy="0"/>
            </a:xfrm>
            <a:prstGeom prst="line">
              <a:avLst/>
            </a:prstGeom>
            <a:noFill/>
            <a:ln w="28575">
              <a:solidFill>
                <a:schemeClr val="tx1"/>
              </a:solidFill>
              <a:round/>
              <a:tailEnd type="triangle" w="med" len="med"/>
            </a:ln>
          </p:spPr>
          <p:txBody>
            <a:bodyPr wrap="none" anchor="ctr"/>
            <a:lstStyle/>
            <a:p>
              <a:pPr defTabSz="457200"/>
              <a:endParaRPr lang="en-US">
                <a:solidFill>
                  <a:prstClr val="black"/>
                </a:solidFill>
              </a:endParaRPr>
            </a:p>
          </p:txBody>
        </p:sp>
        <p:sp>
          <p:nvSpPr>
            <p:cNvPr id="27" name="Line 10"/>
            <p:cNvSpPr>
              <a:spLocks noChangeShapeType="1"/>
            </p:cNvSpPr>
            <p:nvPr/>
          </p:nvSpPr>
          <p:spPr bwMode="auto">
            <a:xfrm>
              <a:off x="3124200" y="3332163"/>
              <a:ext cx="533400" cy="0"/>
            </a:xfrm>
            <a:prstGeom prst="line">
              <a:avLst/>
            </a:prstGeom>
            <a:noFill/>
            <a:ln w="28575">
              <a:solidFill>
                <a:schemeClr val="tx1"/>
              </a:solidFill>
              <a:round/>
              <a:tailEnd type="triangle" w="med" len="med"/>
            </a:ln>
          </p:spPr>
          <p:txBody>
            <a:bodyPr wrap="none" anchor="ctr"/>
            <a:lstStyle/>
            <a:p>
              <a:pPr defTabSz="457200"/>
              <a:endParaRPr lang="en-US">
                <a:solidFill>
                  <a:prstClr val="black"/>
                </a:solidFill>
              </a:endParaRPr>
            </a:p>
          </p:txBody>
        </p:sp>
        <p:sp>
          <p:nvSpPr>
            <p:cNvPr id="28" name="Line 11"/>
            <p:cNvSpPr>
              <a:spLocks noChangeShapeType="1"/>
            </p:cNvSpPr>
            <p:nvPr/>
          </p:nvSpPr>
          <p:spPr bwMode="auto">
            <a:xfrm>
              <a:off x="3124200" y="3644900"/>
              <a:ext cx="533400" cy="0"/>
            </a:xfrm>
            <a:prstGeom prst="line">
              <a:avLst/>
            </a:prstGeom>
            <a:noFill/>
            <a:ln w="28575">
              <a:solidFill>
                <a:schemeClr val="tx1"/>
              </a:solidFill>
              <a:round/>
              <a:tailEnd type="triangle" w="med" len="med"/>
            </a:ln>
          </p:spPr>
          <p:txBody>
            <a:bodyPr wrap="none" anchor="ctr"/>
            <a:lstStyle/>
            <a:p>
              <a:pPr defTabSz="457200"/>
              <a:endParaRPr lang="en-US">
                <a:solidFill>
                  <a:prstClr val="black"/>
                </a:solidFill>
              </a:endParaRPr>
            </a:p>
          </p:txBody>
        </p:sp>
        <p:sp>
          <p:nvSpPr>
            <p:cNvPr id="29" name="Text Box 12"/>
            <p:cNvSpPr txBox="1">
              <a:spLocks noChangeArrowheads="1"/>
            </p:cNvSpPr>
            <p:nvPr/>
          </p:nvSpPr>
          <p:spPr bwMode="auto">
            <a:xfrm>
              <a:off x="3072930" y="3211410"/>
              <a:ext cx="370212" cy="470104"/>
            </a:xfrm>
            <a:prstGeom prst="rect">
              <a:avLst/>
            </a:prstGeom>
            <a:noFill/>
            <a:ln w="28575">
              <a:noFill/>
              <a:miter lim="800000"/>
            </a:ln>
          </p:spPr>
          <p:txBody>
            <a:bodyPr wrap="none" anchor="ctr">
              <a:spAutoFit/>
            </a:bodyPr>
            <a:lstStyle/>
            <a:p>
              <a:pPr indent="0" algn="ctr" defTabSz="457200">
                <a:buNone/>
              </a:pPr>
              <a:r>
                <a:rPr lang="en-US" sz="2000" dirty="0" err="1">
                  <a:solidFill>
                    <a:prstClr val="black"/>
                  </a:solidFill>
                </a:rPr>
                <a:t>rt</a:t>
              </a:r>
              <a:endParaRPr lang="en-US" sz="2000" dirty="0">
                <a:solidFill>
                  <a:prstClr val="black"/>
                </a:solidFill>
              </a:endParaRPr>
            </a:p>
          </p:txBody>
        </p:sp>
        <p:sp>
          <p:nvSpPr>
            <p:cNvPr id="30" name="Text Box 13"/>
            <p:cNvSpPr txBox="1">
              <a:spLocks noChangeArrowheads="1"/>
            </p:cNvSpPr>
            <p:nvPr/>
          </p:nvSpPr>
          <p:spPr bwMode="auto">
            <a:xfrm>
              <a:off x="3060319" y="2906612"/>
              <a:ext cx="427315" cy="470104"/>
            </a:xfrm>
            <a:prstGeom prst="rect">
              <a:avLst/>
            </a:prstGeom>
            <a:noFill/>
            <a:ln w="28575">
              <a:noFill/>
              <a:miter lim="800000"/>
            </a:ln>
          </p:spPr>
          <p:txBody>
            <a:bodyPr wrap="none" anchor="ctr">
              <a:spAutoFit/>
            </a:bodyPr>
            <a:lstStyle/>
            <a:p>
              <a:pPr indent="0" algn="ctr" defTabSz="457200">
                <a:buNone/>
              </a:pPr>
              <a:r>
                <a:rPr lang="en-US" sz="2000" dirty="0" err="1">
                  <a:solidFill>
                    <a:prstClr val="black"/>
                  </a:solidFill>
                </a:rPr>
                <a:t>rs</a:t>
              </a:r>
              <a:endParaRPr lang="en-US" sz="2000" dirty="0">
                <a:solidFill>
                  <a:prstClr val="black"/>
                </a:solidFill>
              </a:endParaRPr>
            </a:p>
          </p:txBody>
        </p:sp>
        <p:sp>
          <p:nvSpPr>
            <p:cNvPr id="31" name="Text Box 14"/>
            <p:cNvSpPr txBox="1">
              <a:spLocks noChangeArrowheads="1"/>
            </p:cNvSpPr>
            <p:nvPr/>
          </p:nvSpPr>
          <p:spPr bwMode="auto">
            <a:xfrm>
              <a:off x="3063822" y="2525611"/>
              <a:ext cx="441431" cy="470104"/>
            </a:xfrm>
            <a:prstGeom prst="rect">
              <a:avLst/>
            </a:prstGeom>
            <a:noFill/>
            <a:ln w="28575">
              <a:noFill/>
              <a:miter lim="800000"/>
            </a:ln>
          </p:spPr>
          <p:txBody>
            <a:bodyPr wrap="none" anchor="ctr">
              <a:spAutoFit/>
            </a:bodyPr>
            <a:lstStyle/>
            <a:p>
              <a:pPr indent="0" algn="ctr" defTabSz="457200">
                <a:buNone/>
              </a:pPr>
              <a:r>
                <a:rPr lang="en-US" sz="2000">
                  <a:solidFill>
                    <a:prstClr val="black"/>
                  </a:solidFill>
                </a:rPr>
                <a:t>rd</a:t>
              </a:r>
            </a:p>
          </p:txBody>
        </p:sp>
        <p:grpSp>
          <p:nvGrpSpPr>
            <p:cNvPr id="32" name="Group 16"/>
            <p:cNvGrpSpPr/>
            <p:nvPr/>
          </p:nvGrpSpPr>
          <p:grpSpPr bwMode="auto">
            <a:xfrm>
              <a:off x="5334000" y="2562225"/>
              <a:ext cx="1219200" cy="1524000"/>
              <a:chOff x="3648" y="1348"/>
              <a:chExt cx="768" cy="960"/>
            </a:xfrm>
          </p:grpSpPr>
          <p:sp>
            <p:nvSpPr>
              <p:cNvPr id="53" name="Freeform 18"/>
              <p:cNvSpPr/>
              <p:nvPr/>
            </p:nvSpPr>
            <p:spPr bwMode="auto">
              <a:xfrm>
                <a:off x="3648" y="1348"/>
                <a:ext cx="528" cy="960"/>
              </a:xfrm>
              <a:custGeom>
                <a:avLst/>
                <a:gdLst>
                  <a:gd name="T0" fmla="*/ 0 w 528"/>
                  <a:gd name="T1" fmla="*/ 0 h 960"/>
                  <a:gd name="T2" fmla="*/ 528 w 528"/>
                  <a:gd name="T3" fmla="*/ 192 h 960"/>
                  <a:gd name="T4" fmla="*/ 528 w 528"/>
                  <a:gd name="T5" fmla="*/ 672 h 960"/>
                  <a:gd name="T6" fmla="*/ 0 w 528"/>
                  <a:gd name="T7" fmla="*/ 960 h 960"/>
                  <a:gd name="T8" fmla="*/ 0 w 528"/>
                  <a:gd name="T9" fmla="*/ 528 h 960"/>
                  <a:gd name="T10" fmla="*/ 48 w 528"/>
                  <a:gd name="T11" fmla="*/ 480 h 960"/>
                  <a:gd name="T12" fmla="*/ 0 w 528"/>
                  <a:gd name="T13" fmla="*/ 432 h 960"/>
                  <a:gd name="T14" fmla="*/ 0 w 528"/>
                  <a:gd name="T15" fmla="*/ 0 h 960"/>
                  <a:gd name="T16" fmla="*/ 0 60000 65536"/>
                  <a:gd name="T17" fmla="*/ 0 60000 65536"/>
                  <a:gd name="T18" fmla="*/ 0 60000 65536"/>
                  <a:gd name="T19" fmla="*/ 0 60000 65536"/>
                  <a:gd name="T20" fmla="*/ 0 60000 65536"/>
                  <a:gd name="T21" fmla="*/ 0 60000 65536"/>
                  <a:gd name="T22" fmla="*/ 0 60000 65536"/>
                  <a:gd name="T23" fmla="*/ 0 60000 65536"/>
                  <a:gd name="T24" fmla="*/ 0 w 528"/>
                  <a:gd name="T25" fmla="*/ 0 h 960"/>
                  <a:gd name="T26" fmla="*/ 528 w 528"/>
                  <a:gd name="T27" fmla="*/ 960 h 96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28" h="960">
                    <a:moveTo>
                      <a:pt x="0" y="0"/>
                    </a:moveTo>
                    <a:lnTo>
                      <a:pt x="528" y="192"/>
                    </a:lnTo>
                    <a:lnTo>
                      <a:pt x="528" y="672"/>
                    </a:lnTo>
                    <a:lnTo>
                      <a:pt x="0" y="960"/>
                    </a:lnTo>
                    <a:lnTo>
                      <a:pt x="0" y="528"/>
                    </a:lnTo>
                    <a:lnTo>
                      <a:pt x="48" y="480"/>
                    </a:lnTo>
                    <a:lnTo>
                      <a:pt x="0" y="432"/>
                    </a:lnTo>
                    <a:lnTo>
                      <a:pt x="0" y="0"/>
                    </a:lnTo>
                    <a:close/>
                  </a:path>
                </a:pathLst>
              </a:custGeom>
              <a:noFill/>
              <a:ln w="38100">
                <a:solidFill>
                  <a:schemeClr val="tx1"/>
                </a:solidFill>
                <a:round/>
              </a:ln>
            </p:spPr>
            <p:txBody>
              <a:bodyPr wrap="none" anchor="ctr"/>
              <a:lstStyle/>
              <a:p>
                <a:pPr indent="0" algn="ctr" defTabSz="457200">
                  <a:buNone/>
                </a:pPr>
                <a:r>
                  <a:rPr lang="en-US" sz="2000" dirty="0">
                    <a:solidFill>
                      <a:prstClr val="black"/>
                    </a:solidFill>
                  </a:rPr>
                  <a:t>ALU</a:t>
                </a:r>
              </a:p>
            </p:txBody>
          </p:sp>
          <p:sp>
            <p:nvSpPr>
              <p:cNvPr id="54" name="Line 19"/>
              <p:cNvSpPr>
                <a:spLocks noChangeShapeType="1"/>
              </p:cNvSpPr>
              <p:nvPr/>
            </p:nvSpPr>
            <p:spPr bwMode="auto">
              <a:xfrm>
                <a:off x="4176" y="1780"/>
                <a:ext cx="240" cy="0"/>
              </a:xfrm>
              <a:prstGeom prst="line">
                <a:avLst/>
              </a:prstGeom>
              <a:noFill/>
              <a:ln w="38100">
                <a:solidFill>
                  <a:schemeClr val="tx1"/>
                </a:solidFill>
                <a:round/>
                <a:tailEnd type="triangle" w="med" len="med"/>
              </a:ln>
            </p:spPr>
            <p:txBody>
              <a:bodyPr wrap="none" anchor="ctr"/>
              <a:lstStyle/>
              <a:p>
                <a:pPr defTabSz="457200"/>
                <a:endParaRPr lang="en-US">
                  <a:solidFill>
                    <a:prstClr val="black"/>
                  </a:solidFill>
                </a:endParaRPr>
              </a:p>
            </p:txBody>
          </p:sp>
        </p:grpSp>
        <p:sp>
          <p:nvSpPr>
            <p:cNvPr id="33" name="Line 20"/>
            <p:cNvSpPr>
              <a:spLocks noChangeShapeType="1"/>
            </p:cNvSpPr>
            <p:nvPr/>
          </p:nvSpPr>
          <p:spPr bwMode="auto">
            <a:xfrm>
              <a:off x="4648200" y="3644900"/>
              <a:ext cx="685800" cy="0"/>
            </a:xfrm>
            <a:prstGeom prst="line">
              <a:avLst/>
            </a:prstGeom>
            <a:noFill/>
            <a:ln w="28575">
              <a:solidFill>
                <a:schemeClr val="tx1"/>
              </a:solidFill>
              <a:round/>
              <a:tailEnd type="triangle" w="med" len="med"/>
            </a:ln>
          </p:spPr>
          <p:txBody>
            <a:bodyPr wrap="none" anchor="ctr"/>
            <a:lstStyle/>
            <a:p>
              <a:pPr defTabSz="457200"/>
              <a:endParaRPr lang="en-US">
                <a:solidFill>
                  <a:prstClr val="black"/>
                </a:solidFill>
              </a:endParaRPr>
            </a:p>
          </p:txBody>
        </p:sp>
        <p:sp>
          <p:nvSpPr>
            <p:cNvPr id="34" name="Line 21"/>
            <p:cNvSpPr>
              <a:spLocks noChangeShapeType="1"/>
            </p:cNvSpPr>
            <p:nvPr/>
          </p:nvSpPr>
          <p:spPr bwMode="auto">
            <a:xfrm>
              <a:off x="3124200" y="3995738"/>
              <a:ext cx="2179638" cy="0"/>
            </a:xfrm>
            <a:prstGeom prst="line">
              <a:avLst/>
            </a:prstGeom>
            <a:noFill/>
            <a:ln w="28575">
              <a:solidFill>
                <a:schemeClr val="tx1"/>
              </a:solidFill>
              <a:round/>
              <a:tailEnd type="triangle" w="med" len="med"/>
            </a:ln>
          </p:spPr>
          <p:txBody>
            <a:bodyPr wrap="none" anchor="ctr"/>
            <a:lstStyle/>
            <a:p>
              <a:pPr defTabSz="457200"/>
              <a:endParaRPr lang="en-US">
                <a:solidFill>
                  <a:prstClr val="black"/>
                </a:solidFill>
              </a:endParaRPr>
            </a:p>
          </p:txBody>
        </p:sp>
        <p:sp>
          <p:nvSpPr>
            <p:cNvPr id="35" name="Line 22"/>
            <p:cNvSpPr>
              <a:spLocks noChangeShapeType="1"/>
            </p:cNvSpPr>
            <p:nvPr/>
          </p:nvSpPr>
          <p:spPr bwMode="auto">
            <a:xfrm>
              <a:off x="4648200" y="2830513"/>
              <a:ext cx="655638" cy="0"/>
            </a:xfrm>
            <a:prstGeom prst="line">
              <a:avLst/>
            </a:prstGeom>
            <a:noFill/>
            <a:ln w="28575">
              <a:solidFill>
                <a:schemeClr val="tx1"/>
              </a:solidFill>
              <a:round/>
              <a:tailEnd type="triangle" w="med" len="med"/>
            </a:ln>
          </p:spPr>
          <p:txBody>
            <a:bodyPr wrap="none" anchor="ctr"/>
            <a:lstStyle/>
            <a:p>
              <a:pPr defTabSz="457200"/>
              <a:endParaRPr lang="en-US">
                <a:solidFill>
                  <a:prstClr val="black"/>
                </a:solidFill>
              </a:endParaRPr>
            </a:p>
          </p:txBody>
        </p:sp>
        <p:sp>
          <p:nvSpPr>
            <p:cNvPr id="36" name="Rectangle 23"/>
            <p:cNvSpPr>
              <a:spLocks noChangeArrowheads="1"/>
            </p:cNvSpPr>
            <p:nvPr/>
          </p:nvSpPr>
          <p:spPr bwMode="auto">
            <a:xfrm rot="-5400000">
              <a:off x="6096000" y="2959100"/>
              <a:ext cx="1981200" cy="1066800"/>
            </a:xfrm>
            <a:prstGeom prst="rect">
              <a:avLst/>
            </a:prstGeom>
            <a:solidFill>
              <a:srgbClr val="FFFFFF"/>
            </a:solidFill>
            <a:ln w="28575">
              <a:solidFill>
                <a:schemeClr val="tx1"/>
              </a:solidFill>
              <a:miter lim="800000"/>
            </a:ln>
          </p:spPr>
          <p:txBody>
            <a:bodyPr wrap="none" anchor="ctr"/>
            <a:lstStyle/>
            <a:p>
              <a:pPr indent="0" algn="ctr" defTabSz="457200">
                <a:buNone/>
              </a:pPr>
              <a:r>
                <a:rPr lang="en-US" sz="2000" dirty="0">
                  <a:solidFill>
                    <a:prstClr val="black"/>
                  </a:solidFill>
                </a:rPr>
                <a:t>Data</a:t>
              </a:r>
            </a:p>
            <a:p>
              <a:pPr indent="0" algn="ctr" defTabSz="457200">
                <a:buNone/>
              </a:pPr>
              <a:r>
                <a:rPr lang="en-US" sz="2000" dirty="0">
                  <a:solidFill>
                    <a:prstClr val="black"/>
                  </a:solidFill>
                </a:rPr>
                <a:t>memory</a:t>
              </a:r>
            </a:p>
          </p:txBody>
        </p:sp>
        <p:sp>
          <p:nvSpPr>
            <p:cNvPr id="37" name="Line 24"/>
            <p:cNvSpPr>
              <a:spLocks noChangeShapeType="1"/>
            </p:cNvSpPr>
            <p:nvPr/>
          </p:nvSpPr>
          <p:spPr bwMode="auto">
            <a:xfrm>
              <a:off x="4876800" y="3644900"/>
              <a:ext cx="0" cy="304800"/>
            </a:xfrm>
            <a:prstGeom prst="line">
              <a:avLst/>
            </a:prstGeom>
            <a:noFill/>
            <a:ln w="28575">
              <a:solidFill>
                <a:schemeClr val="tx1"/>
              </a:solidFill>
              <a:round/>
            </a:ln>
          </p:spPr>
          <p:txBody>
            <a:bodyPr wrap="none" anchor="ctr"/>
            <a:lstStyle/>
            <a:p>
              <a:pPr defTabSz="457200"/>
              <a:endParaRPr lang="en-US">
                <a:solidFill>
                  <a:prstClr val="black"/>
                </a:solidFill>
              </a:endParaRPr>
            </a:p>
          </p:txBody>
        </p:sp>
        <p:sp>
          <p:nvSpPr>
            <p:cNvPr id="38" name="Line 25"/>
            <p:cNvSpPr>
              <a:spLocks noChangeShapeType="1"/>
            </p:cNvSpPr>
            <p:nvPr/>
          </p:nvSpPr>
          <p:spPr bwMode="auto">
            <a:xfrm>
              <a:off x="4876800" y="4025900"/>
              <a:ext cx="0" cy="304800"/>
            </a:xfrm>
            <a:prstGeom prst="line">
              <a:avLst/>
            </a:prstGeom>
            <a:noFill/>
            <a:ln w="28575">
              <a:solidFill>
                <a:schemeClr val="tx1"/>
              </a:solidFill>
              <a:round/>
            </a:ln>
          </p:spPr>
          <p:txBody>
            <a:bodyPr wrap="none" anchor="ctr"/>
            <a:lstStyle/>
            <a:p>
              <a:pPr defTabSz="457200"/>
              <a:endParaRPr lang="en-US">
                <a:solidFill>
                  <a:prstClr val="black"/>
                </a:solidFill>
              </a:endParaRPr>
            </a:p>
          </p:txBody>
        </p:sp>
        <p:sp>
          <p:nvSpPr>
            <p:cNvPr id="39" name="Line 26"/>
            <p:cNvSpPr>
              <a:spLocks noChangeShapeType="1"/>
            </p:cNvSpPr>
            <p:nvPr/>
          </p:nvSpPr>
          <p:spPr bwMode="auto">
            <a:xfrm>
              <a:off x="4876800" y="4330700"/>
              <a:ext cx="1676400" cy="0"/>
            </a:xfrm>
            <a:prstGeom prst="line">
              <a:avLst/>
            </a:prstGeom>
            <a:noFill/>
            <a:ln w="28575">
              <a:solidFill>
                <a:schemeClr val="tx1"/>
              </a:solidFill>
              <a:round/>
              <a:tailEnd type="triangle" w="med" len="med"/>
            </a:ln>
          </p:spPr>
          <p:txBody>
            <a:bodyPr wrap="none" anchor="ctr"/>
            <a:lstStyle/>
            <a:p>
              <a:pPr defTabSz="457200"/>
              <a:endParaRPr lang="en-US">
                <a:solidFill>
                  <a:prstClr val="black"/>
                </a:solidFill>
              </a:endParaRPr>
            </a:p>
          </p:txBody>
        </p:sp>
        <p:sp>
          <p:nvSpPr>
            <p:cNvPr id="40" name="Line 27"/>
            <p:cNvSpPr>
              <a:spLocks noChangeShapeType="1"/>
            </p:cNvSpPr>
            <p:nvPr/>
          </p:nvSpPr>
          <p:spPr bwMode="auto">
            <a:xfrm>
              <a:off x="7620000" y="3248025"/>
              <a:ext cx="304800" cy="0"/>
            </a:xfrm>
            <a:prstGeom prst="line">
              <a:avLst/>
            </a:prstGeom>
            <a:noFill/>
            <a:ln w="28575">
              <a:solidFill>
                <a:schemeClr val="tx1"/>
              </a:solidFill>
              <a:round/>
            </a:ln>
          </p:spPr>
          <p:txBody>
            <a:bodyPr wrap="none" anchor="ctr"/>
            <a:lstStyle/>
            <a:p>
              <a:pPr defTabSz="457200"/>
              <a:endParaRPr lang="en-US">
                <a:solidFill>
                  <a:prstClr val="black"/>
                </a:solidFill>
              </a:endParaRPr>
            </a:p>
          </p:txBody>
        </p:sp>
        <p:sp>
          <p:nvSpPr>
            <p:cNvPr id="41" name="Line 28"/>
            <p:cNvSpPr>
              <a:spLocks noChangeShapeType="1"/>
            </p:cNvSpPr>
            <p:nvPr/>
          </p:nvSpPr>
          <p:spPr bwMode="auto">
            <a:xfrm flipV="1">
              <a:off x="7924800" y="1968500"/>
              <a:ext cx="0" cy="1279525"/>
            </a:xfrm>
            <a:prstGeom prst="line">
              <a:avLst/>
            </a:prstGeom>
            <a:noFill/>
            <a:ln w="28575">
              <a:solidFill>
                <a:schemeClr val="tx1"/>
              </a:solidFill>
              <a:round/>
            </a:ln>
          </p:spPr>
          <p:txBody>
            <a:bodyPr wrap="none" anchor="ctr"/>
            <a:lstStyle/>
            <a:p>
              <a:pPr defTabSz="457200"/>
              <a:endParaRPr lang="en-US">
                <a:solidFill>
                  <a:prstClr val="black"/>
                </a:solidFill>
              </a:endParaRPr>
            </a:p>
          </p:txBody>
        </p:sp>
        <p:sp>
          <p:nvSpPr>
            <p:cNvPr id="42" name="Line 29"/>
            <p:cNvSpPr>
              <a:spLocks noChangeShapeType="1"/>
            </p:cNvSpPr>
            <p:nvPr/>
          </p:nvSpPr>
          <p:spPr bwMode="auto">
            <a:xfrm flipH="1">
              <a:off x="3921125" y="1968500"/>
              <a:ext cx="4003675" cy="0"/>
            </a:xfrm>
            <a:prstGeom prst="line">
              <a:avLst/>
            </a:prstGeom>
            <a:noFill/>
            <a:ln w="28575">
              <a:solidFill>
                <a:schemeClr val="tx1"/>
              </a:solidFill>
              <a:round/>
            </a:ln>
          </p:spPr>
          <p:txBody>
            <a:bodyPr wrap="none" anchor="ctr"/>
            <a:lstStyle/>
            <a:p>
              <a:pPr defTabSz="457200"/>
              <a:endParaRPr lang="en-US">
                <a:solidFill>
                  <a:prstClr val="black"/>
                </a:solidFill>
              </a:endParaRPr>
            </a:p>
          </p:txBody>
        </p:sp>
        <p:sp>
          <p:nvSpPr>
            <p:cNvPr id="43" name="Line 30"/>
            <p:cNvSpPr>
              <a:spLocks noChangeShapeType="1"/>
            </p:cNvSpPr>
            <p:nvPr/>
          </p:nvSpPr>
          <p:spPr bwMode="auto">
            <a:xfrm>
              <a:off x="3921125" y="1968500"/>
              <a:ext cx="0" cy="533400"/>
            </a:xfrm>
            <a:prstGeom prst="line">
              <a:avLst/>
            </a:prstGeom>
            <a:noFill/>
            <a:ln w="28575">
              <a:solidFill>
                <a:schemeClr val="tx1"/>
              </a:solidFill>
              <a:round/>
              <a:tailEnd type="triangle" w="med" len="med"/>
            </a:ln>
          </p:spPr>
          <p:txBody>
            <a:bodyPr wrap="none" anchor="ctr"/>
            <a:lstStyle/>
            <a:p>
              <a:pPr defTabSz="457200"/>
              <a:endParaRPr lang="en-US">
                <a:solidFill>
                  <a:prstClr val="black"/>
                </a:solidFill>
              </a:endParaRPr>
            </a:p>
          </p:txBody>
        </p:sp>
        <p:sp>
          <p:nvSpPr>
            <p:cNvPr id="44" name="Text Box 31"/>
            <p:cNvSpPr txBox="1">
              <a:spLocks noChangeArrowheads="1"/>
            </p:cNvSpPr>
            <p:nvPr/>
          </p:nvSpPr>
          <p:spPr bwMode="auto">
            <a:xfrm>
              <a:off x="3055121" y="3913086"/>
              <a:ext cx="712834" cy="470104"/>
            </a:xfrm>
            <a:prstGeom prst="rect">
              <a:avLst/>
            </a:prstGeom>
            <a:noFill/>
            <a:ln w="28575">
              <a:noFill/>
              <a:miter lim="800000"/>
            </a:ln>
          </p:spPr>
          <p:txBody>
            <a:bodyPr wrap="none" anchor="ctr">
              <a:spAutoFit/>
            </a:bodyPr>
            <a:lstStyle/>
            <a:p>
              <a:pPr indent="0" algn="ctr" defTabSz="457200">
                <a:buNone/>
              </a:pPr>
              <a:r>
                <a:rPr lang="en-US" sz="2000">
                  <a:solidFill>
                    <a:prstClr val="black"/>
                  </a:solidFill>
                </a:rPr>
                <a:t>imm</a:t>
              </a:r>
              <a:endParaRPr lang="en-US" sz="2000" dirty="0">
                <a:solidFill>
                  <a:prstClr val="black"/>
                </a:solidFill>
              </a:endParaRPr>
            </a:p>
          </p:txBody>
        </p:sp>
        <p:sp>
          <p:nvSpPr>
            <p:cNvPr id="45" name="Line 32"/>
            <p:cNvSpPr>
              <a:spLocks noChangeShapeType="1"/>
            </p:cNvSpPr>
            <p:nvPr/>
          </p:nvSpPr>
          <p:spPr bwMode="auto">
            <a:xfrm>
              <a:off x="1676400" y="3111500"/>
              <a:ext cx="0" cy="838200"/>
            </a:xfrm>
            <a:prstGeom prst="line">
              <a:avLst/>
            </a:prstGeom>
            <a:noFill/>
            <a:ln w="28575">
              <a:solidFill>
                <a:schemeClr val="tx1"/>
              </a:solidFill>
              <a:round/>
              <a:tailEnd type="triangle" w="med" len="med"/>
            </a:ln>
          </p:spPr>
          <p:txBody>
            <a:bodyPr wrap="none" anchor="ctr"/>
            <a:lstStyle/>
            <a:p>
              <a:pPr defTabSz="457200"/>
              <a:endParaRPr lang="en-US">
                <a:solidFill>
                  <a:prstClr val="black"/>
                </a:solidFill>
              </a:endParaRPr>
            </a:p>
          </p:txBody>
        </p:sp>
        <p:sp>
          <p:nvSpPr>
            <p:cNvPr id="46" name="AutoShape 33"/>
            <p:cNvSpPr>
              <a:spLocks noChangeArrowheads="1"/>
            </p:cNvSpPr>
            <p:nvPr/>
          </p:nvSpPr>
          <p:spPr bwMode="auto">
            <a:xfrm rot="16200000">
              <a:off x="703652" y="4293696"/>
              <a:ext cx="805021" cy="378809"/>
            </a:xfrm>
            <a:prstGeom prst="roundRect">
              <a:avLst>
                <a:gd name="adj" fmla="val 16667"/>
              </a:avLst>
            </a:prstGeom>
            <a:solidFill>
              <a:srgbClr val="FFFFFF"/>
            </a:solidFill>
            <a:ln w="28575">
              <a:solidFill>
                <a:schemeClr val="tx1"/>
              </a:solidFill>
              <a:round/>
            </a:ln>
          </p:spPr>
          <p:txBody>
            <a:bodyPr wrap="none" anchor="ctr"/>
            <a:lstStyle/>
            <a:p>
              <a:pPr indent="0" algn="ctr" defTabSz="457200">
                <a:buNone/>
              </a:pPr>
              <a:r>
                <a:rPr lang="en-US" sz="2000" dirty="0">
                  <a:solidFill>
                    <a:prstClr val="black"/>
                  </a:solidFill>
                </a:rPr>
                <a:t>MUX</a:t>
              </a:r>
            </a:p>
          </p:txBody>
        </p:sp>
        <p:sp>
          <p:nvSpPr>
            <p:cNvPr id="47" name="Line 34"/>
            <p:cNvSpPr>
              <a:spLocks noChangeShapeType="1"/>
            </p:cNvSpPr>
            <p:nvPr/>
          </p:nvSpPr>
          <p:spPr bwMode="auto">
            <a:xfrm flipH="1">
              <a:off x="1295400" y="4308475"/>
              <a:ext cx="228600" cy="0"/>
            </a:xfrm>
            <a:prstGeom prst="line">
              <a:avLst/>
            </a:prstGeom>
            <a:noFill/>
            <a:ln w="28575">
              <a:solidFill>
                <a:schemeClr val="tx1"/>
              </a:solidFill>
              <a:round/>
              <a:tailEnd type="triangle" w="med" len="med"/>
            </a:ln>
          </p:spPr>
          <p:txBody>
            <a:bodyPr wrap="none" anchor="ctr"/>
            <a:lstStyle/>
            <a:p>
              <a:pPr defTabSz="457200"/>
              <a:endParaRPr lang="en-US">
                <a:solidFill>
                  <a:prstClr val="black"/>
                </a:solidFill>
              </a:endParaRPr>
            </a:p>
          </p:txBody>
        </p:sp>
        <p:sp>
          <p:nvSpPr>
            <p:cNvPr id="48" name="Line 35"/>
            <p:cNvSpPr>
              <a:spLocks noChangeShapeType="1"/>
            </p:cNvSpPr>
            <p:nvPr/>
          </p:nvSpPr>
          <p:spPr bwMode="auto">
            <a:xfrm>
              <a:off x="3743325" y="3995738"/>
              <a:ext cx="0" cy="671512"/>
            </a:xfrm>
            <a:prstGeom prst="line">
              <a:avLst/>
            </a:prstGeom>
            <a:noFill/>
            <a:ln w="28575">
              <a:solidFill>
                <a:schemeClr val="tx1"/>
              </a:solidFill>
              <a:round/>
            </a:ln>
          </p:spPr>
          <p:txBody>
            <a:bodyPr wrap="none" anchor="ctr"/>
            <a:lstStyle/>
            <a:p>
              <a:pPr defTabSz="457200"/>
              <a:endParaRPr lang="en-US">
                <a:solidFill>
                  <a:prstClr val="black"/>
                </a:solidFill>
              </a:endParaRPr>
            </a:p>
          </p:txBody>
        </p:sp>
        <p:sp>
          <p:nvSpPr>
            <p:cNvPr id="49" name="Line 36"/>
            <p:cNvSpPr>
              <a:spLocks noChangeShapeType="1"/>
            </p:cNvSpPr>
            <p:nvPr/>
          </p:nvSpPr>
          <p:spPr bwMode="auto">
            <a:xfrm flipH="1">
              <a:off x="1295400" y="4667250"/>
              <a:ext cx="2447925" cy="0"/>
            </a:xfrm>
            <a:prstGeom prst="line">
              <a:avLst/>
            </a:prstGeom>
            <a:noFill/>
            <a:ln w="28575">
              <a:solidFill>
                <a:schemeClr val="tx1"/>
              </a:solidFill>
              <a:round/>
              <a:tailEnd type="triangle" w="med" len="med"/>
            </a:ln>
          </p:spPr>
          <p:txBody>
            <a:bodyPr wrap="none" anchor="ctr"/>
            <a:lstStyle/>
            <a:p>
              <a:pPr defTabSz="457200"/>
              <a:endParaRPr lang="en-US">
                <a:solidFill>
                  <a:prstClr val="black"/>
                </a:solidFill>
              </a:endParaRPr>
            </a:p>
          </p:txBody>
        </p:sp>
        <p:sp>
          <p:nvSpPr>
            <p:cNvPr id="50" name="Line 37"/>
            <p:cNvSpPr>
              <a:spLocks noChangeShapeType="1"/>
            </p:cNvSpPr>
            <p:nvPr/>
          </p:nvSpPr>
          <p:spPr bwMode="auto">
            <a:xfrm flipH="1">
              <a:off x="533400" y="4483100"/>
              <a:ext cx="381000" cy="0"/>
            </a:xfrm>
            <a:prstGeom prst="line">
              <a:avLst/>
            </a:prstGeom>
            <a:noFill/>
            <a:ln w="28575">
              <a:solidFill>
                <a:schemeClr val="tx1"/>
              </a:solidFill>
              <a:round/>
            </a:ln>
          </p:spPr>
          <p:txBody>
            <a:bodyPr wrap="none" anchor="ctr"/>
            <a:lstStyle/>
            <a:p>
              <a:pPr defTabSz="457200"/>
              <a:endParaRPr lang="en-US">
                <a:solidFill>
                  <a:prstClr val="black"/>
                </a:solidFill>
              </a:endParaRPr>
            </a:p>
          </p:txBody>
        </p:sp>
        <p:sp>
          <p:nvSpPr>
            <p:cNvPr id="51" name="Line 38"/>
            <p:cNvSpPr>
              <a:spLocks noChangeShapeType="1"/>
            </p:cNvSpPr>
            <p:nvPr/>
          </p:nvSpPr>
          <p:spPr bwMode="auto">
            <a:xfrm flipV="1">
              <a:off x="533400" y="3111500"/>
              <a:ext cx="0" cy="1371600"/>
            </a:xfrm>
            <a:prstGeom prst="line">
              <a:avLst/>
            </a:prstGeom>
            <a:noFill/>
            <a:ln w="28575">
              <a:solidFill>
                <a:schemeClr val="tx1"/>
              </a:solidFill>
              <a:round/>
            </a:ln>
          </p:spPr>
          <p:txBody>
            <a:bodyPr wrap="none" anchor="ctr"/>
            <a:lstStyle/>
            <a:p>
              <a:pPr defTabSz="457200"/>
              <a:endParaRPr lang="en-US">
                <a:solidFill>
                  <a:prstClr val="black"/>
                </a:solidFill>
              </a:endParaRPr>
            </a:p>
          </p:txBody>
        </p:sp>
        <p:sp>
          <p:nvSpPr>
            <p:cNvPr id="52" name="Line 39"/>
            <p:cNvSpPr>
              <a:spLocks noChangeShapeType="1"/>
            </p:cNvSpPr>
            <p:nvPr/>
          </p:nvSpPr>
          <p:spPr bwMode="auto">
            <a:xfrm>
              <a:off x="533400" y="3111500"/>
              <a:ext cx="381000" cy="0"/>
            </a:xfrm>
            <a:prstGeom prst="line">
              <a:avLst/>
            </a:prstGeom>
            <a:noFill/>
            <a:ln w="28575">
              <a:solidFill>
                <a:schemeClr val="tx1"/>
              </a:solidFill>
              <a:round/>
              <a:tailEnd type="triangle" w="med" len="med"/>
            </a:ln>
          </p:spPr>
          <p:txBody>
            <a:bodyPr wrap="none" anchor="ctr"/>
            <a:lstStyle/>
            <a:p>
              <a:pPr defTabSz="457200"/>
              <a:endParaRPr lang="en-US">
                <a:solidFill>
                  <a:prstClr val="black"/>
                </a:solidFill>
              </a:endParaRPr>
            </a:p>
          </p:txBody>
        </p:sp>
      </p:grpSp>
      <p:grpSp>
        <p:nvGrpSpPr>
          <p:cNvPr id="55" name="Group 33"/>
          <p:cNvGrpSpPr/>
          <p:nvPr/>
        </p:nvGrpSpPr>
        <p:grpSpPr>
          <a:xfrm>
            <a:off x="4682168" y="3680035"/>
            <a:ext cx="4361688" cy="2423031"/>
            <a:chOff x="3383280" y="1719072"/>
            <a:chExt cx="4361688" cy="2423031"/>
          </a:xfrm>
        </p:grpSpPr>
        <p:grpSp>
          <p:nvGrpSpPr>
            <p:cNvPr id="56" name="Group 59"/>
            <p:cNvGrpSpPr/>
            <p:nvPr/>
          </p:nvGrpSpPr>
          <p:grpSpPr>
            <a:xfrm>
              <a:off x="3383280" y="1719072"/>
              <a:ext cx="109728" cy="2423031"/>
              <a:chOff x="3383280" y="1627632"/>
              <a:chExt cx="109728" cy="2423031"/>
            </a:xfrm>
          </p:grpSpPr>
          <p:sp>
            <p:nvSpPr>
              <p:cNvPr id="72" name="Rectangle 75"/>
              <p:cNvSpPr/>
              <p:nvPr/>
            </p:nvSpPr>
            <p:spPr>
              <a:xfrm>
                <a:off x="3383280" y="1627632"/>
                <a:ext cx="109728" cy="22860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prstClr val="white"/>
                  </a:solidFill>
                </a:endParaRPr>
              </a:p>
            </p:txBody>
          </p:sp>
          <p:grpSp>
            <p:nvGrpSpPr>
              <p:cNvPr id="73" name="Group 76"/>
              <p:cNvGrpSpPr/>
              <p:nvPr/>
            </p:nvGrpSpPr>
            <p:grpSpPr>
              <a:xfrm>
                <a:off x="3392424" y="3820160"/>
                <a:ext cx="91440" cy="230503"/>
                <a:chOff x="3402584" y="3820160"/>
                <a:chExt cx="91440" cy="230503"/>
              </a:xfrm>
            </p:grpSpPr>
            <p:sp>
              <p:nvSpPr>
                <p:cNvPr id="74" name="Isosceles Triangle 77"/>
                <p:cNvSpPr/>
                <p:nvPr/>
              </p:nvSpPr>
              <p:spPr>
                <a:xfrm>
                  <a:off x="3402584" y="3820160"/>
                  <a:ext cx="91440" cy="91440"/>
                </a:xfrm>
                <a:prstGeom prst="triangle">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prstClr val="white"/>
                    </a:solidFill>
                  </a:endParaRPr>
                </a:p>
              </p:txBody>
            </p:sp>
            <p:cxnSp>
              <p:nvCxnSpPr>
                <p:cNvPr id="75" name="Straight Connector 78"/>
                <p:cNvCxnSpPr/>
                <p:nvPr/>
              </p:nvCxnSpPr>
              <p:spPr>
                <a:xfrm>
                  <a:off x="3448304" y="3918583"/>
                  <a:ext cx="0" cy="13208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grpSp>
        </p:grpSp>
        <p:grpSp>
          <p:nvGrpSpPr>
            <p:cNvPr id="57" name="Group 79"/>
            <p:cNvGrpSpPr/>
            <p:nvPr/>
          </p:nvGrpSpPr>
          <p:grpSpPr>
            <a:xfrm>
              <a:off x="4937760" y="1719072"/>
              <a:ext cx="109728" cy="2423031"/>
              <a:chOff x="3383280" y="1627632"/>
              <a:chExt cx="109728" cy="2423031"/>
            </a:xfrm>
          </p:grpSpPr>
          <p:sp>
            <p:nvSpPr>
              <p:cNvPr id="68" name="Rectangle 80"/>
              <p:cNvSpPr/>
              <p:nvPr/>
            </p:nvSpPr>
            <p:spPr>
              <a:xfrm>
                <a:off x="3383280" y="1627632"/>
                <a:ext cx="109728" cy="22860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prstClr val="white"/>
                  </a:solidFill>
                </a:endParaRPr>
              </a:p>
            </p:txBody>
          </p:sp>
          <p:grpSp>
            <p:nvGrpSpPr>
              <p:cNvPr id="69" name="Group 81"/>
              <p:cNvGrpSpPr/>
              <p:nvPr/>
            </p:nvGrpSpPr>
            <p:grpSpPr>
              <a:xfrm>
                <a:off x="3392424" y="3820160"/>
                <a:ext cx="91440" cy="230503"/>
                <a:chOff x="3402584" y="3820160"/>
                <a:chExt cx="91440" cy="230503"/>
              </a:xfrm>
            </p:grpSpPr>
            <p:sp>
              <p:nvSpPr>
                <p:cNvPr id="70" name="Isosceles Triangle 82"/>
                <p:cNvSpPr/>
                <p:nvPr/>
              </p:nvSpPr>
              <p:spPr>
                <a:xfrm>
                  <a:off x="3402584" y="3820160"/>
                  <a:ext cx="91440" cy="91440"/>
                </a:xfrm>
                <a:prstGeom prst="triangle">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prstClr val="white"/>
                    </a:solidFill>
                  </a:endParaRPr>
                </a:p>
              </p:txBody>
            </p:sp>
            <p:cxnSp>
              <p:nvCxnSpPr>
                <p:cNvPr id="71" name="Straight Connector 83"/>
                <p:cNvCxnSpPr/>
                <p:nvPr/>
              </p:nvCxnSpPr>
              <p:spPr>
                <a:xfrm>
                  <a:off x="3448304" y="3918583"/>
                  <a:ext cx="0" cy="13208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grpSp>
        </p:grpSp>
        <p:grpSp>
          <p:nvGrpSpPr>
            <p:cNvPr id="58" name="Group 84"/>
            <p:cNvGrpSpPr/>
            <p:nvPr/>
          </p:nvGrpSpPr>
          <p:grpSpPr>
            <a:xfrm>
              <a:off x="6217920" y="1719072"/>
              <a:ext cx="109728" cy="2423031"/>
              <a:chOff x="3383280" y="1627632"/>
              <a:chExt cx="109728" cy="2423031"/>
            </a:xfrm>
          </p:grpSpPr>
          <p:sp>
            <p:nvSpPr>
              <p:cNvPr id="64" name="Rectangle 85"/>
              <p:cNvSpPr/>
              <p:nvPr/>
            </p:nvSpPr>
            <p:spPr>
              <a:xfrm>
                <a:off x="3383280" y="1627632"/>
                <a:ext cx="109728" cy="22860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prstClr val="white"/>
                  </a:solidFill>
                </a:endParaRPr>
              </a:p>
            </p:txBody>
          </p:sp>
          <p:grpSp>
            <p:nvGrpSpPr>
              <p:cNvPr id="65" name="Group 86"/>
              <p:cNvGrpSpPr/>
              <p:nvPr/>
            </p:nvGrpSpPr>
            <p:grpSpPr>
              <a:xfrm>
                <a:off x="3392424" y="3820160"/>
                <a:ext cx="91440" cy="230503"/>
                <a:chOff x="3402584" y="3820160"/>
                <a:chExt cx="91440" cy="230503"/>
              </a:xfrm>
            </p:grpSpPr>
            <p:sp>
              <p:nvSpPr>
                <p:cNvPr id="66" name="Isosceles Triangle 87"/>
                <p:cNvSpPr/>
                <p:nvPr/>
              </p:nvSpPr>
              <p:spPr>
                <a:xfrm>
                  <a:off x="3402584" y="3820160"/>
                  <a:ext cx="91440" cy="91440"/>
                </a:xfrm>
                <a:prstGeom prst="triangle">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prstClr val="white"/>
                    </a:solidFill>
                  </a:endParaRPr>
                </a:p>
              </p:txBody>
            </p:sp>
            <p:cxnSp>
              <p:nvCxnSpPr>
                <p:cNvPr id="67" name="Straight Connector 88"/>
                <p:cNvCxnSpPr/>
                <p:nvPr/>
              </p:nvCxnSpPr>
              <p:spPr>
                <a:xfrm>
                  <a:off x="3448304" y="3918583"/>
                  <a:ext cx="0" cy="13208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grpSp>
        </p:grpSp>
        <p:grpSp>
          <p:nvGrpSpPr>
            <p:cNvPr id="59" name="Group 89"/>
            <p:cNvGrpSpPr/>
            <p:nvPr/>
          </p:nvGrpSpPr>
          <p:grpSpPr>
            <a:xfrm>
              <a:off x="7635240" y="1719072"/>
              <a:ext cx="109728" cy="2423031"/>
              <a:chOff x="3383280" y="1627632"/>
              <a:chExt cx="109728" cy="2423031"/>
            </a:xfrm>
          </p:grpSpPr>
          <p:sp>
            <p:nvSpPr>
              <p:cNvPr id="60" name="Rectangle 90"/>
              <p:cNvSpPr/>
              <p:nvPr/>
            </p:nvSpPr>
            <p:spPr>
              <a:xfrm>
                <a:off x="3383280" y="1627632"/>
                <a:ext cx="109728" cy="22860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prstClr val="white"/>
                  </a:solidFill>
                </a:endParaRPr>
              </a:p>
            </p:txBody>
          </p:sp>
          <p:grpSp>
            <p:nvGrpSpPr>
              <p:cNvPr id="61" name="Group 91"/>
              <p:cNvGrpSpPr/>
              <p:nvPr/>
            </p:nvGrpSpPr>
            <p:grpSpPr>
              <a:xfrm>
                <a:off x="3392424" y="3820160"/>
                <a:ext cx="91440" cy="230503"/>
                <a:chOff x="3402584" y="3820160"/>
                <a:chExt cx="91440" cy="230503"/>
              </a:xfrm>
            </p:grpSpPr>
            <p:sp>
              <p:nvSpPr>
                <p:cNvPr id="62" name="Isosceles Triangle 92"/>
                <p:cNvSpPr/>
                <p:nvPr/>
              </p:nvSpPr>
              <p:spPr>
                <a:xfrm>
                  <a:off x="3402584" y="3820160"/>
                  <a:ext cx="91440" cy="91440"/>
                </a:xfrm>
                <a:prstGeom prst="triangle">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prstClr val="white"/>
                    </a:solidFill>
                  </a:endParaRPr>
                </a:p>
              </p:txBody>
            </p:sp>
            <p:cxnSp>
              <p:nvCxnSpPr>
                <p:cNvPr id="63" name="Straight Connector 93"/>
                <p:cNvCxnSpPr/>
                <p:nvPr/>
              </p:nvCxnSpPr>
              <p:spPr>
                <a:xfrm>
                  <a:off x="3448304" y="3918583"/>
                  <a:ext cx="0" cy="13208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grpSp>
        </p:grpSp>
      </p:grpSp>
      <p:sp>
        <p:nvSpPr>
          <p:cNvPr id="80" name="TextBox 79"/>
          <p:cNvSpPr txBox="1"/>
          <p:nvPr/>
        </p:nvSpPr>
        <p:spPr>
          <a:xfrm>
            <a:off x="4367808" y="3140968"/>
            <a:ext cx="678180" cy="326390"/>
          </a:xfrm>
          <a:prstGeom prst="rect">
            <a:avLst/>
          </a:prstGeom>
          <a:noFill/>
        </p:spPr>
        <p:txBody>
          <a:bodyPr wrap="none" rtlCol="0">
            <a:spAutoFit/>
          </a:bodyPr>
          <a:lstStyle/>
          <a:p>
            <a:pPr indent="0">
              <a:buNone/>
            </a:pPr>
            <a:r>
              <a:rPr lang="en-US" altLang="zh-CN" dirty="0">
                <a:solidFill>
                  <a:srgbClr val="FF0000"/>
                </a:solidFill>
              </a:rPr>
              <a:t>IF/ID</a:t>
            </a:r>
            <a:endParaRPr lang="zh-CN" altLang="en-US" dirty="0">
              <a:solidFill>
                <a:srgbClr val="FF0000"/>
              </a:solidFill>
            </a:endParaRPr>
          </a:p>
        </p:txBody>
      </p:sp>
      <p:sp>
        <p:nvSpPr>
          <p:cNvPr id="81" name="TextBox 80"/>
          <p:cNvSpPr txBox="1"/>
          <p:nvPr/>
        </p:nvSpPr>
        <p:spPr>
          <a:xfrm>
            <a:off x="5969049" y="3140968"/>
            <a:ext cx="779780" cy="326390"/>
          </a:xfrm>
          <a:prstGeom prst="rect">
            <a:avLst/>
          </a:prstGeom>
          <a:noFill/>
        </p:spPr>
        <p:txBody>
          <a:bodyPr wrap="none" rtlCol="0">
            <a:spAutoFit/>
          </a:bodyPr>
          <a:lstStyle/>
          <a:p>
            <a:pPr indent="0">
              <a:buNone/>
            </a:pPr>
            <a:r>
              <a:rPr lang="en-US" altLang="zh-CN" dirty="0">
                <a:solidFill>
                  <a:srgbClr val="FF0000"/>
                </a:solidFill>
              </a:rPr>
              <a:t>ID/EX</a:t>
            </a:r>
            <a:endParaRPr lang="zh-CN" altLang="en-US" dirty="0">
              <a:solidFill>
                <a:srgbClr val="FF0000"/>
              </a:solidFill>
            </a:endParaRPr>
          </a:p>
        </p:txBody>
      </p:sp>
      <p:sp>
        <p:nvSpPr>
          <p:cNvPr id="82" name="TextBox 81"/>
          <p:cNvSpPr txBox="1"/>
          <p:nvPr/>
        </p:nvSpPr>
        <p:spPr>
          <a:xfrm>
            <a:off x="7265193" y="3140968"/>
            <a:ext cx="1084580" cy="326390"/>
          </a:xfrm>
          <a:prstGeom prst="rect">
            <a:avLst/>
          </a:prstGeom>
          <a:noFill/>
        </p:spPr>
        <p:txBody>
          <a:bodyPr wrap="none" rtlCol="0">
            <a:spAutoFit/>
          </a:bodyPr>
          <a:lstStyle/>
          <a:p>
            <a:pPr indent="0">
              <a:buNone/>
            </a:pPr>
            <a:r>
              <a:rPr lang="en-US" altLang="zh-CN" dirty="0">
                <a:solidFill>
                  <a:srgbClr val="FF0000"/>
                </a:solidFill>
              </a:rPr>
              <a:t>EX/MEM</a:t>
            </a:r>
            <a:endParaRPr lang="zh-CN" altLang="en-US" dirty="0">
              <a:solidFill>
                <a:srgbClr val="FF0000"/>
              </a:solidFill>
            </a:endParaRPr>
          </a:p>
        </p:txBody>
      </p:sp>
      <p:sp>
        <p:nvSpPr>
          <p:cNvPr id="83" name="TextBox 82"/>
          <p:cNvSpPr txBox="1"/>
          <p:nvPr/>
        </p:nvSpPr>
        <p:spPr>
          <a:xfrm>
            <a:off x="8610973" y="3140968"/>
            <a:ext cx="1160780" cy="326390"/>
          </a:xfrm>
          <a:prstGeom prst="rect">
            <a:avLst/>
          </a:prstGeom>
          <a:noFill/>
        </p:spPr>
        <p:txBody>
          <a:bodyPr wrap="none" rtlCol="0">
            <a:spAutoFit/>
          </a:bodyPr>
          <a:lstStyle/>
          <a:p>
            <a:pPr indent="0">
              <a:buNone/>
            </a:pPr>
            <a:r>
              <a:rPr lang="en-US" altLang="zh-CN" dirty="0">
                <a:solidFill>
                  <a:srgbClr val="FF0000"/>
                </a:solidFill>
              </a:rPr>
              <a:t>MEM/WB</a:t>
            </a:r>
            <a:endParaRPr lang="zh-CN" altLang="en-US" dirty="0">
              <a:solidFill>
                <a:srgbClr val="FF0000"/>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0" y="212725"/>
            <a:ext cx="7010400" cy="478790"/>
          </a:xfrm>
        </p:spPr>
        <p:txBody>
          <a:bodyPr/>
          <a:lstStyle/>
          <a:p>
            <a:r>
              <a:rPr lang="zh-CN" altLang="en-US" sz="3200" dirty="0"/>
              <a:t>正确认识流水线</a:t>
            </a:r>
            <a:r>
              <a:rPr lang="en-US" altLang="zh-CN" sz="3200" dirty="0"/>
              <a:t>—</a:t>
            </a:r>
            <a:r>
              <a:rPr lang="zh-CN" altLang="en-US" sz="3200" dirty="0"/>
              <a:t>流水线级数与</a:t>
            </a:r>
            <a:r>
              <a:rPr lang="en-US" altLang="zh-CN" sz="3200" dirty="0" err="1"/>
              <a:t>RF</a:t>
            </a:r>
            <a:endParaRPr lang="zh-CN" altLang="en-US" sz="3200" dirty="0"/>
          </a:p>
        </p:txBody>
      </p:sp>
      <p:sp>
        <p:nvSpPr>
          <p:cNvPr id="3" name="内容占位符 2"/>
          <p:cNvSpPr>
            <a:spLocks noGrp="1"/>
          </p:cNvSpPr>
          <p:nvPr>
            <p:ph idx="4294967295"/>
          </p:nvPr>
        </p:nvSpPr>
        <p:spPr>
          <a:xfrm>
            <a:off x="306621" y="928153"/>
            <a:ext cx="8929370" cy="1483995"/>
          </a:xfrm>
        </p:spPr>
        <p:txBody>
          <a:bodyPr>
            <a:normAutofit fontScale="92500" lnSpcReduction="10000"/>
          </a:bodyPr>
          <a:lstStyle/>
          <a:p>
            <a:r>
              <a:rPr lang="en-US" altLang="zh-CN" dirty="0"/>
              <a:t>N</a:t>
            </a:r>
            <a:r>
              <a:rPr lang="zh-CN" altLang="en-US" dirty="0"/>
              <a:t>级流水线：必须有</a:t>
            </a:r>
            <a:r>
              <a:rPr lang="en-US" altLang="zh-CN" dirty="0"/>
              <a:t>N</a:t>
            </a:r>
            <a:r>
              <a:rPr lang="zh-CN" altLang="en-US" dirty="0"/>
              <a:t>级流水线寄存器</a:t>
            </a:r>
            <a:endParaRPr lang="en-US" altLang="zh-CN" dirty="0"/>
          </a:p>
          <a:p>
            <a:pPr lvl="1"/>
            <a:r>
              <a:rPr lang="zh-CN" altLang="en-US" dirty="0"/>
              <a:t>新增</a:t>
            </a:r>
            <a:r>
              <a:rPr lang="en-US" altLang="zh-CN" dirty="0"/>
              <a:t>N-1</a:t>
            </a:r>
            <a:r>
              <a:rPr lang="zh-CN" altLang="en-US" dirty="0"/>
              <a:t>级流水线寄存器，最后一级为</a:t>
            </a:r>
            <a:r>
              <a:rPr lang="en-US" altLang="zh-CN" dirty="0"/>
              <a:t>Register File</a:t>
            </a:r>
          </a:p>
          <a:p>
            <a:r>
              <a:rPr lang="en-US" altLang="zh-CN" dirty="0" err="1"/>
              <a:t>RF</a:t>
            </a:r>
            <a:r>
              <a:rPr lang="zh-CN" altLang="en-US" dirty="0"/>
              <a:t>：这是一个特殊部件，有</a:t>
            </a:r>
            <a:r>
              <a:rPr lang="en-US" altLang="zh-CN" dirty="0"/>
              <a:t>2</a:t>
            </a:r>
            <a:r>
              <a:rPr lang="zh-CN" altLang="en-US" dirty="0"/>
              <a:t>次使用</a:t>
            </a:r>
            <a:endParaRPr lang="en-US" altLang="zh-CN" dirty="0"/>
          </a:p>
          <a:p>
            <a:pPr lvl="1"/>
            <a:r>
              <a:rPr lang="zh-CN" altLang="en-US" dirty="0"/>
              <a:t>读：第</a:t>
            </a:r>
            <a:r>
              <a:rPr lang="en-US" altLang="zh-CN" dirty="0"/>
              <a:t>2</a:t>
            </a:r>
            <a:r>
              <a:rPr lang="zh-CN" altLang="en-US" dirty="0"/>
              <a:t>级；写：第</a:t>
            </a:r>
            <a:r>
              <a:rPr lang="en-US" altLang="zh-CN" dirty="0"/>
              <a:t>5</a:t>
            </a:r>
            <a:r>
              <a:rPr lang="zh-CN" altLang="en-US" dirty="0"/>
              <a:t>级</a:t>
            </a:r>
            <a:endParaRPr lang="en-US" altLang="zh-CN" dirty="0"/>
          </a:p>
          <a:p>
            <a:endParaRPr lang="zh-CN" altLang="en-US" dirty="0"/>
          </a:p>
        </p:txBody>
      </p:sp>
      <p:grpSp>
        <p:nvGrpSpPr>
          <p:cNvPr id="5" name="Group 40"/>
          <p:cNvGrpSpPr/>
          <p:nvPr/>
        </p:nvGrpSpPr>
        <p:grpSpPr bwMode="auto">
          <a:xfrm>
            <a:off x="2611344" y="5237232"/>
            <a:ext cx="2021697" cy="736601"/>
            <a:chOff x="646" y="2832"/>
            <a:chExt cx="1645" cy="464"/>
          </a:xfrm>
        </p:grpSpPr>
        <p:sp>
          <p:nvSpPr>
            <p:cNvPr id="6" name="Text Box 41"/>
            <p:cNvSpPr txBox="1">
              <a:spLocks noChangeArrowheads="1"/>
            </p:cNvSpPr>
            <p:nvPr/>
          </p:nvSpPr>
          <p:spPr bwMode="auto">
            <a:xfrm>
              <a:off x="646" y="2832"/>
              <a:ext cx="1445" cy="464"/>
            </a:xfrm>
            <a:prstGeom prst="rect">
              <a:avLst/>
            </a:prstGeom>
            <a:noFill/>
            <a:ln w="28575">
              <a:noFill/>
              <a:miter lim="800000"/>
            </a:ln>
            <a:effectLst/>
          </p:spPr>
          <p:txBody>
            <a:bodyPr wrap="none" anchor="ctr">
              <a:spAutoFit/>
            </a:bodyPr>
            <a:lstStyle/>
            <a:p>
              <a:pPr indent="0" algn="ctr" defTabSz="457200">
                <a:buNone/>
                <a:defRPr/>
              </a:pPr>
              <a:r>
                <a:rPr lang="en-US" sz="2000" dirty="0">
                  <a:solidFill>
                    <a:srgbClr val="FF0000"/>
                  </a:solidFill>
                </a:rPr>
                <a:t>1</a:t>
              </a:r>
              <a:r>
                <a:rPr lang="en-US" sz="2000">
                  <a:solidFill>
                    <a:srgbClr val="FF0000"/>
                  </a:solidFill>
                </a:rPr>
                <a:t>. Instruction</a:t>
              </a:r>
              <a:endParaRPr lang="en-US" sz="2000" dirty="0">
                <a:solidFill>
                  <a:srgbClr val="FF0000"/>
                </a:solidFill>
              </a:endParaRPr>
            </a:p>
            <a:p>
              <a:pPr indent="0" algn="ctr" defTabSz="457200">
                <a:buNone/>
                <a:defRPr/>
              </a:pPr>
              <a:r>
                <a:rPr lang="en-US" sz="2000" dirty="0">
                  <a:solidFill>
                    <a:srgbClr val="FF0000"/>
                  </a:solidFill>
                </a:rPr>
                <a:t>Fetch</a:t>
              </a:r>
            </a:p>
          </p:txBody>
        </p:sp>
        <p:sp>
          <p:nvSpPr>
            <p:cNvPr id="7" name="Line 42"/>
            <p:cNvSpPr>
              <a:spLocks noChangeShapeType="1"/>
            </p:cNvSpPr>
            <p:nvPr/>
          </p:nvSpPr>
          <p:spPr bwMode="auto">
            <a:xfrm>
              <a:off x="729" y="2832"/>
              <a:ext cx="1562" cy="0"/>
            </a:xfrm>
            <a:prstGeom prst="line">
              <a:avLst/>
            </a:prstGeom>
            <a:noFill/>
            <a:ln w="28575">
              <a:solidFill>
                <a:srgbClr val="FF0000"/>
              </a:solidFill>
              <a:round/>
              <a:headEnd type="diamond" w="med" len="med"/>
              <a:tailEnd type="triangle" w="med" len="med"/>
            </a:ln>
            <a:effectLst/>
          </p:spPr>
          <p:txBody>
            <a:bodyPr wrap="none" anchor="ctr"/>
            <a:lstStyle/>
            <a:p>
              <a:pPr defTabSz="457200">
                <a:defRPr/>
              </a:pPr>
              <a:endParaRPr lang="en-US">
                <a:solidFill>
                  <a:srgbClr val="FF0000"/>
                </a:solidFill>
              </a:endParaRPr>
            </a:p>
          </p:txBody>
        </p:sp>
      </p:grpSp>
      <p:grpSp>
        <p:nvGrpSpPr>
          <p:cNvPr id="8" name="Group 43"/>
          <p:cNvGrpSpPr/>
          <p:nvPr/>
        </p:nvGrpSpPr>
        <p:grpSpPr bwMode="auto">
          <a:xfrm>
            <a:off x="4509217" y="5237233"/>
            <a:ext cx="1828746" cy="1038225"/>
            <a:chOff x="648" y="2832"/>
            <a:chExt cx="1406" cy="654"/>
          </a:xfrm>
        </p:grpSpPr>
        <p:sp>
          <p:nvSpPr>
            <p:cNvPr id="9" name="Text Box 44"/>
            <p:cNvSpPr txBox="1">
              <a:spLocks noChangeArrowheads="1"/>
            </p:cNvSpPr>
            <p:nvPr/>
          </p:nvSpPr>
          <p:spPr bwMode="auto">
            <a:xfrm>
              <a:off x="648" y="2857"/>
              <a:ext cx="1406" cy="629"/>
            </a:xfrm>
            <a:prstGeom prst="rect">
              <a:avLst/>
            </a:prstGeom>
            <a:noFill/>
            <a:ln w="28575">
              <a:noFill/>
              <a:miter lim="800000"/>
            </a:ln>
            <a:effectLst/>
          </p:spPr>
          <p:txBody>
            <a:bodyPr wrap="square" anchor="ctr">
              <a:spAutoFit/>
            </a:bodyPr>
            <a:lstStyle/>
            <a:p>
              <a:pPr indent="0" algn="ctr" defTabSz="457200">
                <a:buNone/>
                <a:defRPr/>
              </a:pPr>
              <a:r>
                <a:rPr lang="en-US" sz="2000" dirty="0">
                  <a:solidFill>
                    <a:srgbClr val="FF0000"/>
                  </a:solidFill>
                </a:rPr>
                <a:t>2. Decode/</a:t>
              </a:r>
            </a:p>
            <a:p>
              <a:pPr indent="0" algn="ctr" defTabSz="457200">
                <a:buNone/>
                <a:defRPr/>
              </a:pPr>
              <a:r>
                <a:rPr lang="en-US" sz="2000">
                  <a:solidFill>
                    <a:srgbClr val="FF0000"/>
                  </a:solidFill>
                </a:rPr>
                <a:t>    Register </a:t>
              </a:r>
              <a:r>
                <a:rPr lang="en-US" sz="2000" dirty="0">
                  <a:solidFill>
                    <a:srgbClr val="FF0000"/>
                  </a:solidFill>
                </a:rPr>
                <a:t>Read</a:t>
              </a:r>
            </a:p>
          </p:txBody>
        </p:sp>
        <p:sp>
          <p:nvSpPr>
            <p:cNvPr id="10" name="Line 45"/>
            <p:cNvSpPr>
              <a:spLocks noChangeShapeType="1"/>
            </p:cNvSpPr>
            <p:nvPr/>
          </p:nvSpPr>
          <p:spPr bwMode="auto">
            <a:xfrm>
              <a:off x="957" y="2832"/>
              <a:ext cx="1019" cy="0"/>
            </a:xfrm>
            <a:prstGeom prst="line">
              <a:avLst/>
            </a:prstGeom>
            <a:noFill/>
            <a:ln w="28575">
              <a:solidFill>
                <a:srgbClr val="FF0000"/>
              </a:solidFill>
              <a:round/>
              <a:headEnd type="diamond" w="med" len="med"/>
              <a:tailEnd type="triangle" w="med" len="med"/>
            </a:ln>
            <a:effectLst/>
          </p:spPr>
          <p:txBody>
            <a:bodyPr wrap="none" anchor="ctr"/>
            <a:lstStyle/>
            <a:p>
              <a:pPr defTabSz="457200">
                <a:defRPr/>
              </a:pPr>
              <a:endParaRPr lang="en-US">
                <a:solidFill>
                  <a:srgbClr val="FF0000"/>
                </a:solidFill>
              </a:endParaRPr>
            </a:p>
          </p:txBody>
        </p:sp>
      </p:grpSp>
      <p:grpSp>
        <p:nvGrpSpPr>
          <p:cNvPr id="11" name="Group 46"/>
          <p:cNvGrpSpPr/>
          <p:nvPr/>
        </p:nvGrpSpPr>
        <p:grpSpPr bwMode="auto">
          <a:xfrm>
            <a:off x="6187157" y="5237232"/>
            <a:ext cx="1438189" cy="392113"/>
            <a:chOff x="487" y="2832"/>
            <a:chExt cx="1299" cy="247"/>
          </a:xfrm>
        </p:grpSpPr>
        <p:sp>
          <p:nvSpPr>
            <p:cNvPr id="12" name="Text Box 47"/>
            <p:cNvSpPr txBox="1">
              <a:spLocks noChangeArrowheads="1"/>
            </p:cNvSpPr>
            <p:nvPr/>
          </p:nvSpPr>
          <p:spPr bwMode="auto">
            <a:xfrm>
              <a:off x="487" y="2857"/>
              <a:ext cx="1299" cy="222"/>
            </a:xfrm>
            <a:prstGeom prst="rect">
              <a:avLst/>
            </a:prstGeom>
            <a:noFill/>
            <a:ln w="28575">
              <a:noFill/>
              <a:miter lim="800000"/>
            </a:ln>
            <a:effectLst/>
          </p:spPr>
          <p:txBody>
            <a:bodyPr wrap="none" anchor="ctr">
              <a:spAutoFit/>
            </a:bodyPr>
            <a:lstStyle/>
            <a:p>
              <a:pPr indent="0" algn="ctr" defTabSz="457200">
                <a:buNone/>
                <a:defRPr/>
              </a:pPr>
              <a:r>
                <a:rPr lang="en-US" sz="2000" dirty="0">
                  <a:solidFill>
                    <a:srgbClr val="FF0000"/>
                  </a:solidFill>
                </a:rPr>
                <a:t>3. Execute</a:t>
              </a:r>
            </a:p>
          </p:txBody>
        </p:sp>
        <p:sp>
          <p:nvSpPr>
            <p:cNvPr id="13" name="Line 48"/>
            <p:cNvSpPr>
              <a:spLocks noChangeShapeType="1"/>
            </p:cNvSpPr>
            <p:nvPr/>
          </p:nvSpPr>
          <p:spPr bwMode="auto">
            <a:xfrm>
              <a:off x="697" y="2832"/>
              <a:ext cx="950" cy="0"/>
            </a:xfrm>
            <a:prstGeom prst="line">
              <a:avLst/>
            </a:prstGeom>
            <a:noFill/>
            <a:ln w="28575">
              <a:solidFill>
                <a:srgbClr val="FF0000"/>
              </a:solidFill>
              <a:round/>
              <a:headEnd type="diamond" w="med" len="med"/>
              <a:tailEnd type="triangle" w="med" len="med"/>
            </a:ln>
            <a:effectLst/>
          </p:spPr>
          <p:txBody>
            <a:bodyPr wrap="none" anchor="ctr"/>
            <a:lstStyle/>
            <a:p>
              <a:pPr defTabSz="457200">
                <a:defRPr/>
              </a:pPr>
              <a:endParaRPr lang="en-US">
                <a:solidFill>
                  <a:srgbClr val="FF0000"/>
                </a:solidFill>
              </a:endParaRPr>
            </a:p>
          </p:txBody>
        </p:sp>
      </p:grpSp>
      <p:grpSp>
        <p:nvGrpSpPr>
          <p:cNvPr id="14" name="Group 49"/>
          <p:cNvGrpSpPr/>
          <p:nvPr/>
        </p:nvGrpSpPr>
        <p:grpSpPr bwMode="auto">
          <a:xfrm>
            <a:off x="7554411" y="5237232"/>
            <a:ext cx="1438039" cy="392113"/>
            <a:chOff x="-56" y="2832"/>
            <a:chExt cx="2323" cy="247"/>
          </a:xfrm>
        </p:grpSpPr>
        <p:sp>
          <p:nvSpPr>
            <p:cNvPr id="15" name="Text Box 50"/>
            <p:cNvSpPr txBox="1">
              <a:spLocks noChangeArrowheads="1"/>
            </p:cNvSpPr>
            <p:nvPr/>
          </p:nvSpPr>
          <p:spPr bwMode="auto">
            <a:xfrm>
              <a:off x="-56" y="2857"/>
              <a:ext cx="2323" cy="222"/>
            </a:xfrm>
            <a:prstGeom prst="rect">
              <a:avLst/>
            </a:prstGeom>
            <a:noFill/>
            <a:ln w="28575">
              <a:noFill/>
              <a:miter lim="800000"/>
            </a:ln>
            <a:effectLst/>
          </p:spPr>
          <p:txBody>
            <a:bodyPr wrap="none" anchor="ctr">
              <a:spAutoFit/>
            </a:bodyPr>
            <a:lstStyle/>
            <a:p>
              <a:pPr indent="0" algn="ctr" defTabSz="457200">
                <a:buNone/>
                <a:defRPr/>
              </a:pPr>
              <a:r>
                <a:rPr lang="en-US" sz="2000" dirty="0">
                  <a:solidFill>
                    <a:srgbClr val="FF0000"/>
                  </a:solidFill>
                </a:rPr>
                <a:t>4. Memory</a:t>
              </a:r>
            </a:p>
          </p:txBody>
        </p:sp>
        <p:sp>
          <p:nvSpPr>
            <p:cNvPr id="16" name="Line 51"/>
            <p:cNvSpPr>
              <a:spLocks noChangeShapeType="1"/>
            </p:cNvSpPr>
            <p:nvPr/>
          </p:nvSpPr>
          <p:spPr bwMode="auto">
            <a:xfrm>
              <a:off x="179" y="2832"/>
              <a:ext cx="1920" cy="0"/>
            </a:xfrm>
            <a:prstGeom prst="line">
              <a:avLst/>
            </a:prstGeom>
            <a:noFill/>
            <a:ln w="28575">
              <a:solidFill>
                <a:srgbClr val="FF0000"/>
              </a:solidFill>
              <a:round/>
              <a:headEnd type="diamond" w="med" len="med"/>
              <a:tailEnd type="triangle" w="med" len="med"/>
            </a:ln>
            <a:effectLst/>
          </p:spPr>
          <p:txBody>
            <a:bodyPr wrap="none" anchor="ctr"/>
            <a:lstStyle/>
            <a:p>
              <a:pPr defTabSz="457200">
                <a:defRPr/>
              </a:pPr>
              <a:endParaRPr lang="en-US">
                <a:solidFill>
                  <a:srgbClr val="FF0000"/>
                </a:solidFill>
              </a:endParaRPr>
            </a:p>
          </p:txBody>
        </p:sp>
      </p:grpSp>
      <p:grpSp>
        <p:nvGrpSpPr>
          <p:cNvPr id="17" name="Group 52"/>
          <p:cNvGrpSpPr/>
          <p:nvPr/>
        </p:nvGrpSpPr>
        <p:grpSpPr bwMode="auto">
          <a:xfrm>
            <a:off x="9030160" y="5237232"/>
            <a:ext cx="1095044" cy="738188"/>
            <a:chOff x="711" y="2832"/>
            <a:chExt cx="1413" cy="465"/>
          </a:xfrm>
        </p:grpSpPr>
        <p:sp>
          <p:nvSpPr>
            <p:cNvPr id="18" name="Text Box 53"/>
            <p:cNvSpPr txBox="1">
              <a:spLocks noChangeArrowheads="1"/>
            </p:cNvSpPr>
            <p:nvPr/>
          </p:nvSpPr>
          <p:spPr bwMode="auto">
            <a:xfrm>
              <a:off x="711" y="2833"/>
              <a:ext cx="1413" cy="464"/>
            </a:xfrm>
            <a:prstGeom prst="rect">
              <a:avLst/>
            </a:prstGeom>
            <a:noFill/>
            <a:ln w="28575">
              <a:noFill/>
              <a:miter lim="800000"/>
            </a:ln>
          </p:spPr>
          <p:txBody>
            <a:bodyPr wrap="none" anchor="ctr">
              <a:spAutoFit/>
            </a:bodyPr>
            <a:lstStyle/>
            <a:p>
              <a:pPr indent="0" algn="ctr" defTabSz="457200">
                <a:buNone/>
              </a:pPr>
              <a:r>
                <a:rPr lang="en-US" sz="2000" dirty="0">
                  <a:solidFill>
                    <a:srgbClr val="FF0000"/>
                  </a:solidFill>
                </a:rPr>
                <a:t>5</a:t>
              </a:r>
              <a:r>
                <a:rPr lang="en-US" sz="2000">
                  <a:solidFill>
                    <a:srgbClr val="FF0000"/>
                  </a:solidFill>
                </a:rPr>
                <a:t>. Write</a:t>
              </a:r>
              <a:endParaRPr lang="en-US" sz="2000" dirty="0">
                <a:solidFill>
                  <a:srgbClr val="FF0000"/>
                </a:solidFill>
              </a:endParaRPr>
            </a:p>
            <a:p>
              <a:pPr indent="0" algn="ctr" defTabSz="457200">
                <a:buNone/>
              </a:pPr>
              <a:r>
                <a:rPr lang="en-US" sz="2000" dirty="0">
                  <a:solidFill>
                    <a:srgbClr val="FF0000"/>
                  </a:solidFill>
                </a:rPr>
                <a:t>   Back</a:t>
              </a:r>
            </a:p>
          </p:txBody>
        </p:sp>
        <p:sp>
          <p:nvSpPr>
            <p:cNvPr id="19" name="Line 54"/>
            <p:cNvSpPr>
              <a:spLocks noChangeShapeType="1"/>
            </p:cNvSpPr>
            <p:nvPr/>
          </p:nvSpPr>
          <p:spPr bwMode="auto">
            <a:xfrm>
              <a:off x="823" y="2832"/>
              <a:ext cx="1180" cy="0"/>
            </a:xfrm>
            <a:prstGeom prst="line">
              <a:avLst/>
            </a:prstGeom>
            <a:noFill/>
            <a:ln w="28575">
              <a:solidFill>
                <a:srgbClr val="FF0000"/>
              </a:solidFill>
              <a:round/>
              <a:headEnd type="diamond" w="med" len="med"/>
              <a:tailEnd type="triangle" w="med" len="med"/>
            </a:ln>
            <a:effectLst/>
          </p:spPr>
          <p:txBody>
            <a:bodyPr wrap="none" anchor="ctr"/>
            <a:lstStyle/>
            <a:p>
              <a:pPr defTabSz="457200">
                <a:defRPr/>
              </a:pPr>
              <a:endParaRPr lang="en-US">
                <a:solidFill>
                  <a:srgbClr val="FF0000"/>
                </a:solidFill>
              </a:endParaRPr>
            </a:p>
          </p:txBody>
        </p:sp>
      </p:grpSp>
      <p:grpSp>
        <p:nvGrpSpPr>
          <p:cNvPr id="20" name="Group 21"/>
          <p:cNvGrpSpPr/>
          <p:nvPr/>
        </p:nvGrpSpPr>
        <p:grpSpPr>
          <a:xfrm>
            <a:off x="1847528" y="2996952"/>
            <a:ext cx="7315200" cy="2186884"/>
            <a:chOff x="533400" y="1968500"/>
            <a:chExt cx="7391400" cy="2917111"/>
          </a:xfrm>
        </p:grpSpPr>
        <p:sp>
          <p:nvSpPr>
            <p:cNvPr id="21" name="Rectangle 4"/>
            <p:cNvSpPr>
              <a:spLocks noChangeArrowheads="1"/>
            </p:cNvSpPr>
            <p:nvPr/>
          </p:nvSpPr>
          <p:spPr bwMode="auto">
            <a:xfrm rot="16200000">
              <a:off x="457348" y="2922095"/>
              <a:ext cx="1292913" cy="378809"/>
            </a:xfrm>
            <a:prstGeom prst="rect">
              <a:avLst/>
            </a:prstGeom>
            <a:noFill/>
            <a:ln w="28575">
              <a:solidFill>
                <a:schemeClr val="tx1"/>
              </a:solidFill>
              <a:miter lim="800000"/>
            </a:ln>
          </p:spPr>
          <p:txBody>
            <a:bodyPr wrap="none" anchor="ctr"/>
            <a:lstStyle/>
            <a:p>
              <a:pPr indent="0" algn="ctr" defTabSz="457200">
                <a:buNone/>
              </a:pPr>
              <a:r>
                <a:rPr lang="en-US" sz="2000" dirty="0">
                  <a:solidFill>
                    <a:prstClr val="black"/>
                  </a:solidFill>
                </a:rPr>
                <a:t>PC</a:t>
              </a:r>
            </a:p>
          </p:txBody>
        </p:sp>
        <p:sp>
          <p:nvSpPr>
            <p:cNvPr id="22" name="Rectangle 5"/>
            <p:cNvSpPr>
              <a:spLocks noChangeArrowheads="1"/>
            </p:cNvSpPr>
            <p:nvPr/>
          </p:nvSpPr>
          <p:spPr bwMode="auto">
            <a:xfrm rot="-5400000">
              <a:off x="1600200" y="2806700"/>
              <a:ext cx="1981200" cy="1066800"/>
            </a:xfrm>
            <a:prstGeom prst="rect">
              <a:avLst/>
            </a:prstGeom>
            <a:solidFill>
              <a:srgbClr val="FFFFFF"/>
            </a:solidFill>
            <a:ln w="28575">
              <a:solidFill>
                <a:schemeClr val="tx1"/>
              </a:solidFill>
              <a:miter lim="800000"/>
            </a:ln>
          </p:spPr>
          <p:txBody>
            <a:bodyPr wrap="none" anchor="ctr"/>
            <a:lstStyle/>
            <a:p>
              <a:pPr indent="0" algn="ctr" defTabSz="457200">
                <a:buNone/>
              </a:pPr>
              <a:r>
                <a:rPr lang="en-US" sz="2000">
                  <a:solidFill>
                    <a:prstClr val="black"/>
                  </a:solidFill>
                </a:rPr>
                <a:t>instruction</a:t>
              </a:r>
              <a:endParaRPr lang="en-US" sz="2000" dirty="0">
                <a:solidFill>
                  <a:prstClr val="black"/>
                </a:solidFill>
              </a:endParaRPr>
            </a:p>
            <a:p>
              <a:pPr indent="0" algn="ctr" defTabSz="457200">
                <a:buNone/>
              </a:pPr>
              <a:r>
                <a:rPr lang="en-US" sz="2000" dirty="0">
                  <a:solidFill>
                    <a:prstClr val="black"/>
                  </a:solidFill>
                </a:rPr>
                <a:t>memory</a:t>
              </a:r>
            </a:p>
          </p:txBody>
        </p:sp>
        <p:sp>
          <p:nvSpPr>
            <p:cNvPr id="23" name="AutoShape 6"/>
            <p:cNvSpPr>
              <a:spLocks noChangeArrowheads="1"/>
            </p:cNvSpPr>
            <p:nvPr/>
          </p:nvSpPr>
          <p:spPr bwMode="auto">
            <a:xfrm>
              <a:off x="1524000" y="3933825"/>
              <a:ext cx="366713" cy="549275"/>
            </a:xfrm>
            <a:prstGeom prst="roundRect">
              <a:avLst>
                <a:gd name="adj" fmla="val 16667"/>
              </a:avLst>
            </a:prstGeom>
            <a:solidFill>
              <a:srgbClr val="FFFFFF"/>
            </a:solidFill>
            <a:ln w="28575">
              <a:solidFill>
                <a:schemeClr val="tx1"/>
              </a:solidFill>
              <a:round/>
            </a:ln>
          </p:spPr>
          <p:txBody>
            <a:bodyPr wrap="none" anchor="ctr"/>
            <a:lstStyle/>
            <a:p>
              <a:pPr indent="0" algn="ctr" defTabSz="457200">
                <a:buNone/>
              </a:pPr>
              <a:r>
                <a:rPr lang="en-US" sz="2000" dirty="0">
                  <a:solidFill>
                    <a:prstClr val="black"/>
                  </a:solidFill>
                </a:rPr>
                <a:t>+4</a:t>
              </a:r>
            </a:p>
          </p:txBody>
        </p:sp>
        <p:sp>
          <p:nvSpPr>
            <p:cNvPr id="24" name="Line 7"/>
            <p:cNvSpPr>
              <a:spLocks noChangeShapeType="1"/>
            </p:cNvSpPr>
            <p:nvPr/>
          </p:nvSpPr>
          <p:spPr bwMode="auto">
            <a:xfrm>
              <a:off x="1295400" y="3111500"/>
              <a:ext cx="762000" cy="0"/>
            </a:xfrm>
            <a:prstGeom prst="line">
              <a:avLst/>
            </a:prstGeom>
            <a:noFill/>
            <a:ln w="28575">
              <a:solidFill>
                <a:schemeClr val="tx1"/>
              </a:solidFill>
              <a:round/>
              <a:tailEnd type="triangle" w="med" len="med"/>
            </a:ln>
          </p:spPr>
          <p:txBody>
            <a:bodyPr wrap="none" anchor="ctr"/>
            <a:lstStyle/>
            <a:p>
              <a:pPr defTabSz="457200"/>
              <a:endParaRPr lang="en-US">
                <a:solidFill>
                  <a:prstClr val="black"/>
                </a:solidFill>
              </a:endParaRPr>
            </a:p>
          </p:txBody>
        </p:sp>
        <p:sp>
          <p:nvSpPr>
            <p:cNvPr id="25" name="Rectangle 8"/>
            <p:cNvSpPr>
              <a:spLocks noChangeArrowheads="1"/>
            </p:cNvSpPr>
            <p:nvPr/>
          </p:nvSpPr>
          <p:spPr bwMode="auto">
            <a:xfrm>
              <a:off x="3657600" y="2501900"/>
              <a:ext cx="990600" cy="1295400"/>
            </a:xfrm>
            <a:prstGeom prst="rect">
              <a:avLst/>
            </a:prstGeom>
            <a:solidFill>
              <a:srgbClr val="FFFFFF"/>
            </a:solidFill>
            <a:ln w="28575">
              <a:solidFill>
                <a:schemeClr val="tx1"/>
              </a:solidFill>
              <a:miter lim="800000"/>
            </a:ln>
          </p:spPr>
          <p:txBody>
            <a:bodyPr wrap="none" anchor="ctr"/>
            <a:lstStyle/>
            <a:p>
              <a:pPr indent="0" algn="ctr" defTabSz="457200">
                <a:buNone/>
              </a:pPr>
              <a:r>
                <a:rPr lang="en-US" sz="2000">
                  <a:solidFill>
                    <a:prstClr val="black"/>
                  </a:solidFill>
                </a:rPr>
                <a:t>Register</a:t>
              </a:r>
              <a:endParaRPr lang="en-US" sz="2000" dirty="0">
                <a:solidFill>
                  <a:prstClr val="black"/>
                </a:solidFill>
              </a:endParaRPr>
            </a:p>
            <a:p>
              <a:pPr indent="0" algn="ctr" defTabSz="457200">
                <a:buNone/>
              </a:pPr>
              <a:r>
                <a:rPr lang="en-US" sz="2000">
                  <a:solidFill>
                    <a:prstClr val="black"/>
                  </a:solidFill>
                </a:rPr>
                <a:t>File</a:t>
              </a:r>
              <a:endParaRPr lang="en-US" sz="2000" dirty="0">
                <a:solidFill>
                  <a:prstClr val="black"/>
                </a:solidFill>
              </a:endParaRPr>
            </a:p>
          </p:txBody>
        </p:sp>
        <p:sp>
          <p:nvSpPr>
            <p:cNvPr id="26" name="Line 9"/>
            <p:cNvSpPr>
              <a:spLocks noChangeShapeType="1"/>
            </p:cNvSpPr>
            <p:nvPr/>
          </p:nvSpPr>
          <p:spPr bwMode="auto">
            <a:xfrm>
              <a:off x="3124200" y="2959100"/>
              <a:ext cx="533400" cy="0"/>
            </a:xfrm>
            <a:prstGeom prst="line">
              <a:avLst/>
            </a:prstGeom>
            <a:noFill/>
            <a:ln w="28575">
              <a:solidFill>
                <a:schemeClr val="tx1"/>
              </a:solidFill>
              <a:round/>
              <a:tailEnd type="triangle" w="med" len="med"/>
            </a:ln>
          </p:spPr>
          <p:txBody>
            <a:bodyPr wrap="none" anchor="ctr"/>
            <a:lstStyle/>
            <a:p>
              <a:pPr defTabSz="457200"/>
              <a:endParaRPr lang="en-US">
                <a:solidFill>
                  <a:prstClr val="black"/>
                </a:solidFill>
              </a:endParaRPr>
            </a:p>
          </p:txBody>
        </p:sp>
        <p:sp>
          <p:nvSpPr>
            <p:cNvPr id="27" name="Line 10"/>
            <p:cNvSpPr>
              <a:spLocks noChangeShapeType="1"/>
            </p:cNvSpPr>
            <p:nvPr/>
          </p:nvSpPr>
          <p:spPr bwMode="auto">
            <a:xfrm>
              <a:off x="3124200" y="3332163"/>
              <a:ext cx="533400" cy="0"/>
            </a:xfrm>
            <a:prstGeom prst="line">
              <a:avLst/>
            </a:prstGeom>
            <a:noFill/>
            <a:ln w="28575">
              <a:solidFill>
                <a:schemeClr val="tx1"/>
              </a:solidFill>
              <a:round/>
              <a:tailEnd type="triangle" w="med" len="med"/>
            </a:ln>
          </p:spPr>
          <p:txBody>
            <a:bodyPr wrap="none" anchor="ctr"/>
            <a:lstStyle/>
            <a:p>
              <a:pPr defTabSz="457200"/>
              <a:endParaRPr lang="en-US">
                <a:solidFill>
                  <a:prstClr val="black"/>
                </a:solidFill>
              </a:endParaRPr>
            </a:p>
          </p:txBody>
        </p:sp>
        <p:sp>
          <p:nvSpPr>
            <p:cNvPr id="28" name="Line 11"/>
            <p:cNvSpPr>
              <a:spLocks noChangeShapeType="1"/>
            </p:cNvSpPr>
            <p:nvPr/>
          </p:nvSpPr>
          <p:spPr bwMode="auto">
            <a:xfrm>
              <a:off x="3124200" y="3644900"/>
              <a:ext cx="533400" cy="0"/>
            </a:xfrm>
            <a:prstGeom prst="line">
              <a:avLst/>
            </a:prstGeom>
            <a:noFill/>
            <a:ln w="28575">
              <a:solidFill>
                <a:schemeClr val="tx1"/>
              </a:solidFill>
              <a:round/>
              <a:tailEnd type="triangle" w="med" len="med"/>
            </a:ln>
          </p:spPr>
          <p:txBody>
            <a:bodyPr wrap="none" anchor="ctr"/>
            <a:lstStyle/>
            <a:p>
              <a:pPr defTabSz="457200"/>
              <a:endParaRPr lang="en-US">
                <a:solidFill>
                  <a:prstClr val="black"/>
                </a:solidFill>
              </a:endParaRPr>
            </a:p>
          </p:txBody>
        </p:sp>
        <p:sp>
          <p:nvSpPr>
            <p:cNvPr id="29" name="Text Box 12"/>
            <p:cNvSpPr txBox="1">
              <a:spLocks noChangeArrowheads="1"/>
            </p:cNvSpPr>
            <p:nvPr/>
          </p:nvSpPr>
          <p:spPr bwMode="auto">
            <a:xfrm>
              <a:off x="3072930" y="3211410"/>
              <a:ext cx="370212" cy="470104"/>
            </a:xfrm>
            <a:prstGeom prst="rect">
              <a:avLst/>
            </a:prstGeom>
            <a:noFill/>
            <a:ln w="28575">
              <a:noFill/>
              <a:miter lim="800000"/>
            </a:ln>
          </p:spPr>
          <p:txBody>
            <a:bodyPr wrap="none" anchor="ctr">
              <a:spAutoFit/>
            </a:bodyPr>
            <a:lstStyle/>
            <a:p>
              <a:pPr indent="0" algn="ctr" defTabSz="457200">
                <a:buNone/>
              </a:pPr>
              <a:r>
                <a:rPr lang="en-US" sz="2000" dirty="0" err="1">
                  <a:solidFill>
                    <a:prstClr val="black"/>
                  </a:solidFill>
                </a:rPr>
                <a:t>rt</a:t>
              </a:r>
              <a:endParaRPr lang="en-US" sz="2000" dirty="0">
                <a:solidFill>
                  <a:prstClr val="black"/>
                </a:solidFill>
              </a:endParaRPr>
            </a:p>
          </p:txBody>
        </p:sp>
        <p:sp>
          <p:nvSpPr>
            <p:cNvPr id="30" name="Text Box 13"/>
            <p:cNvSpPr txBox="1">
              <a:spLocks noChangeArrowheads="1"/>
            </p:cNvSpPr>
            <p:nvPr/>
          </p:nvSpPr>
          <p:spPr bwMode="auto">
            <a:xfrm>
              <a:off x="3060319" y="2906612"/>
              <a:ext cx="427315" cy="470104"/>
            </a:xfrm>
            <a:prstGeom prst="rect">
              <a:avLst/>
            </a:prstGeom>
            <a:noFill/>
            <a:ln w="28575">
              <a:noFill/>
              <a:miter lim="800000"/>
            </a:ln>
          </p:spPr>
          <p:txBody>
            <a:bodyPr wrap="none" anchor="ctr">
              <a:spAutoFit/>
            </a:bodyPr>
            <a:lstStyle/>
            <a:p>
              <a:pPr indent="0" algn="ctr" defTabSz="457200">
                <a:buNone/>
              </a:pPr>
              <a:r>
                <a:rPr lang="en-US" sz="2000" dirty="0" err="1">
                  <a:solidFill>
                    <a:prstClr val="black"/>
                  </a:solidFill>
                </a:rPr>
                <a:t>rs</a:t>
              </a:r>
              <a:endParaRPr lang="en-US" sz="2000" dirty="0">
                <a:solidFill>
                  <a:prstClr val="black"/>
                </a:solidFill>
              </a:endParaRPr>
            </a:p>
          </p:txBody>
        </p:sp>
        <p:sp>
          <p:nvSpPr>
            <p:cNvPr id="31" name="Text Box 14"/>
            <p:cNvSpPr txBox="1">
              <a:spLocks noChangeArrowheads="1"/>
            </p:cNvSpPr>
            <p:nvPr/>
          </p:nvSpPr>
          <p:spPr bwMode="auto">
            <a:xfrm>
              <a:off x="3063822" y="2525611"/>
              <a:ext cx="441431" cy="470104"/>
            </a:xfrm>
            <a:prstGeom prst="rect">
              <a:avLst/>
            </a:prstGeom>
            <a:noFill/>
            <a:ln w="28575">
              <a:noFill/>
              <a:miter lim="800000"/>
            </a:ln>
          </p:spPr>
          <p:txBody>
            <a:bodyPr wrap="none" anchor="ctr">
              <a:spAutoFit/>
            </a:bodyPr>
            <a:lstStyle/>
            <a:p>
              <a:pPr indent="0" algn="ctr" defTabSz="457200">
                <a:buNone/>
              </a:pPr>
              <a:r>
                <a:rPr lang="en-US" sz="2000">
                  <a:solidFill>
                    <a:prstClr val="black"/>
                  </a:solidFill>
                </a:rPr>
                <a:t>rd</a:t>
              </a:r>
            </a:p>
          </p:txBody>
        </p:sp>
        <p:grpSp>
          <p:nvGrpSpPr>
            <p:cNvPr id="32" name="Group 16"/>
            <p:cNvGrpSpPr/>
            <p:nvPr/>
          </p:nvGrpSpPr>
          <p:grpSpPr bwMode="auto">
            <a:xfrm>
              <a:off x="5334000" y="2562225"/>
              <a:ext cx="1219200" cy="1524000"/>
              <a:chOff x="3648" y="1348"/>
              <a:chExt cx="768" cy="960"/>
            </a:xfrm>
          </p:grpSpPr>
          <p:sp>
            <p:nvSpPr>
              <p:cNvPr id="53" name="Freeform 18"/>
              <p:cNvSpPr/>
              <p:nvPr/>
            </p:nvSpPr>
            <p:spPr bwMode="auto">
              <a:xfrm>
                <a:off x="3648" y="1348"/>
                <a:ext cx="528" cy="960"/>
              </a:xfrm>
              <a:custGeom>
                <a:avLst/>
                <a:gdLst>
                  <a:gd name="T0" fmla="*/ 0 w 528"/>
                  <a:gd name="T1" fmla="*/ 0 h 960"/>
                  <a:gd name="T2" fmla="*/ 528 w 528"/>
                  <a:gd name="T3" fmla="*/ 192 h 960"/>
                  <a:gd name="T4" fmla="*/ 528 w 528"/>
                  <a:gd name="T5" fmla="*/ 672 h 960"/>
                  <a:gd name="T6" fmla="*/ 0 w 528"/>
                  <a:gd name="T7" fmla="*/ 960 h 960"/>
                  <a:gd name="T8" fmla="*/ 0 w 528"/>
                  <a:gd name="T9" fmla="*/ 528 h 960"/>
                  <a:gd name="T10" fmla="*/ 48 w 528"/>
                  <a:gd name="T11" fmla="*/ 480 h 960"/>
                  <a:gd name="T12" fmla="*/ 0 w 528"/>
                  <a:gd name="T13" fmla="*/ 432 h 960"/>
                  <a:gd name="T14" fmla="*/ 0 w 528"/>
                  <a:gd name="T15" fmla="*/ 0 h 960"/>
                  <a:gd name="T16" fmla="*/ 0 60000 65536"/>
                  <a:gd name="T17" fmla="*/ 0 60000 65536"/>
                  <a:gd name="T18" fmla="*/ 0 60000 65536"/>
                  <a:gd name="T19" fmla="*/ 0 60000 65536"/>
                  <a:gd name="T20" fmla="*/ 0 60000 65536"/>
                  <a:gd name="T21" fmla="*/ 0 60000 65536"/>
                  <a:gd name="T22" fmla="*/ 0 60000 65536"/>
                  <a:gd name="T23" fmla="*/ 0 60000 65536"/>
                  <a:gd name="T24" fmla="*/ 0 w 528"/>
                  <a:gd name="T25" fmla="*/ 0 h 960"/>
                  <a:gd name="T26" fmla="*/ 528 w 528"/>
                  <a:gd name="T27" fmla="*/ 960 h 96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28" h="960">
                    <a:moveTo>
                      <a:pt x="0" y="0"/>
                    </a:moveTo>
                    <a:lnTo>
                      <a:pt x="528" y="192"/>
                    </a:lnTo>
                    <a:lnTo>
                      <a:pt x="528" y="672"/>
                    </a:lnTo>
                    <a:lnTo>
                      <a:pt x="0" y="960"/>
                    </a:lnTo>
                    <a:lnTo>
                      <a:pt x="0" y="528"/>
                    </a:lnTo>
                    <a:lnTo>
                      <a:pt x="48" y="480"/>
                    </a:lnTo>
                    <a:lnTo>
                      <a:pt x="0" y="432"/>
                    </a:lnTo>
                    <a:lnTo>
                      <a:pt x="0" y="0"/>
                    </a:lnTo>
                    <a:close/>
                  </a:path>
                </a:pathLst>
              </a:custGeom>
              <a:noFill/>
              <a:ln w="38100">
                <a:solidFill>
                  <a:schemeClr val="tx1"/>
                </a:solidFill>
                <a:round/>
              </a:ln>
            </p:spPr>
            <p:txBody>
              <a:bodyPr wrap="none" anchor="ctr"/>
              <a:lstStyle/>
              <a:p>
                <a:pPr indent="0" algn="ctr" defTabSz="457200">
                  <a:buNone/>
                </a:pPr>
                <a:r>
                  <a:rPr lang="en-US" sz="2000" dirty="0">
                    <a:solidFill>
                      <a:prstClr val="black"/>
                    </a:solidFill>
                  </a:rPr>
                  <a:t>ALU</a:t>
                </a:r>
              </a:p>
            </p:txBody>
          </p:sp>
          <p:sp>
            <p:nvSpPr>
              <p:cNvPr id="54" name="Line 19"/>
              <p:cNvSpPr>
                <a:spLocks noChangeShapeType="1"/>
              </p:cNvSpPr>
              <p:nvPr/>
            </p:nvSpPr>
            <p:spPr bwMode="auto">
              <a:xfrm>
                <a:off x="4176" y="1780"/>
                <a:ext cx="240" cy="0"/>
              </a:xfrm>
              <a:prstGeom prst="line">
                <a:avLst/>
              </a:prstGeom>
              <a:noFill/>
              <a:ln w="38100">
                <a:solidFill>
                  <a:schemeClr val="tx1"/>
                </a:solidFill>
                <a:round/>
                <a:tailEnd type="triangle" w="med" len="med"/>
              </a:ln>
            </p:spPr>
            <p:txBody>
              <a:bodyPr wrap="none" anchor="ctr"/>
              <a:lstStyle/>
              <a:p>
                <a:pPr defTabSz="457200"/>
                <a:endParaRPr lang="en-US">
                  <a:solidFill>
                    <a:prstClr val="black"/>
                  </a:solidFill>
                </a:endParaRPr>
              </a:p>
            </p:txBody>
          </p:sp>
        </p:grpSp>
        <p:sp>
          <p:nvSpPr>
            <p:cNvPr id="33" name="Line 20"/>
            <p:cNvSpPr>
              <a:spLocks noChangeShapeType="1"/>
            </p:cNvSpPr>
            <p:nvPr/>
          </p:nvSpPr>
          <p:spPr bwMode="auto">
            <a:xfrm>
              <a:off x="4648200" y="3644900"/>
              <a:ext cx="685800" cy="0"/>
            </a:xfrm>
            <a:prstGeom prst="line">
              <a:avLst/>
            </a:prstGeom>
            <a:noFill/>
            <a:ln w="28575">
              <a:solidFill>
                <a:schemeClr val="tx1"/>
              </a:solidFill>
              <a:round/>
              <a:tailEnd type="triangle" w="med" len="med"/>
            </a:ln>
          </p:spPr>
          <p:txBody>
            <a:bodyPr wrap="none" anchor="ctr"/>
            <a:lstStyle/>
            <a:p>
              <a:pPr defTabSz="457200"/>
              <a:endParaRPr lang="en-US">
                <a:solidFill>
                  <a:prstClr val="black"/>
                </a:solidFill>
              </a:endParaRPr>
            </a:p>
          </p:txBody>
        </p:sp>
        <p:sp>
          <p:nvSpPr>
            <p:cNvPr id="34" name="Line 21"/>
            <p:cNvSpPr>
              <a:spLocks noChangeShapeType="1"/>
            </p:cNvSpPr>
            <p:nvPr/>
          </p:nvSpPr>
          <p:spPr bwMode="auto">
            <a:xfrm>
              <a:off x="3124200" y="3995738"/>
              <a:ext cx="2179638" cy="0"/>
            </a:xfrm>
            <a:prstGeom prst="line">
              <a:avLst/>
            </a:prstGeom>
            <a:noFill/>
            <a:ln w="28575">
              <a:solidFill>
                <a:schemeClr val="tx1"/>
              </a:solidFill>
              <a:round/>
              <a:tailEnd type="triangle" w="med" len="med"/>
            </a:ln>
          </p:spPr>
          <p:txBody>
            <a:bodyPr wrap="none" anchor="ctr"/>
            <a:lstStyle/>
            <a:p>
              <a:pPr defTabSz="457200"/>
              <a:endParaRPr lang="en-US">
                <a:solidFill>
                  <a:prstClr val="black"/>
                </a:solidFill>
              </a:endParaRPr>
            </a:p>
          </p:txBody>
        </p:sp>
        <p:sp>
          <p:nvSpPr>
            <p:cNvPr id="35" name="Line 22"/>
            <p:cNvSpPr>
              <a:spLocks noChangeShapeType="1"/>
            </p:cNvSpPr>
            <p:nvPr/>
          </p:nvSpPr>
          <p:spPr bwMode="auto">
            <a:xfrm>
              <a:off x="4648200" y="2830513"/>
              <a:ext cx="655638" cy="0"/>
            </a:xfrm>
            <a:prstGeom prst="line">
              <a:avLst/>
            </a:prstGeom>
            <a:noFill/>
            <a:ln w="28575">
              <a:solidFill>
                <a:schemeClr val="tx1"/>
              </a:solidFill>
              <a:round/>
              <a:tailEnd type="triangle" w="med" len="med"/>
            </a:ln>
          </p:spPr>
          <p:txBody>
            <a:bodyPr wrap="none" anchor="ctr"/>
            <a:lstStyle/>
            <a:p>
              <a:pPr defTabSz="457200"/>
              <a:endParaRPr lang="en-US">
                <a:solidFill>
                  <a:prstClr val="black"/>
                </a:solidFill>
              </a:endParaRPr>
            </a:p>
          </p:txBody>
        </p:sp>
        <p:sp>
          <p:nvSpPr>
            <p:cNvPr id="36" name="Rectangle 23"/>
            <p:cNvSpPr>
              <a:spLocks noChangeArrowheads="1"/>
            </p:cNvSpPr>
            <p:nvPr/>
          </p:nvSpPr>
          <p:spPr bwMode="auto">
            <a:xfrm rot="-5400000">
              <a:off x="6096000" y="2959100"/>
              <a:ext cx="1981200" cy="1066800"/>
            </a:xfrm>
            <a:prstGeom prst="rect">
              <a:avLst/>
            </a:prstGeom>
            <a:solidFill>
              <a:srgbClr val="FFFFFF"/>
            </a:solidFill>
            <a:ln w="28575">
              <a:solidFill>
                <a:schemeClr val="tx1"/>
              </a:solidFill>
              <a:miter lim="800000"/>
            </a:ln>
          </p:spPr>
          <p:txBody>
            <a:bodyPr wrap="none" anchor="ctr"/>
            <a:lstStyle/>
            <a:p>
              <a:pPr indent="0" algn="ctr" defTabSz="457200">
                <a:buNone/>
              </a:pPr>
              <a:r>
                <a:rPr lang="en-US" sz="2000" dirty="0">
                  <a:solidFill>
                    <a:prstClr val="black"/>
                  </a:solidFill>
                </a:rPr>
                <a:t>Data</a:t>
              </a:r>
            </a:p>
            <a:p>
              <a:pPr indent="0" algn="ctr" defTabSz="457200">
                <a:buNone/>
              </a:pPr>
              <a:r>
                <a:rPr lang="en-US" sz="2000" dirty="0">
                  <a:solidFill>
                    <a:prstClr val="black"/>
                  </a:solidFill>
                </a:rPr>
                <a:t>memory</a:t>
              </a:r>
            </a:p>
          </p:txBody>
        </p:sp>
        <p:sp>
          <p:nvSpPr>
            <p:cNvPr id="37" name="Line 24"/>
            <p:cNvSpPr>
              <a:spLocks noChangeShapeType="1"/>
            </p:cNvSpPr>
            <p:nvPr/>
          </p:nvSpPr>
          <p:spPr bwMode="auto">
            <a:xfrm>
              <a:off x="4876800" y="3644900"/>
              <a:ext cx="0" cy="304800"/>
            </a:xfrm>
            <a:prstGeom prst="line">
              <a:avLst/>
            </a:prstGeom>
            <a:noFill/>
            <a:ln w="28575">
              <a:solidFill>
                <a:schemeClr val="tx1"/>
              </a:solidFill>
              <a:round/>
            </a:ln>
          </p:spPr>
          <p:txBody>
            <a:bodyPr wrap="none" anchor="ctr"/>
            <a:lstStyle/>
            <a:p>
              <a:pPr defTabSz="457200"/>
              <a:endParaRPr lang="en-US">
                <a:solidFill>
                  <a:prstClr val="black"/>
                </a:solidFill>
              </a:endParaRPr>
            </a:p>
          </p:txBody>
        </p:sp>
        <p:sp>
          <p:nvSpPr>
            <p:cNvPr id="38" name="Line 25"/>
            <p:cNvSpPr>
              <a:spLocks noChangeShapeType="1"/>
            </p:cNvSpPr>
            <p:nvPr/>
          </p:nvSpPr>
          <p:spPr bwMode="auto">
            <a:xfrm>
              <a:off x="4876800" y="4025900"/>
              <a:ext cx="0" cy="304800"/>
            </a:xfrm>
            <a:prstGeom prst="line">
              <a:avLst/>
            </a:prstGeom>
            <a:noFill/>
            <a:ln w="28575">
              <a:solidFill>
                <a:schemeClr val="tx1"/>
              </a:solidFill>
              <a:round/>
            </a:ln>
          </p:spPr>
          <p:txBody>
            <a:bodyPr wrap="none" anchor="ctr"/>
            <a:lstStyle/>
            <a:p>
              <a:pPr defTabSz="457200"/>
              <a:endParaRPr lang="en-US">
                <a:solidFill>
                  <a:prstClr val="black"/>
                </a:solidFill>
              </a:endParaRPr>
            </a:p>
          </p:txBody>
        </p:sp>
        <p:sp>
          <p:nvSpPr>
            <p:cNvPr id="39" name="Line 26"/>
            <p:cNvSpPr>
              <a:spLocks noChangeShapeType="1"/>
            </p:cNvSpPr>
            <p:nvPr/>
          </p:nvSpPr>
          <p:spPr bwMode="auto">
            <a:xfrm>
              <a:off x="4876800" y="4330700"/>
              <a:ext cx="1676400" cy="0"/>
            </a:xfrm>
            <a:prstGeom prst="line">
              <a:avLst/>
            </a:prstGeom>
            <a:noFill/>
            <a:ln w="28575">
              <a:solidFill>
                <a:schemeClr val="tx1"/>
              </a:solidFill>
              <a:round/>
              <a:tailEnd type="triangle" w="med" len="med"/>
            </a:ln>
          </p:spPr>
          <p:txBody>
            <a:bodyPr wrap="none" anchor="ctr"/>
            <a:lstStyle/>
            <a:p>
              <a:pPr defTabSz="457200"/>
              <a:endParaRPr lang="en-US">
                <a:solidFill>
                  <a:prstClr val="black"/>
                </a:solidFill>
              </a:endParaRPr>
            </a:p>
          </p:txBody>
        </p:sp>
        <p:sp>
          <p:nvSpPr>
            <p:cNvPr id="40" name="Line 27"/>
            <p:cNvSpPr>
              <a:spLocks noChangeShapeType="1"/>
            </p:cNvSpPr>
            <p:nvPr/>
          </p:nvSpPr>
          <p:spPr bwMode="auto">
            <a:xfrm>
              <a:off x="7620000" y="3248025"/>
              <a:ext cx="304800" cy="0"/>
            </a:xfrm>
            <a:prstGeom prst="line">
              <a:avLst/>
            </a:prstGeom>
            <a:noFill/>
            <a:ln w="28575">
              <a:solidFill>
                <a:schemeClr val="tx1"/>
              </a:solidFill>
              <a:round/>
            </a:ln>
          </p:spPr>
          <p:txBody>
            <a:bodyPr wrap="none" anchor="ctr"/>
            <a:lstStyle/>
            <a:p>
              <a:pPr defTabSz="457200"/>
              <a:endParaRPr lang="en-US">
                <a:solidFill>
                  <a:prstClr val="black"/>
                </a:solidFill>
              </a:endParaRPr>
            </a:p>
          </p:txBody>
        </p:sp>
        <p:sp>
          <p:nvSpPr>
            <p:cNvPr id="41" name="Line 28"/>
            <p:cNvSpPr>
              <a:spLocks noChangeShapeType="1"/>
            </p:cNvSpPr>
            <p:nvPr/>
          </p:nvSpPr>
          <p:spPr bwMode="auto">
            <a:xfrm flipV="1">
              <a:off x="7924800" y="1968500"/>
              <a:ext cx="0" cy="1279525"/>
            </a:xfrm>
            <a:prstGeom prst="line">
              <a:avLst/>
            </a:prstGeom>
            <a:noFill/>
            <a:ln w="28575">
              <a:solidFill>
                <a:schemeClr val="tx1"/>
              </a:solidFill>
              <a:round/>
            </a:ln>
          </p:spPr>
          <p:txBody>
            <a:bodyPr wrap="none" anchor="ctr"/>
            <a:lstStyle/>
            <a:p>
              <a:pPr defTabSz="457200"/>
              <a:endParaRPr lang="en-US">
                <a:solidFill>
                  <a:prstClr val="black"/>
                </a:solidFill>
              </a:endParaRPr>
            </a:p>
          </p:txBody>
        </p:sp>
        <p:sp>
          <p:nvSpPr>
            <p:cNvPr id="42" name="Line 29"/>
            <p:cNvSpPr>
              <a:spLocks noChangeShapeType="1"/>
            </p:cNvSpPr>
            <p:nvPr/>
          </p:nvSpPr>
          <p:spPr bwMode="auto">
            <a:xfrm flipH="1">
              <a:off x="3921125" y="1968500"/>
              <a:ext cx="4003675" cy="0"/>
            </a:xfrm>
            <a:prstGeom prst="line">
              <a:avLst/>
            </a:prstGeom>
            <a:noFill/>
            <a:ln w="28575">
              <a:solidFill>
                <a:schemeClr val="tx1"/>
              </a:solidFill>
              <a:round/>
            </a:ln>
          </p:spPr>
          <p:txBody>
            <a:bodyPr wrap="none" anchor="ctr"/>
            <a:lstStyle/>
            <a:p>
              <a:pPr defTabSz="457200"/>
              <a:endParaRPr lang="en-US">
                <a:solidFill>
                  <a:prstClr val="black"/>
                </a:solidFill>
              </a:endParaRPr>
            </a:p>
          </p:txBody>
        </p:sp>
        <p:sp>
          <p:nvSpPr>
            <p:cNvPr id="43" name="Line 30"/>
            <p:cNvSpPr>
              <a:spLocks noChangeShapeType="1"/>
            </p:cNvSpPr>
            <p:nvPr/>
          </p:nvSpPr>
          <p:spPr bwMode="auto">
            <a:xfrm>
              <a:off x="3921125" y="1968500"/>
              <a:ext cx="0" cy="533400"/>
            </a:xfrm>
            <a:prstGeom prst="line">
              <a:avLst/>
            </a:prstGeom>
            <a:noFill/>
            <a:ln w="28575">
              <a:solidFill>
                <a:schemeClr val="tx1"/>
              </a:solidFill>
              <a:round/>
              <a:tailEnd type="triangle" w="med" len="med"/>
            </a:ln>
          </p:spPr>
          <p:txBody>
            <a:bodyPr wrap="none" anchor="ctr"/>
            <a:lstStyle/>
            <a:p>
              <a:pPr defTabSz="457200"/>
              <a:endParaRPr lang="en-US">
                <a:solidFill>
                  <a:prstClr val="black"/>
                </a:solidFill>
              </a:endParaRPr>
            </a:p>
          </p:txBody>
        </p:sp>
        <p:sp>
          <p:nvSpPr>
            <p:cNvPr id="44" name="Text Box 31"/>
            <p:cNvSpPr txBox="1">
              <a:spLocks noChangeArrowheads="1"/>
            </p:cNvSpPr>
            <p:nvPr/>
          </p:nvSpPr>
          <p:spPr bwMode="auto">
            <a:xfrm>
              <a:off x="3055121" y="3913086"/>
              <a:ext cx="712834" cy="470104"/>
            </a:xfrm>
            <a:prstGeom prst="rect">
              <a:avLst/>
            </a:prstGeom>
            <a:noFill/>
            <a:ln w="28575">
              <a:noFill/>
              <a:miter lim="800000"/>
            </a:ln>
          </p:spPr>
          <p:txBody>
            <a:bodyPr wrap="none" anchor="ctr">
              <a:spAutoFit/>
            </a:bodyPr>
            <a:lstStyle/>
            <a:p>
              <a:pPr indent="0" algn="ctr" defTabSz="457200">
                <a:buNone/>
              </a:pPr>
              <a:r>
                <a:rPr lang="en-US" sz="2000">
                  <a:solidFill>
                    <a:prstClr val="black"/>
                  </a:solidFill>
                </a:rPr>
                <a:t>imm</a:t>
              </a:r>
              <a:endParaRPr lang="en-US" sz="2000" dirty="0">
                <a:solidFill>
                  <a:prstClr val="black"/>
                </a:solidFill>
              </a:endParaRPr>
            </a:p>
          </p:txBody>
        </p:sp>
        <p:sp>
          <p:nvSpPr>
            <p:cNvPr id="45" name="Line 32"/>
            <p:cNvSpPr>
              <a:spLocks noChangeShapeType="1"/>
            </p:cNvSpPr>
            <p:nvPr/>
          </p:nvSpPr>
          <p:spPr bwMode="auto">
            <a:xfrm>
              <a:off x="1676400" y="3111500"/>
              <a:ext cx="0" cy="838200"/>
            </a:xfrm>
            <a:prstGeom prst="line">
              <a:avLst/>
            </a:prstGeom>
            <a:noFill/>
            <a:ln w="28575">
              <a:solidFill>
                <a:schemeClr val="tx1"/>
              </a:solidFill>
              <a:round/>
              <a:tailEnd type="triangle" w="med" len="med"/>
            </a:ln>
          </p:spPr>
          <p:txBody>
            <a:bodyPr wrap="none" anchor="ctr"/>
            <a:lstStyle/>
            <a:p>
              <a:pPr defTabSz="457200"/>
              <a:endParaRPr lang="en-US">
                <a:solidFill>
                  <a:prstClr val="black"/>
                </a:solidFill>
              </a:endParaRPr>
            </a:p>
          </p:txBody>
        </p:sp>
        <p:sp>
          <p:nvSpPr>
            <p:cNvPr id="46" name="AutoShape 33"/>
            <p:cNvSpPr>
              <a:spLocks noChangeArrowheads="1"/>
            </p:cNvSpPr>
            <p:nvPr/>
          </p:nvSpPr>
          <p:spPr bwMode="auto">
            <a:xfrm rot="16200000">
              <a:off x="703652" y="4293696"/>
              <a:ext cx="805021" cy="378809"/>
            </a:xfrm>
            <a:prstGeom prst="roundRect">
              <a:avLst>
                <a:gd name="adj" fmla="val 16667"/>
              </a:avLst>
            </a:prstGeom>
            <a:solidFill>
              <a:srgbClr val="FFFFFF"/>
            </a:solidFill>
            <a:ln w="28575">
              <a:solidFill>
                <a:schemeClr val="tx1"/>
              </a:solidFill>
              <a:round/>
            </a:ln>
          </p:spPr>
          <p:txBody>
            <a:bodyPr wrap="none" anchor="ctr"/>
            <a:lstStyle/>
            <a:p>
              <a:pPr indent="0" algn="ctr" defTabSz="457200">
                <a:buNone/>
              </a:pPr>
              <a:r>
                <a:rPr lang="en-US" sz="2000" dirty="0">
                  <a:solidFill>
                    <a:prstClr val="black"/>
                  </a:solidFill>
                </a:rPr>
                <a:t>MUX</a:t>
              </a:r>
            </a:p>
          </p:txBody>
        </p:sp>
        <p:sp>
          <p:nvSpPr>
            <p:cNvPr id="47" name="Line 34"/>
            <p:cNvSpPr>
              <a:spLocks noChangeShapeType="1"/>
            </p:cNvSpPr>
            <p:nvPr/>
          </p:nvSpPr>
          <p:spPr bwMode="auto">
            <a:xfrm flipH="1">
              <a:off x="1295400" y="4308475"/>
              <a:ext cx="228600" cy="0"/>
            </a:xfrm>
            <a:prstGeom prst="line">
              <a:avLst/>
            </a:prstGeom>
            <a:noFill/>
            <a:ln w="28575">
              <a:solidFill>
                <a:schemeClr val="tx1"/>
              </a:solidFill>
              <a:round/>
              <a:tailEnd type="triangle" w="med" len="med"/>
            </a:ln>
          </p:spPr>
          <p:txBody>
            <a:bodyPr wrap="none" anchor="ctr"/>
            <a:lstStyle/>
            <a:p>
              <a:pPr defTabSz="457200"/>
              <a:endParaRPr lang="en-US">
                <a:solidFill>
                  <a:prstClr val="black"/>
                </a:solidFill>
              </a:endParaRPr>
            </a:p>
          </p:txBody>
        </p:sp>
        <p:sp>
          <p:nvSpPr>
            <p:cNvPr id="48" name="Line 35"/>
            <p:cNvSpPr>
              <a:spLocks noChangeShapeType="1"/>
            </p:cNvSpPr>
            <p:nvPr/>
          </p:nvSpPr>
          <p:spPr bwMode="auto">
            <a:xfrm>
              <a:off x="3743325" y="3995738"/>
              <a:ext cx="0" cy="671512"/>
            </a:xfrm>
            <a:prstGeom prst="line">
              <a:avLst/>
            </a:prstGeom>
            <a:noFill/>
            <a:ln w="28575">
              <a:solidFill>
                <a:schemeClr val="tx1"/>
              </a:solidFill>
              <a:round/>
            </a:ln>
          </p:spPr>
          <p:txBody>
            <a:bodyPr wrap="none" anchor="ctr"/>
            <a:lstStyle/>
            <a:p>
              <a:pPr defTabSz="457200"/>
              <a:endParaRPr lang="en-US">
                <a:solidFill>
                  <a:prstClr val="black"/>
                </a:solidFill>
              </a:endParaRPr>
            </a:p>
          </p:txBody>
        </p:sp>
        <p:sp>
          <p:nvSpPr>
            <p:cNvPr id="49" name="Line 36"/>
            <p:cNvSpPr>
              <a:spLocks noChangeShapeType="1"/>
            </p:cNvSpPr>
            <p:nvPr/>
          </p:nvSpPr>
          <p:spPr bwMode="auto">
            <a:xfrm flipH="1">
              <a:off x="1295400" y="4667250"/>
              <a:ext cx="2447925" cy="0"/>
            </a:xfrm>
            <a:prstGeom prst="line">
              <a:avLst/>
            </a:prstGeom>
            <a:noFill/>
            <a:ln w="28575">
              <a:solidFill>
                <a:schemeClr val="tx1"/>
              </a:solidFill>
              <a:round/>
              <a:tailEnd type="triangle" w="med" len="med"/>
            </a:ln>
          </p:spPr>
          <p:txBody>
            <a:bodyPr wrap="none" anchor="ctr"/>
            <a:lstStyle/>
            <a:p>
              <a:pPr defTabSz="457200"/>
              <a:endParaRPr lang="en-US">
                <a:solidFill>
                  <a:prstClr val="black"/>
                </a:solidFill>
              </a:endParaRPr>
            </a:p>
          </p:txBody>
        </p:sp>
        <p:sp>
          <p:nvSpPr>
            <p:cNvPr id="50" name="Line 37"/>
            <p:cNvSpPr>
              <a:spLocks noChangeShapeType="1"/>
            </p:cNvSpPr>
            <p:nvPr/>
          </p:nvSpPr>
          <p:spPr bwMode="auto">
            <a:xfrm flipH="1">
              <a:off x="533400" y="4483100"/>
              <a:ext cx="381000" cy="0"/>
            </a:xfrm>
            <a:prstGeom prst="line">
              <a:avLst/>
            </a:prstGeom>
            <a:noFill/>
            <a:ln w="28575">
              <a:solidFill>
                <a:schemeClr val="tx1"/>
              </a:solidFill>
              <a:round/>
            </a:ln>
          </p:spPr>
          <p:txBody>
            <a:bodyPr wrap="none" anchor="ctr"/>
            <a:lstStyle/>
            <a:p>
              <a:pPr defTabSz="457200"/>
              <a:endParaRPr lang="en-US">
                <a:solidFill>
                  <a:prstClr val="black"/>
                </a:solidFill>
              </a:endParaRPr>
            </a:p>
          </p:txBody>
        </p:sp>
        <p:sp>
          <p:nvSpPr>
            <p:cNvPr id="51" name="Line 38"/>
            <p:cNvSpPr>
              <a:spLocks noChangeShapeType="1"/>
            </p:cNvSpPr>
            <p:nvPr/>
          </p:nvSpPr>
          <p:spPr bwMode="auto">
            <a:xfrm flipV="1">
              <a:off x="533400" y="3111500"/>
              <a:ext cx="0" cy="1371600"/>
            </a:xfrm>
            <a:prstGeom prst="line">
              <a:avLst/>
            </a:prstGeom>
            <a:noFill/>
            <a:ln w="28575">
              <a:solidFill>
                <a:schemeClr val="tx1"/>
              </a:solidFill>
              <a:round/>
            </a:ln>
          </p:spPr>
          <p:txBody>
            <a:bodyPr wrap="none" anchor="ctr"/>
            <a:lstStyle/>
            <a:p>
              <a:pPr defTabSz="457200"/>
              <a:endParaRPr lang="en-US">
                <a:solidFill>
                  <a:prstClr val="black"/>
                </a:solidFill>
              </a:endParaRPr>
            </a:p>
          </p:txBody>
        </p:sp>
        <p:sp>
          <p:nvSpPr>
            <p:cNvPr id="52" name="Line 39"/>
            <p:cNvSpPr>
              <a:spLocks noChangeShapeType="1"/>
            </p:cNvSpPr>
            <p:nvPr/>
          </p:nvSpPr>
          <p:spPr bwMode="auto">
            <a:xfrm>
              <a:off x="533400" y="3111500"/>
              <a:ext cx="381000" cy="0"/>
            </a:xfrm>
            <a:prstGeom prst="line">
              <a:avLst/>
            </a:prstGeom>
            <a:noFill/>
            <a:ln w="28575">
              <a:solidFill>
                <a:schemeClr val="tx1"/>
              </a:solidFill>
              <a:round/>
              <a:tailEnd type="triangle" w="med" len="med"/>
            </a:ln>
          </p:spPr>
          <p:txBody>
            <a:bodyPr wrap="none" anchor="ctr"/>
            <a:lstStyle/>
            <a:p>
              <a:pPr defTabSz="457200"/>
              <a:endParaRPr lang="en-US">
                <a:solidFill>
                  <a:prstClr val="black"/>
                </a:solidFill>
              </a:endParaRPr>
            </a:p>
          </p:txBody>
        </p:sp>
      </p:grpSp>
      <p:grpSp>
        <p:nvGrpSpPr>
          <p:cNvPr id="55" name="Group 33"/>
          <p:cNvGrpSpPr/>
          <p:nvPr/>
        </p:nvGrpSpPr>
        <p:grpSpPr>
          <a:xfrm>
            <a:off x="4682168" y="3115824"/>
            <a:ext cx="4361688" cy="2423031"/>
            <a:chOff x="3383280" y="1719072"/>
            <a:chExt cx="4361688" cy="2423031"/>
          </a:xfrm>
        </p:grpSpPr>
        <p:grpSp>
          <p:nvGrpSpPr>
            <p:cNvPr id="56" name="Group 59"/>
            <p:cNvGrpSpPr/>
            <p:nvPr/>
          </p:nvGrpSpPr>
          <p:grpSpPr>
            <a:xfrm>
              <a:off x="3383280" y="1719072"/>
              <a:ext cx="109728" cy="2423031"/>
              <a:chOff x="3383280" y="1627632"/>
              <a:chExt cx="109728" cy="2423031"/>
            </a:xfrm>
          </p:grpSpPr>
          <p:sp>
            <p:nvSpPr>
              <p:cNvPr id="72" name="Rectangle 75"/>
              <p:cNvSpPr/>
              <p:nvPr/>
            </p:nvSpPr>
            <p:spPr>
              <a:xfrm>
                <a:off x="3383280" y="1627632"/>
                <a:ext cx="109728" cy="22860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prstClr val="white"/>
                  </a:solidFill>
                </a:endParaRPr>
              </a:p>
            </p:txBody>
          </p:sp>
          <p:grpSp>
            <p:nvGrpSpPr>
              <p:cNvPr id="73" name="Group 76"/>
              <p:cNvGrpSpPr/>
              <p:nvPr/>
            </p:nvGrpSpPr>
            <p:grpSpPr>
              <a:xfrm>
                <a:off x="3392424" y="3820160"/>
                <a:ext cx="91440" cy="230503"/>
                <a:chOff x="3402584" y="3820160"/>
                <a:chExt cx="91440" cy="230503"/>
              </a:xfrm>
            </p:grpSpPr>
            <p:sp>
              <p:nvSpPr>
                <p:cNvPr id="74" name="Isosceles Triangle 77"/>
                <p:cNvSpPr/>
                <p:nvPr/>
              </p:nvSpPr>
              <p:spPr>
                <a:xfrm>
                  <a:off x="3402584" y="3820160"/>
                  <a:ext cx="91440" cy="91440"/>
                </a:xfrm>
                <a:prstGeom prst="triangle">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prstClr val="white"/>
                    </a:solidFill>
                  </a:endParaRPr>
                </a:p>
              </p:txBody>
            </p:sp>
            <p:cxnSp>
              <p:nvCxnSpPr>
                <p:cNvPr id="75" name="Straight Connector 78"/>
                <p:cNvCxnSpPr/>
                <p:nvPr/>
              </p:nvCxnSpPr>
              <p:spPr>
                <a:xfrm>
                  <a:off x="3448304" y="3918583"/>
                  <a:ext cx="0" cy="13208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grpSp>
        </p:grpSp>
        <p:grpSp>
          <p:nvGrpSpPr>
            <p:cNvPr id="57" name="Group 79"/>
            <p:cNvGrpSpPr/>
            <p:nvPr/>
          </p:nvGrpSpPr>
          <p:grpSpPr>
            <a:xfrm>
              <a:off x="4937760" y="1719072"/>
              <a:ext cx="109728" cy="2423031"/>
              <a:chOff x="3383280" y="1627632"/>
              <a:chExt cx="109728" cy="2423031"/>
            </a:xfrm>
          </p:grpSpPr>
          <p:sp>
            <p:nvSpPr>
              <p:cNvPr id="68" name="Rectangle 80"/>
              <p:cNvSpPr/>
              <p:nvPr/>
            </p:nvSpPr>
            <p:spPr>
              <a:xfrm>
                <a:off x="3383280" y="1627632"/>
                <a:ext cx="109728" cy="22860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prstClr val="white"/>
                  </a:solidFill>
                </a:endParaRPr>
              </a:p>
            </p:txBody>
          </p:sp>
          <p:grpSp>
            <p:nvGrpSpPr>
              <p:cNvPr id="69" name="Group 81"/>
              <p:cNvGrpSpPr/>
              <p:nvPr/>
            </p:nvGrpSpPr>
            <p:grpSpPr>
              <a:xfrm>
                <a:off x="3392424" y="3820160"/>
                <a:ext cx="91440" cy="230503"/>
                <a:chOff x="3402584" y="3820160"/>
                <a:chExt cx="91440" cy="230503"/>
              </a:xfrm>
            </p:grpSpPr>
            <p:sp>
              <p:nvSpPr>
                <p:cNvPr id="70" name="Isosceles Triangle 82"/>
                <p:cNvSpPr/>
                <p:nvPr/>
              </p:nvSpPr>
              <p:spPr>
                <a:xfrm>
                  <a:off x="3402584" y="3820160"/>
                  <a:ext cx="91440" cy="91440"/>
                </a:xfrm>
                <a:prstGeom prst="triangle">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prstClr val="white"/>
                    </a:solidFill>
                  </a:endParaRPr>
                </a:p>
              </p:txBody>
            </p:sp>
            <p:cxnSp>
              <p:nvCxnSpPr>
                <p:cNvPr id="71" name="Straight Connector 83"/>
                <p:cNvCxnSpPr/>
                <p:nvPr/>
              </p:nvCxnSpPr>
              <p:spPr>
                <a:xfrm>
                  <a:off x="3448304" y="3918583"/>
                  <a:ext cx="0" cy="13208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grpSp>
        </p:grpSp>
        <p:grpSp>
          <p:nvGrpSpPr>
            <p:cNvPr id="58" name="Group 84"/>
            <p:cNvGrpSpPr/>
            <p:nvPr/>
          </p:nvGrpSpPr>
          <p:grpSpPr>
            <a:xfrm>
              <a:off x="6217920" y="1719072"/>
              <a:ext cx="109728" cy="2423031"/>
              <a:chOff x="3383280" y="1627632"/>
              <a:chExt cx="109728" cy="2423031"/>
            </a:xfrm>
          </p:grpSpPr>
          <p:sp>
            <p:nvSpPr>
              <p:cNvPr id="64" name="Rectangle 85"/>
              <p:cNvSpPr/>
              <p:nvPr/>
            </p:nvSpPr>
            <p:spPr>
              <a:xfrm>
                <a:off x="3383280" y="1627632"/>
                <a:ext cx="109728" cy="22860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prstClr val="white"/>
                  </a:solidFill>
                </a:endParaRPr>
              </a:p>
            </p:txBody>
          </p:sp>
          <p:grpSp>
            <p:nvGrpSpPr>
              <p:cNvPr id="65" name="Group 86"/>
              <p:cNvGrpSpPr/>
              <p:nvPr/>
            </p:nvGrpSpPr>
            <p:grpSpPr>
              <a:xfrm>
                <a:off x="3392424" y="3820160"/>
                <a:ext cx="91440" cy="230503"/>
                <a:chOff x="3402584" y="3820160"/>
                <a:chExt cx="91440" cy="230503"/>
              </a:xfrm>
            </p:grpSpPr>
            <p:sp>
              <p:nvSpPr>
                <p:cNvPr id="66" name="Isosceles Triangle 87"/>
                <p:cNvSpPr/>
                <p:nvPr/>
              </p:nvSpPr>
              <p:spPr>
                <a:xfrm>
                  <a:off x="3402584" y="3820160"/>
                  <a:ext cx="91440" cy="91440"/>
                </a:xfrm>
                <a:prstGeom prst="triangle">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prstClr val="white"/>
                    </a:solidFill>
                  </a:endParaRPr>
                </a:p>
              </p:txBody>
            </p:sp>
            <p:cxnSp>
              <p:nvCxnSpPr>
                <p:cNvPr id="67" name="Straight Connector 88"/>
                <p:cNvCxnSpPr/>
                <p:nvPr/>
              </p:nvCxnSpPr>
              <p:spPr>
                <a:xfrm>
                  <a:off x="3448304" y="3918583"/>
                  <a:ext cx="0" cy="13208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grpSp>
        </p:grpSp>
        <p:grpSp>
          <p:nvGrpSpPr>
            <p:cNvPr id="59" name="Group 89"/>
            <p:cNvGrpSpPr/>
            <p:nvPr/>
          </p:nvGrpSpPr>
          <p:grpSpPr>
            <a:xfrm>
              <a:off x="7635240" y="1719072"/>
              <a:ext cx="109728" cy="2423031"/>
              <a:chOff x="3383280" y="1627632"/>
              <a:chExt cx="109728" cy="2423031"/>
            </a:xfrm>
          </p:grpSpPr>
          <p:sp>
            <p:nvSpPr>
              <p:cNvPr id="60" name="Rectangle 90"/>
              <p:cNvSpPr/>
              <p:nvPr/>
            </p:nvSpPr>
            <p:spPr>
              <a:xfrm>
                <a:off x="3383280" y="1627632"/>
                <a:ext cx="109728" cy="22860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prstClr val="white"/>
                  </a:solidFill>
                </a:endParaRPr>
              </a:p>
            </p:txBody>
          </p:sp>
          <p:grpSp>
            <p:nvGrpSpPr>
              <p:cNvPr id="61" name="Group 91"/>
              <p:cNvGrpSpPr/>
              <p:nvPr/>
            </p:nvGrpSpPr>
            <p:grpSpPr>
              <a:xfrm>
                <a:off x="3392424" y="3820160"/>
                <a:ext cx="91440" cy="230503"/>
                <a:chOff x="3402584" y="3820160"/>
                <a:chExt cx="91440" cy="230503"/>
              </a:xfrm>
            </p:grpSpPr>
            <p:sp>
              <p:nvSpPr>
                <p:cNvPr id="62" name="Isosceles Triangle 92"/>
                <p:cNvSpPr/>
                <p:nvPr/>
              </p:nvSpPr>
              <p:spPr>
                <a:xfrm>
                  <a:off x="3402584" y="3820160"/>
                  <a:ext cx="91440" cy="91440"/>
                </a:xfrm>
                <a:prstGeom prst="triangle">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prstClr val="white"/>
                    </a:solidFill>
                  </a:endParaRPr>
                </a:p>
              </p:txBody>
            </p:sp>
            <p:cxnSp>
              <p:nvCxnSpPr>
                <p:cNvPr id="63" name="Straight Connector 93"/>
                <p:cNvCxnSpPr/>
                <p:nvPr/>
              </p:nvCxnSpPr>
              <p:spPr>
                <a:xfrm>
                  <a:off x="3448304" y="3918583"/>
                  <a:ext cx="0" cy="13208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grpSp>
        </p:grpSp>
      </p:grpSp>
      <p:sp>
        <p:nvSpPr>
          <p:cNvPr id="76" name="Rectangle 8"/>
          <p:cNvSpPr>
            <a:spLocks noChangeArrowheads="1"/>
          </p:cNvSpPr>
          <p:nvPr/>
        </p:nvSpPr>
        <p:spPr bwMode="auto">
          <a:xfrm>
            <a:off x="9580108" y="3385592"/>
            <a:ext cx="980388" cy="971128"/>
          </a:xfrm>
          <a:prstGeom prst="rect">
            <a:avLst/>
          </a:prstGeom>
          <a:solidFill>
            <a:srgbClr val="FFFFFF"/>
          </a:solidFill>
          <a:ln w="28575">
            <a:solidFill>
              <a:srgbClr val="FF0000"/>
            </a:solidFill>
            <a:prstDash val="dash"/>
            <a:miter lim="800000"/>
          </a:ln>
        </p:spPr>
        <p:txBody>
          <a:bodyPr wrap="none" anchor="ctr"/>
          <a:lstStyle/>
          <a:p>
            <a:pPr indent="0" algn="ctr" defTabSz="457200">
              <a:buNone/>
            </a:pPr>
            <a:r>
              <a:rPr lang="en-US" sz="2000">
                <a:solidFill>
                  <a:srgbClr val="FF0000"/>
                </a:solidFill>
              </a:rPr>
              <a:t>Register</a:t>
            </a:r>
            <a:endParaRPr lang="en-US" sz="2000" dirty="0">
              <a:solidFill>
                <a:srgbClr val="FF0000"/>
              </a:solidFill>
            </a:endParaRPr>
          </a:p>
          <a:p>
            <a:pPr indent="0" algn="ctr" defTabSz="457200">
              <a:buNone/>
            </a:pPr>
            <a:r>
              <a:rPr lang="en-US" sz="2000">
                <a:solidFill>
                  <a:srgbClr val="FF0000"/>
                </a:solidFill>
              </a:rPr>
              <a:t>File</a:t>
            </a:r>
            <a:endParaRPr lang="en-US" sz="2000" dirty="0">
              <a:solidFill>
                <a:srgbClr val="FF0000"/>
              </a:solidFill>
            </a:endParaRPr>
          </a:p>
        </p:txBody>
      </p:sp>
      <p:sp>
        <p:nvSpPr>
          <p:cNvPr id="77" name="Line 19"/>
          <p:cNvSpPr>
            <a:spLocks noChangeShapeType="1"/>
          </p:cNvSpPr>
          <p:nvPr/>
        </p:nvSpPr>
        <p:spPr bwMode="auto">
          <a:xfrm>
            <a:off x="8868376" y="3944908"/>
            <a:ext cx="720000" cy="0"/>
          </a:xfrm>
          <a:prstGeom prst="line">
            <a:avLst/>
          </a:prstGeom>
          <a:noFill/>
          <a:ln w="38100">
            <a:solidFill>
              <a:srgbClr val="FF0000"/>
            </a:solidFill>
            <a:prstDash val="sysDash"/>
            <a:round/>
            <a:tailEnd type="triangle" w="med" len="med"/>
          </a:ln>
        </p:spPr>
        <p:txBody>
          <a:bodyPr wrap="none" anchor="ctr"/>
          <a:lstStyle/>
          <a:p>
            <a:pPr defTabSz="457200"/>
            <a:endParaRPr lang="en-US">
              <a:solidFill>
                <a:prstClr val="black"/>
              </a:solidFill>
            </a:endParaRPr>
          </a:p>
        </p:txBody>
      </p:sp>
      <p:sp>
        <p:nvSpPr>
          <p:cNvPr id="78" name="TextBox 77"/>
          <p:cNvSpPr txBox="1"/>
          <p:nvPr/>
        </p:nvSpPr>
        <p:spPr>
          <a:xfrm>
            <a:off x="4939427" y="6182112"/>
            <a:ext cx="1101090" cy="404495"/>
          </a:xfrm>
          <a:prstGeom prst="rect">
            <a:avLst/>
          </a:prstGeom>
        </p:spPr>
        <p:style>
          <a:lnRef idx="1">
            <a:schemeClr val="accent1"/>
          </a:lnRef>
          <a:fillRef idx="3">
            <a:schemeClr val="accent1"/>
          </a:fillRef>
          <a:effectRef idx="2">
            <a:schemeClr val="accent1"/>
          </a:effectRef>
          <a:fontRef idx="minor">
            <a:schemeClr val="lt1"/>
          </a:fontRef>
        </p:style>
        <p:txBody>
          <a:bodyPr wrap="none" rtlCol="0">
            <a:spAutoFit/>
          </a:bodyPr>
          <a:lstStyle/>
          <a:p>
            <a:pPr indent="0">
              <a:buNone/>
            </a:pPr>
            <a:r>
              <a:rPr lang="zh-CN" altLang="en-US" sz="2400" dirty="0">
                <a:latin typeface="黑体" panose="02010609060101010101" pitchFamily="49" charset="-122"/>
                <a:ea typeface="黑体" panose="02010609060101010101" pitchFamily="49" charset="-122"/>
              </a:rPr>
              <a:t>读操作</a:t>
            </a:r>
          </a:p>
        </p:txBody>
      </p:sp>
      <p:sp>
        <p:nvSpPr>
          <p:cNvPr id="79" name="TextBox 78"/>
          <p:cNvSpPr txBox="1"/>
          <p:nvPr/>
        </p:nvSpPr>
        <p:spPr>
          <a:xfrm>
            <a:off x="9315390" y="6182112"/>
            <a:ext cx="1101090" cy="404495"/>
          </a:xfrm>
          <a:prstGeom prst="rect">
            <a:avLst/>
          </a:prstGeom>
        </p:spPr>
        <p:style>
          <a:lnRef idx="1">
            <a:schemeClr val="accent1"/>
          </a:lnRef>
          <a:fillRef idx="3">
            <a:schemeClr val="accent1"/>
          </a:fillRef>
          <a:effectRef idx="2">
            <a:schemeClr val="accent1"/>
          </a:effectRef>
          <a:fontRef idx="minor">
            <a:schemeClr val="lt1"/>
          </a:fontRef>
        </p:style>
        <p:txBody>
          <a:bodyPr wrap="none" rtlCol="0">
            <a:spAutoFit/>
          </a:bodyPr>
          <a:lstStyle/>
          <a:p>
            <a:pPr indent="0">
              <a:buNone/>
            </a:pPr>
            <a:r>
              <a:rPr lang="zh-CN" altLang="en-US" sz="2400" dirty="0">
                <a:latin typeface="黑体" panose="02010609060101010101" pitchFamily="49" charset="-122"/>
                <a:ea typeface="黑体" panose="02010609060101010101" pitchFamily="49" charset="-122"/>
              </a:rPr>
              <a:t>写操作</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矩形 54272"/>
          <p:cNvSpPr/>
          <p:nvPr/>
        </p:nvSpPr>
        <p:spPr>
          <a:xfrm>
            <a:off x="2911361" y="6080648"/>
            <a:ext cx="7704458" cy="74537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endParaRPr lang="zh-CN" altLang="en-US"/>
          </a:p>
        </p:txBody>
      </p:sp>
      <p:sp>
        <p:nvSpPr>
          <p:cNvPr id="2" name="标题 1"/>
          <p:cNvSpPr>
            <a:spLocks noGrp="1"/>
          </p:cNvSpPr>
          <p:nvPr>
            <p:ph type="title" idx="4294967295"/>
          </p:nvPr>
        </p:nvSpPr>
        <p:spPr>
          <a:xfrm>
            <a:off x="0" y="174625"/>
            <a:ext cx="7010400" cy="478790"/>
          </a:xfrm>
        </p:spPr>
        <p:txBody>
          <a:bodyPr/>
          <a:lstStyle/>
          <a:p>
            <a:r>
              <a:rPr lang="zh-CN" altLang="en-US" sz="3200" dirty="0"/>
              <a:t>正确认识流水线：流水线级数与</a:t>
            </a:r>
            <a:r>
              <a:rPr lang="en-US" altLang="zh-CN" sz="3200" dirty="0" err="1"/>
              <a:t>RF</a:t>
            </a:r>
            <a:endParaRPr lang="zh-CN" altLang="en-US" sz="3200" dirty="0"/>
          </a:p>
        </p:txBody>
      </p:sp>
      <p:sp>
        <p:nvSpPr>
          <p:cNvPr id="3" name="内容占位符 2"/>
          <p:cNvSpPr>
            <a:spLocks noGrp="1"/>
          </p:cNvSpPr>
          <p:nvPr>
            <p:ph idx="4294967295"/>
          </p:nvPr>
        </p:nvSpPr>
        <p:spPr>
          <a:xfrm>
            <a:off x="1197610" y="4257040"/>
            <a:ext cx="4255770" cy="2487930"/>
          </a:xfrm>
        </p:spPr>
        <p:txBody>
          <a:bodyPr>
            <a:normAutofit/>
          </a:bodyPr>
          <a:lstStyle/>
          <a:p>
            <a:r>
              <a:rPr lang="en-US" altLang="zh-CN" dirty="0" err="1"/>
              <a:t>RF</a:t>
            </a:r>
            <a:r>
              <a:rPr lang="zh-CN" altLang="en-US" dirty="0"/>
              <a:t>：上升沿被更新</a:t>
            </a:r>
            <a:endParaRPr lang="en-US" altLang="zh-CN" dirty="0"/>
          </a:p>
          <a:p>
            <a:pPr lvl="1"/>
            <a:r>
              <a:rPr lang="en-US" altLang="zh-CN" dirty="0"/>
              <a:t>WE</a:t>
            </a:r>
            <a:r>
              <a:rPr lang="zh-CN" altLang="en-US" dirty="0"/>
              <a:t>有效，则</a:t>
            </a:r>
            <a:r>
              <a:rPr lang="en-US" altLang="zh-CN" dirty="0" err="1"/>
              <a:t>WD</a:t>
            </a:r>
            <a:r>
              <a:rPr lang="zh-CN" altLang="en-US" dirty="0"/>
              <a:t>被写入</a:t>
            </a:r>
            <a:r>
              <a:rPr lang="en-US" altLang="zh-CN" dirty="0" err="1"/>
              <a:t>A3</a:t>
            </a:r>
            <a:endParaRPr lang="en-US" altLang="zh-CN" dirty="0"/>
          </a:p>
          <a:p>
            <a:r>
              <a:rPr lang="zh-CN" altLang="en-US" dirty="0"/>
              <a:t>输出：与时钟无关，仅与</a:t>
            </a:r>
            <a:r>
              <a:rPr lang="en-US" altLang="zh-CN" dirty="0" err="1"/>
              <a:t>RF</a:t>
            </a:r>
            <a:r>
              <a:rPr lang="zh-CN" altLang="en-US" dirty="0"/>
              <a:t>内容及</a:t>
            </a:r>
            <a:r>
              <a:rPr lang="en-US" altLang="zh-CN" dirty="0"/>
              <a:t>A1/</a:t>
            </a:r>
            <a:r>
              <a:rPr lang="en-US" altLang="zh-CN" dirty="0" err="1"/>
              <a:t>A2</a:t>
            </a:r>
            <a:r>
              <a:rPr lang="zh-CN" altLang="en-US" dirty="0"/>
              <a:t>相关</a:t>
            </a:r>
            <a:endParaRPr lang="en-US" altLang="zh-CN" dirty="0"/>
          </a:p>
        </p:txBody>
      </p:sp>
      <p:grpSp>
        <p:nvGrpSpPr>
          <p:cNvPr id="226" name="组合 225"/>
          <p:cNvGrpSpPr/>
          <p:nvPr/>
        </p:nvGrpSpPr>
        <p:grpSpPr>
          <a:xfrm>
            <a:off x="2937981" y="797655"/>
            <a:ext cx="3602003" cy="432048"/>
            <a:chOff x="6372100" y="1556792"/>
            <a:chExt cx="3600500" cy="432048"/>
          </a:xfrm>
        </p:grpSpPr>
        <p:grpSp>
          <p:nvGrpSpPr>
            <p:cNvPr id="219" name="组合 218"/>
            <p:cNvGrpSpPr/>
            <p:nvPr/>
          </p:nvGrpSpPr>
          <p:grpSpPr>
            <a:xfrm>
              <a:off x="6372100" y="1556840"/>
              <a:ext cx="1799900" cy="432000"/>
              <a:chOff x="4356024" y="1556792"/>
              <a:chExt cx="432000" cy="396000"/>
            </a:xfrm>
          </p:grpSpPr>
          <p:cxnSp>
            <p:nvCxnSpPr>
              <p:cNvPr id="222" name="直接箭头连接符 221"/>
              <p:cNvCxnSpPr/>
              <p:nvPr/>
            </p:nvCxnSpPr>
            <p:spPr>
              <a:xfrm flipH="1" flipV="1">
                <a:off x="4358297" y="1556836"/>
                <a:ext cx="0" cy="395956"/>
              </a:xfrm>
              <a:prstGeom prst="straightConnector1">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1" name="直接箭头连接符 220"/>
              <p:cNvCxnSpPr/>
              <p:nvPr/>
            </p:nvCxnSpPr>
            <p:spPr>
              <a:xfrm>
                <a:off x="4356024" y="1556792"/>
                <a:ext cx="432000" cy="0"/>
              </a:xfrm>
              <a:prstGeom prst="straightConnector1">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224" name="直接箭头连接符 223"/>
            <p:cNvCxnSpPr/>
            <p:nvPr/>
          </p:nvCxnSpPr>
          <p:spPr>
            <a:xfrm flipH="1">
              <a:off x="8172599" y="1988840"/>
              <a:ext cx="1800001" cy="0"/>
            </a:xfrm>
            <a:prstGeom prst="straightConnector1">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5" name="直接箭头连接符 224"/>
            <p:cNvCxnSpPr/>
            <p:nvPr/>
          </p:nvCxnSpPr>
          <p:spPr>
            <a:xfrm flipH="1" flipV="1">
              <a:off x="8164269" y="1556792"/>
              <a:ext cx="0" cy="431952"/>
            </a:xfrm>
            <a:prstGeom prst="straightConnector1">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227" name="组合 226"/>
          <p:cNvGrpSpPr/>
          <p:nvPr/>
        </p:nvGrpSpPr>
        <p:grpSpPr>
          <a:xfrm>
            <a:off x="4738192" y="797655"/>
            <a:ext cx="3600390" cy="432048"/>
            <a:chOff x="4572010" y="1556792"/>
            <a:chExt cx="3600390" cy="432048"/>
          </a:xfrm>
        </p:grpSpPr>
        <p:grpSp>
          <p:nvGrpSpPr>
            <p:cNvPr id="228" name="组合 227"/>
            <p:cNvGrpSpPr/>
            <p:nvPr/>
          </p:nvGrpSpPr>
          <p:grpSpPr>
            <a:xfrm>
              <a:off x="4572010" y="1556840"/>
              <a:ext cx="3599992" cy="432000"/>
              <a:chOff x="3923978" y="1556792"/>
              <a:chExt cx="864046" cy="396000"/>
            </a:xfrm>
          </p:grpSpPr>
          <p:grpSp>
            <p:nvGrpSpPr>
              <p:cNvPr id="231" name="组合 230"/>
              <p:cNvGrpSpPr/>
              <p:nvPr/>
            </p:nvGrpSpPr>
            <p:grpSpPr>
              <a:xfrm flipH="1">
                <a:off x="3923978" y="1556792"/>
                <a:ext cx="432073" cy="396000"/>
                <a:chOff x="6156077" y="1340768"/>
                <a:chExt cx="584563" cy="1872208"/>
              </a:xfrm>
            </p:grpSpPr>
            <p:cxnSp>
              <p:nvCxnSpPr>
                <p:cNvPr id="233" name="直接箭头连接符 232"/>
                <p:cNvCxnSpPr/>
                <p:nvPr/>
              </p:nvCxnSpPr>
              <p:spPr>
                <a:xfrm flipV="1">
                  <a:off x="6156077" y="1340768"/>
                  <a:ext cx="0" cy="1872000"/>
                </a:xfrm>
                <a:prstGeom prst="straightConnector1">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4" name="直接箭头连接符 233"/>
                <p:cNvCxnSpPr/>
                <p:nvPr/>
              </p:nvCxnSpPr>
              <p:spPr>
                <a:xfrm>
                  <a:off x="6156143" y="3212976"/>
                  <a:ext cx="584497" cy="0"/>
                </a:xfrm>
                <a:prstGeom prst="straightConnector1">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232" name="直接箭头连接符 231"/>
              <p:cNvCxnSpPr/>
              <p:nvPr/>
            </p:nvCxnSpPr>
            <p:spPr>
              <a:xfrm>
                <a:off x="4356024" y="1556792"/>
                <a:ext cx="432000" cy="0"/>
              </a:xfrm>
              <a:prstGeom prst="straightConnector1">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230" name="直接箭头连接符 229"/>
            <p:cNvCxnSpPr/>
            <p:nvPr/>
          </p:nvCxnSpPr>
          <p:spPr>
            <a:xfrm flipH="1" flipV="1">
              <a:off x="8172400" y="1556792"/>
              <a:ext cx="0" cy="431952"/>
            </a:xfrm>
            <a:prstGeom prst="straightConnector1">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236" name="五边形 235"/>
          <p:cNvSpPr/>
          <p:nvPr/>
        </p:nvSpPr>
        <p:spPr>
          <a:xfrm>
            <a:off x="2937982" y="3220775"/>
            <a:ext cx="4032000" cy="457200"/>
          </a:xfrm>
          <a:prstGeom prst="homePlate">
            <a:avLst/>
          </a:prstGeom>
          <a:solidFill>
            <a:schemeClr val="accent5">
              <a:lumMod val="60000"/>
              <a:lumOff val="4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36000" bIns="45720" numCol="1" spcCol="0" rtlCol="0" fromWordArt="0" anchor="ctr" anchorCtr="0" forceAA="0" compatLnSpc="1">
            <a:noAutofit/>
          </a:bodyPr>
          <a:lstStyle/>
          <a:p>
            <a:pPr algn="ctr">
              <a:buNone/>
            </a:pPr>
            <a:r>
              <a:rPr lang="zh-CN" altLang="en-US" sz="2000" dirty="0">
                <a:solidFill>
                  <a:schemeClr val="tx1"/>
                </a:solidFill>
                <a:latin typeface="黑体" panose="02010609060101010101" pitchFamily="49" charset="-122"/>
                <a:ea typeface="黑体" panose="02010609060101010101" pitchFamily="49" charset="-122"/>
              </a:rPr>
              <a:t>旧值</a:t>
            </a:r>
          </a:p>
        </p:txBody>
      </p:sp>
      <p:sp>
        <p:nvSpPr>
          <p:cNvPr id="237" name="TextBox 236"/>
          <p:cNvSpPr txBox="1"/>
          <p:nvPr/>
        </p:nvSpPr>
        <p:spPr>
          <a:xfrm>
            <a:off x="1653687" y="3220775"/>
            <a:ext cx="1284326" cy="35394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none" rtlCol="0">
            <a:spAutoFit/>
          </a:bodyPr>
          <a:lstStyle>
            <a:defPPr>
              <a:defRPr lang="zh-CN"/>
            </a:defPPr>
            <a:lvl1pPr algn="r">
              <a:defRPr sz="2000">
                <a:solidFill>
                  <a:schemeClr val="tx1"/>
                </a:solidFill>
              </a:defRPr>
            </a:lvl1pPr>
          </a:lstStyle>
          <a:p>
            <a:pPr>
              <a:buNone/>
            </a:pPr>
            <a:r>
              <a:rPr lang="en-US" altLang="zh-CN" dirty="0" err="1"/>
              <a:t>RD1</a:t>
            </a:r>
            <a:r>
              <a:rPr lang="en-US" altLang="zh-CN" dirty="0"/>
              <a:t>/</a:t>
            </a:r>
            <a:r>
              <a:rPr lang="en-US" altLang="zh-CN" dirty="0" err="1"/>
              <a:t>RD2</a:t>
            </a:r>
            <a:endParaRPr lang="zh-CN" altLang="en-US" dirty="0"/>
          </a:p>
        </p:txBody>
      </p:sp>
      <p:sp>
        <p:nvSpPr>
          <p:cNvPr id="238" name="五边形 237"/>
          <p:cNvSpPr/>
          <p:nvPr/>
        </p:nvSpPr>
        <p:spPr>
          <a:xfrm>
            <a:off x="4943871" y="1373719"/>
            <a:ext cx="1954109" cy="457200"/>
          </a:xfrm>
          <a:prstGeom prst="homePlate">
            <a:avLst/>
          </a:prstGeom>
          <a:solidFill>
            <a:srgbClr val="FFC00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36000" bIns="45720" numCol="1" spcCol="0" rtlCol="0" fromWordArt="0" anchor="ctr" anchorCtr="0" forceAA="0" compatLnSpc="1">
            <a:noAutofit/>
          </a:bodyPr>
          <a:lstStyle/>
          <a:p>
            <a:pPr algn="ctr">
              <a:buNone/>
            </a:pPr>
            <a:r>
              <a:rPr lang="zh-CN" altLang="en-US" sz="2000" dirty="0">
                <a:solidFill>
                  <a:schemeClr val="tx1"/>
                </a:solidFill>
                <a:latin typeface="黑体" panose="02010609060101010101" pitchFamily="49" charset="-122"/>
                <a:ea typeface="黑体" panose="02010609060101010101" pitchFamily="49" charset="-122"/>
              </a:rPr>
              <a:t>新值</a:t>
            </a:r>
          </a:p>
        </p:txBody>
      </p:sp>
      <p:sp>
        <p:nvSpPr>
          <p:cNvPr id="239" name="TextBox 238"/>
          <p:cNvSpPr txBox="1"/>
          <p:nvPr/>
        </p:nvSpPr>
        <p:spPr>
          <a:xfrm>
            <a:off x="2310068" y="1430809"/>
            <a:ext cx="612667" cy="35394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none" rtlCol="0">
            <a:spAutoFit/>
          </a:bodyPr>
          <a:lstStyle/>
          <a:p>
            <a:pPr algn="r">
              <a:buNone/>
            </a:pPr>
            <a:r>
              <a:rPr lang="en-US" altLang="zh-CN" sz="2000" dirty="0" err="1">
                <a:solidFill>
                  <a:schemeClr val="tx1"/>
                </a:solidFill>
              </a:rPr>
              <a:t>WD</a:t>
            </a:r>
            <a:endParaRPr lang="zh-CN" altLang="en-US" sz="2000" dirty="0">
              <a:solidFill>
                <a:schemeClr val="tx1"/>
              </a:solidFill>
            </a:endParaRPr>
          </a:p>
        </p:txBody>
      </p:sp>
      <p:sp>
        <p:nvSpPr>
          <p:cNvPr id="240" name="TextBox 239"/>
          <p:cNvSpPr txBox="1"/>
          <p:nvPr/>
        </p:nvSpPr>
        <p:spPr>
          <a:xfrm>
            <a:off x="2333095" y="1934865"/>
            <a:ext cx="598241" cy="35394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none" rtlCol="0">
            <a:spAutoFit/>
          </a:bodyPr>
          <a:lstStyle/>
          <a:p>
            <a:pPr algn="r">
              <a:buNone/>
            </a:pPr>
            <a:r>
              <a:rPr lang="en-US" altLang="zh-CN" sz="2000" dirty="0">
                <a:solidFill>
                  <a:schemeClr val="tx1"/>
                </a:solidFill>
              </a:rPr>
              <a:t>WE</a:t>
            </a:r>
            <a:endParaRPr lang="zh-CN" altLang="en-US" sz="2000" dirty="0">
              <a:solidFill>
                <a:schemeClr val="tx1"/>
              </a:solidFill>
            </a:endParaRPr>
          </a:p>
        </p:txBody>
      </p:sp>
      <p:grpSp>
        <p:nvGrpSpPr>
          <p:cNvPr id="245" name="组合 244"/>
          <p:cNvGrpSpPr/>
          <p:nvPr/>
        </p:nvGrpSpPr>
        <p:grpSpPr>
          <a:xfrm flipH="1">
            <a:off x="2937982" y="1974983"/>
            <a:ext cx="216024" cy="432000"/>
            <a:chOff x="6156077" y="1340768"/>
            <a:chExt cx="584563" cy="1872208"/>
          </a:xfrm>
        </p:grpSpPr>
        <p:cxnSp>
          <p:nvCxnSpPr>
            <p:cNvPr id="247" name="直接箭头连接符 246"/>
            <p:cNvCxnSpPr/>
            <p:nvPr/>
          </p:nvCxnSpPr>
          <p:spPr>
            <a:xfrm flipV="1">
              <a:off x="6156077" y="1340768"/>
              <a:ext cx="0" cy="1872000"/>
            </a:xfrm>
            <a:prstGeom prst="straightConnector1">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8" name="直接箭头连接符 247"/>
            <p:cNvCxnSpPr/>
            <p:nvPr/>
          </p:nvCxnSpPr>
          <p:spPr>
            <a:xfrm>
              <a:off x="6156143" y="3212976"/>
              <a:ext cx="584497" cy="0"/>
            </a:xfrm>
            <a:prstGeom prst="straightConnector1">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246" name="直接箭头连接符 245"/>
          <p:cNvCxnSpPr/>
          <p:nvPr/>
        </p:nvCxnSpPr>
        <p:spPr>
          <a:xfrm>
            <a:off x="3153982" y="1974983"/>
            <a:ext cx="3672034" cy="0"/>
          </a:xfrm>
          <a:prstGeom prst="straightConnector1">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3" name="直接箭头连接符 242"/>
          <p:cNvCxnSpPr/>
          <p:nvPr/>
        </p:nvCxnSpPr>
        <p:spPr>
          <a:xfrm flipH="1">
            <a:off x="6826613" y="2406983"/>
            <a:ext cx="1512000" cy="0"/>
          </a:xfrm>
          <a:prstGeom prst="straightConnector1">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4" name="直接箭头连接符 243"/>
          <p:cNvCxnSpPr/>
          <p:nvPr/>
        </p:nvCxnSpPr>
        <p:spPr>
          <a:xfrm flipH="1" flipV="1">
            <a:off x="6826414" y="1974935"/>
            <a:ext cx="0" cy="431952"/>
          </a:xfrm>
          <a:prstGeom prst="straightConnector1">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50" name="五边形 249"/>
          <p:cNvSpPr/>
          <p:nvPr/>
        </p:nvSpPr>
        <p:spPr>
          <a:xfrm>
            <a:off x="2937982" y="2572703"/>
            <a:ext cx="3816000" cy="457200"/>
          </a:xfrm>
          <a:prstGeom prst="homePlate">
            <a:avLst/>
          </a:prstGeom>
          <a:solidFill>
            <a:schemeClr val="accent5">
              <a:lumMod val="60000"/>
              <a:lumOff val="4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36000" bIns="45720" numCol="1" spcCol="0" rtlCol="0" fromWordArt="0" anchor="ctr" anchorCtr="0" forceAA="0" compatLnSpc="1">
            <a:noAutofit/>
          </a:bodyPr>
          <a:lstStyle/>
          <a:p>
            <a:pPr algn="ctr">
              <a:buNone/>
            </a:pPr>
            <a:r>
              <a:rPr lang="zh-CN" altLang="en-US" sz="2000" dirty="0">
                <a:solidFill>
                  <a:schemeClr val="tx1"/>
                </a:solidFill>
                <a:latin typeface="黑体" panose="02010609060101010101" pitchFamily="49" charset="-122"/>
                <a:ea typeface="黑体" panose="02010609060101010101" pitchFamily="49" charset="-122"/>
              </a:rPr>
              <a:t>旧值</a:t>
            </a:r>
          </a:p>
        </p:txBody>
      </p:sp>
      <p:sp>
        <p:nvSpPr>
          <p:cNvPr id="251" name="TextBox 250"/>
          <p:cNvSpPr txBox="1"/>
          <p:nvPr/>
        </p:nvSpPr>
        <p:spPr>
          <a:xfrm>
            <a:off x="1216068" y="2564904"/>
            <a:ext cx="1721945" cy="35394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none" rtlCol="0">
            <a:spAutoFit/>
          </a:bodyPr>
          <a:lstStyle/>
          <a:p>
            <a:pPr algn="r">
              <a:buNone/>
            </a:pPr>
            <a:r>
              <a:rPr lang="en-US" altLang="zh-CN" sz="2000">
                <a:solidFill>
                  <a:schemeClr val="tx1"/>
                </a:solidFill>
              </a:rPr>
              <a:t>Register File</a:t>
            </a:r>
            <a:endParaRPr lang="zh-CN" altLang="en-US" sz="2000" dirty="0">
              <a:solidFill>
                <a:schemeClr val="tx1"/>
              </a:solidFill>
            </a:endParaRPr>
          </a:p>
        </p:txBody>
      </p:sp>
      <p:sp>
        <p:nvSpPr>
          <p:cNvPr id="253" name="五边形 252"/>
          <p:cNvSpPr/>
          <p:nvPr/>
        </p:nvSpPr>
        <p:spPr>
          <a:xfrm flipH="1">
            <a:off x="6754406" y="2572703"/>
            <a:ext cx="1584000" cy="457200"/>
          </a:xfrm>
          <a:prstGeom prst="homePlate">
            <a:avLst/>
          </a:prstGeom>
          <a:solidFill>
            <a:srgbClr val="FFC00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36000" bIns="45720" numCol="1" spcCol="0" rtlCol="0" fromWordArt="0" anchor="ctr" anchorCtr="0" forceAA="0" compatLnSpc="1">
            <a:noAutofit/>
          </a:bodyPr>
          <a:lstStyle/>
          <a:p>
            <a:pPr algn="ctr">
              <a:buNone/>
            </a:pPr>
            <a:r>
              <a:rPr lang="zh-CN" altLang="en-US" sz="1400" dirty="0">
                <a:solidFill>
                  <a:schemeClr val="tx1"/>
                </a:solidFill>
                <a:latin typeface="黑体" panose="02010609060101010101" pitchFamily="49" charset="-122"/>
                <a:ea typeface="黑体" panose="02010609060101010101" pitchFamily="49" charset="-122"/>
              </a:rPr>
              <a:t>某个寄存器</a:t>
            </a:r>
            <a:endParaRPr lang="en-US" altLang="zh-CN" sz="1400" dirty="0">
              <a:solidFill>
                <a:schemeClr val="tx1"/>
              </a:solidFill>
              <a:latin typeface="黑体" panose="02010609060101010101" pitchFamily="49" charset="-122"/>
              <a:ea typeface="黑体" panose="02010609060101010101" pitchFamily="49" charset="-122"/>
            </a:endParaRPr>
          </a:p>
          <a:p>
            <a:pPr algn="ctr">
              <a:buNone/>
            </a:pPr>
            <a:r>
              <a:rPr lang="zh-CN" altLang="en-US" sz="1400" dirty="0">
                <a:solidFill>
                  <a:schemeClr val="tx1"/>
                </a:solidFill>
                <a:latin typeface="黑体" panose="02010609060101010101" pitchFamily="49" charset="-122"/>
                <a:ea typeface="黑体" panose="02010609060101010101" pitchFamily="49" charset="-122"/>
              </a:rPr>
              <a:t>被更新</a:t>
            </a:r>
          </a:p>
        </p:txBody>
      </p:sp>
      <p:sp>
        <p:nvSpPr>
          <p:cNvPr id="254" name="五边形 253"/>
          <p:cNvSpPr/>
          <p:nvPr/>
        </p:nvSpPr>
        <p:spPr>
          <a:xfrm flipH="1">
            <a:off x="6970606" y="3220775"/>
            <a:ext cx="1368000" cy="457200"/>
          </a:xfrm>
          <a:prstGeom prst="homePlate">
            <a:avLst/>
          </a:prstGeom>
          <a:solidFill>
            <a:srgbClr val="FFC00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36000" bIns="45720" numCol="1" spcCol="0" rtlCol="0" fromWordArt="0" anchor="ctr" anchorCtr="0" forceAA="0" compatLnSpc="1">
            <a:noAutofit/>
          </a:bodyPr>
          <a:lstStyle/>
          <a:p>
            <a:pPr algn="ctr">
              <a:buNone/>
            </a:pPr>
            <a:r>
              <a:rPr lang="zh-CN" altLang="en-US" sz="2000" dirty="0">
                <a:solidFill>
                  <a:schemeClr val="tx1"/>
                </a:solidFill>
                <a:latin typeface="黑体" panose="02010609060101010101" pitchFamily="49" charset="-122"/>
                <a:ea typeface="黑体" panose="02010609060101010101" pitchFamily="49" charset="-122"/>
              </a:rPr>
              <a:t>更新</a:t>
            </a:r>
          </a:p>
        </p:txBody>
      </p:sp>
      <p:cxnSp>
        <p:nvCxnSpPr>
          <p:cNvPr id="255" name="直接箭头连接符 254"/>
          <p:cNvCxnSpPr/>
          <p:nvPr/>
        </p:nvCxnSpPr>
        <p:spPr>
          <a:xfrm flipH="1" flipV="1">
            <a:off x="6538382" y="653639"/>
            <a:ext cx="1602" cy="3240360"/>
          </a:xfrm>
          <a:prstGeom prst="straightConnector1">
            <a:avLst/>
          </a:prstGeom>
          <a:ln w="190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57" name="TextBox 256"/>
          <p:cNvSpPr txBox="1"/>
          <p:nvPr/>
        </p:nvSpPr>
        <p:spPr>
          <a:xfrm>
            <a:off x="2047761" y="869663"/>
            <a:ext cx="883575" cy="35394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none" rtlCol="0">
            <a:spAutoFit/>
          </a:bodyPr>
          <a:lstStyle/>
          <a:p>
            <a:pPr algn="r">
              <a:buNone/>
            </a:pPr>
            <a:r>
              <a:rPr lang="en-US" altLang="zh-CN" sz="2000" dirty="0">
                <a:solidFill>
                  <a:schemeClr val="tx1"/>
                </a:solidFill>
              </a:rPr>
              <a:t>Clock</a:t>
            </a:r>
            <a:endParaRPr lang="zh-CN" altLang="en-US" sz="2000" dirty="0">
              <a:solidFill>
                <a:schemeClr val="tx1"/>
              </a:solidFill>
            </a:endParaRPr>
          </a:p>
        </p:txBody>
      </p:sp>
      <p:sp>
        <p:nvSpPr>
          <p:cNvPr id="258" name="流程图: 联系 257"/>
          <p:cNvSpPr>
            <a:spLocks noChangeAspect="1"/>
          </p:cNvSpPr>
          <p:nvPr/>
        </p:nvSpPr>
        <p:spPr>
          <a:xfrm>
            <a:off x="6484662" y="966055"/>
            <a:ext cx="108000" cy="108000"/>
          </a:xfrm>
          <a:prstGeom prst="flowChartConnector">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endParaRPr lang="zh-CN" altLang="en-US"/>
          </a:p>
        </p:txBody>
      </p:sp>
      <p:cxnSp>
        <p:nvCxnSpPr>
          <p:cNvPr id="265" name="曲线连接符 264"/>
          <p:cNvCxnSpPr>
            <a:stCxn id="258" idx="4"/>
            <a:endCxn id="253" idx="3"/>
          </p:cNvCxnSpPr>
          <p:nvPr/>
        </p:nvCxnSpPr>
        <p:spPr>
          <a:xfrm rot="16200000" flipH="1">
            <a:off x="5782910" y="1829807"/>
            <a:ext cx="1727248" cy="215744"/>
          </a:xfrm>
          <a:prstGeom prst="curvedConnector2">
            <a:avLst/>
          </a:prstGeom>
          <a:ln w="28575">
            <a:solidFill>
              <a:srgbClr val="FF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269" name="曲线连接符 268"/>
          <p:cNvCxnSpPr>
            <a:stCxn id="250" idx="3"/>
            <a:endCxn id="236" idx="3"/>
          </p:cNvCxnSpPr>
          <p:nvPr/>
        </p:nvCxnSpPr>
        <p:spPr>
          <a:xfrm>
            <a:off x="6753982" y="2801303"/>
            <a:ext cx="216000" cy="648072"/>
          </a:xfrm>
          <a:prstGeom prst="curvedConnector3">
            <a:avLst>
              <a:gd name="adj1" fmla="val 19566"/>
            </a:avLst>
          </a:prstGeom>
          <a:ln w="28575">
            <a:solidFill>
              <a:srgbClr val="FF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364" name="五边形 363"/>
          <p:cNvSpPr/>
          <p:nvPr/>
        </p:nvSpPr>
        <p:spPr>
          <a:xfrm flipH="1">
            <a:off x="6906806" y="1373719"/>
            <a:ext cx="1431378" cy="457200"/>
          </a:xfrm>
          <a:prstGeom prst="homePlate">
            <a:avLst/>
          </a:prstGeom>
          <a:solidFill>
            <a:srgbClr val="92D05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36000" bIns="45720" numCol="1" spcCol="0" rtlCol="0" fromWordArt="0" anchor="ctr" anchorCtr="0" forceAA="0" compatLnSpc="1">
            <a:noAutofit/>
          </a:bodyPr>
          <a:lstStyle/>
          <a:p>
            <a:pPr algn="ctr">
              <a:buNone/>
            </a:pPr>
            <a:r>
              <a:rPr lang="en-US" altLang="zh-CN" sz="2000" dirty="0" err="1">
                <a:solidFill>
                  <a:schemeClr val="tx1"/>
                </a:solidFill>
                <a:latin typeface="黑体" panose="02010609060101010101" pitchFamily="49" charset="-122"/>
                <a:ea typeface="黑体" panose="02010609060101010101" pitchFamily="49" charset="-122"/>
              </a:rPr>
              <a:t>XXXXXX</a:t>
            </a:r>
            <a:endParaRPr lang="zh-CN" altLang="en-US" sz="2000" dirty="0">
              <a:solidFill>
                <a:schemeClr val="tx1"/>
              </a:solidFill>
              <a:latin typeface="黑体" panose="02010609060101010101" pitchFamily="49" charset="-122"/>
              <a:ea typeface="黑体" panose="02010609060101010101" pitchFamily="49" charset="-122"/>
            </a:endParaRPr>
          </a:p>
        </p:txBody>
      </p:sp>
      <p:pic>
        <p:nvPicPr>
          <p:cNvPr id="54275"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9937" y="3745179"/>
            <a:ext cx="5153944" cy="2492133"/>
          </a:xfrm>
          <a:prstGeom prst="rect">
            <a:avLst/>
          </a:prstGeom>
          <a:solidFill>
            <a:schemeClr val="bg1"/>
          </a:solidFill>
          <a:ln>
            <a:noFill/>
          </a:ln>
          <a:effectLst/>
        </p:spPr>
      </p:pic>
      <p:sp>
        <p:nvSpPr>
          <p:cNvPr id="54272" name="左大括号 54271"/>
          <p:cNvSpPr/>
          <p:nvPr/>
        </p:nvSpPr>
        <p:spPr>
          <a:xfrm rot="16200000">
            <a:off x="6791977" y="5133089"/>
            <a:ext cx="288256" cy="2496254"/>
          </a:xfrm>
          <a:prstGeom prst="leftBrace">
            <a:avLst>
              <a:gd name="adj1" fmla="val 43939"/>
              <a:gd name="adj2" fmla="val 50000"/>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buNone/>
            </a:pPr>
            <a:endParaRPr lang="zh-CN" altLang="en-US"/>
          </a:p>
        </p:txBody>
      </p:sp>
      <p:sp>
        <p:nvSpPr>
          <p:cNvPr id="367" name="TextBox 366"/>
          <p:cNvSpPr txBox="1"/>
          <p:nvPr/>
        </p:nvSpPr>
        <p:spPr>
          <a:xfrm>
            <a:off x="6622509" y="6485274"/>
            <a:ext cx="700833" cy="353943"/>
          </a:xfrm>
          <a:prstGeom prst="rect">
            <a:avLst/>
          </a:prstGeom>
          <a:noFill/>
        </p:spPr>
        <p:txBody>
          <a:bodyPr wrap="none" rtlCol="0">
            <a:spAutoFit/>
          </a:bodyPr>
          <a:lstStyle/>
          <a:p>
            <a:pPr>
              <a:buNone/>
            </a:pPr>
            <a:r>
              <a:rPr lang="zh-CN" altLang="en-US" sz="2000" dirty="0">
                <a:latin typeface="黑体" panose="02010609060101010101" pitchFamily="49" charset="-122"/>
                <a:ea typeface="黑体" panose="02010609060101010101" pitchFamily="49" charset="-122"/>
              </a:rPr>
              <a:t>写入</a:t>
            </a:r>
          </a:p>
        </p:txBody>
      </p:sp>
      <p:sp>
        <p:nvSpPr>
          <p:cNvPr id="368" name="左大括号 367"/>
          <p:cNvSpPr/>
          <p:nvPr/>
        </p:nvSpPr>
        <p:spPr>
          <a:xfrm rot="16200000">
            <a:off x="9324146" y="5265216"/>
            <a:ext cx="288256" cy="2232000"/>
          </a:xfrm>
          <a:prstGeom prst="leftBrace">
            <a:avLst>
              <a:gd name="adj1" fmla="val 43939"/>
              <a:gd name="adj2" fmla="val 50000"/>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buNone/>
            </a:pPr>
            <a:endParaRPr lang="zh-CN" altLang="en-US"/>
          </a:p>
        </p:txBody>
      </p:sp>
      <p:sp>
        <p:nvSpPr>
          <p:cNvPr id="369" name="TextBox 368"/>
          <p:cNvSpPr txBox="1"/>
          <p:nvPr/>
        </p:nvSpPr>
        <p:spPr>
          <a:xfrm>
            <a:off x="9142789" y="6453336"/>
            <a:ext cx="700833" cy="353943"/>
          </a:xfrm>
          <a:prstGeom prst="rect">
            <a:avLst/>
          </a:prstGeom>
          <a:noFill/>
        </p:spPr>
        <p:txBody>
          <a:bodyPr wrap="none" rtlCol="0">
            <a:spAutoFit/>
          </a:bodyPr>
          <a:lstStyle/>
          <a:p>
            <a:pPr>
              <a:buNone/>
            </a:pPr>
            <a:r>
              <a:rPr lang="zh-CN" altLang="en-US" sz="2000" dirty="0">
                <a:latin typeface="黑体" panose="02010609060101010101" pitchFamily="49" charset="-122"/>
                <a:ea typeface="黑体" panose="02010609060101010101" pitchFamily="49" charset="-122"/>
              </a:rPr>
              <a:t>读出</a:t>
            </a:r>
          </a:p>
        </p:txBody>
      </p:sp>
      <p:sp>
        <p:nvSpPr>
          <p:cNvPr id="371" name="内容占位符 2"/>
          <p:cNvSpPr txBox="1"/>
          <p:nvPr/>
        </p:nvSpPr>
        <p:spPr>
          <a:xfrm>
            <a:off x="8416290" y="764540"/>
            <a:ext cx="3579495" cy="2913380"/>
          </a:xfrm>
          <a:prstGeom prst="rect">
            <a:avLst/>
          </a:prstGeom>
        </p:spPr>
        <p:txBody>
          <a:bodyPr vert="horz" lIns="91440" tIns="45720" rIns="91440" bIns="45720" rtlCol="0">
            <a:normAutofit/>
          </a:bodyPr>
          <a:lstStyle>
            <a:lvl1pPr marL="342900" indent="-342900" algn="l" defTabSz="914400" rtl="0" eaLnBrk="1" fontAlgn="ctr" latinLnBrk="0" hangingPunct="1">
              <a:spcBef>
                <a:spcPts val="1200"/>
              </a:spcBef>
              <a:buClr>
                <a:srgbClr val="00B050"/>
              </a:buClr>
              <a:buSzPct val="50000"/>
              <a:buFont typeface="Wingdings" panose="05000000000000000000" pitchFamily="2" charset="2"/>
              <a:buChar char=""/>
              <a:defRPr sz="3200" kern="1200">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1pPr>
            <a:lvl2pPr marL="742950" indent="-285750" algn="l" defTabSz="914400" rtl="0" eaLnBrk="1" fontAlgn="ctr" latinLnBrk="0" hangingPunct="1">
              <a:spcBef>
                <a:spcPts val="1200"/>
              </a:spcBef>
              <a:buClr>
                <a:srgbClr val="0070C0"/>
              </a:buClr>
              <a:buSzPct val="50000"/>
              <a:buFont typeface="Wingdings" panose="05000000000000000000" pitchFamily="2" charset="2"/>
              <a:buChar char="u"/>
              <a:defRPr sz="2800" kern="1200">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2pPr>
            <a:lvl3pPr marL="1143000" indent="-228600" algn="l" defTabSz="914400" rtl="0" eaLnBrk="1" fontAlgn="ctr" latinLnBrk="0" hangingPunct="1">
              <a:spcBef>
                <a:spcPts val="1200"/>
              </a:spcBef>
              <a:buClr>
                <a:srgbClr val="FF0000"/>
              </a:buClr>
              <a:buSzPct val="50000"/>
              <a:buFont typeface="Wingdings" panose="05000000000000000000" pitchFamily="2" charset="2"/>
              <a:buChar char="l"/>
              <a:defRPr sz="2400" kern="1200">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3pPr>
            <a:lvl4pPr marL="1600200" indent="-228600" algn="l" defTabSz="914400" rtl="0" eaLnBrk="1" fontAlgn="ctr" latinLnBrk="0" hangingPunct="1">
              <a:spcBef>
                <a:spcPts val="1200"/>
              </a:spcBef>
              <a:buFont typeface="Arial" panose="020B0604020202020204" pitchFamily="34" charset="0"/>
              <a:buChar char="–"/>
              <a:defRPr sz="2000" kern="1200">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4pPr>
            <a:lvl5pPr marL="2057400" indent="-228600" algn="l" defTabSz="914400" rtl="0" eaLnBrk="1" fontAlgn="ctr" latinLnBrk="0" hangingPunct="1">
              <a:spcBef>
                <a:spcPts val="1200"/>
              </a:spcBef>
              <a:buFont typeface="Arial" panose="020B0604020202020204" pitchFamily="34" charset="0"/>
              <a:buChar char="»"/>
              <a:defRPr sz="2000" kern="1200">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altLang="zh-CN" dirty="0" err="1"/>
              <a:t>RF</a:t>
            </a:r>
            <a:r>
              <a:rPr lang="zh-CN" altLang="en-US" dirty="0"/>
              <a:t>具有</a:t>
            </a:r>
            <a:r>
              <a:rPr lang="en-US" altLang="zh-CN" dirty="0"/>
              <a:t>2</a:t>
            </a:r>
            <a:r>
              <a:rPr lang="zh-CN" altLang="en-US" dirty="0"/>
              <a:t>重行为</a:t>
            </a:r>
            <a:endParaRPr lang="en-US" altLang="zh-CN" dirty="0"/>
          </a:p>
          <a:p>
            <a:r>
              <a:rPr lang="zh-CN" altLang="en-US" dirty="0"/>
              <a:t>读出：组合逻辑</a:t>
            </a:r>
            <a:endParaRPr lang="en-US" altLang="zh-CN" dirty="0"/>
          </a:p>
          <a:p>
            <a:r>
              <a:rPr lang="zh-CN" altLang="en-US" dirty="0"/>
              <a:t>写入：时序逻辑</a:t>
            </a:r>
            <a:r>
              <a:rPr lang="en-US" altLang="zh-CN" dirty="0"/>
              <a:t>(</a:t>
            </a:r>
            <a:r>
              <a:rPr lang="zh-CN" altLang="en-US" dirty="0"/>
              <a:t>寄存器</a:t>
            </a:r>
            <a:r>
              <a:rPr lang="en-US" altLang="zh-CN" dirty="0"/>
              <a:t>)</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0" y="141605"/>
            <a:ext cx="10668635" cy="532130"/>
          </a:xfrm>
        </p:spPr>
        <p:txBody>
          <a:bodyPr wrap="square"/>
          <a:lstStyle/>
          <a:p>
            <a:r>
              <a:rPr lang="zh-CN" altLang="en-US" sz="3600" dirty="0"/>
              <a:t>正确认识流水线：流水阶段与流水线寄存器</a:t>
            </a:r>
          </a:p>
        </p:txBody>
      </p:sp>
      <p:sp>
        <p:nvSpPr>
          <p:cNvPr id="4" name="灯片编号占位符 3"/>
          <p:cNvSpPr>
            <a:spLocks noGrp="1"/>
          </p:cNvSpPr>
          <p:nvPr>
            <p:ph type="sldNum" sz="quarter" idx="4294967295"/>
          </p:nvPr>
        </p:nvSpPr>
        <p:spPr>
          <a:xfrm>
            <a:off x="9744075" y="6480175"/>
            <a:ext cx="2447925" cy="365125"/>
          </a:xfrm>
        </p:spPr>
        <p:txBody>
          <a:bodyPr/>
          <a:lstStyle/>
          <a:p>
            <a:fld id="{28830286-F6D1-4D88-8A08-C1E3876262BA}" type="slidenum">
              <a:rPr lang="zh-CN" altLang="en-US" smtClean="0">
                <a:solidFill>
                  <a:prstClr val="black"/>
                </a:solidFill>
              </a:rPr>
              <a:t>29</a:t>
            </a:fld>
            <a:endParaRPr lang="zh-CN" altLang="en-US" dirty="0">
              <a:solidFill>
                <a:prstClr val="black"/>
              </a:solidFill>
            </a:endParaRPr>
          </a:p>
        </p:txBody>
      </p:sp>
      <p:sp>
        <p:nvSpPr>
          <p:cNvPr id="135" name="内容占位符 2"/>
          <p:cNvSpPr>
            <a:spLocks noGrp="1"/>
          </p:cNvSpPr>
          <p:nvPr>
            <p:ph idx="4294967295"/>
          </p:nvPr>
        </p:nvSpPr>
        <p:spPr>
          <a:xfrm>
            <a:off x="335360" y="841375"/>
            <a:ext cx="9685575" cy="3571240"/>
          </a:xfrm>
        </p:spPr>
        <p:txBody>
          <a:bodyPr>
            <a:normAutofit/>
          </a:bodyPr>
          <a:lstStyle/>
          <a:p>
            <a:r>
              <a:rPr lang="zh-CN" altLang="en-US" dirty="0"/>
              <a:t>流水阶段：组合逻辑</a:t>
            </a:r>
            <a:r>
              <a:rPr lang="en-US" altLang="zh-CN" dirty="0"/>
              <a:t>+</a:t>
            </a:r>
            <a:r>
              <a:rPr lang="zh-CN" altLang="en-US" dirty="0"/>
              <a:t>寄存器</a:t>
            </a:r>
            <a:endParaRPr lang="en-US" altLang="zh-CN" dirty="0"/>
          </a:p>
          <a:p>
            <a:pPr lvl="1"/>
            <a:r>
              <a:rPr lang="zh-CN" altLang="en-US" dirty="0"/>
              <a:t>起始：前级流水线寄存器的</a:t>
            </a:r>
            <a:r>
              <a:rPr lang="zh-CN" altLang="en-US" dirty="0">
                <a:solidFill>
                  <a:srgbClr val="FF0000"/>
                </a:solidFill>
              </a:rPr>
              <a:t>输出</a:t>
            </a:r>
            <a:endParaRPr lang="en-US" altLang="zh-CN" dirty="0">
              <a:solidFill>
                <a:srgbClr val="FF0000"/>
              </a:solidFill>
            </a:endParaRPr>
          </a:p>
          <a:p>
            <a:pPr lvl="1"/>
            <a:r>
              <a:rPr lang="zh-CN" altLang="en-US" dirty="0"/>
              <a:t>中间：组合逻辑（如</a:t>
            </a:r>
            <a:r>
              <a:rPr lang="en-US" altLang="zh-CN" dirty="0" err="1"/>
              <a:t>ALU</a:t>
            </a:r>
            <a:r>
              <a:rPr lang="zh-CN" altLang="en-US" dirty="0"/>
              <a:t>）</a:t>
            </a:r>
            <a:endParaRPr lang="en-US" altLang="zh-CN" dirty="0"/>
          </a:p>
          <a:p>
            <a:pPr lvl="1"/>
            <a:r>
              <a:rPr lang="zh-CN" altLang="en-US" dirty="0"/>
              <a:t>结束：</a:t>
            </a:r>
            <a:r>
              <a:rPr lang="zh-CN" altLang="en-US" dirty="0">
                <a:solidFill>
                  <a:srgbClr val="FF0000"/>
                </a:solidFill>
              </a:rPr>
              <a:t>写入</a:t>
            </a:r>
            <a:r>
              <a:rPr lang="zh-CN" altLang="en-US" dirty="0"/>
              <a:t>后级流水线寄存器</a:t>
            </a:r>
            <a:endParaRPr lang="en-US" altLang="zh-CN" dirty="0"/>
          </a:p>
          <a:p>
            <a:pPr lvl="1"/>
            <a:r>
              <a:rPr lang="zh-CN" altLang="en-US" dirty="0"/>
              <a:t>当时钟上升沿到来时，组合逻辑计算结果写入后级寄存器</a:t>
            </a:r>
            <a:endParaRPr lang="en-US" altLang="zh-CN" dirty="0"/>
          </a:p>
          <a:p>
            <a:r>
              <a:rPr lang="zh-CN" altLang="en-US" dirty="0"/>
              <a:t>示例：</a:t>
            </a:r>
            <a:r>
              <a:rPr lang="en-US" altLang="zh-CN" dirty="0"/>
              <a:t>EX</a:t>
            </a:r>
            <a:r>
              <a:rPr lang="zh-CN" altLang="en-US" dirty="0"/>
              <a:t>阶段</a:t>
            </a:r>
            <a:endParaRPr lang="en-US" altLang="zh-CN" dirty="0"/>
          </a:p>
          <a:p>
            <a:pPr lvl="1"/>
            <a:r>
              <a:rPr lang="zh-CN" altLang="en-US" dirty="0"/>
              <a:t>起始：</a:t>
            </a:r>
            <a:r>
              <a:rPr lang="en-US" altLang="zh-CN" dirty="0"/>
              <a:t>ID/EX</a:t>
            </a:r>
            <a:r>
              <a:rPr lang="zh-CN" altLang="en-US" dirty="0"/>
              <a:t>流水线寄存器中的</a:t>
            </a:r>
            <a:r>
              <a:rPr lang="en-US" altLang="zh-CN" dirty="0" err="1"/>
              <a:t>RF</a:t>
            </a:r>
            <a:r>
              <a:rPr lang="zh-CN" altLang="en-US" dirty="0"/>
              <a:t>寄存器</a:t>
            </a:r>
            <a:r>
              <a:rPr lang="en-US" altLang="zh-CN" dirty="0"/>
              <a:t>/</a:t>
            </a:r>
            <a:r>
              <a:rPr lang="zh-CN" altLang="en-US" dirty="0"/>
              <a:t>扩展单元的</a:t>
            </a:r>
            <a:r>
              <a:rPr lang="zh-CN" altLang="en-US" dirty="0">
                <a:solidFill>
                  <a:srgbClr val="FF0000"/>
                </a:solidFill>
              </a:rPr>
              <a:t>输出</a:t>
            </a:r>
            <a:endParaRPr lang="en-US" altLang="zh-CN" dirty="0">
              <a:solidFill>
                <a:srgbClr val="FF0000"/>
              </a:solidFill>
            </a:endParaRPr>
          </a:p>
          <a:p>
            <a:pPr lvl="1"/>
            <a:r>
              <a:rPr lang="zh-CN" altLang="en-US" dirty="0"/>
              <a:t>中间</a:t>
            </a:r>
            <a:r>
              <a:rPr lang="en-US" altLang="zh-CN" dirty="0"/>
              <a:t>(</a:t>
            </a:r>
            <a:r>
              <a:rPr lang="zh-CN" altLang="en-US" dirty="0"/>
              <a:t>组合逻辑</a:t>
            </a:r>
            <a:r>
              <a:rPr lang="en-US" altLang="zh-CN" dirty="0"/>
              <a:t>)</a:t>
            </a:r>
            <a:r>
              <a:rPr lang="zh-CN" altLang="en-US" dirty="0"/>
              <a:t>：</a:t>
            </a:r>
            <a:r>
              <a:rPr lang="en-US" altLang="zh-CN" dirty="0" err="1">
                <a:solidFill>
                  <a:srgbClr val="FF0000"/>
                </a:solidFill>
              </a:rPr>
              <a:t>ALU</a:t>
            </a:r>
            <a:r>
              <a:rPr lang="zh-CN" altLang="en-US" dirty="0"/>
              <a:t>完成</a:t>
            </a:r>
            <a:r>
              <a:rPr lang="zh-CN" altLang="en-US" dirty="0">
                <a:solidFill>
                  <a:srgbClr val="FF0000"/>
                </a:solidFill>
              </a:rPr>
              <a:t>计算</a:t>
            </a:r>
            <a:endParaRPr lang="en-US" altLang="zh-CN" dirty="0">
              <a:solidFill>
                <a:srgbClr val="FF0000"/>
              </a:solidFill>
            </a:endParaRPr>
          </a:p>
          <a:p>
            <a:pPr lvl="1"/>
            <a:r>
              <a:rPr lang="zh-CN" altLang="en-US" dirty="0"/>
              <a:t>结束</a:t>
            </a:r>
            <a:r>
              <a:rPr lang="en-US" altLang="zh-CN" dirty="0"/>
              <a:t>(</a:t>
            </a:r>
            <a:r>
              <a:rPr lang="zh-CN" altLang="en-US" dirty="0"/>
              <a:t>寄存器</a:t>
            </a:r>
            <a:r>
              <a:rPr lang="en-US" altLang="zh-CN" dirty="0"/>
              <a:t>)</a:t>
            </a:r>
            <a:r>
              <a:rPr lang="zh-CN" altLang="en-US" dirty="0"/>
              <a:t>：在</a:t>
            </a:r>
            <a:r>
              <a:rPr lang="en-US" altLang="zh-CN" dirty="0"/>
              <a:t>clock</a:t>
            </a:r>
            <a:r>
              <a:rPr lang="zh-CN" altLang="en-US" dirty="0">
                <a:solidFill>
                  <a:srgbClr val="FF0000"/>
                </a:solidFill>
              </a:rPr>
              <a:t>上升沿到来时</a:t>
            </a:r>
            <a:r>
              <a:rPr lang="zh-CN" altLang="en-US" dirty="0"/>
              <a:t>，结果</a:t>
            </a:r>
            <a:r>
              <a:rPr lang="zh-CN" altLang="en-US" dirty="0">
                <a:solidFill>
                  <a:srgbClr val="FF0000"/>
                </a:solidFill>
              </a:rPr>
              <a:t>写入</a:t>
            </a:r>
            <a:r>
              <a:rPr lang="en-US" altLang="zh-CN" dirty="0"/>
              <a:t>EX/MEM</a:t>
            </a:r>
            <a:r>
              <a:rPr lang="zh-CN" altLang="en-US" dirty="0"/>
              <a:t>中相应寄存器</a:t>
            </a:r>
            <a:endParaRPr lang="en-US" altLang="zh-CN" dirty="0"/>
          </a:p>
        </p:txBody>
      </p:sp>
      <p:sp>
        <p:nvSpPr>
          <p:cNvPr id="54278" name="矩形 54277"/>
          <p:cNvSpPr/>
          <p:nvPr/>
        </p:nvSpPr>
        <p:spPr>
          <a:xfrm>
            <a:off x="7032104" y="6381328"/>
            <a:ext cx="3635896" cy="4766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4275"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19536" y="4509121"/>
            <a:ext cx="4246372" cy="15121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99" name="Group 46"/>
          <p:cNvGrpSpPr/>
          <p:nvPr/>
        </p:nvGrpSpPr>
        <p:grpSpPr bwMode="auto">
          <a:xfrm>
            <a:off x="4470805" y="6093302"/>
            <a:ext cx="789085" cy="393701"/>
            <a:chOff x="697" y="2832"/>
            <a:chExt cx="950" cy="248"/>
          </a:xfrm>
        </p:grpSpPr>
        <p:sp>
          <p:nvSpPr>
            <p:cNvPr id="100" name="Text Box 47"/>
            <p:cNvSpPr txBox="1">
              <a:spLocks noChangeArrowheads="1"/>
            </p:cNvSpPr>
            <p:nvPr/>
          </p:nvSpPr>
          <p:spPr bwMode="auto">
            <a:xfrm>
              <a:off x="818" y="2857"/>
              <a:ext cx="635" cy="223"/>
            </a:xfrm>
            <a:prstGeom prst="rect">
              <a:avLst/>
            </a:prstGeom>
            <a:noFill/>
            <a:ln w="28575">
              <a:noFill/>
              <a:miter lim="800000"/>
            </a:ln>
            <a:effectLst/>
          </p:spPr>
          <p:txBody>
            <a:bodyPr wrap="none" anchor="ctr">
              <a:spAutoFit/>
            </a:bodyPr>
            <a:lstStyle/>
            <a:p>
              <a:pPr algn="ctr" defTabSz="457200">
                <a:buNone/>
                <a:defRPr/>
              </a:pPr>
              <a:r>
                <a:rPr lang="en-US" altLang="zh-CN" sz="2000" dirty="0"/>
                <a:t>EX</a:t>
              </a:r>
              <a:endParaRPr lang="en-US" sz="2000" dirty="0"/>
            </a:p>
          </p:txBody>
        </p:sp>
        <p:sp>
          <p:nvSpPr>
            <p:cNvPr id="101" name="Line 48"/>
            <p:cNvSpPr>
              <a:spLocks noChangeShapeType="1"/>
            </p:cNvSpPr>
            <p:nvPr/>
          </p:nvSpPr>
          <p:spPr bwMode="auto">
            <a:xfrm>
              <a:off x="697" y="2832"/>
              <a:ext cx="950" cy="0"/>
            </a:xfrm>
            <a:prstGeom prst="line">
              <a:avLst/>
            </a:prstGeom>
            <a:noFill/>
            <a:ln w="28575">
              <a:solidFill>
                <a:schemeClr val="tx1"/>
              </a:solidFill>
              <a:round/>
              <a:headEnd type="diamond" w="med" len="med"/>
              <a:tailEnd type="triangle" w="med" len="med"/>
            </a:ln>
            <a:effectLst/>
          </p:spPr>
          <p:txBody>
            <a:bodyPr wrap="none" anchor="ctr"/>
            <a:lstStyle/>
            <a:p>
              <a:pPr defTabSz="457200">
                <a:defRPr/>
              </a:pPr>
              <a:endParaRPr lang="en-US">
                <a:solidFill>
                  <a:srgbClr val="FF0000"/>
                </a:solidFill>
              </a:endParaRPr>
            </a:p>
          </p:txBody>
        </p:sp>
      </p:grpSp>
      <p:sp>
        <p:nvSpPr>
          <p:cNvPr id="3" name="矩形 2"/>
          <p:cNvSpPr/>
          <p:nvPr/>
        </p:nvSpPr>
        <p:spPr>
          <a:xfrm>
            <a:off x="7176120" y="5301288"/>
            <a:ext cx="432048" cy="720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en-US" altLang="zh-CN" dirty="0" err="1">
                <a:solidFill>
                  <a:schemeClr val="tx1"/>
                </a:solidFill>
              </a:rPr>
              <a:t>RF</a:t>
            </a:r>
            <a:endParaRPr lang="zh-CN" altLang="en-US" dirty="0">
              <a:solidFill>
                <a:schemeClr val="tx1"/>
              </a:solidFill>
            </a:endParaRPr>
          </a:p>
        </p:txBody>
      </p:sp>
      <p:sp>
        <p:nvSpPr>
          <p:cNvPr id="103" name="Freeform 18"/>
          <p:cNvSpPr/>
          <p:nvPr/>
        </p:nvSpPr>
        <p:spPr bwMode="auto">
          <a:xfrm>
            <a:off x="8040217" y="5229200"/>
            <a:ext cx="504056" cy="887625"/>
          </a:xfrm>
          <a:custGeom>
            <a:avLst/>
            <a:gdLst>
              <a:gd name="T0" fmla="*/ 0 w 528"/>
              <a:gd name="T1" fmla="*/ 0 h 960"/>
              <a:gd name="T2" fmla="*/ 528 w 528"/>
              <a:gd name="T3" fmla="*/ 192 h 960"/>
              <a:gd name="T4" fmla="*/ 528 w 528"/>
              <a:gd name="T5" fmla="*/ 672 h 960"/>
              <a:gd name="T6" fmla="*/ 0 w 528"/>
              <a:gd name="T7" fmla="*/ 960 h 960"/>
              <a:gd name="T8" fmla="*/ 0 w 528"/>
              <a:gd name="T9" fmla="*/ 528 h 960"/>
              <a:gd name="T10" fmla="*/ 48 w 528"/>
              <a:gd name="T11" fmla="*/ 480 h 960"/>
              <a:gd name="T12" fmla="*/ 0 w 528"/>
              <a:gd name="T13" fmla="*/ 432 h 960"/>
              <a:gd name="T14" fmla="*/ 0 w 528"/>
              <a:gd name="T15" fmla="*/ 0 h 960"/>
              <a:gd name="T16" fmla="*/ 0 60000 65536"/>
              <a:gd name="T17" fmla="*/ 0 60000 65536"/>
              <a:gd name="T18" fmla="*/ 0 60000 65536"/>
              <a:gd name="T19" fmla="*/ 0 60000 65536"/>
              <a:gd name="T20" fmla="*/ 0 60000 65536"/>
              <a:gd name="T21" fmla="*/ 0 60000 65536"/>
              <a:gd name="T22" fmla="*/ 0 60000 65536"/>
              <a:gd name="T23" fmla="*/ 0 60000 65536"/>
              <a:gd name="T24" fmla="*/ 0 w 528"/>
              <a:gd name="T25" fmla="*/ 0 h 960"/>
              <a:gd name="T26" fmla="*/ 528 w 528"/>
              <a:gd name="T27" fmla="*/ 960 h 96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28" h="960">
                <a:moveTo>
                  <a:pt x="0" y="0"/>
                </a:moveTo>
                <a:lnTo>
                  <a:pt x="528" y="192"/>
                </a:lnTo>
                <a:lnTo>
                  <a:pt x="528" y="672"/>
                </a:lnTo>
                <a:lnTo>
                  <a:pt x="0" y="960"/>
                </a:lnTo>
                <a:lnTo>
                  <a:pt x="0" y="528"/>
                </a:lnTo>
                <a:lnTo>
                  <a:pt x="48" y="480"/>
                </a:lnTo>
                <a:lnTo>
                  <a:pt x="0" y="432"/>
                </a:lnTo>
                <a:lnTo>
                  <a:pt x="0" y="0"/>
                </a:lnTo>
                <a:close/>
              </a:path>
            </a:pathLst>
          </a:custGeom>
          <a:noFill/>
          <a:ln w="38100">
            <a:solidFill>
              <a:srgbClr val="FF0000"/>
            </a:solidFill>
            <a:round/>
          </a:ln>
        </p:spPr>
        <p:txBody>
          <a:bodyPr wrap="none" anchor="ctr"/>
          <a:lstStyle/>
          <a:p>
            <a:pPr algn="ctr" defTabSz="457200">
              <a:buNone/>
            </a:pPr>
            <a:r>
              <a:rPr lang="en-US" sz="2000" dirty="0">
                <a:solidFill>
                  <a:prstClr val="black"/>
                </a:solidFill>
              </a:rPr>
              <a:t>ALU</a:t>
            </a:r>
          </a:p>
        </p:txBody>
      </p:sp>
      <p:sp>
        <p:nvSpPr>
          <p:cNvPr id="105" name="矩形 104"/>
          <p:cNvSpPr/>
          <p:nvPr/>
        </p:nvSpPr>
        <p:spPr>
          <a:xfrm>
            <a:off x="7176120" y="6021368"/>
            <a:ext cx="432048" cy="720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endParaRPr lang="zh-CN" altLang="en-US" dirty="0"/>
          </a:p>
        </p:txBody>
      </p:sp>
      <p:sp>
        <p:nvSpPr>
          <p:cNvPr id="106" name="矩形 105"/>
          <p:cNvSpPr/>
          <p:nvPr/>
        </p:nvSpPr>
        <p:spPr>
          <a:xfrm>
            <a:off x="7176120" y="4581288"/>
            <a:ext cx="432048" cy="720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endParaRPr lang="zh-CN" altLang="en-US" dirty="0"/>
          </a:p>
        </p:txBody>
      </p:sp>
      <p:sp>
        <p:nvSpPr>
          <p:cNvPr id="107" name="矩形 106"/>
          <p:cNvSpPr/>
          <p:nvPr/>
        </p:nvSpPr>
        <p:spPr>
          <a:xfrm>
            <a:off x="8886170" y="5301128"/>
            <a:ext cx="432048" cy="7200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buNone/>
            </a:pPr>
            <a:r>
              <a:rPr lang="en-US" altLang="zh-CN" sz="1600" dirty="0" err="1">
                <a:solidFill>
                  <a:schemeClr val="tx1"/>
                </a:solidFill>
                <a:latin typeface="黑体" panose="02010609060101010101" pitchFamily="49" charset="-122"/>
                <a:ea typeface="黑体" panose="02010609060101010101" pitchFamily="49" charset="-122"/>
              </a:rPr>
              <a:t>ALU</a:t>
            </a:r>
            <a:endParaRPr lang="en-US" altLang="zh-CN" sz="1600" dirty="0">
              <a:solidFill>
                <a:schemeClr val="tx1"/>
              </a:solidFill>
              <a:latin typeface="黑体" panose="02010609060101010101" pitchFamily="49" charset="-122"/>
              <a:ea typeface="黑体" panose="02010609060101010101" pitchFamily="49" charset="-122"/>
            </a:endParaRPr>
          </a:p>
          <a:p>
            <a:pPr algn="ctr">
              <a:buNone/>
            </a:pPr>
            <a:r>
              <a:rPr lang="zh-CN" altLang="en-US" sz="1600" dirty="0">
                <a:solidFill>
                  <a:schemeClr val="tx1"/>
                </a:solidFill>
                <a:latin typeface="黑体" panose="02010609060101010101" pitchFamily="49" charset="-122"/>
                <a:ea typeface="黑体" panose="02010609060101010101" pitchFamily="49" charset="-122"/>
              </a:rPr>
              <a:t>结果</a:t>
            </a:r>
          </a:p>
        </p:txBody>
      </p:sp>
      <p:sp>
        <p:nvSpPr>
          <p:cNvPr id="108" name="矩形 107"/>
          <p:cNvSpPr/>
          <p:nvPr/>
        </p:nvSpPr>
        <p:spPr>
          <a:xfrm>
            <a:off x="8886170" y="6021208"/>
            <a:ext cx="432048" cy="7200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endParaRPr lang="zh-CN" altLang="en-US" dirty="0"/>
          </a:p>
        </p:txBody>
      </p:sp>
      <p:sp>
        <p:nvSpPr>
          <p:cNvPr id="109" name="矩形 108"/>
          <p:cNvSpPr/>
          <p:nvPr/>
        </p:nvSpPr>
        <p:spPr>
          <a:xfrm>
            <a:off x="8886170" y="4581128"/>
            <a:ext cx="432048" cy="7200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endParaRPr lang="zh-CN" altLang="en-US" dirty="0"/>
          </a:p>
        </p:txBody>
      </p:sp>
      <p:sp>
        <p:nvSpPr>
          <p:cNvPr id="5" name="TextBox 4"/>
          <p:cNvSpPr txBox="1"/>
          <p:nvPr/>
        </p:nvSpPr>
        <p:spPr>
          <a:xfrm>
            <a:off x="7032104" y="4221088"/>
            <a:ext cx="787395" cy="327782"/>
          </a:xfrm>
          <a:prstGeom prst="rect">
            <a:avLst/>
          </a:prstGeom>
          <a:noFill/>
        </p:spPr>
        <p:txBody>
          <a:bodyPr vert="horz" wrap="none" rtlCol="0">
            <a:spAutoFit/>
          </a:bodyPr>
          <a:lstStyle/>
          <a:p>
            <a:pPr>
              <a:buNone/>
            </a:pPr>
            <a:r>
              <a:rPr lang="en-US" altLang="zh-CN"/>
              <a:t>ID/EX</a:t>
            </a:r>
            <a:endParaRPr lang="zh-CN" altLang="en-US" dirty="0"/>
          </a:p>
        </p:txBody>
      </p:sp>
      <p:sp>
        <p:nvSpPr>
          <p:cNvPr id="111" name="TextBox 110"/>
          <p:cNvSpPr txBox="1"/>
          <p:nvPr/>
        </p:nvSpPr>
        <p:spPr>
          <a:xfrm>
            <a:off x="8754989" y="4221088"/>
            <a:ext cx="1095172" cy="327782"/>
          </a:xfrm>
          <a:prstGeom prst="rect">
            <a:avLst/>
          </a:prstGeom>
          <a:noFill/>
        </p:spPr>
        <p:txBody>
          <a:bodyPr vert="horz" wrap="none" rtlCol="0">
            <a:spAutoFit/>
          </a:bodyPr>
          <a:lstStyle/>
          <a:p>
            <a:pPr>
              <a:buNone/>
            </a:pPr>
            <a:r>
              <a:rPr lang="en-US" altLang="zh-CN" dirty="0"/>
              <a:t>EX/MEM</a:t>
            </a:r>
            <a:endParaRPr lang="zh-CN" altLang="en-US" dirty="0"/>
          </a:p>
        </p:txBody>
      </p:sp>
      <p:cxnSp>
        <p:nvCxnSpPr>
          <p:cNvPr id="54273" name="直接箭头连接符 54272"/>
          <p:cNvCxnSpPr/>
          <p:nvPr/>
        </p:nvCxnSpPr>
        <p:spPr>
          <a:xfrm>
            <a:off x="7608168" y="5445224"/>
            <a:ext cx="432000" cy="0"/>
          </a:xfrm>
          <a:prstGeom prst="straightConnector1">
            <a:avLst/>
          </a:prstGeom>
          <a:ln w="1905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4" name="直接箭头连接符 113"/>
          <p:cNvCxnSpPr/>
          <p:nvPr/>
        </p:nvCxnSpPr>
        <p:spPr>
          <a:xfrm>
            <a:off x="7608167" y="5877272"/>
            <a:ext cx="432000" cy="0"/>
          </a:xfrm>
          <a:prstGeom prst="straightConnector1">
            <a:avLst/>
          </a:prstGeom>
          <a:ln w="1905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5" name="直接箭头连接符 114"/>
          <p:cNvCxnSpPr/>
          <p:nvPr/>
        </p:nvCxnSpPr>
        <p:spPr>
          <a:xfrm>
            <a:off x="8542173" y="5661248"/>
            <a:ext cx="362139" cy="0"/>
          </a:xfrm>
          <a:prstGeom prst="straightConnector1">
            <a:avLst/>
          </a:prstGeom>
          <a:ln w="1905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4276" name="等腰三角形 54275"/>
          <p:cNvSpPr/>
          <p:nvPr/>
        </p:nvSpPr>
        <p:spPr>
          <a:xfrm>
            <a:off x="7320152" y="6597352"/>
            <a:ext cx="144000" cy="144000"/>
          </a:xfrm>
          <a:prstGeom prs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endParaRPr lang="zh-CN" altLang="en-US"/>
          </a:p>
        </p:txBody>
      </p:sp>
      <p:sp>
        <p:nvSpPr>
          <p:cNvPr id="117" name="等腰三角形 116"/>
          <p:cNvSpPr/>
          <p:nvPr/>
        </p:nvSpPr>
        <p:spPr>
          <a:xfrm>
            <a:off x="9048344" y="6597352"/>
            <a:ext cx="144000" cy="144000"/>
          </a:xfrm>
          <a:prstGeom prst="triangl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endParaRPr lang="zh-CN" altLang="en-US"/>
          </a:p>
        </p:txBody>
      </p:sp>
      <p:cxnSp>
        <p:nvCxnSpPr>
          <p:cNvPr id="119" name="直接箭头连接符 118"/>
          <p:cNvCxnSpPr/>
          <p:nvPr/>
        </p:nvCxnSpPr>
        <p:spPr>
          <a:xfrm>
            <a:off x="9336360" y="5661248"/>
            <a:ext cx="362139" cy="0"/>
          </a:xfrm>
          <a:prstGeom prst="straightConnector1">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0" name="直接箭头连接符 119"/>
          <p:cNvCxnSpPr/>
          <p:nvPr/>
        </p:nvCxnSpPr>
        <p:spPr>
          <a:xfrm>
            <a:off x="9336360" y="4941168"/>
            <a:ext cx="362139" cy="0"/>
          </a:xfrm>
          <a:prstGeom prst="straightConnector1">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1" name="直接箭头连接符 120"/>
          <p:cNvCxnSpPr/>
          <p:nvPr/>
        </p:nvCxnSpPr>
        <p:spPr>
          <a:xfrm>
            <a:off x="9336360" y="6381328"/>
            <a:ext cx="362139" cy="0"/>
          </a:xfrm>
          <a:prstGeom prst="straightConnector1">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7" name="直接箭头连接符 126"/>
          <p:cNvCxnSpPr/>
          <p:nvPr/>
        </p:nvCxnSpPr>
        <p:spPr>
          <a:xfrm>
            <a:off x="7608168" y="6381328"/>
            <a:ext cx="216000" cy="0"/>
          </a:xfrm>
          <a:prstGeom prst="straightConnector1">
            <a:avLst/>
          </a:prstGeom>
          <a:ln w="1905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8" name="直接箭头连接符 127"/>
          <p:cNvCxnSpPr/>
          <p:nvPr/>
        </p:nvCxnSpPr>
        <p:spPr>
          <a:xfrm rot="16200000">
            <a:off x="7572192" y="6129328"/>
            <a:ext cx="504000" cy="0"/>
          </a:xfrm>
          <a:prstGeom prst="straightConnector1">
            <a:avLst/>
          </a:prstGeom>
          <a:ln w="1905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0198" name="Rectangle 6"/>
          <p:cNvSpPr>
            <a:spLocks noChangeArrowheads="1"/>
          </p:cNvSpPr>
          <p:nvPr/>
        </p:nvSpPr>
        <p:spPr bwMode="auto">
          <a:xfrm>
            <a:off x="3846513" y="1014413"/>
            <a:ext cx="5327650" cy="623888"/>
          </a:xfrm>
          <a:prstGeom prst="rect">
            <a:avLst/>
          </a:prstGeom>
          <a:noFill/>
          <a:ln w="9525">
            <a:noFill/>
            <a:miter lim="800000"/>
          </a:ln>
        </p:spPr>
        <p:txBody>
          <a:bodyPr anchor="ctr" anchorCtr="0"/>
          <a:lstStyle/>
          <a:p>
            <a:pPr>
              <a:lnSpc>
                <a:spcPct val="87000"/>
              </a:lnSpc>
              <a:buNone/>
            </a:pPr>
            <a:r>
              <a:rPr lang="zh-CN" altLang="en-US" sz="2800" dirty="0">
                <a:solidFill>
                  <a:srgbClr val="001ADC"/>
                </a:solidFill>
                <a:latin typeface="+mn-lt"/>
                <a:ea typeface="楷体_GB2312" pitchFamily="49" charset="-122"/>
              </a:rPr>
              <a:t>第五讲  </a:t>
            </a:r>
            <a:r>
              <a:rPr lang="en-US" altLang="zh-CN" sz="2800" dirty="0">
                <a:solidFill>
                  <a:srgbClr val="001ADC"/>
                </a:solidFill>
                <a:latin typeface="+mn-lt"/>
                <a:ea typeface="楷体_GB2312" pitchFamily="49" charset="-122"/>
              </a:rPr>
              <a:t>MIPS</a:t>
            </a:r>
            <a:r>
              <a:rPr lang="zh-CN" altLang="en-US" sz="2800" dirty="0">
                <a:solidFill>
                  <a:srgbClr val="001ADC"/>
                </a:solidFill>
                <a:latin typeface="+mn-lt"/>
                <a:ea typeface="楷体_GB2312" pitchFamily="49" charset="-122"/>
              </a:rPr>
              <a:t>处理器设计</a:t>
            </a:r>
          </a:p>
        </p:txBody>
      </p:sp>
      <p:sp>
        <p:nvSpPr>
          <p:cNvPr id="520199" name="Rectangle 7"/>
          <p:cNvSpPr>
            <a:spLocks noChangeArrowheads="1"/>
          </p:cNvSpPr>
          <p:nvPr/>
        </p:nvSpPr>
        <p:spPr bwMode="auto">
          <a:xfrm>
            <a:off x="3846830" y="2070735"/>
            <a:ext cx="5140960" cy="3474085"/>
          </a:xfrm>
          <a:prstGeom prst="rect">
            <a:avLst/>
          </a:prstGeom>
          <a:noFill/>
          <a:ln w="28575">
            <a:solidFill>
              <a:srgbClr val="05AD01"/>
            </a:solidFill>
            <a:miter lim="800000"/>
          </a:ln>
          <a:effectLst/>
        </p:spPr>
        <p:txBody>
          <a:bodyPr wrap="square" lIns="63500" tIns="182880" rIns="63500" bIns="182880">
            <a:spAutoFit/>
          </a:bodyPr>
          <a:lstStyle/>
          <a:p>
            <a:pPr marL="609600" indent="-609600" algn="l">
              <a:lnSpc>
                <a:spcPct val="75000"/>
              </a:lnSpc>
              <a:spcBef>
                <a:spcPts val="1200"/>
              </a:spcBef>
              <a:buClr>
                <a:schemeClr val="bg1">
                  <a:lumMod val="65000"/>
                </a:schemeClr>
              </a:buClr>
              <a:buSzTx/>
              <a:buFont typeface="+mj-ea"/>
              <a:buAutoNum type="ea1JpnChsDbPeriod"/>
            </a:pPr>
            <a:r>
              <a:rPr lang="en-US" altLang="zh-CN" sz="2400" dirty="0">
                <a:solidFill>
                  <a:schemeClr val="bg1">
                    <a:lumMod val="65000"/>
                  </a:schemeClr>
                </a:solidFill>
              </a:rPr>
              <a:t>处理器设计概述</a:t>
            </a:r>
          </a:p>
          <a:p>
            <a:pPr marL="609600" indent="-609600" algn="l">
              <a:lnSpc>
                <a:spcPct val="75000"/>
              </a:lnSpc>
              <a:spcBef>
                <a:spcPts val="1200"/>
              </a:spcBef>
              <a:buClr>
                <a:schemeClr val="bg1">
                  <a:lumMod val="65000"/>
                </a:schemeClr>
              </a:buClr>
              <a:buSzTx/>
              <a:buFont typeface="+mj-ea"/>
              <a:buAutoNum type="ea1JpnChsDbPeriod"/>
            </a:pPr>
            <a:r>
              <a:rPr lang="en-US" altLang="zh-CN" sz="2400" dirty="0">
                <a:solidFill>
                  <a:schemeClr val="bg1">
                    <a:lumMod val="65000"/>
                  </a:schemeClr>
                </a:solidFill>
              </a:rPr>
              <a:t>MIPS模型机</a:t>
            </a:r>
          </a:p>
          <a:p>
            <a:pPr marL="609600" indent="-609600" algn="l">
              <a:lnSpc>
                <a:spcPct val="75000"/>
              </a:lnSpc>
              <a:spcBef>
                <a:spcPts val="1200"/>
              </a:spcBef>
              <a:buClr>
                <a:schemeClr val="bg1">
                  <a:lumMod val="65000"/>
                </a:schemeClr>
              </a:buClr>
              <a:buSzTx/>
              <a:buFont typeface="+mj-ea"/>
              <a:buAutoNum type="ea1JpnChsDbPeriod"/>
            </a:pPr>
            <a:r>
              <a:rPr lang="en-US" altLang="zh-CN" sz="2400" dirty="0">
                <a:solidFill>
                  <a:schemeClr val="bg1">
                    <a:lumMod val="65000"/>
                  </a:schemeClr>
                </a:solidFill>
              </a:rPr>
              <a:t>MIPS单周期处理器设计</a:t>
            </a:r>
          </a:p>
          <a:p>
            <a:pPr indent="-609600" algn="l">
              <a:lnSpc>
                <a:spcPct val="75000"/>
              </a:lnSpc>
              <a:spcBef>
                <a:spcPts val="1200"/>
              </a:spcBef>
              <a:buClr>
                <a:srgbClr val="FF0000"/>
              </a:buClr>
              <a:buSzTx/>
              <a:buFont typeface="+mj-ea"/>
              <a:buAutoNum type="ea1JpnChsDbPeriod"/>
            </a:pPr>
            <a:r>
              <a:rPr lang="zh-CN" altLang="en-US" sz="2400" dirty="0">
                <a:solidFill>
                  <a:schemeClr val="tx2">
                    <a:lumMod val="75000"/>
                    <a:lumOff val="25000"/>
                  </a:schemeClr>
                </a:solidFill>
              </a:rPr>
              <a:t>流水线及其冒险</a:t>
            </a:r>
          </a:p>
          <a:p>
            <a:pPr lvl="2" indent="-609600" algn="l">
              <a:lnSpc>
                <a:spcPct val="75000"/>
              </a:lnSpc>
              <a:spcBef>
                <a:spcPts val="1200"/>
              </a:spcBef>
              <a:buClr>
                <a:srgbClr val="FF0000"/>
              </a:buClr>
              <a:buSzTx/>
              <a:buFont typeface="+mj-lt"/>
              <a:buAutoNum type="arabicPeriod"/>
            </a:pPr>
            <a:r>
              <a:rPr lang="zh-CN" altLang="en-US" sz="2000" dirty="0">
                <a:solidFill>
                  <a:schemeClr val="tx2">
                    <a:lumMod val="75000"/>
                    <a:lumOff val="25000"/>
                  </a:schemeClr>
                </a:solidFill>
                <a:sym typeface="+mn-ea"/>
              </a:rPr>
              <a:t>MIPS 多周期数据通路设计</a:t>
            </a:r>
          </a:p>
          <a:p>
            <a:pPr lvl="2" indent="-609600" algn="l">
              <a:lnSpc>
                <a:spcPct val="75000"/>
              </a:lnSpc>
              <a:spcBef>
                <a:spcPts val="1200"/>
              </a:spcBef>
              <a:buClr>
                <a:srgbClr val="FF0000"/>
              </a:buClr>
              <a:buSzTx/>
              <a:buFont typeface="+mj-lt"/>
              <a:buAutoNum type="arabicPeriod"/>
            </a:pPr>
            <a:r>
              <a:rPr lang="zh-CN" altLang="en-US" sz="2000" dirty="0">
                <a:solidFill>
                  <a:schemeClr val="tx2">
                    <a:lumMod val="75000"/>
                    <a:lumOff val="25000"/>
                  </a:schemeClr>
                </a:solidFill>
                <a:sym typeface="+mn-ea"/>
              </a:rPr>
              <a:t>多周期控制器设计</a:t>
            </a:r>
            <a:endParaRPr lang="zh-CN" altLang="en-US" sz="2000" dirty="0">
              <a:solidFill>
                <a:schemeClr val="tx2">
                  <a:lumMod val="75000"/>
                  <a:lumOff val="25000"/>
                </a:schemeClr>
              </a:solidFill>
            </a:endParaRPr>
          </a:p>
          <a:p>
            <a:pPr lvl="2" indent="-609600" algn="l">
              <a:lnSpc>
                <a:spcPct val="75000"/>
              </a:lnSpc>
              <a:spcBef>
                <a:spcPts val="1200"/>
              </a:spcBef>
              <a:buClr>
                <a:srgbClr val="FF0000"/>
              </a:buClr>
              <a:buSzTx/>
              <a:buFont typeface="+mj-lt"/>
              <a:buAutoNum type="arabicPeriod"/>
            </a:pPr>
            <a:r>
              <a:rPr lang="zh-CN" altLang="en-US" sz="2000" dirty="0">
                <a:solidFill>
                  <a:schemeClr val="tx2">
                    <a:lumMod val="75000"/>
                    <a:lumOff val="25000"/>
                  </a:schemeClr>
                </a:solidFill>
                <a:sym typeface="+mn-ea"/>
              </a:rPr>
              <a:t>多周期性能分析</a:t>
            </a:r>
            <a:endParaRPr lang="zh-CN" altLang="en-US" sz="2000" dirty="0">
              <a:solidFill>
                <a:schemeClr val="tx2">
                  <a:lumMod val="75000"/>
                  <a:lumOff val="25000"/>
                </a:schemeClr>
              </a:solidFill>
            </a:endParaRPr>
          </a:p>
          <a:p>
            <a:pPr lvl="2" indent="-609600" algn="l">
              <a:lnSpc>
                <a:spcPct val="75000"/>
              </a:lnSpc>
              <a:spcBef>
                <a:spcPts val="1200"/>
              </a:spcBef>
              <a:buClr>
                <a:srgbClr val="FF0000"/>
              </a:buClr>
              <a:buSzTx/>
              <a:buFont typeface="+mj-lt"/>
              <a:buAutoNum type="arabicPeriod"/>
            </a:pPr>
            <a:endParaRPr lang="zh-CN" altLang="en-US" sz="2000" dirty="0">
              <a:solidFill>
                <a:schemeClr val="tx2">
                  <a:lumMod val="75000"/>
                  <a:lumOff val="25000"/>
                </a:schemeClr>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5715" y="121285"/>
            <a:ext cx="7010400" cy="532130"/>
          </a:xfrm>
        </p:spPr>
        <p:txBody>
          <a:bodyPr/>
          <a:lstStyle/>
          <a:p>
            <a:r>
              <a:rPr lang="zh-CN" altLang="en-US" sz="3600" dirty="0"/>
              <a:t>正确认识流水线：</a:t>
            </a:r>
            <a:r>
              <a:rPr lang="en-US" altLang="zh-CN" sz="3600" dirty="0" err="1"/>
              <a:t>DM</a:t>
            </a:r>
            <a:endParaRPr lang="zh-CN" altLang="en-US" sz="3600" dirty="0"/>
          </a:p>
        </p:txBody>
      </p:sp>
      <p:sp>
        <p:nvSpPr>
          <p:cNvPr id="135" name="内容占位符 2"/>
          <p:cNvSpPr>
            <a:spLocks noGrp="1"/>
          </p:cNvSpPr>
          <p:nvPr>
            <p:ph idx="4294967295"/>
          </p:nvPr>
        </p:nvSpPr>
        <p:spPr>
          <a:xfrm>
            <a:off x="965200" y="925830"/>
            <a:ext cx="8929370" cy="1868170"/>
          </a:xfrm>
        </p:spPr>
        <p:txBody>
          <a:bodyPr>
            <a:normAutofit/>
          </a:bodyPr>
          <a:lstStyle/>
          <a:p>
            <a:r>
              <a:rPr lang="zh-CN" altLang="en-US" dirty="0"/>
              <a:t>写入时：表现为寄存器（状态元件操作），属于</a:t>
            </a:r>
            <a:r>
              <a:rPr lang="en-US" altLang="zh-CN" dirty="0"/>
              <a:t>MEM/WB</a:t>
            </a:r>
            <a:r>
              <a:rPr lang="zh-CN" altLang="en-US" dirty="0"/>
              <a:t>寄存器范畴</a:t>
            </a:r>
            <a:endParaRPr lang="en-US" altLang="zh-CN" dirty="0"/>
          </a:p>
          <a:p>
            <a:r>
              <a:rPr lang="zh-CN" altLang="en-US" dirty="0"/>
              <a:t>读出时：可以等价为组合逻辑（组合元件操作）</a:t>
            </a:r>
            <a:endParaRPr lang="en-US" altLang="zh-CN" dirty="0"/>
          </a:p>
          <a:p>
            <a:pPr lvl="1"/>
            <a:r>
              <a:rPr lang="zh-CN" altLang="en-US" dirty="0"/>
              <a:t>与</a:t>
            </a:r>
            <a:r>
              <a:rPr lang="en-US" altLang="zh-CN" dirty="0" err="1"/>
              <a:t>RF</a:t>
            </a:r>
            <a:r>
              <a:rPr lang="zh-CN" altLang="en-US" dirty="0"/>
              <a:t>的读出是类似的，但需要相应的控制信号</a:t>
            </a:r>
            <a:endParaRPr lang="en-US" altLang="zh-CN" dirty="0"/>
          </a:p>
        </p:txBody>
      </p:sp>
      <p:grpSp>
        <p:nvGrpSpPr>
          <p:cNvPr id="30" name="Group 40"/>
          <p:cNvGrpSpPr/>
          <p:nvPr/>
        </p:nvGrpSpPr>
        <p:grpSpPr bwMode="auto">
          <a:xfrm>
            <a:off x="2611344" y="5453256"/>
            <a:ext cx="2021697" cy="736601"/>
            <a:chOff x="646" y="2832"/>
            <a:chExt cx="1645" cy="464"/>
          </a:xfrm>
        </p:grpSpPr>
        <p:sp>
          <p:nvSpPr>
            <p:cNvPr id="31" name="Text Box 41"/>
            <p:cNvSpPr txBox="1">
              <a:spLocks noChangeArrowheads="1"/>
            </p:cNvSpPr>
            <p:nvPr/>
          </p:nvSpPr>
          <p:spPr bwMode="auto">
            <a:xfrm>
              <a:off x="646" y="2832"/>
              <a:ext cx="1445" cy="464"/>
            </a:xfrm>
            <a:prstGeom prst="rect">
              <a:avLst/>
            </a:prstGeom>
            <a:noFill/>
            <a:ln w="28575">
              <a:noFill/>
              <a:miter lim="800000"/>
            </a:ln>
            <a:effectLst/>
          </p:spPr>
          <p:txBody>
            <a:bodyPr wrap="none" anchor="ctr">
              <a:spAutoFit/>
            </a:bodyPr>
            <a:lstStyle/>
            <a:p>
              <a:pPr indent="0" algn="ctr" defTabSz="457200">
                <a:buNone/>
                <a:defRPr/>
              </a:pPr>
              <a:r>
                <a:rPr lang="en-US" sz="2000" dirty="0"/>
                <a:t>1</a:t>
              </a:r>
              <a:r>
                <a:rPr lang="en-US" sz="2000"/>
                <a:t>. Instruction</a:t>
              </a:r>
              <a:endParaRPr lang="en-US" sz="2000" dirty="0"/>
            </a:p>
            <a:p>
              <a:pPr indent="0" algn="ctr" defTabSz="457200">
                <a:buNone/>
                <a:defRPr/>
              </a:pPr>
              <a:r>
                <a:rPr lang="en-US" sz="2000" dirty="0"/>
                <a:t>Fetch</a:t>
              </a:r>
            </a:p>
          </p:txBody>
        </p:sp>
        <p:sp>
          <p:nvSpPr>
            <p:cNvPr id="32" name="Line 42"/>
            <p:cNvSpPr>
              <a:spLocks noChangeShapeType="1"/>
            </p:cNvSpPr>
            <p:nvPr/>
          </p:nvSpPr>
          <p:spPr bwMode="auto">
            <a:xfrm>
              <a:off x="729" y="2832"/>
              <a:ext cx="1562" cy="0"/>
            </a:xfrm>
            <a:prstGeom prst="line">
              <a:avLst/>
            </a:prstGeom>
            <a:noFill/>
            <a:ln w="28575">
              <a:solidFill>
                <a:schemeClr val="tx1"/>
              </a:solidFill>
              <a:round/>
              <a:headEnd type="diamond" w="med" len="med"/>
              <a:tailEnd type="triangle" w="med" len="med"/>
            </a:ln>
            <a:effectLst/>
          </p:spPr>
          <p:txBody>
            <a:bodyPr wrap="none" anchor="ctr"/>
            <a:lstStyle/>
            <a:p>
              <a:pPr defTabSz="457200">
                <a:defRPr/>
              </a:pPr>
              <a:endParaRPr lang="en-US"/>
            </a:p>
          </p:txBody>
        </p:sp>
      </p:grpSp>
      <p:grpSp>
        <p:nvGrpSpPr>
          <p:cNvPr id="33" name="Group 43"/>
          <p:cNvGrpSpPr/>
          <p:nvPr/>
        </p:nvGrpSpPr>
        <p:grpSpPr bwMode="auto">
          <a:xfrm>
            <a:off x="4509021" y="5453257"/>
            <a:ext cx="1828746" cy="1027113"/>
            <a:chOff x="683" y="2832"/>
            <a:chExt cx="1406" cy="647"/>
          </a:xfrm>
        </p:grpSpPr>
        <p:sp>
          <p:nvSpPr>
            <p:cNvPr id="34" name="Text Box 44"/>
            <p:cNvSpPr txBox="1">
              <a:spLocks noChangeArrowheads="1"/>
            </p:cNvSpPr>
            <p:nvPr/>
          </p:nvSpPr>
          <p:spPr bwMode="auto">
            <a:xfrm>
              <a:off x="683" y="2850"/>
              <a:ext cx="1406" cy="629"/>
            </a:xfrm>
            <a:prstGeom prst="rect">
              <a:avLst/>
            </a:prstGeom>
            <a:noFill/>
            <a:ln w="28575">
              <a:noFill/>
              <a:miter lim="800000"/>
            </a:ln>
            <a:effectLst/>
          </p:spPr>
          <p:txBody>
            <a:bodyPr wrap="square" anchor="ctr">
              <a:spAutoFit/>
            </a:bodyPr>
            <a:lstStyle/>
            <a:p>
              <a:pPr indent="0" algn="ctr" defTabSz="457200">
                <a:buNone/>
                <a:defRPr/>
              </a:pPr>
              <a:r>
                <a:rPr lang="en-US" sz="2000" dirty="0"/>
                <a:t>2. Decode/</a:t>
              </a:r>
            </a:p>
            <a:p>
              <a:pPr indent="0" algn="ctr" defTabSz="457200">
                <a:buNone/>
                <a:defRPr/>
              </a:pPr>
              <a:r>
                <a:rPr lang="en-US" sz="2000"/>
                <a:t>    Register </a:t>
              </a:r>
              <a:r>
                <a:rPr lang="en-US" sz="2000" dirty="0"/>
                <a:t>Read</a:t>
              </a:r>
            </a:p>
          </p:txBody>
        </p:sp>
        <p:sp>
          <p:nvSpPr>
            <p:cNvPr id="35" name="Line 45"/>
            <p:cNvSpPr>
              <a:spLocks noChangeShapeType="1"/>
            </p:cNvSpPr>
            <p:nvPr/>
          </p:nvSpPr>
          <p:spPr bwMode="auto">
            <a:xfrm>
              <a:off x="957" y="2832"/>
              <a:ext cx="1019" cy="0"/>
            </a:xfrm>
            <a:prstGeom prst="line">
              <a:avLst/>
            </a:prstGeom>
            <a:noFill/>
            <a:ln w="28575">
              <a:solidFill>
                <a:schemeClr val="tx1"/>
              </a:solidFill>
              <a:round/>
              <a:headEnd type="diamond" w="med" len="med"/>
              <a:tailEnd type="triangle" w="med" len="med"/>
            </a:ln>
            <a:effectLst/>
          </p:spPr>
          <p:txBody>
            <a:bodyPr wrap="none" anchor="ctr"/>
            <a:lstStyle/>
            <a:p>
              <a:pPr defTabSz="457200">
                <a:defRPr/>
              </a:pPr>
              <a:endParaRPr lang="en-US"/>
            </a:p>
          </p:txBody>
        </p:sp>
      </p:grpSp>
      <p:grpSp>
        <p:nvGrpSpPr>
          <p:cNvPr id="36" name="Group 46"/>
          <p:cNvGrpSpPr/>
          <p:nvPr/>
        </p:nvGrpSpPr>
        <p:grpSpPr bwMode="auto">
          <a:xfrm>
            <a:off x="6187157" y="5453256"/>
            <a:ext cx="1438189" cy="392113"/>
            <a:chOff x="487" y="2832"/>
            <a:chExt cx="1299" cy="247"/>
          </a:xfrm>
        </p:grpSpPr>
        <p:sp>
          <p:nvSpPr>
            <p:cNvPr id="37" name="Text Box 47"/>
            <p:cNvSpPr txBox="1">
              <a:spLocks noChangeArrowheads="1"/>
            </p:cNvSpPr>
            <p:nvPr/>
          </p:nvSpPr>
          <p:spPr bwMode="auto">
            <a:xfrm>
              <a:off x="487" y="2857"/>
              <a:ext cx="1299" cy="222"/>
            </a:xfrm>
            <a:prstGeom prst="rect">
              <a:avLst/>
            </a:prstGeom>
            <a:noFill/>
            <a:ln w="28575">
              <a:noFill/>
              <a:miter lim="800000"/>
            </a:ln>
            <a:effectLst/>
          </p:spPr>
          <p:txBody>
            <a:bodyPr wrap="none" anchor="ctr">
              <a:spAutoFit/>
            </a:bodyPr>
            <a:lstStyle/>
            <a:p>
              <a:pPr indent="0" algn="ctr" defTabSz="457200">
                <a:buNone/>
                <a:defRPr/>
              </a:pPr>
              <a:r>
                <a:rPr lang="en-US" sz="2000" dirty="0"/>
                <a:t>3. Execute</a:t>
              </a:r>
            </a:p>
          </p:txBody>
        </p:sp>
        <p:sp>
          <p:nvSpPr>
            <p:cNvPr id="38" name="Line 48"/>
            <p:cNvSpPr>
              <a:spLocks noChangeShapeType="1"/>
            </p:cNvSpPr>
            <p:nvPr/>
          </p:nvSpPr>
          <p:spPr bwMode="auto">
            <a:xfrm>
              <a:off x="697" y="2832"/>
              <a:ext cx="950" cy="0"/>
            </a:xfrm>
            <a:prstGeom prst="line">
              <a:avLst/>
            </a:prstGeom>
            <a:noFill/>
            <a:ln w="28575">
              <a:solidFill>
                <a:schemeClr val="tx1"/>
              </a:solidFill>
              <a:round/>
              <a:headEnd type="diamond" w="med" len="med"/>
              <a:tailEnd type="triangle" w="med" len="med"/>
            </a:ln>
            <a:effectLst/>
          </p:spPr>
          <p:txBody>
            <a:bodyPr wrap="none" anchor="ctr"/>
            <a:lstStyle/>
            <a:p>
              <a:pPr defTabSz="457200">
                <a:defRPr/>
              </a:pPr>
              <a:endParaRPr lang="en-US"/>
            </a:p>
          </p:txBody>
        </p:sp>
      </p:grpSp>
      <p:grpSp>
        <p:nvGrpSpPr>
          <p:cNvPr id="39" name="Group 49"/>
          <p:cNvGrpSpPr/>
          <p:nvPr/>
        </p:nvGrpSpPr>
        <p:grpSpPr bwMode="auto">
          <a:xfrm>
            <a:off x="7554411" y="5453256"/>
            <a:ext cx="1438039" cy="392113"/>
            <a:chOff x="-56" y="2832"/>
            <a:chExt cx="2323" cy="247"/>
          </a:xfrm>
        </p:grpSpPr>
        <p:sp>
          <p:nvSpPr>
            <p:cNvPr id="40" name="Text Box 50"/>
            <p:cNvSpPr txBox="1">
              <a:spLocks noChangeArrowheads="1"/>
            </p:cNvSpPr>
            <p:nvPr/>
          </p:nvSpPr>
          <p:spPr bwMode="auto">
            <a:xfrm>
              <a:off x="-56" y="2857"/>
              <a:ext cx="2323" cy="222"/>
            </a:xfrm>
            <a:prstGeom prst="rect">
              <a:avLst/>
            </a:prstGeom>
            <a:noFill/>
            <a:ln w="28575">
              <a:noFill/>
              <a:miter lim="800000"/>
            </a:ln>
            <a:effectLst/>
          </p:spPr>
          <p:txBody>
            <a:bodyPr wrap="none" anchor="ctr">
              <a:spAutoFit/>
            </a:bodyPr>
            <a:lstStyle/>
            <a:p>
              <a:pPr indent="0" algn="ctr" defTabSz="457200">
                <a:buNone/>
                <a:defRPr/>
              </a:pPr>
              <a:r>
                <a:rPr lang="en-US" sz="2000" dirty="0"/>
                <a:t>4. Memory</a:t>
              </a:r>
            </a:p>
          </p:txBody>
        </p:sp>
        <p:sp>
          <p:nvSpPr>
            <p:cNvPr id="41" name="Line 51"/>
            <p:cNvSpPr>
              <a:spLocks noChangeShapeType="1"/>
            </p:cNvSpPr>
            <p:nvPr/>
          </p:nvSpPr>
          <p:spPr bwMode="auto">
            <a:xfrm>
              <a:off x="179" y="2832"/>
              <a:ext cx="1920" cy="0"/>
            </a:xfrm>
            <a:prstGeom prst="line">
              <a:avLst/>
            </a:prstGeom>
            <a:noFill/>
            <a:ln w="28575">
              <a:solidFill>
                <a:schemeClr val="tx1"/>
              </a:solidFill>
              <a:round/>
              <a:headEnd type="diamond" w="med" len="med"/>
              <a:tailEnd type="triangle" w="med" len="med"/>
            </a:ln>
            <a:effectLst/>
          </p:spPr>
          <p:txBody>
            <a:bodyPr wrap="none" anchor="ctr"/>
            <a:lstStyle/>
            <a:p>
              <a:pPr defTabSz="457200">
                <a:defRPr/>
              </a:pPr>
              <a:endParaRPr lang="en-US">
                <a:ln>
                  <a:solidFill>
                    <a:sysClr val="windowText" lastClr="000000"/>
                  </a:solidFill>
                </a:ln>
              </a:endParaRPr>
            </a:p>
          </p:txBody>
        </p:sp>
      </p:grpSp>
      <p:grpSp>
        <p:nvGrpSpPr>
          <p:cNvPr id="42" name="Group 52"/>
          <p:cNvGrpSpPr/>
          <p:nvPr/>
        </p:nvGrpSpPr>
        <p:grpSpPr bwMode="auto">
          <a:xfrm>
            <a:off x="9030160" y="5453256"/>
            <a:ext cx="1095044" cy="738188"/>
            <a:chOff x="711" y="2832"/>
            <a:chExt cx="1413" cy="465"/>
          </a:xfrm>
        </p:grpSpPr>
        <p:sp>
          <p:nvSpPr>
            <p:cNvPr id="43" name="Text Box 53"/>
            <p:cNvSpPr txBox="1">
              <a:spLocks noChangeArrowheads="1"/>
            </p:cNvSpPr>
            <p:nvPr/>
          </p:nvSpPr>
          <p:spPr bwMode="auto">
            <a:xfrm>
              <a:off x="711" y="2833"/>
              <a:ext cx="1413" cy="464"/>
            </a:xfrm>
            <a:prstGeom prst="rect">
              <a:avLst/>
            </a:prstGeom>
            <a:noFill/>
            <a:ln w="28575">
              <a:noFill/>
              <a:miter lim="800000"/>
            </a:ln>
          </p:spPr>
          <p:txBody>
            <a:bodyPr wrap="none" anchor="ctr">
              <a:spAutoFit/>
            </a:bodyPr>
            <a:lstStyle/>
            <a:p>
              <a:pPr indent="0" algn="ctr" defTabSz="457200">
                <a:buNone/>
              </a:pPr>
              <a:r>
                <a:rPr lang="en-US" sz="2000" dirty="0"/>
                <a:t>5</a:t>
              </a:r>
              <a:r>
                <a:rPr lang="en-US" sz="2000"/>
                <a:t>. Write</a:t>
              </a:r>
              <a:endParaRPr lang="en-US" sz="2000" dirty="0"/>
            </a:p>
            <a:p>
              <a:pPr indent="0" algn="ctr" defTabSz="457200">
                <a:buNone/>
              </a:pPr>
              <a:r>
                <a:rPr lang="en-US" sz="2000" dirty="0"/>
                <a:t>   Back</a:t>
              </a:r>
            </a:p>
          </p:txBody>
        </p:sp>
        <p:sp>
          <p:nvSpPr>
            <p:cNvPr id="44" name="Line 54"/>
            <p:cNvSpPr>
              <a:spLocks noChangeShapeType="1"/>
            </p:cNvSpPr>
            <p:nvPr/>
          </p:nvSpPr>
          <p:spPr bwMode="auto">
            <a:xfrm>
              <a:off x="823" y="2832"/>
              <a:ext cx="1180" cy="0"/>
            </a:xfrm>
            <a:prstGeom prst="line">
              <a:avLst/>
            </a:prstGeom>
            <a:noFill/>
            <a:ln w="28575">
              <a:solidFill>
                <a:schemeClr val="tx1"/>
              </a:solidFill>
              <a:round/>
              <a:headEnd type="diamond" w="med" len="med"/>
              <a:tailEnd type="triangle" w="med" len="med"/>
            </a:ln>
            <a:effectLst/>
          </p:spPr>
          <p:txBody>
            <a:bodyPr wrap="none" anchor="ctr"/>
            <a:lstStyle/>
            <a:p>
              <a:pPr defTabSz="457200">
                <a:defRPr/>
              </a:pPr>
              <a:endParaRPr lang="en-US"/>
            </a:p>
          </p:txBody>
        </p:sp>
      </p:grpSp>
      <p:grpSp>
        <p:nvGrpSpPr>
          <p:cNvPr id="45" name="Group 21"/>
          <p:cNvGrpSpPr/>
          <p:nvPr/>
        </p:nvGrpSpPr>
        <p:grpSpPr>
          <a:xfrm>
            <a:off x="1847528" y="3212976"/>
            <a:ext cx="7315200" cy="2186884"/>
            <a:chOff x="533400" y="1968500"/>
            <a:chExt cx="7391400" cy="2917111"/>
          </a:xfrm>
        </p:grpSpPr>
        <p:sp>
          <p:nvSpPr>
            <p:cNvPr id="46" name="Rectangle 4"/>
            <p:cNvSpPr>
              <a:spLocks noChangeArrowheads="1"/>
            </p:cNvSpPr>
            <p:nvPr/>
          </p:nvSpPr>
          <p:spPr bwMode="auto">
            <a:xfrm rot="16200000">
              <a:off x="457348" y="2922095"/>
              <a:ext cx="1292913" cy="378809"/>
            </a:xfrm>
            <a:prstGeom prst="rect">
              <a:avLst/>
            </a:prstGeom>
            <a:noFill/>
            <a:ln w="28575">
              <a:solidFill>
                <a:schemeClr val="tx1"/>
              </a:solidFill>
              <a:miter lim="800000"/>
            </a:ln>
          </p:spPr>
          <p:txBody>
            <a:bodyPr wrap="none" anchor="ctr"/>
            <a:lstStyle/>
            <a:p>
              <a:pPr indent="0" algn="ctr" defTabSz="457200">
                <a:buNone/>
              </a:pPr>
              <a:r>
                <a:rPr lang="en-US" sz="2000" dirty="0">
                  <a:solidFill>
                    <a:prstClr val="black"/>
                  </a:solidFill>
                </a:rPr>
                <a:t>PC</a:t>
              </a:r>
            </a:p>
          </p:txBody>
        </p:sp>
        <p:sp>
          <p:nvSpPr>
            <p:cNvPr id="47" name="Rectangle 5"/>
            <p:cNvSpPr>
              <a:spLocks noChangeArrowheads="1"/>
            </p:cNvSpPr>
            <p:nvPr/>
          </p:nvSpPr>
          <p:spPr bwMode="auto">
            <a:xfrm rot="-5400000">
              <a:off x="1600200" y="2806700"/>
              <a:ext cx="1981200" cy="1066800"/>
            </a:xfrm>
            <a:prstGeom prst="rect">
              <a:avLst/>
            </a:prstGeom>
            <a:solidFill>
              <a:srgbClr val="FFFFFF"/>
            </a:solidFill>
            <a:ln w="28575">
              <a:solidFill>
                <a:schemeClr val="tx1"/>
              </a:solidFill>
              <a:miter lim="800000"/>
            </a:ln>
          </p:spPr>
          <p:txBody>
            <a:bodyPr wrap="none" anchor="ctr"/>
            <a:lstStyle/>
            <a:p>
              <a:pPr indent="0" algn="ctr" defTabSz="457200">
                <a:buNone/>
              </a:pPr>
              <a:r>
                <a:rPr lang="en-US" sz="2000">
                  <a:solidFill>
                    <a:prstClr val="black"/>
                  </a:solidFill>
                </a:rPr>
                <a:t>instruction</a:t>
              </a:r>
              <a:endParaRPr lang="en-US" sz="2000" dirty="0">
                <a:solidFill>
                  <a:prstClr val="black"/>
                </a:solidFill>
              </a:endParaRPr>
            </a:p>
            <a:p>
              <a:pPr indent="0" algn="ctr" defTabSz="457200">
                <a:buNone/>
              </a:pPr>
              <a:r>
                <a:rPr lang="en-US" sz="2000" dirty="0">
                  <a:solidFill>
                    <a:prstClr val="black"/>
                  </a:solidFill>
                </a:rPr>
                <a:t>memory</a:t>
              </a:r>
            </a:p>
          </p:txBody>
        </p:sp>
        <p:sp>
          <p:nvSpPr>
            <p:cNvPr id="48" name="AutoShape 6"/>
            <p:cNvSpPr>
              <a:spLocks noChangeArrowheads="1"/>
            </p:cNvSpPr>
            <p:nvPr/>
          </p:nvSpPr>
          <p:spPr bwMode="auto">
            <a:xfrm>
              <a:off x="1524000" y="3933825"/>
              <a:ext cx="366713" cy="549275"/>
            </a:xfrm>
            <a:prstGeom prst="roundRect">
              <a:avLst>
                <a:gd name="adj" fmla="val 16667"/>
              </a:avLst>
            </a:prstGeom>
            <a:solidFill>
              <a:srgbClr val="FFFFFF"/>
            </a:solidFill>
            <a:ln w="28575">
              <a:solidFill>
                <a:schemeClr val="tx1"/>
              </a:solidFill>
              <a:round/>
            </a:ln>
          </p:spPr>
          <p:txBody>
            <a:bodyPr wrap="none" anchor="ctr"/>
            <a:lstStyle/>
            <a:p>
              <a:pPr indent="0" algn="ctr" defTabSz="457200">
                <a:buNone/>
              </a:pPr>
              <a:r>
                <a:rPr lang="en-US" sz="2000" dirty="0">
                  <a:solidFill>
                    <a:prstClr val="black"/>
                  </a:solidFill>
                </a:rPr>
                <a:t>+4</a:t>
              </a:r>
            </a:p>
          </p:txBody>
        </p:sp>
        <p:sp>
          <p:nvSpPr>
            <p:cNvPr id="49" name="Line 7"/>
            <p:cNvSpPr>
              <a:spLocks noChangeShapeType="1"/>
            </p:cNvSpPr>
            <p:nvPr/>
          </p:nvSpPr>
          <p:spPr bwMode="auto">
            <a:xfrm>
              <a:off x="1295400" y="3111500"/>
              <a:ext cx="762000" cy="0"/>
            </a:xfrm>
            <a:prstGeom prst="line">
              <a:avLst/>
            </a:prstGeom>
            <a:noFill/>
            <a:ln w="28575">
              <a:solidFill>
                <a:schemeClr val="tx1"/>
              </a:solidFill>
              <a:round/>
              <a:tailEnd type="triangle" w="med" len="med"/>
            </a:ln>
          </p:spPr>
          <p:txBody>
            <a:bodyPr wrap="none" anchor="ctr"/>
            <a:lstStyle/>
            <a:p>
              <a:pPr defTabSz="457200"/>
              <a:endParaRPr lang="en-US">
                <a:solidFill>
                  <a:prstClr val="black"/>
                </a:solidFill>
              </a:endParaRPr>
            </a:p>
          </p:txBody>
        </p:sp>
        <p:sp>
          <p:nvSpPr>
            <p:cNvPr id="50" name="Rectangle 8"/>
            <p:cNvSpPr>
              <a:spLocks noChangeArrowheads="1"/>
            </p:cNvSpPr>
            <p:nvPr/>
          </p:nvSpPr>
          <p:spPr bwMode="auto">
            <a:xfrm>
              <a:off x="3657600" y="2501900"/>
              <a:ext cx="990600" cy="1295400"/>
            </a:xfrm>
            <a:prstGeom prst="rect">
              <a:avLst/>
            </a:prstGeom>
            <a:solidFill>
              <a:srgbClr val="FFFFFF"/>
            </a:solidFill>
            <a:ln w="28575">
              <a:solidFill>
                <a:schemeClr val="tx1"/>
              </a:solidFill>
              <a:miter lim="800000"/>
            </a:ln>
          </p:spPr>
          <p:txBody>
            <a:bodyPr wrap="none" anchor="ctr"/>
            <a:lstStyle/>
            <a:p>
              <a:pPr indent="0" algn="ctr" defTabSz="457200">
                <a:buNone/>
              </a:pPr>
              <a:r>
                <a:rPr lang="en-US" sz="2000">
                  <a:solidFill>
                    <a:prstClr val="black"/>
                  </a:solidFill>
                </a:rPr>
                <a:t>Register</a:t>
              </a:r>
              <a:endParaRPr lang="en-US" sz="2000" dirty="0">
                <a:solidFill>
                  <a:prstClr val="black"/>
                </a:solidFill>
              </a:endParaRPr>
            </a:p>
            <a:p>
              <a:pPr indent="0" algn="ctr" defTabSz="457200">
                <a:buNone/>
              </a:pPr>
              <a:r>
                <a:rPr lang="en-US" sz="2000">
                  <a:solidFill>
                    <a:prstClr val="black"/>
                  </a:solidFill>
                </a:rPr>
                <a:t>File</a:t>
              </a:r>
              <a:endParaRPr lang="en-US" sz="2000" dirty="0">
                <a:solidFill>
                  <a:prstClr val="black"/>
                </a:solidFill>
              </a:endParaRPr>
            </a:p>
          </p:txBody>
        </p:sp>
        <p:sp>
          <p:nvSpPr>
            <p:cNvPr id="51" name="Line 9"/>
            <p:cNvSpPr>
              <a:spLocks noChangeShapeType="1"/>
            </p:cNvSpPr>
            <p:nvPr/>
          </p:nvSpPr>
          <p:spPr bwMode="auto">
            <a:xfrm>
              <a:off x="3124200" y="2959100"/>
              <a:ext cx="533400" cy="0"/>
            </a:xfrm>
            <a:prstGeom prst="line">
              <a:avLst/>
            </a:prstGeom>
            <a:noFill/>
            <a:ln w="28575">
              <a:solidFill>
                <a:schemeClr val="tx1"/>
              </a:solidFill>
              <a:round/>
              <a:tailEnd type="triangle" w="med" len="med"/>
            </a:ln>
          </p:spPr>
          <p:txBody>
            <a:bodyPr wrap="none" anchor="ctr"/>
            <a:lstStyle/>
            <a:p>
              <a:pPr defTabSz="457200"/>
              <a:endParaRPr lang="en-US">
                <a:solidFill>
                  <a:prstClr val="black"/>
                </a:solidFill>
              </a:endParaRPr>
            </a:p>
          </p:txBody>
        </p:sp>
        <p:sp>
          <p:nvSpPr>
            <p:cNvPr id="52" name="Line 10"/>
            <p:cNvSpPr>
              <a:spLocks noChangeShapeType="1"/>
            </p:cNvSpPr>
            <p:nvPr/>
          </p:nvSpPr>
          <p:spPr bwMode="auto">
            <a:xfrm>
              <a:off x="3124200" y="3332163"/>
              <a:ext cx="533400" cy="0"/>
            </a:xfrm>
            <a:prstGeom prst="line">
              <a:avLst/>
            </a:prstGeom>
            <a:noFill/>
            <a:ln w="28575">
              <a:solidFill>
                <a:schemeClr val="tx1"/>
              </a:solidFill>
              <a:round/>
              <a:tailEnd type="triangle" w="med" len="med"/>
            </a:ln>
          </p:spPr>
          <p:txBody>
            <a:bodyPr wrap="none" anchor="ctr"/>
            <a:lstStyle/>
            <a:p>
              <a:pPr defTabSz="457200"/>
              <a:endParaRPr lang="en-US">
                <a:solidFill>
                  <a:prstClr val="black"/>
                </a:solidFill>
              </a:endParaRPr>
            </a:p>
          </p:txBody>
        </p:sp>
        <p:sp>
          <p:nvSpPr>
            <p:cNvPr id="53" name="Line 11"/>
            <p:cNvSpPr>
              <a:spLocks noChangeShapeType="1"/>
            </p:cNvSpPr>
            <p:nvPr/>
          </p:nvSpPr>
          <p:spPr bwMode="auto">
            <a:xfrm>
              <a:off x="3124200" y="3644900"/>
              <a:ext cx="533400" cy="0"/>
            </a:xfrm>
            <a:prstGeom prst="line">
              <a:avLst/>
            </a:prstGeom>
            <a:noFill/>
            <a:ln w="28575">
              <a:solidFill>
                <a:schemeClr val="tx1"/>
              </a:solidFill>
              <a:round/>
              <a:tailEnd type="triangle" w="med" len="med"/>
            </a:ln>
          </p:spPr>
          <p:txBody>
            <a:bodyPr wrap="none" anchor="ctr"/>
            <a:lstStyle/>
            <a:p>
              <a:pPr defTabSz="457200"/>
              <a:endParaRPr lang="en-US">
                <a:solidFill>
                  <a:prstClr val="black"/>
                </a:solidFill>
              </a:endParaRPr>
            </a:p>
          </p:txBody>
        </p:sp>
        <p:sp>
          <p:nvSpPr>
            <p:cNvPr id="54" name="Text Box 12"/>
            <p:cNvSpPr txBox="1">
              <a:spLocks noChangeArrowheads="1"/>
            </p:cNvSpPr>
            <p:nvPr/>
          </p:nvSpPr>
          <p:spPr bwMode="auto">
            <a:xfrm>
              <a:off x="3072930" y="3211410"/>
              <a:ext cx="370212" cy="470104"/>
            </a:xfrm>
            <a:prstGeom prst="rect">
              <a:avLst/>
            </a:prstGeom>
            <a:noFill/>
            <a:ln w="28575">
              <a:noFill/>
              <a:miter lim="800000"/>
            </a:ln>
          </p:spPr>
          <p:txBody>
            <a:bodyPr wrap="none" anchor="ctr">
              <a:spAutoFit/>
            </a:bodyPr>
            <a:lstStyle/>
            <a:p>
              <a:pPr indent="0" algn="ctr" defTabSz="457200">
                <a:buNone/>
              </a:pPr>
              <a:r>
                <a:rPr lang="en-US" sz="2000" dirty="0" err="1">
                  <a:solidFill>
                    <a:prstClr val="black"/>
                  </a:solidFill>
                </a:rPr>
                <a:t>rt</a:t>
              </a:r>
              <a:endParaRPr lang="en-US" sz="2000" dirty="0">
                <a:solidFill>
                  <a:prstClr val="black"/>
                </a:solidFill>
              </a:endParaRPr>
            </a:p>
          </p:txBody>
        </p:sp>
        <p:sp>
          <p:nvSpPr>
            <p:cNvPr id="55" name="Text Box 13"/>
            <p:cNvSpPr txBox="1">
              <a:spLocks noChangeArrowheads="1"/>
            </p:cNvSpPr>
            <p:nvPr/>
          </p:nvSpPr>
          <p:spPr bwMode="auto">
            <a:xfrm>
              <a:off x="3060319" y="2906612"/>
              <a:ext cx="427315" cy="470104"/>
            </a:xfrm>
            <a:prstGeom prst="rect">
              <a:avLst/>
            </a:prstGeom>
            <a:noFill/>
            <a:ln w="28575">
              <a:noFill/>
              <a:miter lim="800000"/>
            </a:ln>
          </p:spPr>
          <p:txBody>
            <a:bodyPr wrap="none" anchor="ctr">
              <a:spAutoFit/>
            </a:bodyPr>
            <a:lstStyle/>
            <a:p>
              <a:pPr indent="0" algn="ctr" defTabSz="457200">
                <a:buNone/>
              </a:pPr>
              <a:r>
                <a:rPr lang="en-US" sz="2000" dirty="0" err="1">
                  <a:solidFill>
                    <a:prstClr val="black"/>
                  </a:solidFill>
                </a:rPr>
                <a:t>rs</a:t>
              </a:r>
              <a:endParaRPr lang="en-US" sz="2000" dirty="0">
                <a:solidFill>
                  <a:prstClr val="black"/>
                </a:solidFill>
              </a:endParaRPr>
            </a:p>
          </p:txBody>
        </p:sp>
        <p:sp>
          <p:nvSpPr>
            <p:cNvPr id="56" name="Text Box 14"/>
            <p:cNvSpPr txBox="1">
              <a:spLocks noChangeArrowheads="1"/>
            </p:cNvSpPr>
            <p:nvPr/>
          </p:nvSpPr>
          <p:spPr bwMode="auto">
            <a:xfrm>
              <a:off x="3063822" y="2525611"/>
              <a:ext cx="441431" cy="470104"/>
            </a:xfrm>
            <a:prstGeom prst="rect">
              <a:avLst/>
            </a:prstGeom>
            <a:noFill/>
            <a:ln w="28575">
              <a:noFill/>
              <a:miter lim="800000"/>
            </a:ln>
          </p:spPr>
          <p:txBody>
            <a:bodyPr wrap="none" anchor="ctr">
              <a:spAutoFit/>
            </a:bodyPr>
            <a:lstStyle/>
            <a:p>
              <a:pPr indent="0" algn="ctr" defTabSz="457200">
                <a:buNone/>
              </a:pPr>
              <a:r>
                <a:rPr lang="en-US" sz="2000">
                  <a:solidFill>
                    <a:prstClr val="black"/>
                  </a:solidFill>
                </a:rPr>
                <a:t>rd</a:t>
              </a:r>
            </a:p>
          </p:txBody>
        </p:sp>
        <p:grpSp>
          <p:nvGrpSpPr>
            <p:cNvPr id="57" name="Group 16"/>
            <p:cNvGrpSpPr/>
            <p:nvPr/>
          </p:nvGrpSpPr>
          <p:grpSpPr bwMode="auto">
            <a:xfrm>
              <a:off x="5334000" y="2562225"/>
              <a:ext cx="1219200" cy="1524000"/>
              <a:chOff x="3648" y="1348"/>
              <a:chExt cx="768" cy="960"/>
            </a:xfrm>
          </p:grpSpPr>
          <p:sp>
            <p:nvSpPr>
              <p:cNvPr id="78" name="Freeform 18"/>
              <p:cNvSpPr/>
              <p:nvPr/>
            </p:nvSpPr>
            <p:spPr bwMode="auto">
              <a:xfrm>
                <a:off x="3648" y="1348"/>
                <a:ext cx="528" cy="960"/>
              </a:xfrm>
              <a:custGeom>
                <a:avLst/>
                <a:gdLst>
                  <a:gd name="T0" fmla="*/ 0 w 528"/>
                  <a:gd name="T1" fmla="*/ 0 h 960"/>
                  <a:gd name="T2" fmla="*/ 528 w 528"/>
                  <a:gd name="T3" fmla="*/ 192 h 960"/>
                  <a:gd name="T4" fmla="*/ 528 w 528"/>
                  <a:gd name="T5" fmla="*/ 672 h 960"/>
                  <a:gd name="T6" fmla="*/ 0 w 528"/>
                  <a:gd name="T7" fmla="*/ 960 h 960"/>
                  <a:gd name="T8" fmla="*/ 0 w 528"/>
                  <a:gd name="T9" fmla="*/ 528 h 960"/>
                  <a:gd name="T10" fmla="*/ 48 w 528"/>
                  <a:gd name="T11" fmla="*/ 480 h 960"/>
                  <a:gd name="T12" fmla="*/ 0 w 528"/>
                  <a:gd name="T13" fmla="*/ 432 h 960"/>
                  <a:gd name="T14" fmla="*/ 0 w 528"/>
                  <a:gd name="T15" fmla="*/ 0 h 960"/>
                  <a:gd name="T16" fmla="*/ 0 60000 65536"/>
                  <a:gd name="T17" fmla="*/ 0 60000 65536"/>
                  <a:gd name="T18" fmla="*/ 0 60000 65536"/>
                  <a:gd name="T19" fmla="*/ 0 60000 65536"/>
                  <a:gd name="T20" fmla="*/ 0 60000 65536"/>
                  <a:gd name="T21" fmla="*/ 0 60000 65536"/>
                  <a:gd name="T22" fmla="*/ 0 60000 65536"/>
                  <a:gd name="T23" fmla="*/ 0 60000 65536"/>
                  <a:gd name="T24" fmla="*/ 0 w 528"/>
                  <a:gd name="T25" fmla="*/ 0 h 960"/>
                  <a:gd name="T26" fmla="*/ 528 w 528"/>
                  <a:gd name="T27" fmla="*/ 960 h 96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28" h="960">
                    <a:moveTo>
                      <a:pt x="0" y="0"/>
                    </a:moveTo>
                    <a:lnTo>
                      <a:pt x="528" y="192"/>
                    </a:lnTo>
                    <a:lnTo>
                      <a:pt x="528" y="672"/>
                    </a:lnTo>
                    <a:lnTo>
                      <a:pt x="0" y="960"/>
                    </a:lnTo>
                    <a:lnTo>
                      <a:pt x="0" y="528"/>
                    </a:lnTo>
                    <a:lnTo>
                      <a:pt x="48" y="480"/>
                    </a:lnTo>
                    <a:lnTo>
                      <a:pt x="0" y="432"/>
                    </a:lnTo>
                    <a:lnTo>
                      <a:pt x="0" y="0"/>
                    </a:lnTo>
                    <a:close/>
                  </a:path>
                </a:pathLst>
              </a:custGeom>
              <a:noFill/>
              <a:ln w="38100">
                <a:solidFill>
                  <a:schemeClr val="tx1"/>
                </a:solidFill>
                <a:round/>
              </a:ln>
            </p:spPr>
            <p:txBody>
              <a:bodyPr wrap="none" anchor="ctr"/>
              <a:lstStyle/>
              <a:p>
                <a:pPr indent="0" algn="ctr" defTabSz="457200">
                  <a:buNone/>
                </a:pPr>
                <a:r>
                  <a:rPr lang="en-US" sz="2000" dirty="0">
                    <a:solidFill>
                      <a:prstClr val="black"/>
                    </a:solidFill>
                  </a:rPr>
                  <a:t>ALU</a:t>
                </a:r>
              </a:p>
            </p:txBody>
          </p:sp>
          <p:sp>
            <p:nvSpPr>
              <p:cNvPr id="79" name="Line 19"/>
              <p:cNvSpPr>
                <a:spLocks noChangeShapeType="1"/>
              </p:cNvSpPr>
              <p:nvPr/>
            </p:nvSpPr>
            <p:spPr bwMode="auto">
              <a:xfrm>
                <a:off x="4176" y="1780"/>
                <a:ext cx="240" cy="0"/>
              </a:xfrm>
              <a:prstGeom prst="line">
                <a:avLst/>
              </a:prstGeom>
              <a:noFill/>
              <a:ln w="38100">
                <a:solidFill>
                  <a:schemeClr val="tx1"/>
                </a:solidFill>
                <a:round/>
                <a:tailEnd type="triangle" w="med" len="med"/>
              </a:ln>
            </p:spPr>
            <p:txBody>
              <a:bodyPr wrap="none" anchor="ctr"/>
              <a:lstStyle/>
              <a:p>
                <a:pPr defTabSz="457200"/>
                <a:endParaRPr lang="en-US">
                  <a:solidFill>
                    <a:prstClr val="black"/>
                  </a:solidFill>
                </a:endParaRPr>
              </a:p>
            </p:txBody>
          </p:sp>
        </p:grpSp>
        <p:sp>
          <p:nvSpPr>
            <p:cNvPr id="58" name="Line 20"/>
            <p:cNvSpPr>
              <a:spLocks noChangeShapeType="1"/>
            </p:cNvSpPr>
            <p:nvPr/>
          </p:nvSpPr>
          <p:spPr bwMode="auto">
            <a:xfrm>
              <a:off x="4648200" y="3644900"/>
              <a:ext cx="685800" cy="0"/>
            </a:xfrm>
            <a:prstGeom prst="line">
              <a:avLst/>
            </a:prstGeom>
            <a:noFill/>
            <a:ln w="28575">
              <a:solidFill>
                <a:schemeClr val="tx1"/>
              </a:solidFill>
              <a:round/>
              <a:tailEnd type="triangle" w="med" len="med"/>
            </a:ln>
          </p:spPr>
          <p:txBody>
            <a:bodyPr wrap="none" anchor="ctr"/>
            <a:lstStyle/>
            <a:p>
              <a:pPr defTabSz="457200"/>
              <a:endParaRPr lang="en-US">
                <a:solidFill>
                  <a:prstClr val="black"/>
                </a:solidFill>
              </a:endParaRPr>
            </a:p>
          </p:txBody>
        </p:sp>
        <p:sp>
          <p:nvSpPr>
            <p:cNvPr id="59" name="Line 21"/>
            <p:cNvSpPr>
              <a:spLocks noChangeShapeType="1"/>
            </p:cNvSpPr>
            <p:nvPr/>
          </p:nvSpPr>
          <p:spPr bwMode="auto">
            <a:xfrm>
              <a:off x="3124200" y="3995738"/>
              <a:ext cx="2179638" cy="0"/>
            </a:xfrm>
            <a:prstGeom prst="line">
              <a:avLst/>
            </a:prstGeom>
            <a:noFill/>
            <a:ln w="28575">
              <a:solidFill>
                <a:schemeClr val="tx1"/>
              </a:solidFill>
              <a:round/>
              <a:tailEnd type="triangle" w="med" len="med"/>
            </a:ln>
          </p:spPr>
          <p:txBody>
            <a:bodyPr wrap="none" anchor="ctr"/>
            <a:lstStyle/>
            <a:p>
              <a:pPr defTabSz="457200"/>
              <a:endParaRPr lang="en-US">
                <a:solidFill>
                  <a:prstClr val="black"/>
                </a:solidFill>
              </a:endParaRPr>
            </a:p>
          </p:txBody>
        </p:sp>
        <p:sp>
          <p:nvSpPr>
            <p:cNvPr id="60" name="Line 22"/>
            <p:cNvSpPr>
              <a:spLocks noChangeShapeType="1"/>
            </p:cNvSpPr>
            <p:nvPr/>
          </p:nvSpPr>
          <p:spPr bwMode="auto">
            <a:xfrm>
              <a:off x="4648200" y="2830513"/>
              <a:ext cx="655638" cy="0"/>
            </a:xfrm>
            <a:prstGeom prst="line">
              <a:avLst/>
            </a:prstGeom>
            <a:noFill/>
            <a:ln w="28575">
              <a:solidFill>
                <a:schemeClr val="tx1"/>
              </a:solidFill>
              <a:round/>
              <a:tailEnd type="triangle" w="med" len="med"/>
            </a:ln>
          </p:spPr>
          <p:txBody>
            <a:bodyPr wrap="none" anchor="ctr"/>
            <a:lstStyle/>
            <a:p>
              <a:pPr defTabSz="457200"/>
              <a:endParaRPr lang="en-US">
                <a:solidFill>
                  <a:prstClr val="black"/>
                </a:solidFill>
              </a:endParaRPr>
            </a:p>
          </p:txBody>
        </p:sp>
        <p:sp>
          <p:nvSpPr>
            <p:cNvPr id="61" name="Rectangle 23"/>
            <p:cNvSpPr>
              <a:spLocks noChangeArrowheads="1"/>
            </p:cNvSpPr>
            <p:nvPr/>
          </p:nvSpPr>
          <p:spPr bwMode="auto">
            <a:xfrm rot="-5400000">
              <a:off x="6096000" y="2959100"/>
              <a:ext cx="1981200" cy="1066800"/>
            </a:xfrm>
            <a:prstGeom prst="rect">
              <a:avLst/>
            </a:prstGeom>
            <a:solidFill>
              <a:srgbClr val="FFFFFF"/>
            </a:solidFill>
            <a:ln w="28575">
              <a:solidFill>
                <a:srgbClr val="FF0000"/>
              </a:solidFill>
              <a:miter lim="800000"/>
            </a:ln>
          </p:spPr>
          <p:txBody>
            <a:bodyPr wrap="none" anchor="ctr"/>
            <a:lstStyle/>
            <a:p>
              <a:pPr indent="0" algn="ctr" defTabSz="457200">
                <a:buNone/>
              </a:pPr>
              <a:r>
                <a:rPr lang="en-US" sz="2000" dirty="0">
                  <a:solidFill>
                    <a:prstClr val="black"/>
                  </a:solidFill>
                </a:rPr>
                <a:t>Data</a:t>
              </a:r>
            </a:p>
            <a:p>
              <a:pPr indent="0" algn="ctr" defTabSz="457200">
                <a:buNone/>
              </a:pPr>
              <a:r>
                <a:rPr lang="en-US" sz="2000" dirty="0">
                  <a:solidFill>
                    <a:prstClr val="black"/>
                  </a:solidFill>
                </a:rPr>
                <a:t>memory</a:t>
              </a:r>
            </a:p>
          </p:txBody>
        </p:sp>
        <p:sp>
          <p:nvSpPr>
            <p:cNvPr id="62" name="Line 24"/>
            <p:cNvSpPr>
              <a:spLocks noChangeShapeType="1"/>
            </p:cNvSpPr>
            <p:nvPr/>
          </p:nvSpPr>
          <p:spPr bwMode="auto">
            <a:xfrm>
              <a:off x="4876800" y="3644900"/>
              <a:ext cx="0" cy="304800"/>
            </a:xfrm>
            <a:prstGeom prst="line">
              <a:avLst/>
            </a:prstGeom>
            <a:noFill/>
            <a:ln w="28575">
              <a:solidFill>
                <a:schemeClr val="tx1"/>
              </a:solidFill>
              <a:round/>
            </a:ln>
          </p:spPr>
          <p:txBody>
            <a:bodyPr wrap="none" anchor="ctr"/>
            <a:lstStyle/>
            <a:p>
              <a:pPr defTabSz="457200"/>
              <a:endParaRPr lang="en-US">
                <a:solidFill>
                  <a:prstClr val="black"/>
                </a:solidFill>
              </a:endParaRPr>
            </a:p>
          </p:txBody>
        </p:sp>
        <p:sp>
          <p:nvSpPr>
            <p:cNvPr id="63" name="Line 25"/>
            <p:cNvSpPr>
              <a:spLocks noChangeShapeType="1"/>
            </p:cNvSpPr>
            <p:nvPr/>
          </p:nvSpPr>
          <p:spPr bwMode="auto">
            <a:xfrm>
              <a:off x="4876800" y="4025900"/>
              <a:ext cx="0" cy="304800"/>
            </a:xfrm>
            <a:prstGeom prst="line">
              <a:avLst/>
            </a:prstGeom>
            <a:noFill/>
            <a:ln w="28575">
              <a:solidFill>
                <a:schemeClr val="tx1"/>
              </a:solidFill>
              <a:round/>
            </a:ln>
          </p:spPr>
          <p:txBody>
            <a:bodyPr wrap="none" anchor="ctr"/>
            <a:lstStyle/>
            <a:p>
              <a:pPr defTabSz="457200"/>
              <a:endParaRPr lang="en-US">
                <a:solidFill>
                  <a:prstClr val="black"/>
                </a:solidFill>
              </a:endParaRPr>
            </a:p>
          </p:txBody>
        </p:sp>
        <p:sp>
          <p:nvSpPr>
            <p:cNvPr id="64" name="Line 26"/>
            <p:cNvSpPr>
              <a:spLocks noChangeShapeType="1"/>
            </p:cNvSpPr>
            <p:nvPr/>
          </p:nvSpPr>
          <p:spPr bwMode="auto">
            <a:xfrm>
              <a:off x="4876800" y="4330700"/>
              <a:ext cx="1676400" cy="0"/>
            </a:xfrm>
            <a:prstGeom prst="line">
              <a:avLst/>
            </a:prstGeom>
            <a:noFill/>
            <a:ln w="28575">
              <a:solidFill>
                <a:schemeClr val="tx1"/>
              </a:solidFill>
              <a:round/>
              <a:tailEnd type="triangle" w="med" len="med"/>
            </a:ln>
          </p:spPr>
          <p:txBody>
            <a:bodyPr wrap="none" anchor="ctr"/>
            <a:lstStyle/>
            <a:p>
              <a:pPr defTabSz="457200"/>
              <a:endParaRPr lang="en-US">
                <a:solidFill>
                  <a:prstClr val="black"/>
                </a:solidFill>
              </a:endParaRPr>
            </a:p>
          </p:txBody>
        </p:sp>
        <p:sp>
          <p:nvSpPr>
            <p:cNvPr id="65" name="Line 27"/>
            <p:cNvSpPr>
              <a:spLocks noChangeShapeType="1"/>
            </p:cNvSpPr>
            <p:nvPr/>
          </p:nvSpPr>
          <p:spPr bwMode="auto">
            <a:xfrm>
              <a:off x="7620000" y="3248025"/>
              <a:ext cx="304800" cy="0"/>
            </a:xfrm>
            <a:prstGeom prst="line">
              <a:avLst/>
            </a:prstGeom>
            <a:noFill/>
            <a:ln w="28575">
              <a:solidFill>
                <a:schemeClr val="tx1"/>
              </a:solidFill>
              <a:round/>
            </a:ln>
          </p:spPr>
          <p:txBody>
            <a:bodyPr wrap="none" anchor="ctr"/>
            <a:lstStyle/>
            <a:p>
              <a:pPr defTabSz="457200"/>
              <a:endParaRPr lang="en-US">
                <a:solidFill>
                  <a:prstClr val="black"/>
                </a:solidFill>
              </a:endParaRPr>
            </a:p>
          </p:txBody>
        </p:sp>
        <p:sp>
          <p:nvSpPr>
            <p:cNvPr id="66" name="Line 28"/>
            <p:cNvSpPr>
              <a:spLocks noChangeShapeType="1"/>
            </p:cNvSpPr>
            <p:nvPr/>
          </p:nvSpPr>
          <p:spPr bwMode="auto">
            <a:xfrm flipV="1">
              <a:off x="7924800" y="1968500"/>
              <a:ext cx="0" cy="1279525"/>
            </a:xfrm>
            <a:prstGeom prst="line">
              <a:avLst/>
            </a:prstGeom>
            <a:noFill/>
            <a:ln w="28575">
              <a:solidFill>
                <a:schemeClr val="tx1"/>
              </a:solidFill>
              <a:round/>
            </a:ln>
          </p:spPr>
          <p:txBody>
            <a:bodyPr wrap="none" anchor="ctr"/>
            <a:lstStyle/>
            <a:p>
              <a:pPr defTabSz="457200"/>
              <a:endParaRPr lang="en-US">
                <a:solidFill>
                  <a:prstClr val="black"/>
                </a:solidFill>
              </a:endParaRPr>
            </a:p>
          </p:txBody>
        </p:sp>
        <p:sp>
          <p:nvSpPr>
            <p:cNvPr id="67" name="Line 29"/>
            <p:cNvSpPr>
              <a:spLocks noChangeShapeType="1"/>
            </p:cNvSpPr>
            <p:nvPr/>
          </p:nvSpPr>
          <p:spPr bwMode="auto">
            <a:xfrm flipH="1">
              <a:off x="3921125" y="1968500"/>
              <a:ext cx="4003675" cy="0"/>
            </a:xfrm>
            <a:prstGeom prst="line">
              <a:avLst/>
            </a:prstGeom>
            <a:noFill/>
            <a:ln w="28575">
              <a:solidFill>
                <a:schemeClr val="tx1"/>
              </a:solidFill>
              <a:round/>
            </a:ln>
          </p:spPr>
          <p:txBody>
            <a:bodyPr wrap="none" anchor="ctr"/>
            <a:lstStyle/>
            <a:p>
              <a:pPr defTabSz="457200"/>
              <a:endParaRPr lang="en-US">
                <a:solidFill>
                  <a:prstClr val="black"/>
                </a:solidFill>
              </a:endParaRPr>
            </a:p>
          </p:txBody>
        </p:sp>
        <p:sp>
          <p:nvSpPr>
            <p:cNvPr id="68" name="Line 30"/>
            <p:cNvSpPr>
              <a:spLocks noChangeShapeType="1"/>
            </p:cNvSpPr>
            <p:nvPr/>
          </p:nvSpPr>
          <p:spPr bwMode="auto">
            <a:xfrm>
              <a:off x="3921125" y="1968500"/>
              <a:ext cx="0" cy="533400"/>
            </a:xfrm>
            <a:prstGeom prst="line">
              <a:avLst/>
            </a:prstGeom>
            <a:noFill/>
            <a:ln w="28575">
              <a:solidFill>
                <a:schemeClr val="tx1"/>
              </a:solidFill>
              <a:round/>
              <a:tailEnd type="triangle" w="med" len="med"/>
            </a:ln>
          </p:spPr>
          <p:txBody>
            <a:bodyPr wrap="none" anchor="ctr"/>
            <a:lstStyle/>
            <a:p>
              <a:pPr defTabSz="457200"/>
              <a:endParaRPr lang="en-US">
                <a:solidFill>
                  <a:prstClr val="black"/>
                </a:solidFill>
              </a:endParaRPr>
            </a:p>
          </p:txBody>
        </p:sp>
        <p:sp>
          <p:nvSpPr>
            <p:cNvPr id="69" name="Text Box 31"/>
            <p:cNvSpPr txBox="1">
              <a:spLocks noChangeArrowheads="1"/>
            </p:cNvSpPr>
            <p:nvPr/>
          </p:nvSpPr>
          <p:spPr bwMode="auto">
            <a:xfrm>
              <a:off x="3055121" y="3913086"/>
              <a:ext cx="712834" cy="470104"/>
            </a:xfrm>
            <a:prstGeom prst="rect">
              <a:avLst/>
            </a:prstGeom>
            <a:noFill/>
            <a:ln w="28575">
              <a:noFill/>
              <a:miter lim="800000"/>
            </a:ln>
          </p:spPr>
          <p:txBody>
            <a:bodyPr wrap="none" anchor="ctr">
              <a:spAutoFit/>
            </a:bodyPr>
            <a:lstStyle/>
            <a:p>
              <a:pPr indent="0" algn="ctr" defTabSz="457200">
                <a:buNone/>
              </a:pPr>
              <a:r>
                <a:rPr lang="en-US" sz="2000">
                  <a:solidFill>
                    <a:prstClr val="black"/>
                  </a:solidFill>
                </a:rPr>
                <a:t>imm</a:t>
              </a:r>
              <a:endParaRPr lang="en-US" sz="2000" dirty="0">
                <a:solidFill>
                  <a:prstClr val="black"/>
                </a:solidFill>
              </a:endParaRPr>
            </a:p>
          </p:txBody>
        </p:sp>
        <p:sp>
          <p:nvSpPr>
            <p:cNvPr id="70" name="Line 32"/>
            <p:cNvSpPr>
              <a:spLocks noChangeShapeType="1"/>
            </p:cNvSpPr>
            <p:nvPr/>
          </p:nvSpPr>
          <p:spPr bwMode="auto">
            <a:xfrm>
              <a:off x="1676400" y="3111500"/>
              <a:ext cx="0" cy="838200"/>
            </a:xfrm>
            <a:prstGeom prst="line">
              <a:avLst/>
            </a:prstGeom>
            <a:noFill/>
            <a:ln w="28575">
              <a:solidFill>
                <a:schemeClr val="tx1"/>
              </a:solidFill>
              <a:round/>
              <a:tailEnd type="triangle" w="med" len="med"/>
            </a:ln>
          </p:spPr>
          <p:txBody>
            <a:bodyPr wrap="none" anchor="ctr"/>
            <a:lstStyle/>
            <a:p>
              <a:pPr defTabSz="457200"/>
              <a:endParaRPr lang="en-US">
                <a:solidFill>
                  <a:prstClr val="black"/>
                </a:solidFill>
              </a:endParaRPr>
            </a:p>
          </p:txBody>
        </p:sp>
        <p:sp>
          <p:nvSpPr>
            <p:cNvPr id="71" name="AutoShape 33"/>
            <p:cNvSpPr>
              <a:spLocks noChangeArrowheads="1"/>
            </p:cNvSpPr>
            <p:nvPr/>
          </p:nvSpPr>
          <p:spPr bwMode="auto">
            <a:xfrm rot="16200000">
              <a:off x="703652" y="4293696"/>
              <a:ext cx="805021" cy="378809"/>
            </a:xfrm>
            <a:prstGeom prst="roundRect">
              <a:avLst>
                <a:gd name="adj" fmla="val 16667"/>
              </a:avLst>
            </a:prstGeom>
            <a:solidFill>
              <a:srgbClr val="FFFFFF"/>
            </a:solidFill>
            <a:ln w="28575">
              <a:solidFill>
                <a:schemeClr val="tx1"/>
              </a:solidFill>
              <a:round/>
            </a:ln>
          </p:spPr>
          <p:txBody>
            <a:bodyPr wrap="none" anchor="ctr"/>
            <a:lstStyle/>
            <a:p>
              <a:pPr indent="0" algn="ctr" defTabSz="457200">
                <a:buNone/>
              </a:pPr>
              <a:r>
                <a:rPr lang="en-US" sz="2000" dirty="0">
                  <a:solidFill>
                    <a:prstClr val="black"/>
                  </a:solidFill>
                </a:rPr>
                <a:t>MUX</a:t>
              </a:r>
            </a:p>
          </p:txBody>
        </p:sp>
        <p:sp>
          <p:nvSpPr>
            <p:cNvPr id="72" name="Line 34"/>
            <p:cNvSpPr>
              <a:spLocks noChangeShapeType="1"/>
            </p:cNvSpPr>
            <p:nvPr/>
          </p:nvSpPr>
          <p:spPr bwMode="auto">
            <a:xfrm flipH="1">
              <a:off x="1295400" y="4308475"/>
              <a:ext cx="228600" cy="0"/>
            </a:xfrm>
            <a:prstGeom prst="line">
              <a:avLst/>
            </a:prstGeom>
            <a:noFill/>
            <a:ln w="28575">
              <a:solidFill>
                <a:schemeClr val="tx1"/>
              </a:solidFill>
              <a:round/>
              <a:tailEnd type="triangle" w="med" len="med"/>
            </a:ln>
          </p:spPr>
          <p:txBody>
            <a:bodyPr wrap="none" anchor="ctr"/>
            <a:lstStyle/>
            <a:p>
              <a:pPr defTabSz="457200"/>
              <a:endParaRPr lang="en-US">
                <a:solidFill>
                  <a:prstClr val="black"/>
                </a:solidFill>
              </a:endParaRPr>
            </a:p>
          </p:txBody>
        </p:sp>
        <p:sp>
          <p:nvSpPr>
            <p:cNvPr id="73" name="Line 35"/>
            <p:cNvSpPr>
              <a:spLocks noChangeShapeType="1"/>
            </p:cNvSpPr>
            <p:nvPr/>
          </p:nvSpPr>
          <p:spPr bwMode="auto">
            <a:xfrm>
              <a:off x="3743325" y="3995738"/>
              <a:ext cx="0" cy="671512"/>
            </a:xfrm>
            <a:prstGeom prst="line">
              <a:avLst/>
            </a:prstGeom>
            <a:noFill/>
            <a:ln w="28575">
              <a:solidFill>
                <a:schemeClr val="tx1"/>
              </a:solidFill>
              <a:round/>
            </a:ln>
          </p:spPr>
          <p:txBody>
            <a:bodyPr wrap="none" anchor="ctr"/>
            <a:lstStyle/>
            <a:p>
              <a:pPr defTabSz="457200"/>
              <a:endParaRPr lang="en-US">
                <a:solidFill>
                  <a:prstClr val="black"/>
                </a:solidFill>
              </a:endParaRPr>
            </a:p>
          </p:txBody>
        </p:sp>
        <p:sp>
          <p:nvSpPr>
            <p:cNvPr id="74" name="Line 36"/>
            <p:cNvSpPr>
              <a:spLocks noChangeShapeType="1"/>
            </p:cNvSpPr>
            <p:nvPr/>
          </p:nvSpPr>
          <p:spPr bwMode="auto">
            <a:xfrm flipH="1">
              <a:off x="1295400" y="4667250"/>
              <a:ext cx="2447925" cy="0"/>
            </a:xfrm>
            <a:prstGeom prst="line">
              <a:avLst/>
            </a:prstGeom>
            <a:noFill/>
            <a:ln w="28575">
              <a:solidFill>
                <a:schemeClr val="tx1"/>
              </a:solidFill>
              <a:round/>
              <a:tailEnd type="triangle" w="med" len="med"/>
            </a:ln>
          </p:spPr>
          <p:txBody>
            <a:bodyPr wrap="none" anchor="ctr"/>
            <a:lstStyle/>
            <a:p>
              <a:pPr defTabSz="457200"/>
              <a:endParaRPr lang="en-US">
                <a:solidFill>
                  <a:prstClr val="black"/>
                </a:solidFill>
              </a:endParaRPr>
            </a:p>
          </p:txBody>
        </p:sp>
        <p:sp>
          <p:nvSpPr>
            <p:cNvPr id="75" name="Line 37"/>
            <p:cNvSpPr>
              <a:spLocks noChangeShapeType="1"/>
            </p:cNvSpPr>
            <p:nvPr/>
          </p:nvSpPr>
          <p:spPr bwMode="auto">
            <a:xfrm flipH="1">
              <a:off x="533400" y="4483100"/>
              <a:ext cx="381000" cy="0"/>
            </a:xfrm>
            <a:prstGeom prst="line">
              <a:avLst/>
            </a:prstGeom>
            <a:noFill/>
            <a:ln w="28575">
              <a:solidFill>
                <a:schemeClr val="tx1"/>
              </a:solidFill>
              <a:round/>
            </a:ln>
          </p:spPr>
          <p:txBody>
            <a:bodyPr wrap="none" anchor="ctr"/>
            <a:lstStyle/>
            <a:p>
              <a:pPr defTabSz="457200"/>
              <a:endParaRPr lang="en-US">
                <a:solidFill>
                  <a:prstClr val="black"/>
                </a:solidFill>
              </a:endParaRPr>
            </a:p>
          </p:txBody>
        </p:sp>
        <p:sp>
          <p:nvSpPr>
            <p:cNvPr id="76" name="Line 38"/>
            <p:cNvSpPr>
              <a:spLocks noChangeShapeType="1"/>
            </p:cNvSpPr>
            <p:nvPr/>
          </p:nvSpPr>
          <p:spPr bwMode="auto">
            <a:xfrm flipV="1">
              <a:off x="533400" y="3111500"/>
              <a:ext cx="0" cy="1371600"/>
            </a:xfrm>
            <a:prstGeom prst="line">
              <a:avLst/>
            </a:prstGeom>
            <a:noFill/>
            <a:ln w="28575">
              <a:solidFill>
                <a:schemeClr val="tx1"/>
              </a:solidFill>
              <a:round/>
            </a:ln>
          </p:spPr>
          <p:txBody>
            <a:bodyPr wrap="none" anchor="ctr"/>
            <a:lstStyle/>
            <a:p>
              <a:pPr defTabSz="457200"/>
              <a:endParaRPr lang="en-US">
                <a:solidFill>
                  <a:prstClr val="black"/>
                </a:solidFill>
              </a:endParaRPr>
            </a:p>
          </p:txBody>
        </p:sp>
        <p:sp>
          <p:nvSpPr>
            <p:cNvPr id="77" name="Line 39"/>
            <p:cNvSpPr>
              <a:spLocks noChangeShapeType="1"/>
            </p:cNvSpPr>
            <p:nvPr/>
          </p:nvSpPr>
          <p:spPr bwMode="auto">
            <a:xfrm>
              <a:off x="533400" y="3111500"/>
              <a:ext cx="381000" cy="0"/>
            </a:xfrm>
            <a:prstGeom prst="line">
              <a:avLst/>
            </a:prstGeom>
            <a:noFill/>
            <a:ln w="28575">
              <a:solidFill>
                <a:schemeClr val="tx1"/>
              </a:solidFill>
              <a:round/>
              <a:tailEnd type="triangle" w="med" len="med"/>
            </a:ln>
          </p:spPr>
          <p:txBody>
            <a:bodyPr wrap="none" anchor="ctr"/>
            <a:lstStyle/>
            <a:p>
              <a:pPr defTabSz="457200"/>
              <a:endParaRPr lang="en-US">
                <a:solidFill>
                  <a:prstClr val="black"/>
                </a:solidFill>
              </a:endParaRPr>
            </a:p>
          </p:txBody>
        </p:sp>
      </p:grpSp>
      <p:grpSp>
        <p:nvGrpSpPr>
          <p:cNvPr id="80" name="Group 33"/>
          <p:cNvGrpSpPr/>
          <p:nvPr/>
        </p:nvGrpSpPr>
        <p:grpSpPr>
          <a:xfrm>
            <a:off x="4682168" y="3331848"/>
            <a:ext cx="4361688" cy="2423031"/>
            <a:chOff x="3383280" y="1719072"/>
            <a:chExt cx="4361688" cy="2423031"/>
          </a:xfrm>
        </p:grpSpPr>
        <p:grpSp>
          <p:nvGrpSpPr>
            <p:cNvPr id="81" name="Group 59"/>
            <p:cNvGrpSpPr/>
            <p:nvPr/>
          </p:nvGrpSpPr>
          <p:grpSpPr>
            <a:xfrm>
              <a:off x="3383280" y="1719072"/>
              <a:ext cx="109728" cy="2423031"/>
              <a:chOff x="3383280" y="1627632"/>
              <a:chExt cx="109728" cy="2423031"/>
            </a:xfrm>
          </p:grpSpPr>
          <p:sp>
            <p:nvSpPr>
              <p:cNvPr id="97" name="Rectangle 75"/>
              <p:cNvSpPr/>
              <p:nvPr/>
            </p:nvSpPr>
            <p:spPr>
              <a:xfrm>
                <a:off x="3383280" y="1627632"/>
                <a:ext cx="109728" cy="22860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prstClr val="white"/>
                  </a:solidFill>
                </a:endParaRPr>
              </a:p>
            </p:txBody>
          </p:sp>
          <p:grpSp>
            <p:nvGrpSpPr>
              <p:cNvPr id="98" name="Group 76"/>
              <p:cNvGrpSpPr/>
              <p:nvPr/>
            </p:nvGrpSpPr>
            <p:grpSpPr>
              <a:xfrm>
                <a:off x="3392424" y="3820160"/>
                <a:ext cx="91440" cy="230503"/>
                <a:chOff x="3402584" y="3820160"/>
                <a:chExt cx="91440" cy="230503"/>
              </a:xfrm>
            </p:grpSpPr>
            <p:sp>
              <p:nvSpPr>
                <p:cNvPr id="102" name="Isosceles Triangle 77"/>
                <p:cNvSpPr/>
                <p:nvPr/>
              </p:nvSpPr>
              <p:spPr>
                <a:xfrm>
                  <a:off x="3402584" y="3820160"/>
                  <a:ext cx="91440" cy="91440"/>
                </a:xfrm>
                <a:prstGeom prst="triangle">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prstClr val="white"/>
                    </a:solidFill>
                  </a:endParaRPr>
                </a:p>
              </p:txBody>
            </p:sp>
            <p:cxnSp>
              <p:nvCxnSpPr>
                <p:cNvPr id="104" name="Straight Connector 78"/>
                <p:cNvCxnSpPr/>
                <p:nvPr/>
              </p:nvCxnSpPr>
              <p:spPr>
                <a:xfrm>
                  <a:off x="3448304" y="3918583"/>
                  <a:ext cx="0" cy="13208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grpSp>
        </p:grpSp>
        <p:grpSp>
          <p:nvGrpSpPr>
            <p:cNvPr id="82" name="Group 79"/>
            <p:cNvGrpSpPr/>
            <p:nvPr/>
          </p:nvGrpSpPr>
          <p:grpSpPr>
            <a:xfrm>
              <a:off x="4937760" y="1719072"/>
              <a:ext cx="109728" cy="2423031"/>
              <a:chOff x="3383280" y="1627632"/>
              <a:chExt cx="109728" cy="2423031"/>
            </a:xfrm>
          </p:grpSpPr>
          <p:sp>
            <p:nvSpPr>
              <p:cNvPr id="93" name="Rectangle 80"/>
              <p:cNvSpPr/>
              <p:nvPr/>
            </p:nvSpPr>
            <p:spPr>
              <a:xfrm>
                <a:off x="3383280" y="1627632"/>
                <a:ext cx="109728" cy="22860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prstClr val="white"/>
                  </a:solidFill>
                </a:endParaRPr>
              </a:p>
            </p:txBody>
          </p:sp>
          <p:grpSp>
            <p:nvGrpSpPr>
              <p:cNvPr id="94" name="Group 81"/>
              <p:cNvGrpSpPr/>
              <p:nvPr/>
            </p:nvGrpSpPr>
            <p:grpSpPr>
              <a:xfrm>
                <a:off x="3392424" y="3820160"/>
                <a:ext cx="91440" cy="230503"/>
                <a:chOff x="3402584" y="3820160"/>
                <a:chExt cx="91440" cy="230503"/>
              </a:xfrm>
            </p:grpSpPr>
            <p:sp>
              <p:nvSpPr>
                <p:cNvPr id="95" name="Isosceles Triangle 82"/>
                <p:cNvSpPr/>
                <p:nvPr/>
              </p:nvSpPr>
              <p:spPr>
                <a:xfrm>
                  <a:off x="3402584" y="3820160"/>
                  <a:ext cx="91440" cy="91440"/>
                </a:xfrm>
                <a:prstGeom prst="triangle">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prstClr val="white"/>
                    </a:solidFill>
                  </a:endParaRPr>
                </a:p>
              </p:txBody>
            </p:sp>
            <p:cxnSp>
              <p:nvCxnSpPr>
                <p:cNvPr id="96" name="Straight Connector 83"/>
                <p:cNvCxnSpPr/>
                <p:nvPr/>
              </p:nvCxnSpPr>
              <p:spPr>
                <a:xfrm>
                  <a:off x="3448304" y="3918583"/>
                  <a:ext cx="0" cy="13208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grpSp>
        </p:grpSp>
        <p:grpSp>
          <p:nvGrpSpPr>
            <p:cNvPr id="83" name="Group 84"/>
            <p:cNvGrpSpPr/>
            <p:nvPr/>
          </p:nvGrpSpPr>
          <p:grpSpPr>
            <a:xfrm>
              <a:off x="6217920" y="1719072"/>
              <a:ext cx="109728" cy="2423031"/>
              <a:chOff x="3383280" y="1627632"/>
              <a:chExt cx="109728" cy="2423031"/>
            </a:xfrm>
          </p:grpSpPr>
          <p:sp>
            <p:nvSpPr>
              <p:cNvPr id="89" name="Rectangle 85"/>
              <p:cNvSpPr/>
              <p:nvPr/>
            </p:nvSpPr>
            <p:spPr>
              <a:xfrm>
                <a:off x="3383280" y="1627632"/>
                <a:ext cx="109728" cy="22860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prstClr val="white"/>
                  </a:solidFill>
                </a:endParaRPr>
              </a:p>
            </p:txBody>
          </p:sp>
          <p:grpSp>
            <p:nvGrpSpPr>
              <p:cNvPr id="90" name="Group 86"/>
              <p:cNvGrpSpPr/>
              <p:nvPr/>
            </p:nvGrpSpPr>
            <p:grpSpPr>
              <a:xfrm>
                <a:off x="3392424" y="3820160"/>
                <a:ext cx="91440" cy="230503"/>
                <a:chOff x="3402584" y="3820160"/>
                <a:chExt cx="91440" cy="230503"/>
              </a:xfrm>
            </p:grpSpPr>
            <p:sp>
              <p:nvSpPr>
                <p:cNvPr id="91" name="Isosceles Triangle 87"/>
                <p:cNvSpPr/>
                <p:nvPr/>
              </p:nvSpPr>
              <p:spPr>
                <a:xfrm>
                  <a:off x="3402584" y="3820160"/>
                  <a:ext cx="91440" cy="91440"/>
                </a:xfrm>
                <a:prstGeom prst="triangle">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prstClr val="white"/>
                    </a:solidFill>
                  </a:endParaRPr>
                </a:p>
              </p:txBody>
            </p:sp>
            <p:cxnSp>
              <p:nvCxnSpPr>
                <p:cNvPr id="92" name="Straight Connector 88"/>
                <p:cNvCxnSpPr/>
                <p:nvPr/>
              </p:nvCxnSpPr>
              <p:spPr>
                <a:xfrm>
                  <a:off x="3448304" y="3918583"/>
                  <a:ext cx="0" cy="13208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grpSp>
        </p:grpSp>
        <p:grpSp>
          <p:nvGrpSpPr>
            <p:cNvPr id="84" name="Group 89"/>
            <p:cNvGrpSpPr/>
            <p:nvPr/>
          </p:nvGrpSpPr>
          <p:grpSpPr>
            <a:xfrm>
              <a:off x="7635240" y="1719072"/>
              <a:ext cx="109728" cy="2423031"/>
              <a:chOff x="3383280" y="1627632"/>
              <a:chExt cx="109728" cy="2423031"/>
            </a:xfrm>
          </p:grpSpPr>
          <p:sp>
            <p:nvSpPr>
              <p:cNvPr id="85" name="Rectangle 90"/>
              <p:cNvSpPr/>
              <p:nvPr/>
            </p:nvSpPr>
            <p:spPr>
              <a:xfrm>
                <a:off x="3383280" y="1627632"/>
                <a:ext cx="109728" cy="22860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prstClr val="white"/>
                  </a:solidFill>
                </a:endParaRPr>
              </a:p>
            </p:txBody>
          </p:sp>
          <p:grpSp>
            <p:nvGrpSpPr>
              <p:cNvPr id="86" name="Group 91"/>
              <p:cNvGrpSpPr/>
              <p:nvPr/>
            </p:nvGrpSpPr>
            <p:grpSpPr>
              <a:xfrm>
                <a:off x="3392424" y="3820160"/>
                <a:ext cx="91440" cy="230503"/>
                <a:chOff x="3402584" y="3820160"/>
                <a:chExt cx="91440" cy="230503"/>
              </a:xfrm>
            </p:grpSpPr>
            <p:sp>
              <p:nvSpPr>
                <p:cNvPr id="87" name="Isosceles Triangle 92"/>
                <p:cNvSpPr/>
                <p:nvPr/>
              </p:nvSpPr>
              <p:spPr>
                <a:xfrm>
                  <a:off x="3402584" y="3820160"/>
                  <a:ext cx="91440" cy="91440"/>
                </a:xfrm>
                <a:prstGeom prst="triangle">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prstClr val="white"/>
                    </a:solidFill>
                  </a:endParaRPr>
                </a:p>
              </p:txBody>
            </p:sp>
            <p:cxnSp>
              <p:nvCxnSpPr>
                <p:cNvPr id="88" name="Straight Connector 93"/>
                <p:cNvCxnSpPr/>
                <p:nvPr/>
              </p:nvCxnSpPr>
              <p:spPr>
                <a:xfrm>
                  <a:off x="3448304" y="3918583"/>
                  <a:ext cx="0" cy="13208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grpSp>
        </p:grpSp>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203200"/>
            <a:ext cx="7010400" cy="478790"/>
          </a:xfrm>
        </p:spPr>
        <p:txBody>
          <a:bodyPr/>
          <a:lstStyle/>
          <a:p>
            <a:r>
              <a:rPr lang="zh-CN" altLang="en-US" sz="3200" dirty="0">
                <a:solidFill>
                  <a:schemeClr val="accent1"/>
                </a:solidFill>
              </a:rPr>
              <a:t>流水线的改进</a:t>
            </a:r>
            <a:endParaRPr lang="en-US" sz="3200" dirty="0">
              <a:solidFill>
                <a:schemeClr val="accent1"/>
              </a:solidFill>
            </a:endParaRPr>
          </a:p>
        </p:txBody>
      </p:sp>
      <p:sp>
        <p:nvSpPr>
          <p:cNvPr id="3" name="Content Placeholder 2"/>
          <p:cNvSpPr>
            <a:spLocks noGrp="1"/>
          </p:cNvSpPr>
          <p:nvPr>
            <p:ph idx="4294967295"/>
          </p:nvPr>
        </p:nvSpPr>
        <p:spPr>
          <a:xfrm>
            <a:off x="517525" y="960755"/>
            <a:ext cx="8229600" cy="2012315"/>
          </a:xfrm>
        </p:spPr>
        <p:txBody>
          <a:bodyPr/>
          <a:lstStyle/>
          <a:p>
            <a:r>
              <a:rPr lang="zh-CN" altLang="en-US" dirty="0"/>
              <a:t>寄存器的加入将会影响流水线上的信息</a:t>
            </a:r>
            <a:endParaRPr lang="en-US" dirty="0"/>
          </a:p>
          <a:p>
            <a:pPr lvl="1"/>
            <a:r>
              <a:rPr lang="zh-CN" altLang="en-US" dirty="0"/>
              <a:t>为相邻的流水阶段增加寄存器</a:t>
            </a:r>
            <a:r>
              <a:rPr lang="en-US" dirty="0"/>
              <a:t> (e.g. IF/ID)</a:t>
            </a:r>
          </a:p>
          <a:p>
            <a:pPr lvl="1"/>
            <a:r>
              <a:rPr lang="zh-CN" altLang="en-US" dirty="0"/>
              <a:t>寄存器可以将不同阶段的信息分隔开</a:t>
            </a:r>
            <a:endParaRPr lang="en-US" dirty="0"/>
          </a:p>
          <a:p>
            <a:pPr lvl="1"/>
            <a:r>
              <a:rPr lang="zh-CN" altLang="en-US" dirty="0">
                <a:solidFill>
                  <a:srgbClr val="FF0000"/>
                </a:solidFill>
              </a:rPr>
              <a:t>在任何时间，每个阶段都在执行不同的指令</a:t>
            </a:r>
            <a:endParaRPr lang="en-US" dirty="0">
              <a:solidFill>
                <a:srgbClr val="FF0000"/>
              </a:solidFill>
            </a:endParaRPr>
          </a:p>
          <a:p>
            <a:r>
              <a:rPr lang="zh-CN" altLang="en-US" dirty="0"/>
              <a:t>那么，在这种情况下需要再次检验数据通路</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2498" name="Rectangle 2"/>
          <p:cNvSpPr>
            <a:spLocks noGrp="1" noChangeArrowheads="1"/>
          </p:cNvSpPr>
          <p:nvPr>
            <p:ph type="title" idx="4294967295"/>
          </p:nvPr>
        </p:nvSpPr>
        <p:spPr>
          <a:xfrm>
            <a:off x="0" y="273685"/>
            <a:ext cx="7010400" cy="372110"/>
          </a:xfrm>
        </p:spPr>
        <p:txBody>
          <a:bodyPr>
            <a:normAutofit fontScale="90000"/>
          </a:bodyPr>
          <a:lstStyle/>
          <a:p>
            <a:r>
              <a:rPr lang="zh-CN" altLang="en-US" sz="3555" dirty="0">
                <a:solidFill>
                  <a:schemeClr val="accent1"/>
                </a:solidFill>
              </a:rPr>
              <a:t>流水线模型指令执行步骤分解</a:t>
            </a:r>
            <a:endParaRPr lang="en-AU" sz="3555" dirty="0">
              <a:solidFill>
                <a:schemeClr val="accent1"/>
              </a:solidFill>
            </a:endParaRPr>
          </a:p>
        </p:txBody>
      </p:sp>
      <p:pic>
        <p:nvPicPr>
          <p:cNvPr id="362503" name="Picture 7" descr="f04-35-P374493"/>
          <p:cNvPicPr>
            <a:picLocks noChangeAspect="1" noChangeArrowheads="1"/>
          </p:cNvPicPr>
          <p:nvPr/>
        </p:nvPicPr>
        <p:blipFill>
          <a:blip r:embed="rId3"/>
          <a:srcRect/>
          <a:stretch>
            <a:fillRect/>
          </a:stretch>
        </p:blipFill>
        <p:spPr bwMode="auto">
          <a:xfrm>
            <a:off x="1706880" y="2103120"/>
            <a:ext cx="8778240" cy="4043047"/>
          </a:xfrm>
          <a:prstGeom prst="rect">
            <a:avLst/>
          </a:prstGeom>
          <a:noFill/>
        </p:spPr>
      </p:pic>
      <p:sp>
        <p:nvSpPr>
          <p:cNvPr id="8" name="TextBox 7"/>
          <p:cNvSpPr txBox="1"/>
          <p:nvPr/>
        </p:nvSpPr>
        <p:spPr>
          <a:xfrm>
            <a:off x="1706880" y="1498600"/>
            <a:ext cx="8229600" cy="461665"/>
          </a:xfrm>
          <a:prstGeom prst="rect">
            <a:avLst/>
          </a:prstGeom>
          <a:noFill/>
        </p:spPr>
        <p:txBody>
          <a:bodyPr wrap="none" rtlCol="0">
            <a:normAutofit/>
          </a:bodyPr>
          <a:lstStyle/>
          <a:p>
            <a:pPr defTabSz="457200">
              <a:buFont typeface="Arial" panose="020B0604020202020204" pitchFamily="34" charset="0"/>
              <a:buChar char="•"/>
            </a:pPr>
            <a:r>
              <a:rPr lang="en-US" sz="2400" dirty="0">
                <a:solidFill>
                  <a:prstClr val="black"/>
                </a:solidFill>
              </a:rPr>
              <a:t>  </a:t>
            </a:r>
            <a:r>
              <a:rPr lang="zh-CN" altLang="en-US" sz="2400" dirty="0">
                <a:solidFill>
                  <a:prstClr val="black"/>
                </a:solidFill>
              </a:rPr>
              <a:t>指令</a:t>
            </a:r>
            <a:r>
              <a:rPr lang="en-US" sz="2200" dirty="0">
                <a:solidFill>
                  <a:prstClr val="black"/>
                </a:solidFill>
                <a:latin typeface="Courier New" panose="02070309020205020404" pitchFamily="49" charset="0"/>
                <a:cs typeface="Courier New" panose="02070309020205020404" pitchFamily="49" charset="0"/>
              </a:rPr>
              <a:t>lw</a:t>
            </a:r>
            <a:r>
              <a:rPr lang="zh-CN" altLang="en-US" sz="2200" dirty="0">
                <a:solidFill>
                  <a:prstClr val="black"/>
                </a:solidFill>
                <a:latin typeface="Courier New" panose="02070309020205020404" pitchFamily="49" charset="0"/>
                <a:cs typeface="Courier New" panose="02070309020205020404" pitchFamily="49" charset="0"/>
              </a:rPr>
              <a:t>的流水线</a:t>
            </a:r>
            <a:endParaRPr lang="en-US" sz="2200" dirty="0">
              <a:solidFill>
                <a:prstClr val="black"/>
              </a:solidFill>
              <a:latin typeface="Courier New" panose="02070309020205020404" pitchFamily="49" charset="0"/>
              <a:cs typeface="Courier New" panose="02070309020205020404" pitchFamily="49" charset="0"/>
            </a:endParaRPr>
          </a:p>
        </p:txBody>
      </p:sp>
      <p:sp>
        <p:nvSpPr>
          <p:cNvPr id="2" name="灯片编号占位符 1"/>
          <p:cNvSpPr>
            <a:spLocks noGrp="1"/>
          </p:cNvSpPr>
          <p:nvPr>
            <p:ph type="sldNum" sz="quarter" idx="4294967295"/>
          </p:nvPr>
        </p:nvSpPr>
        <p:spPr>
          <a:xfrm>
            <a:off x="10058400" y="6356350"/>
            <a:ext cx="2133600" cy="365125"/>
          </a:xfrm>
        </p:spPr>
        <p:txBody>
          <a:bodyPr/>
          <a:lstStyle/>
          <a:p>
            <a:fld id="{3CC63E4C-4642-794D-A2FD-70F6B81535F5}" type="slidenum">
              <a:rPr lang="en-US" smtClean="0">
                <a:solidFill>
                  <a:prstClr val="black">
                    <a:tint val="75000"/>
                  </a:prstClr>
                </a:solidFill>
              </a:rPr>
              <a:t>32</a:t>
            </a:fld>
            <a:endParaRPr lang="en-US" dirty="0">
              <a:solidFill>
                <a:prstClr val="black">
                  <a:tint val="75000"/>
                </a:prstClr>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6594" name="Rectangle 2"/>
          <p:cNvSpPr>
            <a:spLocks noGrp="1" noChangeArrowheads="1"/>
          </p:cNvSpPr>
          <p:nvPr>
            <p:ph type="title" idx="4294967295"/>
          </p:nvPr>
        </p:nvSpPr>
        <p:spPr>
          <a:xfrm>
            <a:off x="0" y="188640"/>
            <a:ext cx="7010400" cy="479747"/>
          </a:xfrm>
        </p:spPr>
        <p:txBody>
          <a:bodyPr/>
          <a:lstStyle/>
          <a:p>
            <a:r>
              <a:rPr lang="zh-CN" altLang="en-US" sz="3200" dirty="0">
                <a:solidFill>
                  <a:schemeClr val="accent1"/>
                </a:solidFill>
              </a:rPr>
              <a:t>取址阶段</a:t>
            </a:r>
            <a:endParaRPr lang="en-AU" sz="3200" dirty="0">
              <a:solidFill>
                <a:schemeClr val="accent1"/>
              </a:solidFill>
            </a:endParaRPr>
          </a:p>
        </p:txBody>
      </p:sp>
      <p:pic>
        <p:nvPicPr>
          <p:cNvPr id="366599" name="Picture 7" descr="f04-36-P374493-IF"/>
          <p:cNvPicPr>
            <a:picLocks noChangeAspect="1" noChangeArrowheads="1"/>
          </p:cNvPicPr>
          <p:nvPr/>
        </p:nvPicPr>
        <p:blipFill>
          <a:blip r:embed="rId3"/>
          <a:srcRect/>
          <a:stretch>
            <a:fillRect/>
          </a:stretch>
        </p:blipFill>
        <p:spPr bwMode="auto">
          <a:xfrm>
            <a:off x="1706880" y="1444752"/>
            <a:ext cx="8778240" cy="4713387"/>
          </a:xfrm>
          <a:prstGeom prst="rect">
            <a:avLst/>
          </a:prstGeom>
          <a:noFill/>
        </p:spPr>
      </p:pic>
      <p:grpSp>
        <p:nvGrpSpPr>
          <p:cNvPr id="11" name="Group 10"/>
          <p:cNvGrpSpPr/>
          <p:nvPr/>
        </p:nvGrpSpPr>
        <p:grpSpPr>
          <a:xfrm>
            <a:off x="3478530" y="1600200"/>
            <a:ext cx="3913614" cy="1040130"/>
            <a:chOff x="1954530" y="1600200"/>
            <a:chExt cx="3494593" cy="1040130"/>
          </a:xfrm>
        </p:grpSpPr>
        <p:sp>
          <p:nvSpPr>
            <p:cNvPr id="7" name="TextBox 6"/>
            <p:cNvSpPr txBox="1"/>
            <p:nvPr/>
          </p:nvSpPr>
          <p:spPr>
            <a:xfrm>
              <a:off x="3098800" y="1600200"/>
              <a:ext cx="2350323" cy="406265"/>
            </a:xfrm>
            <a:prstGeom prst="rect">
              <a:avLst/>
            </a:prstGeom>
            <a:noFill/>
          </p:spPr>
          <p:txBody>
            <a:bodyPr wrap="none" rtlCol="0">
              <a:spAutoFit/>
            </a:bodyPr>
            <a:lstStyle/>
            <a:p>
              <a:pPr defTabSz="457200">
                <a:buNone/>
              </a:pPr>
              <a:r>
                <a:rPr lang="zh-CN" altLang="en-US" sz="2400" dirty="0">
                  <a:solidFill>
                    <a:srgbClr val="FF0000"/>
                  </a:solidFill>
                </a:rPr>
                <a:t>使用中的元件被</a:t>
              </a:r>
              <a:endParaRPr lang="en-US" sz="2400" dirty="0">
                <a:solidFill>
                  <a:srgbClr val="FF0000"/>
                </a:solidFill>
              </a:endParaRPr>
            </a:p>
          </p:txBody>
        </p:sp>
        <p:cxnSp>
          <p:nvCxnSpPr>
            <p:cNvPr id="10" name="Straight Arrow Connector 9"/>
            <p:cNvCxnSpPr/>
            <p:nvPr/>
          </p:nvCxnSpPr>
          <p:spPr>
            <a:xfrm flipH="1">
              <a:off x="1954530" y="1943100"/>
              <a:ext cx="1177290" cy="69723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grpSp>
        <p:nvGrpSpPr>
          <p:cNvPr id="18" name="Group 17"/>
          <p:cNvGrpSpPr/>
          <p:nvPr/>
        </p:nvGrpSpPr>
        <p:grpSpPr>
          <a:xfrm>
            <a:off x="1661160" y="4880610"/>
            <a:ext cx="2491740" cy="1367155"/>
            <a:chOff x="137160" y="4880610"/>
            <a:chExt cx="2491740" cy="1367155"/>
          </a:xfrm>
        </p:grpSpPr>
        <p:sp>
          <p:nvSpPr>
            <p:cNvPr id="8" name="TextBox 7"/>
            <p:cNvSpPr txBox="1"/>
            <p:nvPr/>
          </p:nvSpPr>
          <p:spPr>
            <a:xfrm>
              <a:off x="137160" y="5372100"/>
              <a:ext cx="2411730" cy="875665"/>
            </a:xfrm>
            <a:prstGeom prst="rect">
              <a:avLst/>
            </a:prstGeom>
            <a:noFill/>
          </p:spPr>
          <p:txBody>
            <a:bodyPr wrap="square" rtlCol="0">
              <a:spAutoFit/>
            </a:bodyPr>
            <a:lstStyle/>
            <a:p>
              <a:pPr defTabSz="457200">
                <a:buNone/>
              </a:pPr>
              <a:r>
                <a:rPr lang="zh-CN" altLang="en-US" sz="2000" dirty="0">
                  <a:solidFill>
                    <a:srgbClr val="FF0000"/>
                  </a:solidFill>
                </a:rPr>
                <a:t>对于时序逻辑</a:t>
              </a:r>
              <a:r>
                <a:rPr lang="en-US" sz="2000" dirty="0">
                  <a:solidFill>
                    <a:srgbClr val="FF0000"/>
                  </a:solidFill>
                </a:rPr>
                <a:t>, </a:t>
              </a:r>
              <a:r>
                <a:rPr lang="zh-CN" altLang="en-US" sz="2000" dirty="0">
                  <a:solidFill>
                    <a:srgbClr val="FF0000"/>
                  </a:solidFill>
                </a:rPr>
                <a:t>左部分为写入，右部分为读出</a:t>
              </a:r>
              <a:endParaRPr lang="en-US" sz="2000" dirty="0">
                <a:solidFill>
                  <a:srgbClr val="FF0000"/>
                </a:solidFill>
              </a:endParaRPr>
            </a:p>
          </p:txBody>
        </p:sp>
        <p:cxnSp>
          <p:nvCxnSpPr>
            <p:cNvPr id="13" name="Straight Arrow Connector 12"/>
            <p:cNvCxnSpPr/>
            <p:nvPr/>
          </p:nvCxnSpPr>
          <p:spPr>
            <a:xfrm flipV="1">
              <a:off x="1977390" y="4960620"/>
              <a:ext cx="0" cy="4572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V="1">
              <a:off x="2114550" y="4880610"/>
              <a:ext cx="514350" cy="54864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42" name="Rectangle 2"/>
          <p:cNvSpPr>
            <a:spLocks noGrp="1" noChangeArrowheads="1"/>
          </p:cNvSpPr>
          <p:nvPr>
            <p:ph type="title" idx="4294967295"/>
          </p:nvPr>
        </p:nvSpPr>
        <p:spPr>
          <a:xfrm>
            <a:off x="0" y="283210"/>
            <a:ext cx="7010400" cy="371475"/>
          </a:xfrm>
        </p:spPr>
        <p:txBody>
          <a:bodyPr/>
          <a:lstStyle/>
          <a:p>
            <a:r>
              <a:rPr lang="zh-CN" altLang="en-US" dirty="0">
                <a:solidFill>
                  <a:schemeClr val="accent1"/>
                </a:solidFill>
              </a:rPr>
              <a:t>译码阶段</a:t>
            </a:r>
            <a:endParaRPr lang="en-AU" dirty="0">
              <a:solidFill>
                <a:schemeClr val="accent1"/>
              </a:solidFill>
            </a:endParaRPr>
          </a:p>
        </p:txBody>
      </p:sp>
      <p:pic>
        <p:nvPicPr>
          <p:cNvPr id="368647" name="Picture 7" descr="f04-36-P374493-ID"/>
          <p:cNvPicPr>
            <a:picLocks noChangeAspect="1" noChangeArrowheads="1"/>
          </p:cNvPicPr>
          <p:nvPr/>
        </p:nvPicPr>
        <p:blipFill>
          <a:blip r:embed="rId3"/>
          <a:srcRect/>
          <a:stretch>
            <a:fillRect/>
          </a:stretch>
        </p:blipFill>
        <p:spPr bwMode="auto">
          <a:xfrm>
            <a:off x="1706880" y="1463040"/>
            <a:ext cx="8778240" cy="4701593"/>
          </a:xfrm>
          <a:prstGeom prst="rect">
            <a:avLst/>
          </a:prstGeom>
          <a:noFill/>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0690" name="Rectangle 2"/>
          <p:cNvSpPr>
            <a:spLocks noGrp="1" noChangeArrowheads="1"/>
          </p:cNvSpPr>
          <p:nvPr>
            <p:ph type="title" idx="4294967295"/>
          </p:nvPr>
        </p:nvSpPr>
        <p:spPr>
          <a:xfrm>
            <a:off x="0" y="273050"/>
            <a:ext cx="7010400" cy="371475"/>
          </a:xfrm>
        </p:spPr>
        <p:txBody>
          <a:bodyPr/>
          <a:lstStyle/>
          <a:p>
            <a:r>
              <a:rPr lang="zh-CN" altLang="en-US" dirty="0">
                <a:solidFill>
                  <a:schemeClr val="accent1"/>
                </a:solidFill>
              </a:rPr>
              <a:t>执行阶段</a:t>
            </a:r>
            <a:endParaRPr lang="en-AU" dirty="0">
              <a:solidFill>
                <a:schemeClr val="accent1"/>
              </a:solidFill>
            </a:endParaRPr>
          </a:p>
        </p:txBody>
      </p:sp>
      <p:pic>
        <p:nvPicPr>
          <p:cNvPr id="370694" name="Picture 6" descr="f04-37-P374493"/>
          <p:cNvPicPr>
            <a:picLocks noChangeAspect="1" noChangeArrowheads="1"/>
          </p:cNvPicPr>
          <p:nvPr/>
        </p:nvPicPr>
        <p:blipFill>
          <a:blip r:embed="rId3"/>
          <a:srcRect/>
          <a:stretch>
            <a:fillRect/>
          </a:stretch>
        </p:blipFill>
        <p:spPr bwMode="auto">
          <a:xfrm>
            <a:off x="1706880" y="1344168"/>
            <a:ext cx="8778240" cy="4813817"/>
          </a:xfrm>
          <a:prstGeom prst="rect">
            <a:avLst/>
          </a:prstGeom>
          <a:noFill/>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2738" name="Rectangle 2"/>
          <p:cNvSpPr>
            <a:spLocks noGrp="1" noChangeArrowheads="1"/>
          </p:cNvSpPr>
          <p:nvPr>
            <p:ph type="title" idx="4294967295"/>
          </p:nvPr>
        </p:nvSpPr>
        <p:spPr>
          <a:xfrm>
            <a:off x="0" y="283210"/>
            <a:ext cx="7010400" cy="371475"/>
          </a:xfrm>
        </p:spPr>
        <p:txBody>
          <a:bodyPr/>
          <a:lstStyle/>
          <a:p>
            <a:r>
              <a:rPr lang="zh-CN" altLang="en-US" dirty="0">
                <a:solidFill>
                  <a:schemeClr val="accent1"/>
                </a:solidFill>
              </a:rPr>
              <a:t>访存</a:t>
            </a:r>
            <a:r>
              <a:rPr lang="en-US" altLang="zh-CN" dirty="0">
                <a:solidFill>
                  <a:schemeClr val="accent1"/>
                </a:solidFill>
              </a:rPr>
              <a:t>/</a:t>
            </a:r>
            <a:r>
              <a:rPr lang="zh-CN" altLang="en-US" dirty="0">
                <a:solidFill>
                  <a:schemeClr val="accent1"/>
                </a:solidFill>
              </a:rPr>
              <a:t>分支转移阶段</a:t>
            </a:r>
            <a:endParaRPr lang="en-AU" dirty="0">
              <a:solidFill>
                <a:schemeClr val="accent1"/>
              </a:solidFill>
            </a:endParaRPr>
          </a:p>
        </p:txBody>
      </p:sp>
      <p:pic>
        <p:nvPicPr>
          <p:cNvPr id="372743" name="Picture 7" descr="f04-38-P374493-MEM"/>
          <p:cNvPicPr>
            <a:picLocks noChangeAspect="1" noChangeArrowheads="1"/>
          </p:cNvPicPr>
          <p:nvPr/>
        </p:nvPicPr>
        <p:blipFill>
          <a:blip r:embed="rId3"/>
          <a:srcRect/>
          <a:stretch>
            <a:fillRect/>
          </a:stretch>
        </p:blipFill>
        <p:spPr bwMode="auto">
          <a:xfrm>
            <a:off x="1706880" y="1417320"/>
            <a:ext cx="8778240" cy="4747572"/>
          </a:xfrm>
          <a:prstGeom prst="rect">
            <a:avLst/>
          </a:prstGeom>
          <a:noFill/>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4786" name="Rectangle 2"/>
          <p:cNvSpPr>
            <a:spLocks noGrp="1" noChangeArrowheads="1"/>
          </p:cNvSpPr>
          <p:nvPr>
            <p:ph type="title" idx="4294967295"/>
          </p:nvPr>
        </p:nvSpPr>
        <p:spPr>
          <a:xfrm>
            <a:off x="0" y="283210"/>
            <a:ext cx="7010400" cy="371475"/>
          </a:xfrm>
        </p:spPr>
        <p:txBody>
          <a:bodyPr/>
          <a:lstStyle/>
          <a:p>
            <a:r>
              <a:rPr lang="zh-CN" altLang="en-US" dirty="0">
                <a:solidFill>
                  <a:schemeClr val="accent1"/>
                </a:solidFill>
              </a:rPr>
              <a:t>写寄存器阶段</a:t>
            </a:r>
            <a:endParaRPr lang="en-AU" dirty="0">
              <a:solidFill>
                <a:schemeClr val="accent1"/>
              </a:solidFill>
            </a:endParaRPr>
          </a:p>
        </p:txBody>
      </p:sp>
      <p:pic>
        <p:nvPicPr>
          <p:cNvPr id="374794" name="Picture 10" descr="f04-38-P374493-WB"/>
          <p:cNvPicPr>
            <a:picLocks noChangeAspect="1" noChangeArrowheads="1"/>
          </p:cNvPicPr>
          <p:nvPr/>
        </p:nvPicPr>
        <p:blipFill>
          <a:blip r:embed="rId3"/>
          <a:srcRect/>
          <a:stretch>
            <a:fillRect/>
          </a:stretch>
        </p:blipFill>
        <p:spPr bwMode="auto">
          <a:xfrm>
            <a:off x="1706880" y="1536192"/>
            <a:ext cx="8778240" cy="4627289"/>
          </a:xfrm>
          <a:prstGeom prst="rect">
            <a:avLst/>
          </a:prstGeom>
          <a:noFill/>
        </p:spPr>
      </p:pic>
      <p:sp>
        <p:nvSpPr>
          <p:cNvPr id="374788" name="Oval 4"/>
          <p:cNvSpPr>
            <a:spLocks noChangeArrowheads="1"/>
          </p:cNvSpPr>
          <p:nvPr/>
        </p:nvSpPr>
        <p:spPr bwMode="auto">
          <a:xfrm>
            <a:off x="4515774" y="4370832"/>
            <a:ext cx="809760" cy="327509"/>
          </a:xfrm>
          <a:prstGeom prst="ellipse">
            <a:avLst/>
          </a:prstGeom>
          <a:noFill/>
          <a:ln w="19050">
            <a:solidFill>
              <a:srgbClr val="FF0000"/>
            </a:solidFill>
            <a:round/>
          </a:ln>
          <a:effectLst/>
        </p:spPr>
        <p:txBody>
          <a:bodyPr wrap="none" anchor="ctr"/>
          <a:lstStyle/>
          <a:p>
            <a:pPr defTabSz="457200"/>
            <a:endParaRPr lang="en-US">
              <a:solidFill>
                <a:prstClr val="black"/>
              </a:solidFill>
            </a:endParaRPr>
          </a:p>
        </p:txBody>
      </p:sp>
      <p:sp>
        <p:nvSpPr>
          <p:cNvPr id="9" name="TextBox 8"/>
          <p:cNvSpPr txBox="1"/>
          <p:nvPr/>
        </p:nvSpPr>
        <p:spPr>
          <a:xfrm>
            <a:off x="2927648" y="1561181"/>
            <a:ext cx="6400800" cy="461665"/>
          </a:xfrm>
          <a:prstGeom prst="rect">
            <a:avLst/>
          </a:prstGeom>
          <a:noFill/>
        </p:spPr>
        <p:txBody>
          <a:bodyPr wrap="none" rtlCol="0">
            <a:normAutofit/>
          </a:bodyPr>
          <a:lstStyle/>
          <a:p>
            <a:pPr algn="ctr" defTabSz="457200">
              <a:buNone/>
            </a:pPr>
            <a:r>
              <a:rPr lang="zh-CN" altLang="en-US" sz="2400" dirty="0">
                <a:solidFill>
                  <a:srgbClr val="FF0000"/>
                </a:solidFill>
              </a:rPr>
              <a:t>这里有些错误，你能够找到吗？</a:t>
            </a:r>
            <a:endParaRPr lang="en-US" sz="2400" dirty="0">
              <a:solidFill>
                <a:srgbClr val="FF0000"/>
              </a:solidFill>
            </a:endParaRPr>
          </a:p>
        </p:txBody>
      </p:sp>
      <p:grpSp>
        <p:nvGrpSpPr>
          <p:cNvPr id="13" name="Group 12"/>
          <p:cNvGrpSpPr/>
          <p:nvPr/>
        </p:nvGrpSpPr>
        <p:grpSpPr>
          <a:xfrm>
            <a:off x="2783632" y="4663440"/>
            <a:ext cx="1769318" cy="1102917"/>
            <a:chOff x="1259632" y="4663440"/>
            <a:chExt cx="1769318" cy="1102917"/>
          </a:xfrm>
        </p:grpSpPr>
        <p:cxnSp>
          <p:nvCxnSpPr>
            <p:cNvPr id="11" name="Straight Arrow Connector 10"/>
            <p:cNvCxnSpPr/>
            <p:nvPr/>
          </p:nvCxnSpPr>
          <p:spPr>
            <a:xfrm flipV="1">
              <a:off x="2171700" y="4663440"/>
              <a:ext cx="857250" cy="5715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1259632" y="5204382"/>
              <a:ext cx="1215038" cy="561975"/>
            </a:xfrm>
            <a:prstGeom prst="rect">
              <a:avLst/>
            </a:prstGeom>
            <a:noFill/>
          </p:spPr>
          <p:txBody>
            <a:bodyPr wrap="square" rtlCol="0">
              <a:spAutoFit/>
            </a:bodyPr>
            <a:lstStyle/>
            <a:p>
              <a:pPr algn="ctr" defTabSz="457200">
                <a:buNone/>
              </a:pPr>
              <a:r>
                <a:rPr lang="zh-CN" altLang="en-US" dirty="0">
                  <a:solidFill>
                    <a:srgbClr val="FF0000"/>
                  </a:solidFill>
                </a:rPr>
                <a:t>寄存器编号错误</a:t>
              </a:r>
              <a:endParaRPr lang="en-US" dirty="0">
                <a:solidFill>
                  <a:srgbClr val="FF0000"/>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7478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4788" grpId="0" bldLvl="0" animBg="1"/>
      <p:bldP spid="9"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6834" name="Rectangle 2"/>
          <p:cNvSpPr>
            <a:spLocks noGrp="1" noChangeArrowheads="1"/>
          </p:cNvSpPr>
          <p:nvPr>
            <p:ph type="title" idx="4294967295"/>
          </p:nvPr>
        </p:nvSpPr>
        <p:spPr>
          <a:xfrm>
            <a:off x="0" y="273050"/>
            <a:ext cx="7010400" cy="371475"/>
          </a:xfrm>
        </p:spPr>
        <p:txBody>
          <a:bodyPr/>
          <a:lstStyle/>
          <a:p>
            <a:r>
              <a:rPr lang="zh-CN" altLang="en-US" dirty="0">
                <a:solidFill>
                  <a:schemeClr val="accent1"/>
                </a:solidFill>
              </a:rPr>
              <a:t>数据通路改进</a:t>
            </a:r>
            <a:endParaRPr lang="en-AU" dirty="0">
              <a:solidFill>
                <a:schemeClr val="accent1"/>
              </a:solidFill>
            </a:endParaRPr>
          </a:p>
        </p:txBody>
      </p:sp>
      <p:pic>
        <p:nvPicPr>
          <p:cNvPr id="376838" name="Picture 6" descr="f04-41-P374493"/>
          <p:cNvPicPr>
            <a:picLocks noChangeAspect="1" noChangeArrowheads="1"/>
          </p:cNvPicPr>
          <p:nvPr/>
        </p:nvPicPr>
        <p:blipFill>
          <a:blip r:embed="rId3"/>
          <a:srcRect/>
          <a:stretch>
            <a:fillRect/>
          </a:stretch>
        </p:blipFill>
        <p:spPr bwMode="auto">
          <a:xfrm>
            <a:off x="1706880" y="2112264"/>
            <a:ext cx="8778240" cy="4045993"/>
          </a:xfrm>
          <a:prstGeom prst="rect">
            <a:avLst/>
          </a:prstGeom>
          <a:noFill/>
        </p:spPr>
      </p:pic>
      <p:sp>
        <p:nvSpPr>
          <p:cNvPr id="9" name="TextBox 8"/>
          <p:cNvSpPr txBox="1"/>
          <p:nvPr/>
        </p:nvSpPr>
        <p:spPr>
          <a:xfrm>
            <a:off x="1981200" y="1600200"/>
            <a:ext cx="8229600" cy="457200"/>
          </a:xfrm>
          <a:prstGeom prst="rect">
            <a:avLst/>
          </a:prstGeom>
          <a:noFill/>
        </p:spPr>
        <p:txBody>
          <a:bodyPr wrap="square" rtlCol="0">
            <a:noAutofit/>
          </a:bodyPr>
          <a:lstStyle/>
          <a:p>
            <a:pPr defTabSz="457200">
              <a:buNone/>
            </a:pPr>
            <a:r>
              <a:rPr lang="en-US" sz="2400" dirty="0">
                <a:solidFill>
                  <a:prstClr val="black"/>
                </a:solidFill>
              </a:rPr>
              <a:t>  </a:t>
            </a:r>
            <a:r>
              <a:rPr lang="zh-CN" altLang="en-US" sz="2400" dirty="0">
                <a:solidFill>
                  <a:prstClr val="black"/>
                </a:solidFill>
              </a:rPr>
              <a:t>现在每个向寄存器写入的指定均可正常工作</a:t>
            </a:r>
            <a:endParaRPr lang="en-US" sz="2400" dirty="0">
              <a:solidFill>
                <a:prstClr val="black"/>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Title 68"/>
          <p:cNvSpPr>
            <a:spLocks noGrp="1"/>
          </p:cNvSpPr>
          <p:nvPr>
            <p:ph type="title" idx="4294967295"/>
          </p:nvPr>
        </p:nvSpPr>
        <p:spPr>
          <a:xfrm>
            <a:off x="-3175" y="292735"/>
            <a:ext cx="7010400" cy="372110"/>
          </a:xfrm>
        </p:spPr>
        <p:txBody>
          <a:bodyPr>
            <a:normAutofit/>
          </a:bodyPr>
          <a:lstStyle/>
          <a:p>
            <a:r>
              <a:rPr lang="zh-CN" altLang="en-US" dirty="0">
                <a:solidFill>
                  <a:schemeClr val="accent1"/>
                </a:solidFill>
              </a:rPr>
              <a:t>多条</a:t>
            </a:r>
            <a:r>
              <a:rPr lang="en-US" altLang="zh-CN" dirty="0">
                <a:solidFill>
                  <a:schemeClr val="accent1"/>
                </a:solidFill>
              </a:rPr>
              <a:t>lw</a:t>
            </a:r>
            <a:r>
              <a:rPr lang="zh-CN" altLang="en-US" dirty="0">
                <a:solidFill>
                  <a:schemeClr val="accent1"/>
                </a:solidFill>
              </a:rPr>
              <a:t>指令执行流水线</a:t>
            </a:r>
            <a:endParaRPr lang="en-US" dirty="0">
              <a:solidFill>
                <a:schemeClr val="accent1"/>
              </a:solidFill>
            </a:endParaRPr>
          </a:p>
        </p:txBody>
      </p:sp>
      <p:sp>
        <p:nvSpPr>
          <p:cNvPr id="2728963" name="Rectangle 3"/>
          <p:cNvSpPr>
            <a:spLocks noGrp="1" noChangeArrowheads="1"/>
          </p:cNvSpPr>
          <p:nvPr>
            <p:ph idx="4294967295"/>
          </p:nvPr>
        </p:nvSpPr>
        <p:spPr>
          <a:xfrm>
            <a:off x="1533525" y="5244465"/>
            <a:ext cx="8229600" cy="1394460"/>
          </a:xfrm>
          <a:noFill/>
        </p:spPr>
        <p:txBody>
          <a:bodyPr>
            <a:normAutofit/>
          </a:bodyPr>
          <a:lstStyle/>
          <a:p>
            <a:r>
              <a:rPr lang="zh-CN" altLang="en-US" dirty="0"/>
              <a:t>每条指令都会经过多个阶段，所以有些指令会在一些阶段空闲出来</a:t>
            </a:r>
            <a:endParaRPr lang="en-US" altLang="zh-CN" dirty="0"/>
          </a:p>
          <a:p>
            <a:pPr lvl="1"/>
            <a:r>
              <a:rPr lang="zh-CN" altLang="en-US" dirty="0"/>
              <a:t>例如，</a:t>
            </a:r>
            <a:r>
              <a:rPr lang="en-US" altLang="zh-CN" dirty="0"/>
              <a:t>R</a:t>
            </a:r>
            <a:r>
              <a:rPr lang="zh-CN" altLang="en-US" dirty="0"/>
              <a:t>型指令会在</a:t>
            </a:r>
            <a:r>
              <a:rPr lang="en-US" altLang="zh-CN" dirty="0"/>
              <a:t>Mem</a:t>
            </a:r>
            <a:r>
              <a:rPr lang="zh-CN" altLang="en-US" dirty="0"/>
              <a:t>阶段空闲</a:t>
            </a:r>
            <a:endParaRPr lang="en-US" dirty="0"/>
          </a:p>
          <a:p>
            <a:pPr marL="457200" lvl="1" indent="0">
              <a:buNone/>
            </a:pPr>
            <a:endParaRPr lang="en-US" dirty="0"/>
          </a:p>
        </p:txBody>
      </p:sp>
      <p:grpSp>
        <p:nvGrpSpPr>
          <p:cNvPr id="2" name="Group 4"/>
          <p:cNvGrpSpPr/>
          <p:nvPr/>
        </p:nvGrpSpPr>
        <p:grpSpPr bwMode="auto">
          <a:xfrm>
            <a:off x="2300922" y="1370330"/>
            <a:ext cx="8218934" cy="3068638"/>
            <a:chOff x="340" y="990"/>
            <a:chExt cx="5268" cy="1933"/>
          </a:xfrm>
        </p:grpSpPr>
        <p:sp>
          <p:nvSpPr>
            <p:cNvPr id="2728965" name="Rectangle 5"/>
            <p:cNvSpPr>
              <a:spLocks noChangeArrowheads="1"/>
            </p:cNvSpPr>
            <p:nvPr/>
          </p:nvSpPr>
          <p:spPr bwMode="auto">
            <a:xfrm>
              <a:off x="344" y="1016"/>
              <a:ext cx="512" cy="224"/>
            </a:xfrm>
            <a:prstGeom prst="rect">
              <a:avLst/>
            </a:prstGeom>
            <a:noFill/>
            <a:ln w="25400">
              <a:solidFill>
                <a:schemeClr val="tx1"/>
              </a:solidFill>
              <a:miter lim="800000"/>
            </a:ln>
            <a:effectLst/>
          </p:spPr>
          <p:txBody>
            <a:bodyPr wrap="none" anchor="ctr"/>
            <a:lstStyle/>
            <a:p>
              <a:pPr defTabSz="457200"/>
              <a:endParaRPr lang="en-US">
                <a:solidFill>
                  <a:prstClr val="black"/>
                </a:solidFill>
              </a:endParaRPr>
            </a:p>
          </p:txBody>
        </p:sp>
        <p:sp>
          <p:nvSpPr>
            <p:cNvPr id="2728966" name="Rectangle 6"/>
            <p:cNvSpPr>
              <a:spLocks noChangeArrowheads="1"/>
            </p:cNvSpPr>
            <p:nvPr/>
          </p:nvSpPr>
          <p:spPr bwMode="auto">
            <a:xfrm>
              <a:off x="340" y="990"/>
              <a:ext cx="289" cy="253"/>
            </a:xfrm>
            <a:prstGeom prst="rect">
              <a:avLst/>
            </a:prstGeom>
            <a:noFill/>
            <a:ln w="12700">
              <a:noFill/>
              <a:miter lim="800000"/>
            </a:ln>
            <a:effectLst/>
          </p:spPr>
          <p:txBody>
            <a:bodyPr wrap="none" lIns="90487" tIns="44450" rIns="90487" bIns="44450">
              <a:spAutoFit/>
            </a:bodyPr>
            <a:lstStyle/>
            <a:p>
              <a:pPr indent="0" defTabSz="457200">
                <a:buNone/>
              </a:pPr>
              <a:r>
                <a:rPr lang="en-US" sz="2400" b="1">
                  <a:solidFill>
                    <a:prstClr val="black"/>
                  </a:solidFill>
                </a:rPr>
                <a:t>IF</a:t>
              </a:r>
              <a:endParaRPr lang="en-US" sz="2400" b="1" dirty="0">
                <a:solidFill>
                  <a:prstClr val="black"/>
                </a:solidFill>
              </a:endParaRPr>
            </a:p>
          </p:txBody>
        </p:sp>
        <p:sp>
          <p:nvSpPr>
            <p:cNvPr id="2728967" name="Rectangle 7"/>
            <p:cNvSpPr>
              <a:spLocks noChangeArrowheads="1"/>
            </p:cNvSpPr>
            <p:nvPr/>
          </p:nvSpPr>
          <p:spPr bwMode="auto">
            <a:xfrm>
              <a:off x="872" y="1016"/>
              <a:ext cx="512" cy="224"/>
            </a:xfrm>
            <a:prstGeom prst="rect">
              <a:avLst/>
            </a:prstGeom>
            <a:noFill/>
            <a:ln w="25400">
              <a:solidFill>
                <a:schemeClr val="tx1"/>
              </a:solidFill>
              <a:miter lim="800000"/>
            </a:ln>
            <a:effectLst/>
          </p:spPr>
          <p:txBody>
            <a:bodyPr wrap="none" anchor="ctr"/>
            <a:lstStyle/>
            <a:p>
              <a:pPr defTabSz="457200"/>
              <a:endParaRPr lang="en-US">
                <a:solidFill>
                  <a:prstClr val="black"/>
                </a:solidFill>
              </a:endParaRPr>
            </a:p>
          </p:txBody>
        </p:sp>
        <p:sp>
          <p:nvSpPr>
            <p:cNvPr id="2728968" name="Rectangle 8"/>
            <p:cNvSpPr>
              <a:spLocks noChangeArrowheads="1"/>
            </p:cNvSpPr>
            <p:nvPr/>
          </p:nvSpPr>
          <p:spPr bwMode="auto">
            <a:xfrm>
              <a:off x="1400" y="1016"/>
              <a:ext cx="512" cy="224"/>
            </a:xfrm>
            <a:prstGeom prst="rect">
              <a:avLst/>
            </a:prstGeom>
            <a:noFill/>
            <a:ln w="25400">
              <a:solidFill>
                <a:schemeClr val="tx1"/>
              </a:solidFill>
              <a:miter lim="800000"/>
            </a:ln>
            <a:effectLst/>
          </p:spPr>
          <p:txBody>
            <a:bodyPr wrap="none" anchor="ctr"/>
            <a:lstStyle/>
            <a:p>
              <a:pPr defTabSz="457200"/>
              <a:endParaRPr lang="en-US">
                <a:solidFill>
                  <a:prstClr val="black"/>
                </a:solidFill>
              </a:endParaRPr>
            </a:p>
          </p:txBody>
        </p:sp>
        <p:sp>
          <p:nvSpPr>
            <p:cNvPr id="2728969" name="Rectangle 9"/>
            <p:cNvSpPr>
              <a:spLocks noChangeArrowheads="1"/>
            </p:cNvSpPr>
            <p:nvPr/>
          </p:nvSpPr>
          <p:spPr bwMode="auto">
            <a:xfrm>
              <a:off x="1928" y="1016"/>
              <a:ext cx="512" cy="224"/>
            </a:xfrm>
            <a:prstGeom prst="rect">
              <a:avLst/>
            </a:prstGeom>
            <a:noFill/>
            <a:ln w="25400">
              <a:solidFill>
                <a:schemeClr val="tx1"/>
              </a:solidFill>
              <a:miter lim="800000"/>
            </a:ln>
            <a:effectLst/>
          </p:spPr>
          <p:txBody>
            <a:bodyPr wrap="none" anchor="ctr"/>
            <a:lstStyle/>
            <a:p>
              <a:pPr defTabSz="457200"/>
              <a:endParaRPr lang="en-US">
                <a:solidFill>
                  <a:prstClr val="black"/>
                </a:solidFill>
              </a:endParaRPr>
            </a:p>
          </p:txBody>
        </p:sp>
        <p:sp>
          <p:nvSpPr>
            <p:cNvPr id="2728970" name="Rectangle 10"/>
            <p:cNvSpPr>
              <a:spLocks noChangeArrowheads="1"/>
            </p:cNvSpPr>
            <p:nvPr/>
          </p:nvSpPr>
          <p:spPr bwMode="auto">
            <a:xfrm>
              <a:off x="2456" y="1016"/>
              <a:ext cx="512" cy="224"/>
            </a:xfrm>
            <a:prstGeom prst="rect">
              <a:avLst/>
            </a:prstGeom>
            <a:noFill/>
            <a:ln w="25400">
              <a:solidFill>
                <a:schemeClr val="tx1"/>
              </a:solidFill>
              <a:miter lim="800000"/>
            </a:ln>
            <a:effectLst/>
          </p:spPr>
          <p:txBody>
            <a:bodyPr wrap="none" anchor="ctr"/>
            <a:lstStyle/>
            <a:p>
              <a:pPr defTabSz="457200"/>
              <a:endParaRPr lang="en-US">
                <a:solidFill>
                  <a:prstClr val="black"/>
                </a:solidFill>
              </a:endParaRPr>
            </a:p>
          </p:txBody>
        </p:sp>
        <p:sp>
          <p:nvSpPr>
            <p:cNvPr id="2728971" name="Rectangle 11"/>
            <p:cNvSpPr>
              <a:spLocks noChangeArrowheads="1"/>
            </p:cNvSpPr>
            <p:nvPr/>
          </p:nvSpPr>
          <p:spPr bwMode="auto">
            <a:xfrm>
              <a:off x="851" y="990"/>
              <a:ext cx="311" cy="253"/>
            </a:xfrm>
            <a:prstGeom prst="rect">
              <a:avLst/>
            </a:prstGeom>
            <a:noFill/>
            <a:ln w="12700">
              <a:noFill/>
              <a:miter lim="800000"/>
            </a:ln>
            <a:effectLst/>
          </p:spPr>
          <p:txBody>
            <a:bodyPr wrap="none" lIns="90487" tIns="44450" rIns="90487" bIns="44450">
              <a:spAutoFit/>
            </a:bodyPr>
            <a:lstStyle/>
            <a:p>
              <a:pPr indent="0" defTabSz="457200">
                <a:buNone/>
              </a:pPr>
              <a:r>
                <a:rPr lang="en-US" sz="2400" b="1">
                  <a:solidFill>
                    <a:prstClr val="black"/>
                  </a:solidFill>
                </a:rPr>
                <a:t>ID</a:t>
              </a:r>
              <a:endParaRPr lang="en-US" sz="2400" b="1" dirty="0">
                <a:solidFill>
                  <a:prstClr val="black"/>
                </a:solidFill>
              </a:endParaRPr>
            </a:p>
          </p:txBody>
        </p:sp>
        <p:sp>
          <p:nvSpPr>
            <p:cNvPr id="2728972" name="Rectangle 12"/>
            <p:cNvSpPr>
              <a:spLocks noChangeArrowheads="1"/>
            </p:cNvSpPr>
            <p:nvPr/>
          </p:nvSpPr>
          <p:spPr bwMode="auto">
            <a:xfrm>
              <a:off x="1379" y="990"/>
              <a:ext cx="376" cy="253"/>
            </a:xfrm>
            <a:prstGeom prst="rect">
              <a:avLst/>
            </a:prstGeom>
            <a:noFill/>
            <a:ln w="12700">
              <a:noFill/>
              <a:miter lim="800000"/>
            </a:ln>
            <a:effectLst/>
          </p:spPr>
          <p:txBody>
            <a:bodyPr wrap="none" lIns="90487" tIns="44450" rIns="90487" bIns="44450">
              <a:spAutoFit/>
            </a:bodyPr>
            <a:lstStyle/>
            <a:p>
              <a:pPr indent="0" defTabSz="457200">
                <a:buNone/>
              </a:pPr>
              <a:r>
                <a:rPr lang="en-US" sz="2400" b="1" dirty="0">
                  <a:solidFill>
                    <a:prstClr val="black"/>
                  </a:solidFill>
                </a:rPr>
                <a:t>EX</a:t>
              </a:r>
            </a:p>
          </p:txBody>
        </p:sp>
        <p:sp>
          <p:nvSpPr>
            <p:cNvPr id="2728973" name="Rectangle 13"/>
            <p:cNvSpPr>
              <a:spLocks noChangeArrowheads="1"/>
            </p:cNvSpPr>
            <p:nvPr/>
          </p:nvSpPr>
          <p:spPr bwMode="auto">
            <a:xfrm>
              <a:off x="1907" y="990"/>
              <a:ext cx="571" cy="253"/>
            </a:xfrm>
            <a:prstGeom prst="rect">
              <a:avLst/>
            </a:prstGeom>
            <a:noFill/>
            <a:ln w="12700">
              <a:noFill/>
              <a:miter lim="800000"/>
            </a:ln>
            <a:effectLst/>
          </p:spPr>
          <p:txBody>
            <a:bodyPr wrap="none" lIns="90487" tIns="44450" rIns="90487" bIns="44450">
              <a:spAutoFit/>
            </a:bodyPr>
            <a:lstStyle/>
            <a:p>
              <a:pPr indent="0" defTabSz="457200">
                <a:buNone/>
              </a:pPr>
              <a:r>
                <a:rPr lang="en-US" sz="2400" b="1" dirty="0">
                  <a:solidFill>
                    <a:prstClr val="black"/>
                  </a:solidFill>
                </a:rPr>
                <a:t>MEM</a:t>
              </a:r>
            </a:p>
          </p:txBody>
        </p:sp>
        <p:sp>
          <p:nvSpPr>
            <p:cNvPr id="2728974" name="Rectangle 14"/>
            <p:cNvSpPr>
              <a:spLocks noChangeArrowheads="1"/>
            </p:cNvSpPr>
            <p:nvPr/>
          </p:nvSpPr>
          <p:spPr bwMode="auto">
            <a:xfrm>
              <a:off x="2483" y="990"/>
              <a:ext cx="441" cy="253"/>
            </a:xfrm>
            <a:prstGeom prst="rect">
              <a:avLst/>
            </a:prstGeom>
            <a:noFill/>
            <a:ln w="12700">
              <a:noFill/>
              <a:miter lim="800000"/>
            </a:ln>
            <a:effectLst/>
          </p:spPr>
          <p:txBody>
            <a:bodyPr wrap="none" lIns="90487" tIns="44450" rIns="90487" bIns="44450">
              <a:spAutoFit/>
            </a:bodyPr>
            <a:lstStyle/>
            <a:p>
              <a:pPr indent="0" defTabSz="457200">
                <a:buNone/>
              </a:pPr>
              <a:r>
                <a:rPr lang="en-US" sz="2400" b="1" dirty="0">
                  <a:solidFill>
                    <a:prstClr val="black"/>
                  </a:solidFill>
                </a:rPr>
                <a:t>WB</a:t>
              </a:r>
            </a:p>
          </p:txBody>
        </p:sp>
        <p:sp>
          <p:nvSpPr>
            <p:cNvPr id="2728975" name="Rectangle 15"/>
            <p:cNvSpPr>
              <a:spLocks noChangeArrowheads="1"/>
            </p:cNvSpPr>
            <p:nvPr/>
          </p:nvSpPr>
          <p:spPr bwMode="auto">
            <a:xfrm>
              <a:off x="872" y="1352"/>
              <a:ext cx="512" cy="224"/>
            </a:xfrm>
            <a:prstGeom prst="rect">
              <a:avLst/>
            </a:prstGeom>
            <a:noFill/>
            <a:ln w="25400">
              <a:solidFill>
                <a:schemeClr val="tx1"/>
              </a:solidFill>
              <a:miter lim="800000"/>
            </a:ln>
            <a:effectLst/>
          </p:spPr>
          <p:txBody>
            <a:bodyPr wrap="none" anchor="ctr"/>
            <a:lstStyle/>
            <a:p>
              <a:pPr defTabSz="457200"/>
              <a:endParaRPr lang="en-US">
                <a:solidFill>
                  <a:prstClr val="black"/>
                </a:solidFill>
              </a:endParaRPr>
            </a:p>
          </p:txBody>
        </p:sp>
        <p:sp>
          <p:nvSpPr>
            <p:cNvPr id="2728976" name="Rectangle 16"/>
            <p:cNvSpPr>
              <a:spLocks noChangeArrowheads="1"/>
            </p:cNvSpPr>
            <p:nvPr/>
          </p:nvSpPr>
          <p:spPr bwMode="auto">
            <a:xfrm>
              <a:off x="868" y="1326"/>
              <a:ext cx="289" cy="253"/>
            </a:xfrm>
            <a:prstGeom prst="rect">
              <a:avLst/>
            </a:prstGeom>
            <a:noFill/>
            <a:ln w="12700">
              <a:noFill/>
              <a:miter lim="800000"/>
            </a:ln>
            <a:effectLst/>
          </p:spPr>
          <p:txBody>
            <a:bodyPr wrap="none" lIns="90487" tIns="44450" rIns="90487" bIns="44450">
              <a:spAutoFit/>
            </a:bodyPr>
            <a:lstStyle/>
            <a:p>
              <a:pPr indent="0" defTabSz="457200">
                <a:buNone/>
              </a:pPr>
              <a:r>
                <a:rPr lang="en-US" sz="2400" b="1">
                  <a:solidFill>
                    <a:prstClr val="black"/>
                  </a:solidFill>
                </a:rPr>
                <a:t>IF</a:t>
              </a:r>
              <a:endParaRPr lang="en-US" sz="2400" b="1" dirty="0">
                <a:solidFill>
                  <a:prstClr val="black"/>
                </a:solidFill>
              </a:endParaRPr>
            </a:p>
          </p:txBody>
        </p:sp>
        <p:sp>
          <p:nvSpPr>
            <p:cNvPr id="2728977" name="Rectangle 17"/>
            <p:cNvSpPr>
              <a:spLocks noChangeArrowheads="1"/>
            </p:cNvSpPr>
            <p:nvPr/>
          </p:nvSpPr>
          <p:spPr bwMode="auto">
            <a:xfrm>
              <a:off x="1400" y="1352"/>
              <a:ext cx="512" cy="224"/>
            </a:xfrm>
            <a:prstGeom prst="rect">
              <a:avLst/>
            </a:prstGeom>
            <a:noFill/>
            <a:ln w="25400">
              <a:solidFill>
                <a:schemeClr val="tx1"/>
              </a:solidFill>
              <a:miter lim="800000"/>
            </a:ln>
            <a:effectLst/>
          </p:spPr>
          <p:txBody>
            <a:bodyPr wrap="none" anchor="ctr"/>
            <a:lstStyle/>
            <a:p>
              <a:pPr defTabSz="457200"/>
              <a:endParaRPr lang="en-US">
                <a:solidFill>
                  <a:prstClr val="black"/>
                </a:solidFill>
              </a:endParaRPr>
            </a:p>
          </p:txBody>
        </p:sp>
        <p:sp>
          <p:nvSpPr>
            <p:cNvPr id="2728978" name="Rectangle 18"/>
            <p:cNvSpPr>
              <a:spLocks noChangeArrowheads="1"/>
            </p:cNvSpPr>
            <p:nvPr/>
          </p:nvSpPr>
          <p:spPr bwMode="auto">
            <a:xfrm>
              <a:off x="1928" y="1352"/>
              <a:ext cx="512" cy="224"/>
            </a:xfrm>
            <a:prstGeom prst="rect">
              <a:avLst/>
            </a:prstGeom>
            <a:noFill/>
            <a:ln w="25400">
              <a:solidFill>
                <a:schemeClr val="tx1"/>
              </a:solidFill>
              <a:miter lim="800000"/>
            </a:ln>
            <a:effectLst/>
          </p:spPr>
          <p:txBody>
            <a:bodyPr wrap="none" anchor="ctr"/>
            <a:lstStyle/>
            <a:p>
              <a:pPr defTabSz="457200"/>
              <a:endParaRPr lang="en-US">
                <a:solidFill>
                  <a:prstClr val="black"/>
                </a:solidFill>
              </a:endParaRPr>
            </a:p>
          </p:txBody>
        </p:sp>
        <p:sp>
          <p:nvSpPr>
            <p:cNvPr id="2728979" name="Rectangle 19"/>
            <p:cNvSpPr>
              <a:spLocks noChangeArrowheads="1"/>
            </p:cNvSpPr>
            <p:nvPr/>
          </p:nvSpPr>
          <p:spPr bwMode="auto">
            <a:xfrm>
              <a:off x="2456" y="1352"/>
              <a:ext cx="512" cy="224"/>
            </a:xfrm>
            <a:prstGeom prst="rect">
              <a:avLst/>
            </a:prstGeom>
            <a:noFill/>
            <a:ln w="25400">
              <a:solidFill>
                <a:schemeClr val="tx1"/>
              </a:solidFill>
              <a:miter lim="800000"/>
            </a:ln>
            <a:effectLst/>
          </p:spPr>
          <p:txBody>
            <a:bodyPr wrap="none" anchor="ctr"/>
            <a:lstStyle/>
            <a:p>
              <a:pPr defTabSz="457200"/>
              <a:endParaRPr lang="en-US">
                <a:solidFill>
                  <a:prstClr val="black"/>
                </a:solidFill>
              </a:endParaRPr>
            </a:p>
          </p:txBody>
        </p:sp>
        <p:sp>
          <p:nvSpPr>
            <p:cNvPr id="2728980" name="Rectangle 20"/>
            <p:cNvSpPr>
              <a:spLocks noChangeArrowheads="1"/>
            </p:cNvSpPr>
            <p:nvPr/>
          </p:nvSpPr>
          <p:spPr bwMode="auto">
            <a:xfrm>
              <a:off x="2984" y="1352"/>
              <a:ext cx="512" cy="224"/>
            </a:xfrm>
            <a:prstGeom prst="rect">
              <a:avLst/>
            </a:prstGeom>
            <a:noFill/>
            <a:ln w="25400">
              <a:solidFill>
                <a:schemeClr val="tx1"/>
              </a:solidFill>
              <a:miter lim="800000"/>
            </a:ln>
            <a:effectLst/>
          </p:spPr>
          <p:txBody>
            <a:bodyPr wrap="none" anchor="ctr"/>
            <a:lstStyle/>
            <a:p>
              <a:pPr defTabSz="457200"/>
              <a:endParaRPr lang="en-US">
                <a:solidFill>
                  <a:prstClr val="black"/>
                </a:solidFill>
              </a:endParaRPr>
            </a:p>
          </p:txBody>
        </p:sp>
        <p:sp>
          <p:nvSpPr>
            <p:cNvPr id="2728981" name="Rectangle 21"/>
            <p:cNvSpPr>
              <a:spLocks noChangeArrowheads="1"/>
            </p:cNvSpPr>
            <p:nvPr/>
          </p:nvSpPr>
          <p:spPr bwMode="auto">
            <a:xfrm>
              <a:off x="1379" y="1326"/>
              <a:ext cx="311" cy="253"/>
            </a:xfrm>
            <a:prstGeom prst="rect">
              <a:avLst/>
            </a:prstGeom>
            <a:noFill/>
            <a:ln w="12700">
              <a:noFill/>
              <a:miter lim="800000"/>
            </a:ln>
            <a:effectLst/>
          </p:spPr>
          <p:txBody>
            <a:bodyPr wrap="none" lIns="90487" tIns="44450" rIns="90487" bIns="44450">
              <a:spAutoFit/>
            </a:bodyPr>
            <a:lstStyle/>
            <a:p>
              <a:pPr indent="0" defTabSz="457200">
                <a:buNone/>
              </a:pPr>
              <a:r>
                <a:rPr lang="en-US" sz="2400" b="1">
                  <a:solidFill>
                    <a:prstClr val="black"/>
                  </a:solidFill>
                </a:rPr>
                <a:t>ID</a:t>
              </a:r>
              <a:endParaRPr lang="en-US" sz="2400" b="1" dirty="0">
                <a:solidFill>
                  <a:prstClr val="black"/>
                </a:solidFill>
              </a:endParaRPr>
            </a:p>
          </p:txBody>
        </p:sp>
        <p:sp>
          <p:nvSpPr>
            <p:cNvPr id="2728982" name="Rectangle 22"/>
            <p:cNvSpPr>
              <a:spLocks noChangeArrowheads="1"/>
            </p:cNvSpPr>
            <p:nvPr/>
          </p:nvSpPr>
          <p:spPr bwMode="auto">
            <a:xfrm>
              <a:off x="1907" y="1326"/>
              <a:ext cx="376" cy="253"/>
            </a:xfrm>
            <a:prstGeom prst="rect">
              <a:avLst/>
            </a:prstGeom>
            <a:noFill/>
            <a:ln w="12700">
              <a:noFill/>
              <a:miter lim="800000"/>
            </a:ln>
            <a:effectLst/>
          </p:spPr>
          <p:txBody>
            <a:bodyPr wrap="none" lIns="90487" tIns="44450" rIns="90487" bIns="44450">
              <a:spAutoFit/>
            </a:bodyPr>
            <a:lstStyle/>
            <a:p>
              <a:pPr indent="0" defTabSz="457200">
                <a:buNone/>
              </a:pPr>
              <a:r>
                <a:rPr lang="en-US" sz="2400" b="1" dirty="0">
                  <a:solidFill>
                    <a:prstClr val="black"/>
                  </a:solidFill>
                </a:rPr>
                <a:t>EX</a:t>
              </a:r>
            </a:p>
          </p:txBody>
        </p:sp>
        <p:sp>
          <p:nvSpPr>
            <p:cNvPr id="2728983" name="Rectangle 23"/>
            <p:cNvSpPr>
              <a:spLocks noChangeArrowheads="1"/>
            </p:cNvSpPr>
            <p:nvPr/>
          </p:nvSpPr>
          <p:spPr bwMode="auto">
            <a:xfrm>
              <a:off x="2435" y="1326"/>
              <a:ext cx="571" cy="253"/>
            </a:xfrm>
            <a:prstGeom prst="rect">
              <a:avLst/>
            </a:prstGeom>
            <a:noFill/>
            <a:ln w="12700">
              <a:noFill/>
              <a:miter lim="800000"/>
            </a:ln>
            <a:effectLst/>
          </p:spPr>
          <p:txBody>
            <a:bodyPr wrap="none" lIns="90487" tIns="44450" rIns="90487" bIns="44450">
              <a:spAutoFit/>
            </a:bodyPr>
            <a:lstStyle/>
            <a:p>
              <a:pPr indent="0" defTabSz="457200">
                <a:buNone/>
              </a:pPr>
              <a:r>
                <a:rPr lang="en-US" sz="2400" b="1" dirty="0">
                  <a:solidFill>
                    <a:prstClr val="black"/>
                  </a:solidFill>
                </a:rPr>
                <a:t>MEM</a:t>
              </a:r>
            </a:p>
          </p:txBody>
        </p:sp>
        <p:sp>
          <p:nvSpPr>
            <p:cNvPr id="2728984" name="Rectangle 24"/>
            <p:cNvSpPr>
              <a:spLocks noChangeArrowheads="1"/>
            </p:cNvSpPr>
            <p:nvPr/>
          </p:nvSpPr>
          <p:spPr bwMode="auto">
            <a:xfrm>
              <a:off x="3011" y="1326"/>
              <a:ext cx="441" cy="253"/>
            </a:xfrm>
            <a:prstGeom prst="rect">
              <a:avLst/>
            </a:prstGeom>
            <a:noFill/>
            <a:ln w="12700">
              <a:noFill/>
              <a:miter lim="800000"/>
            </a:ln>
            <a:effectLst/>
          </p:spPr>
          <p:txBody>
            <a:bodyPr wrap="none" lIns="90487" tIns="44450" rIns="90487" bIns="44450">
              <a:spAutoFit/>
            </a:bodyPr>
            <a:lstStyle/>
            <a:p>
              <a:pPr indent="0" defTabSz="457200">
                <a:buNone/>
              </a:pPr>
              <a:r>
                <a:rPr lang="en-US" sz="2400" b="1">
                  <a:solidFill>
                    <a:prstClr val="black"/>
                  </a:solidFill>
                </a:rPr>
                <a:t>WB</a:t>
              </a:r>
            </a:p>
          </p:txBody>
        </p:sp>
        <p:grpSp>
          <p:nvGrpSpPr>
            <p:cNvPr id="3" name="Group 25"/>
            <p:cNvGrpSpPr/>
            <p:nvPr/>
          </p:nvGrpSpPr>
          <p:grpSpPr bwMode="auto">
            <a:xfrm>
              <a:off x="1396" y="1662"/>
              <a:ext cx="2628" cy="253"/>
              <a:chOff x="1396" y="1662"/>
              <a:chExt cx="2628" cy="253"/>
            </a:xfrm>
          </p:grpSpPr>
          <p:sp>
            <p:nvSpPr>
              <p:cNvPr id="2728986" name="Rectangle 26"/>
              <p:cNvSpPr>
                <a:spLocks noChangeArrowheads="1"/>
              </p:cNvSpPr>
              <p:nvPr/>
            </p:nvSpPr>
            <p:spPr bwMode="auto">
              <a:xfrm>
                <a:off x="1400" y="1688"/>
                <a:ext cx="512" cy="224"/>
              </a:xfrm>
              <a:prstGeom prst="rect">
                <a:avLst/>
              </a:prstGeom>
              <a:noFill/>
              <a:ln w="25400">
                <a:solidFill>
                  <a:schemeClr val="tx1"/>
                </a:solidFill>
                <a:miter lim="800000"/>
              </a:ln>
              <a:effectLst/>
            </p:spPr>
            <p:txBody>
              <a:bodyPr wrap="none" anchor="ctr"/>
              <a:lstStyle/>
              <a:p>
                <a:pPr defTabSz="457200"/>
                <a:endParaRPr lang="en-US">
                  <a:solidFill>
                    <a:prstClr val="black"/>
                  </a:solidFill>
                </a:endParaRPr>
              </a:p>
            </p:txBody>
          </p:sp>
          <p:sp>
            <p:nvSpPr>
              <p:cNvPr id="2728987" name="Rectangle 27"/>
              <p:cNvSpPr>
                <a:spLocks noChangeArrowheads="1"/>
              </p:cNvSpPr>
              <p:nvPr/>
            </p:nvSpPr>
            <p:spPr bwMode="auto">
              <a:xfrm>
                <a:off x="1396" y="1662"/>
                <a:ext cx="289" cy="253"/>
              </a:xfrm>
              <a:prstGeom prst="rect">
                <a:avLst/>
              </a:prstGeom>
              <a:noFill/>
              <a:ln w="12700">
                <a:noFill/>
                <a:miter lim="800000"/>
              </a:ln>
              <a:effectLst/>
            </p:spPr>
            <p:txBody>
              <a:bodyPr wrap="none" lIns="90487" tIns="44450" rIns="90487" bIns="44450">
                <a:spAutoFit/>
              </a:bodyPr>
              <a:lstStyle/>
              <a:p>
                <a:pPr indent="0" defTabSz="457200">
                  <a:buNone/>
                </a:pPr>
                <a:r>
                  <a:rPr lang="en-US" sz="2400" b="1">
                    <a:solidFill>
                      <a:srgbClr val="C0504D"/>
                    </a:solidFill>
                  </a:rPr>
                  <a:t>IF</a:t>
                </a:r>
                <a:endParaRPr lang="en-US" sz="2400" b="1" dirty="0">
                  <a:solidFill>
                    <a:srgbClr val="C0504D"/>
                  </a:solidFill>
                </a:endParaRPr>
              </a:p>
            </p:txBody>
          </p:sp>
          <p:sp>
            <p:nvSpPr>
              <p:cNvPr id="2728988" name="Rectangle 28"/>
              <p:cNvSpPr>
                <a:spLocks noChangeArrowheads="1"/>
              </p:cNvSpPr>
              <p:nvPr/>
            </p:nvSpPr>
            <p:spPr bwMode="auto">
              <a:xfrm>
                <a:off x="1928" y="1688"/>
                <a:ext cx="512" cy="224"/>
              </a:xfrm>
              <a:prstGeom prst="rect">
                <a:avLst/>
              </a:prstGeom>
              <a:noFill/>
              <a:ln w="25400">
                <a:solidFill>
                  <a:schemeClr val="tx1"/>
                </a:solidFill>
                <a:miter lim="800000"/>
              </a:ln>
              <a:effectLst/>
            </p:spPr>
            <p:txBody>
              <a:bodyPr wrap="none" anchor="ctr"/>
              <a:lstStyle/>
              <a:p>
                <a:pPr defTabSz="457200"/>
                <a:endParaRPr lang="en-US">
                  <a:solidFill>
                    <a:prstClr val="black"/>
                  </a:solidFill>
                </a:endParaRPr>
              </a:p>
            </p:txBody>
          </p:sp>
          <p:sp>
            <p:nvSpPr>
              <p:cNvPr id="2728989" name="Rectangle 29"/>
              <p:cNvSpPr>
                <a:spLocks noChangeArrowheads="1"/>
              </p:cNvSpPr>
              <p:nvPr/>
            </p:nvSpPr>
            <p:spPr bwMode="auto">
              <a:xfrm>
                <a:off x="2456" y="1688"/>
                <a:ext cx="512" cy="224"/>
              </a:xfrm>
              <a:prstGeom prst="rect">
                <a:avLst/>
              </a:prstGeom>
              <a:noFill/>
              <a:ln w="25400">
                <a:solidFill>
                  <a:schemeClr val="tx1"/>
                </a:solidFill>
                <a:miter lim="800000"/>
              </a:ln>
              <a:effectLst/>
            </p:spPr>
            <p:txBody>
              <a:bodyPr wrap="none" anchor="ctr"/>
              <a:lstStyle/>
              <a:p>
                <a:pPr defTabSz="457200"/>
                <a:endParaRPr lang="en-US">
                  <a:solidFill>
                    <a:prstClr val="black"/>
                  </a:solidFill>
                </a:endParaRPr>
              </a:p>
            </p:txBody>
          </p:sp>
          <p:sp>
            <p:nvSpPr>
              <p:cNvPr id="2728990" name="Rectangle 30"/>
              <p:cNvSpPr>
                <a:spLocks noChangeArrowheads="1"/>
              </p:cNvSpPr>
              <p:nvPr/>
            </p:nvSpPr>
            <p:spPr bwMode="auto">
              <a:xfrm>
                <a:off x="2984" y="1688"/>
                <a:ext cx="512" cy="224"/>
              </a:xfrm>
              <a:prstGeom prst="rect">
                <a:avLst/>
              </a:prstGeom>
              <a:noFill/>
              <a:ln w="25400">
                <a:solidFill>
                  <a:schemeClr val="tx1"/>
                </a:solidFill>
                <a:miter lim="800000"/>
              </a:ln>
              <a:effectLst/>
            </p:spPr>
            <p:txBody>
              <a:bodyPr wrap="none" anchor="ctr"/>
              <a:lstStyle/>
              <a:p>
                <a:pPr defTabSz="457200"/>
                <a:endParaRPr lang="en-US">
                  <a:solidFill>
                    <a:prstClr val="black"/>
                  </a:solidFill>
                </a:endParaRPr>
              </a:p>
            </p:txBody>
          </p:sp>
          <p:sp>
            <p:nvSpPr>
              <p:cNvPr id="2728991" name="Rectangle 31"/>
              <p:cNvSpPr>
                <a:spLocks noChangeArrowheads="1"/>
              </p:cNvSpPr>
              <p:nvPr/>
            </p:nvSpPr>
            <p:spPr bwMode="auto">
              <a:xfrm>
                <a:off x="3512" y="1688"/>
                <a:ext cx="512" cy="224"/>
              </a:xfrm>
              <a:prstGeom prst="rect">
                <a:avLst/>
              </a:prstGeom>
              <a:noFill/>
              <a:ln w="25400">
                <a:solidFill>
                  <a:schemeClr val="tx1"/>
                </a:solidFill>
                <a:miter lim="800000"/>
              </a:ln>
              <a:effectLst/>
            </p:spPr>
            <p:txBody>
              <a:bodyPr wrap="none" anchor="ctr"/>
              <a:lstStyle/>
              <a:p>
                <a:pPr defTabSz="457200"/>
                <a:endParaRPr lang="en-US">
                  <a:solidFill>
                    <a:prstClr val="black"/>
                  </a:solidFill>
                </a:endParaRPr>
              </a:p>
            </p:txBody>
          </p:sp>
          <p:sp>
            <p:nvSpPr>
              <p:cNvPr id="2728992" name="Rectangle 32"/>
              <p:cNvSpPr>
                <a:spLocks noChangeArrowheads="1"/>
              </p:cNvSpPr>
              <p:nvPr/>
            </p:nvSpPr>
            <p:spPr bwMode="auto">
              <a:xfrm>
                <a:off x="1907" y="1662"/>
                <a:ext cx="311" cy="253"/>
              </a:xfrm>
              <a:prstGeom prst="rect">
                <a:avLst/>
              </a:prstGeom>
              <a:noFill/>
              <a:ln w="12700">
                <a:noFill/>
                <a:miter lim="800000"/>
              </a:ln>
              <a:effectLst/>
            </p:spPr>
            <p:txBody>
              <a:bodyPr wrap="none" lIns="90487" tIns="44450" rIns="90487" bIns="44450">
                <a:spAutoFit/>
              </a:bodyPr>
              <a:lstStyle/>
              <a:p>
                <a:pPr indent="0" defTabSz="457200">
                  <a:buNone/>
                </a:pPr>
                <a:r>
                  <a:rPr lang="en-US" sz="2400" b="1">
                    <a:solidFill>
                      <a:srgbClr val="C0504D"/>
                    </a:solidFill>
                  </a:rPr>
                  <a:t>ID</a:t>
                </a:r>
                <a:endParaRPr lang="en-US" sz="2400" b="1" dirty="0">
                  <a:solidFill>
                    <a:srgbClr val="C0504D"/>
                  </a:solidFill>
                </a:endParaRPr>
              </a:p>
            </p:txBody>
          </p:sp>
          <p:sp>
            <p:nvSpPr>
              <p:cNvPr id="2728993" name="Rectangle 33"/>
              <p:cNvSpPr>
                <a:spLocks noChangeArrowheads="1"/>
              </p:cNvSpPr>
              <p:nvPr/>
            </p:nvSpPr>
            <p:spPr bwMode="auto">
              <a:xfrm>
                <a:off x="2435" y="1662"/>
                <a:ext cx="376" cy="253"/>
              </a:xfrm>
              <a:prstGeom prst="rect">
                <a:avLst/>
              </a:prstGeom>
              <a:noFill/>
              <a:ln w="12700">
                <a:noFill/>
                <a:miter lim="800000"/>
              </a:ln>
              <a:effectLst/>
            </p:spPr>
            <p:txBody>
              <a:bodyPr wrap="none" lIns="90487" tIns="44450" rIns="90487" bIns="44450">
                <a:spAutoFit/>
              </a:bodyPr>
              <a:lstStyle/>
              <a:p>
                <a:pPr indent="0" defTabSz="457200">
                  <a:buNone/>
                </a:pPr>
                <a:r>
                  <a:rPr lang="en-US" sz="2400" b="1" dirty="0">
                    <a:solidFill>
                      <a:srgbClr val="C0504D"/>
                    </a:solidFill>
                  </a:rPr>
                  <a:t>EX</a:t>
                </a:r>
              </a:p>
            </p:txBody>
          </p:sp>
          <p:sp>
            <p:nvSpPr>
              <p:cNvPr id="2728994" name="Rectangle 34"/>
              <p:cNvSpPr>
                <a:spLocks noChangeArrowheads="1"/>
              </p:cNvSpPr>
              <p:nvPr/>
            </p:nvSpPr>
            <p:spPr bwMode="auto">
              <a:xfrm>
                <a:off x="2963" y="1662"/>
                <a:ext cx="571" cy="253"/>
              </a:xfrm>
              <a:prstGeom prst="rect">
                <a:avLst/>
              </a:prstGeom>
              <a:noFill/>
              <a:ln w="12700">
                <a:noFill/>
                <a:miter lim="800000"/>
              </a:ln>
              <a:effectLst/>
            </p:spPr>
            <p:txBody>
              <a:bodyPr wrap="none" lIns="90487" tIns="44450" rIns="90487" bIns="44450">
                <a:spAutoFit/>
              </a:bodyPr>
              <a:lstStyle/>
              <a:p>
                <a:pPr indent="0" defTabSz="457200">
                  <a:buNone/>
                </a:pPr>
                <a:r>
                  <a:rPr lang="en-US" sz="2400" b="1" dirty="0">
                    <a:solidFill>
                      <a:srgbClr val="C0504D"/>
                    </a:solidFill>
                  </a:rPr>
                  <a:t>MEM</a:t>
                </a:r>
              </a:p>
            </p:txBody>
          </p:sp>
          <p:sp>
            <p:nvSpPr>
              <p:cNvPr id="2728995" name="Rectangle 35"/>
              <p:cNvSpPr>
                <a:spLocks noChangeArrowheads="1"/>
              </p:cNvSpPr>
              <p:nvPr/>
            </p:nvSpPr>
            <p:spPr bwMode="auto">
              <a:xfrm>
                <a:off x="3539" y="1662"/>
                <a:ext cx="441" cy="253"/>
              </a:xfrm>
              <a:prstGeom prst="rect">
                <a:avLst/>
              </a:prstGeom>
              <a:noFill/>
              <a:ln w="12700">
                <a:noFill/>
                <a:miter lim="800000"/>
              </a:ln>
              <a:effectLst/>
            </p:spPr>
            <p:txBody>
              <a:bodyPr wrap="none" lIns="90487" tIns="44450" rIns="90487" bIns="44450">
                <a:spAutoFit/>
              </a:bodyPr>
              <a:lstStyle/>
              <a:p>
                <a:pPr indent="0" defTabSz="457200">
                  <a:buNone/>
                </a:pPr>
                <a:r>
                  <a:rPr lang="en-US" sz="2400" b="1">
                    <a:solidFill>
                      <a:srgbClr val="C0504D"/>
                    </a:solidFill>
                  </a:rPr>
                  <a:t>WB</a:t>
                </a:r>
              </a:p>
            </p:txBody>
          </p:sp>
        </p:grpSp>
        <p:sp>
          <p:nvSpPr>
            <p:cNvPr id="2728996" name="Rectangle 36"/>
            <p:cNvSpPr>
              <a:spLocks noChangeArrowheads="1"/>
            </p:cNvSpPr>
            <p:nvPr/>
          </p:nvSpPr>
          <p:spPr bwMode="auto">
            <a:xfrm>
              <a:off x="1928" y="2024"/>
              <a:ext cx="512" cy="224"/>
            </a:xfrm>
            <a:prstGeom prst="rect">
              <a:avLst/>
            </a:prstGeom>
            <a:noFill/>
            <a:ln w="25400">
              <a:solidFill>
                <a:schemeClr val="tx1"/>
              </a:solidFill>
              <a:miter lim="800000"/>
            </a:ln>
            <a:effectLst/>
          </p:spPr>
          <p:txBody>
            <a:bodyPr wrap="none" anchor="ctr"/>
            <a:lstStyle/>
            <a:p>
              <a:pPr defTabSz="457200"/>
              <a:endParaRPr lang="en-US">
                <a:solidFill>
                  <a:prstClr val="black"/>
                </a:solidFill>
              </a:endParaRPr>
            </a:p>
          </p:txBody>
        </p:sp>
        <p:sp>
          <p:nvSpPr>
            <p:cNvPr id="2728997" name="Rectangle 37"/>
            <p:cNvSpPr>
              <a:spLocks noChangeArrowheads="1"/>
            </p:cNvSpPr>
            <p:nvPr/>
          </p:nvSpPr>
          <p:spPr bwMode="auto">
            <a:xfrm>
              <a:off x="1924" y="1998"/>
              <a:ext cx="289" cy="253"/>
            </a:xfrm>
            <a:prstGeom prst="rect">
              <a:avLst/>
            </a:prstGeom>
            <a:noFill/>
            <a:ln w="12700">
              <a:noFill/>
              <a:miter lim="800000"/>
            </a:ln>
            <a:effectLst/>
          </p:spPr>
          <p:txBody>
            <a:bodyPr wrap="none" lIns="90487" tIns="44450" rIns="90487" bIns="44450">
              <a:spAutoFit/>
            </a:bodyPr>
            <a:lstStyle/>
            <a:p>
              <a:pPr indent="0" defTabSz="457200">
                <a:buNone/>
              </a:pPr>
              <a:r>
                <a:rPr lang="en-US" sz="2400" b="1">
                  <a:solidFill>
                    <a:srgbClr val="005400"/>
                  </a:solidFill>
                </a:rPr>
                <a:t>IF</a:t>
              </a:r>
              <a:endParaRPr lang="en-US" sz="2400" b="1" dirty="0">
                <a:solidFill>
                  <a:srgbClr val="005400"/>
                </a:solidFill>
              </a:endParaRPr>
            </a:p>
          </p:txBody>
        </p:sp>
        <p:sp>
          <p:nvSpPr>
            <p:cNvPr id="2728998" name="Rectangle 38"/>
            <p:cNvSpPr>
              <a:spLocks noChangeArrowheads="1"/>
            </p:cNvSpPr>
            <p:nvPr/>
          </p:nvSpPr>
          <p:spPr bwMode="auto">
            <a:xfrm>
              <a:off x="2456" y="2024"/>
              <a:ext cx="512" cy="224"/>
            </a:xfrm>
            <a:prstGeom prst="rect">
              <a:avLst/>
            </a:prstGeom>
            <a:noFill/>
            <a:ln w="25400">
              <a:solidFill>
                <a:schemeClr val="tx1"/>
              </a:solidFill>
              <a:miter lim="800000"/>
            </a:ln>
            <a:effectLst/>
          </p:spPr>
          <p:txBody>
            <a:bodyPr wrap="none" anchor="ctr"/>
            <a:lstStyle/>
            <a:p>
              <a:pPr defTabSz="457200"/>
              <a:endParaRPr lang="en-US">
                <a:solidFill>
                  <a:prstClr val="black"/>
                </a:solidFill>
              </a:endParaRPr>
            </a:p>
          </p:txBody>
        </p:sp>
        <p:sp>
          <p:nvSpPr>
            <p:cNvPr id="2728999" name="Rectangle 39"/>
            <p:cNvSpPr>
              <a:spLocks noChangeArrowheads="1"/>
            </p:cNvSpPr>
            <p:nvPr/>
          </p:nvSpPr>
          <p:spPr bwMode="auto">
            <a:xfrm>
              <a:off x="2984" y="2024"/>
              <a:ext cx="512" cy="224"/>
            </a:xfrm>
            <a:prstGeom prst="rect">
              <a:avLst/>
            </a:prstGeom>
            <a:noFill/>
            <a:ln w="25400">
              <a:solidFill>
                <a:schemeClr val="tx1"/>
              </a:solidFill>
              <a:miter lim="800000"/>
            </a:ln>
            <a:effectLst/>
          </p:spPr>
          <p:txBody>
            <a:bodyPr wrap="none" anchor="ctr"/>
            <a:lstStyle/>
            <a:p>
              <a:pPr defTabSz="457200"/>
              <a:endParaRPr lang="en-US">
                <a:solidFill>
                  <a:prstClr val="black"/>
                </a:solidFill>
              </a:endParaRPr>
            </a:p>
          </p:txBody>
        </p:sp>
        <p:sp>
          <p:nvSpPr>
            <p:cNvPr id="2729000" name="Rectangle 40"/>
            <p:cNvSpPr>
              <a:spLocks noChangeArrowheads="1"/>
            </p:cNvSpPr>
            <p:nvPr/>
          </p:nvSpPr>
          <p:spPr bwMode="auto">
            <a:xfrm>
              <a:off x="3512" y="2024"/>
              <a:ext cx="512" cy="224"/>
            </a:xfrm>
            <a:prstGeom prst="rect">
              <a:avLst/>
            </a:prstGeom>
            <a:noFill/>
            <a:ln w="25400">
              <a:solidFill>
                <a:schemeClr val="tx1"/>
              </a:solidFill>
              <a:miter lim="800000"/>
            </a:ln>
            <a:effectLst/>
          </p:spPr>
          <p:txBody>
            <a:bodyPr wrap="none" anchor="ctr"/>
            <a:lstStyle/>
            <a:p>
              <a:pPr defTabSz="457200"/>
              <a:endParaRPr lang="en-US">
                <a:solidFill>
                  <a:prstClr val="black"/>
                </a:solidFill>
              </a:endParaRPr>
            </a:p>
          </p:txBody>
        </p:sp>
        <p:sp>
          <p:nvSpPr>
            <p:cNvPr id="2729001" name="Rectangle 41"/>
            <p:cNvSpPr>
              <a:spLocks noChangeArrowheads="1"/>
            </p:cNvSpPr>
            <p:nvPr/>
          </p:nvSpPr>
          <p:spPr bwMode="auto">
            <a:xfrm>
              <a:off x="4040" y="2024"/>
              <a:ext cx="512" cy="224"/>
            </a:xfrm>
            <a:prstGeom prst="rect">
              <a:avLst/>
            </a:prstGeom>
            <a:noFill/>
            <a:ln w="25400">
              <a:solidFill>
                <a:schemeClr val="tx1"/>
              </a:solidFill>
              <a:miter lim="800000"/>
            </a:ln>
            <a:effectLst/>
          </p:spPr>
          <p:txBody>
            <a:bodyPr wrap="none" anchor="ctr"/>
            <a:lstStyle/>
            <a:p>
              <a:pPr defTabSz="457200"/>
              <a:endParaRPr lang="en-US">
                <a:solidFill>
                  <a:prstClr val="black"/>
                </a:solidFill>
              </a:endParaRPr>
            </a:p>
          </p:txBody>
        </p:sp>
        <p:sp>
          <p:nvSpPr>
            <p:cNvPr id="2729002" name="Rectangle 42"/>
            <p:cNvSpPr>
              <a:spLocks noChangeArrowheads="1"/>
            </p:cNvSpPr>
            <p:nvPr/>
          </p:nvSpPr>
          <p:spPr bwMode="auto">
            <a:xfrm>
              <a:off x="2435" y="1998"/>
              <a:ext cx="311" cy="253"/>
            </a:xfrm>
            <a:prstGeom prst="rect">
              <a:avLst/>
            </a:prstGeom>
            <a:noFill/>
            <a:ln w="12700">
              <a:noFill/>
              <a:miter lim="800000"/>
            </a:ln>
            <a:effectLst/>
          </p:spPr>
          <p:txBody>
            <a:bodyPr wrap="none" lIns="90487" tIns="44450" rIns="90487" bIns="44450">
              <a:spAutoFit/>
            </a:bodyPr>
            <a:lstStyle/>
            <a:p>
              <a:pPr indent="0" defTabSz="457200">
                <a:buNone/>
              </a:pPr>
              <a:r>
                <a:rPr lang="en-US" sz="2400" b="1">
                  <a:solidFill>
                    <a:srgbClr val="005400"/>
                  </a:solidFill>
                </a:rPr>
                <a:t>ID</a:t>
              </a:r>
              <a:endParaRPr lang="en-US" sz="2400" b="1" dirty="0">
                <a:solidFill>
                  <a:srgbClr val="005400"/>
                </a:solidFill>
              </a:endParaRPr>
            </a:p>
          </p:txBody>
        </p:sp>
        <p:sp>
          <p:nvSpPr>
            <p:cNvPr id="2729003" name="Rectangle 43"/>
            <p:cNvSpPr>
              <a:spLocks noChangeArrowheads="1"/>
            </p:cNvSpPr>
            <p:nvPr/>
          </p:nvSpPr>
          <p:spPr bwMode="auto">
            <a:xfrm>
              <a:off x="2963" y="1998"/>
              <a:ext cx="376" cy="253"/>
            </a:xfrm>
            <a:prstGeom prst="rect">
              <a:avLst/>
            </a:prstGeom>
            <a:noFill/>
            <a:ln w="12700">
              <a:noFill/>
              <a:miter lim="800000"/>
            </a:ln>
            <a:effectLst/>
          </p:spPr>
          <p:txBody>
            <a:bodyPr wrap="none" lIns="90487" tIns="44450" rIns="90487" bIns="44450">
              <a:spAutoFit/>
            </a:bodyPr>
            <a:lstStyle/>
            <a:p>
              <a:pPr indent="0" defTabSz="457200">
                <a:buNone/>
              </a:pPr>
              <a:r>
                <a:rPr lang="en-US" sz="2400" b="1" dirty="0">
                  <a:solidFill>
                    <a:srgbClr val="005400"/>
                  </a:solidFill>
                </a:rPr>
                <a:t>EX</a:t>
              </a:r>
            </a:p>
          </p:txBody>
        </p:sp>
        <p:sp>
          <p:nvSpPr>
            <p:cNvPr id="2729004" name="Rectangle 44"/>
            <p:cNvSpPr>
              <a:spLocks noChangeArrowheads="1"/>
            </p:cNvSpPr>
            <p:nvPr/>
          </p:nvSpPr>
          <p:spPr bwMode="auto">
            <a:xfrm>
              <a:off x="3491" y="1998"/>
              <a:ext cx="571" cy="253"/>
            </a:xfrm>
            <a:prstGeom prst="rect">
              <a:avLst/>
            </a:prstGeom>
            <a:noFill/>
            <a:ln w="12700">
              <a:noFill/>
              <a:miter lim="800000"/>
            </a:ln>
            <a:effectLst/>
          </p:spPr>
          <p:txBody>
            <a:bodyPr wrap="none" lIns="90487" tIns="44450" rIns="90487" bIns="44450">
              <a:spAutoFit/>
            </a:bodyPr>
            <a:lstStyle/>
            <a:p>
              <a:pPr indent="0" defTabSz="457200">
                <a:buNone/>
              </a:pPr>
              <a:r>
                <a:rPr lang="en-US" sz="2400" b="1" dirty="0">
                  <a:solidFill>
                    <a:srgbClr val="005400"/>
                  </a:solidFill>
                </a:rPr>
                <a:t>MEM</a:t>
              </a:r>
            </a:p>
          </p:txBody>
        </p:sp>
        <p:sp>
          <p:nvSpPr>
            <p:cNvPr id="2729005" name="Rectangle 45"/>
            <p:cNvSpPr>
              <a:spLocks noChangeArrowheads="1"/>
            </p:cNvSpPr>
            <p:nvPr/>
          </p:nvSpPr>
          <p:spPr bwMode="auto">
            <a:xfrm>
              <a:off x="4067" y="1998"/>
              <a:ext cx="441" cy="253"/>
            </a:xfrm>
            <a:prstGeom prst="rect">
              <a:avLst/>
            </a:prstGeom>
            <a:noFill/>
            <a:ln w="12700">
              <a:noFill/>
              <a:miter lim="800000"/>
            </a:ln>
            <a:effectLst/>
          </p:spPr>
          <p:txBody>
            <a:bodyPr wrap="none" lIns="90487" tIns="44450" rIns="90487" bIns="44450">
              <a:spAutoFit/>
            </a:bodyPr>
            <a:lstStyle/>
            <a:p>
              <a:pPr indent="0" defTabSz="457200">
                <a:buNone/>
              </a:pPr>
              <a:r>
                <a:rPr lang="en-US" sz="2400" b="1">
                  <a:solidFill>
                    <a:srgbClr val="005400"/>
                  </a:solidFill>
                </a:rPr>
                <a:t>WB</a:t>
              </a:r>
            </a:p>
          </p:txBody>
        </p:sp>
        <p:sp>
          <p:nvSpPr>
            <p:cNvPr id="2729006" name="Rectangle 46"/>
            <p:cNvSpPr>
              <a:spLocks noChangeArrowheads="1"/>
            </p:cNvSpPr>
            <p:nvPr/>
          </p:nvSpPr>
          <p:spPr bwMode="auto">
            <a:xfrm>
              <a:off x="2456" y="2360"/>
              <a:ext cx="512" cy="224"/>
            </a:xfrm>
            <a:prstGeom prst="rect">
              <a:avLst/>
            </a:prstGeom>
            <a:noFill/>
            <a:ln w="25400">
              <a:solidFill>
                <a:schemeClr val="tx1"/>
              </a:solidFill>
              <a:miter lim="800000"/>
            </a:ln>
            <a:effectLst/>
          </p:spPr>
          <p:txBody>
            <a:bodyPr wrap="none" anchor="ctr"/>
            <a:lstStyle/>
            <a:p>
              <a:pPr defTabSz="457200"/>
              <a:endParaRPr lang="en-US">
                <a:solidFill>
                  <a:prstClr val="black"/>
                </a:solidFill>
              </a:endParaRPr>
            </a:p>
          </p:txBody>
        </p:sp>
        <p:sp>
          <p:nvSpPr>
            <p:cNvPr id="2729007" name="Rectangle 47"/>
            <p:cNvSpPr>
              <a:spLocks noChangeArrowheads="1"/>
            </p:cNvSpPr>
            <p:nvPr/>
          </p:nvSpPr>
          <p:spPr bwMode="auto">
            <a:xfrm>
              <a:off x="2452" y="2334"/>
              <a:ext cx="289" cy="253"/>
            </a:xfrm>
            <a:prstGeom prst="rect">
              <a:avLst/>
            </a:prstGeom>
            <a:noFill/>
            <a:ln w="12700">
              <a:noFill/>
              <a:miter lim="800000"/>
            </a:ln>
            <a:effectLst/>
          </p:spPr>
          <p:txBody>
            <a:bodyPr wrap="none" lIns="90487" tIns="44450" rIns="90487" bIns="44450">
              <a:spAutoFit/>
            </a:bodyPr>
            <a:lstStyle/>
            <a:p>
              <a:pPr indent="0" defTabSz="457200">
                <a:buNone/>
              </a:pPr>
              <a:r>
                <a:rPr lang="en-US" sz="2400" b="1">
                  <a:solidFill>
                    <a:srgbClr val="1F497D"/>
                  </a:solidFill>
                </a:rPr>
                <a:t>IF</a:t>
              </a:r>
              <a:endParaRPr lang="en-US" sz="2400" b="1" dirty="0">
                <a:solidFill>
                  <a:srgbClr val="1F497D"/>
                </a:solidFill>
              </a:endParaRPr>
            </a:p>
          </p:txBody>
        </p:sp>
        <p:sp>
          <p:nvSpPr>
            <p:cNvPr id="2729008" name="Rectangle 48"/>
            <p:cNvSpPr>
              <a:spLocks noChangeArrowheads="1"/>
            </p:cNvSpPr>
            <p:nvPr/>
          </p:nvSpPr>
          <p:spPr bwMode="auto">
            <a:xfrm>
              <a:off x="2984" y="2360"/>
              <a:ext cx="512" cy="224"/>
            </a:xfrm>
            <a:prstGeom prst="rect">
              <a:avLst/>
            </a:prstGeom>
            <a:noFill/>
            <a:ln w="25400">
              <a:solidFill>
                <a:schemeClr val="tx1"/>
              </a:solidFill>
              <a:miter lim="800000"/>
            </a:ln>
            <a:effectLst/>
          </p:spPr>
          <p:txBody>
            <a:bodyPr wrap="none" anchor="ctr"/>
            <a:lstStyle/>
            <a:p>
              <a:pPr defTabSz="457200"/>
              <a:endParaRPr lang="en-US">
                <a:solidFill>
                  <a:prstClr val="black"/>
                </a:solidFill>
              </a:endParaRPr>
            </a:p>
          </p:txBody>
        </p:sp>
        <p:sp>
          <p:nvSpPr>
            <p:cNvPr id="2729009" name="Rectangle 49"/>
            <p:cNvSpPr>
              <a:spLocks noChangeArrowheads="1"/>
            </p:cNvSpPr>
            <p:nvPr/>
          </p:nvSpPr>
          <p:spPr bwMode="auto">
            <a:xfrm>
              <a:off x="3512" y="2360"/>
              <a:ext cx="512" cy="224"/>
            </a:xfrm>
            <a:prstGeom prst="rect">
              <a:avLst/>
            </a:prstGeom>
            <a:noFill/>
            <a:ln w="25400">
              <a:solidFill>
                <a:schemeClr val="tx1"/>
              </a:solidFill>
              <a:miter lim="800000"/>
            </a:ln>
            <a:effectLst/>
          </p:spPr>
          <p:txBody>
            <a:bodyPr wrap="none" anchor="ctr"/>
            <a:lstStyle/>
            <a:p>
              <a:pPr defTabSz="457200"/>
              <a:endParaRPr lang="en-US">
                <a:solidFill>
                  <a:prstClr val="black"/>
                </a:solidFill>
              </a:endParaRPr>
            </a:p>
          </p:txBody>
        </p:sp>
        <p:sp>
          <p:nvSpPr>
            <p:cNvPr id="2729010" name="Rectangle 50"/>
            <p:cNvSpPr>
              <a:spLocks noChangeArrowheads="1"/>
            </p:cNvSpPr>
            <p:nvPr/>
          </p:nvSpPr>
          <p:spPr bwMode="auto">
            <a:xfrm>
              <a:off x="4040" y="2360"/>
              <a:ext cx="512" cy="224"/>
            </a:xfrm>
            <a:prstGeom prst="rect">
              <a:avLst/>
            </a:prstGeom>
            <a:noFill/>
            <a:ln w="25400">
              <a:solidFill>
                <a:schemeClr val="tx1"/>
              </a:solidFill>
              <a:miter lim="800000"/>
            </a:ln>
            <a:effectLst/>
          </p:spPr>
          <p:txBody>
            <a:bodyPr wrap="none" anchor="ctr"/>
            <a:lstStyle/>
            <a:p>
              <a:pPr defTabSz="457200"/>
              <a:endParaRPr lang="en-US">
                <a:solidFill>
                  <a:prstClr val="black"/>
                </a:solidFill>
              </a:endParaRPr>
            </a:p>
          </p:txBody>
        </p:sp>
        <p:sp>
          <p:nvSpPr>
            <p:cNvPr id="2729011" name="Rectangle 51"/>
            <p:cNvSpPr>
              <a:spLocks noChangeArrowheads="1"/>
            </p:cNvSpPr>
            <p:nvPr/>
          </p:nvSpPr>
          <p:spPr bwMode="auto">
            <a:xfrm>
              <a:off x="4568" y="2360"/>
              <a:ext cx="512" cy="224"/>
            </a:xfrm>
            <a:prstGeom prst="rect">
              <a:avLst/>
            </a:prstGeom>
            <a:noFill/>
            <a:ln w="25400">
              <a:solidFill>
                <a:schemeClr val="tx1"/>
              </a:solidFill>
              <a:miter lim="800000"/>
            </a:ln>
            <a:effectLst/>
          </p:spPr>
          <p:txBody>
            <a:bodyPr wrap="none" anchor="ctr"/>
            <a:lstStyle/>
            <a:p>
              <a:pPr defTabSz="457200"/>
              <a:endParaRPr lang="en-US">
                <a:solidFill>
                  <a:prstClr val="black"/>
                </a:solidFill>
              </a:endParaRPr>
            </a:p>
          </p:txBody>
        </p:sp>
        <p:sp>
          <p:nvSpPr>
            <p:cNvPr id="2729012" name="Rectangle 52"/>
            <p:cNvSpPr>
              <a:spLocks noChangeArrowheads="1"/>
            </p:cNvSpPr>
            <p:nvPr/>
          </p:nvSpPr>
          <p:spPr bwMode="auto">
            <a:xfrm>
              <a:off x="2963" y="2334"/>
              <a:ext cx="311" cy="253"/>
            </a:xfrm>
            <a:prstGeom prst="rect">
              <a:avLst/>
            </a:prstGeom>
            <a:noFill/>
            <a:ln w="12700">
              <a:noFill/>
              <a:miter lim="800000"/>
            </a:ln>
            <a:effectLst/>
          </p:spPr>
          <p:txBody>
            <a:bodyPr wrap="none" lIns="90487" tIns="44450" rIns="90487" bIns="44450">
              <a:spAutoFit/>
            </a:bodyPr>
            <a:lstStyle/>
            <a:p>
              <a:pPr indent="0" defTabSz="457200">
                <a:buNone/>
              </a:pPr>
              <a:r>
                <a:rPr lang="en-US" sz="2400" b="1">
                  <a:solidFill>
                    <a:srgbClr val="1F497D"/>
                  </a:solidFill>
                </a:rPr>
                <a:t>ID</a:t>
              </a:r>
              <a:endParaRPr lang="en-US" sz="2400" b="1" dirty="0">
                <a:solidFill>
                  <a:srgbClr val="1F497D"/>
                </a:solidFill>
              </a:endParaRPr>
            </a:p>
          </p:txBody>
        </p:sp>
        <p:sp>
          <p:nvSpPr>
            <p:cNvPr id="2729013" name="Rectangle 53"/>
            <p:cNvSpPr>
              <a:spLocks noChangeArrowheads="1"/>
            </p:cNvSpPr>
            <p:nvPr/>
          </p:nvSpPr>
          <p:spPr bwMode="auto">
            <a:xfrm>
              <a:off x="3491" y="2334"/>
              <a:ext cx="376" cy="253"/>
            </a:xfrm>
            <a:prstGeom prst="rect">
              <a:avLst/>
            </a:prstGeom>
            <a:noFill/>
            <a:ln w="12700">
              <a:noFill/>
              <a:miter lim="800000"/>
            </a:ln>
            <a:effectLst/>
          </p:spPr>
          <p:txBody>
            <a:bodyPr wrap="none" lIns="90487" tIns="44450" rIns="90487" bIns="44450">
              <a:spAutoFit/>
            </a:bodyPr>
            <a:lstStyle/>
            <a:p>
              <a:pPr indent="0" defTabSz="457200">
                <a:buNone/>
              </a:pPr>
              <a:r>
                <a:rPr lang="en-US" sz="2400" b="1" dirty="0">
                  <a:solidFill>
                    <a:srgbClr val="1F497D"/>
                  </a:solidFill>
                </a:rPr>
                <a:t>EX</a:t>
              </a:r>
            </a:p>
          </p:txBody>
        </p:sp>
        <p:sp>
          <p:nvSpPr>
            <p:cNvPr id="2729014" name="Rectangle 54"/>
            <p:cNvSpPr>
              <a:spLocks noChangeArrowheads="1"/>
            </p:cNvSpPr>
            <p:nvPr/>
          </p:nvSpPr>
          <p:spPr bwMode="auto">
            <a:xfrm>
              <a:off x="4019" y="2334"/>
              <a:ext cx="571" cy="253"/>
            </a:xfrm>
            <a:prstGeom prst="rect">
              <a:avLst/>
            </a:prstGeom>
            <a:noFill/>
            <a:ln w="12700">
              <a:noFill/>
              <a:miter lim="800000"/>
            </a:ln>
            <a:effectLst/>
          </p:spPr>
          <p:txBody>
            <a:bodyPr wrap="none" lIns="90487" tIns="44450" rIns="90487" bIns="44450">
              <a:spAutoFit/>
            </a:bodyPr>
            <a:lstStyle/>
            <a:p>
              <a:pPr indent="0" defTabSz="457200">
                <a:buNone/>
              </a:pPr>
              <a:r>
                <a:rPr lang="en-US" sz="2400" b="1" dirty="0">
                  <a:solidFill>
                    <a:srgbClr val="1F497D"/>
                  </a:solidFill>
                </a:rPr>
                <a:t>MEM</a:t>
              </a:r>
            </a:p>
          </p:txBody>
        </p:sp>
        <p:sp>
          <p:nvSpPr>
            <p:cNvPr id="2729015" name="Rectangle 55"/>
            <p:cNvSpPr>
              <a:spLocks noChangeArrowheads="1"/>
            </p:cNvSpPr>
            <p:nvPr/>
          </p:nvSpPr>
          <p:spPr bwMode="auto">
            <a:xfrm>
              <a:off x="4595" y="2334"/>
              <a:ext cx="441" cy="253"/>
            </a:xfrm>
            <a:prstGeom prst="rect">
              <a:avLst/>
            </a:prstGeom>
            <a:noFill/>
            <a:ln w="12700">
              <a:noFill/>
              <a:miter lim="800000"/>
            </a:ln>
            <a:effectLst/>
          </p:spPr>
          <p:txBody>
            <a:bodyPr wrap="none" lIns="90487" tIns="44450" rIns="90487" bIns="44450">
              <a:spAutoFit/>
            </a:bodyPr>
            <a:lstStyle/>
            <a:p>
              <a:pPr indent="0" defTabSz="457200">
                <a:buNone/>
              </a:pPr>
              <a:r>
                <a:rPr lang="en-US" sz="2400" b="1">
                  <a:solidFill>
                    <a:srgbClr val="1F497D"/>
                  </a:solidFill>
                </a:rPr>
                <a:t>WB</a:t>
              </a:r>
            </a:p>
          </p:txBody>
        </p:sp>
        <p:sp>
          <p:nvSpPr>
            <p:cNvPr id="2729016" name="Rectangle 56"/>
            <p:cNvSpPr>
              <a:spLocks noChangeArrowheads="1"/>
            </p:cNvSpPr>
            <p:nvPr/>
          </p:nvSpPr>
          <p:spPr bwMode="auto">
            <a:xfrm>
              <a:off x="2984" y="2696"/>
              <a:ext cx="512" cy="224"/>
            </a:xfrm>
            <a:prstGeom prst="rect">
              <a:avLst/>
            </a:prstGeom>
            <a:noFill/>
            <a:ln w="25400">
              <a:solidFill>
                <a:schemeClr val="tx1"/>
              </a:solidFill>
              <a:miter lim="800000"/>
            </a:ln>
            <a:effectLst/>
          </p:spPr>
          <p:txBody>
            <a:bodyPr wrap="none" anchor="ctr"/>
            <a:lstStyle/>
            <a:p>
              <a:pPr defTabSz="457200"/>
              <a:endParaRPr lang="en-US">
                <a:solidFill>
                  <a:prstClr val="black"/>
                </a:solidFill>
              </a:endParaRPr>
            </a:p>
          </p:txBody>
        </p:sp>
        <p:sp>
          <p:nvSpPr>
            <p:cNvPr id="2729017" name="Rectangle 57"/>
            <p:cNvSpPr>
              <a:spLocks noChangeArrowheads="1"/>
            </p:cNvSpPr>
            <p:nvPr/>
          </p:nvSpPr>
          <p:spPr bwMode="auto">
            <a:xfrm>
              <a:off x="2980" y="2670"/>
              <a:ext cx="289" cy="253"/>
            </a:xfrm>
            <a:prstGeom prst="rect">
              <a:avLst/>
            </a:prstGeom>
            <a:noFill/>
            <a:ln w="12700">
              <a:noFill/>
              <a:miter lim="800000"/>
            </a:ln>
            <a:effectLst/>
          </p:spPr>
          <p:txBody>
            <a:bodyPr wrap="none" lIns="90487" tIns="44450" rIns="90487" bIns="44450">
              <a:spAutoFit/>
            </a:bodyPr>
            <a:lstStyle/>
            <a:p>
              <a:pPr indent="0" defTabSz="457200">
                <a:buNone/>
              </a:pPr>
              <a:r>
                <a:rPr lang="en-US" sz="2400" b="1">
                  <a:solidFill>
                    <a:prstClr val="black"/>
                  </a:solidFill>
                </a:rPr>
                <a:t>IF</a:t>
              </a:r>
              <a:endParaRPr lang="en-US" sz="2400" b="1" dirty="0">
                <a:solidFill>
                  <a:prstClr val="black"/>
                </a:solidFill>
              </a:endParaRPr>
            </a:p>
          </p:txBody>
        </p:sp>
        <p:sp>
          <p:nvSpPr>
            <p:cNvPr id="2729018" name="Rectangle 58"/>
            <p:cNvSpPr>
              <a:spLocks noChangeArrowheads="1"/>
            </p:cNvSpPr>
            <p:nvPr/>
          </p:nvSpPr>
          <p:spPr bwMode="auto">
            <a:xfrm>
              <a:off x="3512" y="2696"/>
              <a:ext cx="512" cy="224"/>
            </a:xfrm>
            <a:prstGeom prst="rect">
              <a:avLst/>
            </a:prstGeom>
            <a:noFill/>
            <a:ln w="25400">
              <a:solidFill>
                <a:schemeClr val="tx1"/>
              </a:solidFill>
              <a:miter lim="800000"/>
            </a:ln>
            <a:effectLst/>
          </p:spPr>
          <p:txBody>
            <a:bodyPr wrap="none" anchor="ctr"/>
            <a:lstStyle/>
            <a:p>
              <a:pPr defTabSz="457200"/>
              <a:endParaRPr lang="en-US">
                <a:solidFill>
                  <a:prstClr val="black"/>
                </a:solidFill>
              </a:endParaRPr>
            </a:p>
          </p:txBody>
        </p:sp>
        <p:sp>
          <p:nvSpPr>
            <p:cNvPr id="2729019" name="Rectangle 59"/>
            <p:cNvSpPr>
              <a:spLocks noChangeArrowheads="1"/>
            </p:cNvSpPr>
            <p:nvPr/>
          </p:nvSpPr>
          <p:spPr bwMode="auto">
            <a:xfrm>
              <a:off x="4040" y="2696"/>
              <a:ext cx="512" cy="224"/>
            </a:xfrm>
            <a:prstGeom prst="rect">
              <a:avLst/>
            </a:prstGeom>
            <a:noFill/>
            <a:ln w="25400">
              <a:solidFill>
                <a:schemeClr val="tx1"/>
              </a:solidFill>
              <a:miter lim="800000"/>
            </a:ln>
            <a:effectLst/>
          </p:spPr>
          <p:txBody>
            <a:bodyPr wrap="none" anchor="ctr"/>
            <a:lstStyle/>
            <a:p>
              <a:pPr defTabSz="457200"/>
              <a:endParaRPr lang="en-US">
                <a:solidFill>
                  <a:prstClr val="black"/>
                </a:solidFill>
              </a:endParaRPr>
            </a:p>
          </p:txBody>
        </p:sp>
        <p:sp>
          <p:nvSpPr>
            <p:cNvPr id="2729020" name="Rectangle 60"/>
            <p:cNvSpPr>
              <a:spLocks noChangeArrowheads="1"/>
            </p:cNvSpPr>
            <p:nvPr/>
          </p:nvSpPr>
          <p:spPr bwMode="auto">
            <a:xfrm>
              <a:off x="4568" y="2696"/>
              <a:ext cx="512" cy="224"/>
            </a:xfrm>
            <a:prstGeom prst="rect">
              <a:avLst/>
            </a:prstGeom>
            <a:noFill/>
            <a:ln w="25400">
              <a:solidFill>
                <a:schemeClr val="tx1"/>
              </a:solidFill>
              <a:miter lim="800000"/>
            </a:ln>
            <a:effectLst/>
          </p:spPr>
          <p:txBody>
            <a:bodyPr wrap="none" anchor="ctr"/>
            <a:lstStyle/>
            <a:p>
              <a:pPr defTabSz="457200"/>
              <a:endParaRPr lang="en-US">
                <a:solidFill>
                  <a:prstClr val="black"/>
                </a:solidFill>
              </a:endParaRPr>
            </a:p>
          </p:txBody>
        </p:sp>
        <p:sp>
          <p:nvSpPr>
            <p:cNvPr id="2729021" name="Rectangle 61"/>
            <p:cNvSpPr>
              <a:spLocks noChangeArrowheads="1"/>
            </p:cNvSpPr>
            <p:nvPr/>
          </p:nvSpPr>
          <p:spPr bwMode="auto">
            <a:xfrm>
              <a:off x="5096" y="2696"/>
              <a:ext cx="512" cy="224"/>
            </a:xfrm>
            <a:prstGeom prst="rect">
              <a:avLst/>
            </a:prstGeom>
            <a:noFill/>
            <a:ln w="25400">
              <a:solidFill>
                <a:schemeClr val="tx1"/>
              </a:solidFill>
              <a:miter lim="800000"/>
            </a:ln>
            <a:effectLst/>
          </p:spPr>
          <p:txBody>
            <a:bodyPr wrap="none" anchor="ctr"/>
            <a:lstStyle/>
            <a:p>
              <a:pPr defTabSz="457200"/>
              <a:endParaRPr lang="en-US">
                <a:solidFill>
                  <a:prstClr val="black"/>
                </a:solidFill>
              </a:endParaRPr>
            </a:p>
          </p:txBody>
        </p:sp>
        <p:sp>
          <p:nvSpPr>
            <p:cNvPr id="2729022" name="Rectangle 62"/>
            <p:cNvSpPr>
              <a:spLocks noChangeArrowheads="1"/>
            </p:cNvSpPr>
            <p:nvPr/>
          </p:nvSpPr>
          <p:spPr bwMode="auto">
            <a:xfrm>
              <a:off x="3491" y="2670"/>
              <a:ext cx="311" cy="253"/>
            </a:xfrm>
            <a:prstGeom prst="rect">
              <a:avLst/>
            </a:prstGeom>
            <a:noFill/>
            <a:ln w="12700">
              <a:noFill/>
              <a:miter lim="800000"/>
            </a:ln>
            <a:effectLst/>
          </p:spPr>
          <p:txBody>
            <a:bodyPr wrap="none" lIns="90487" tIns="44450" rIns="90487" bIns="44450">
              <a:spAutoFit/>
            </a:bodyPr>
            <a:lstStyle/>
            <a:p>
              <a:pPr indent="0" defTabSz="457200">
                <a:buNone/>
              </a:pPr>
              <a:r>
                <a:rPr lang="en-US" sz="2400" b="1">
                  <a:solidFill>
                    <a:prstClr val="black"/>
                  </a:solidFill>
                </a:rPr>
                <a:t>ID</a:t>
              </a:r>
              <a:endParaRPr lang="en-US" sz="2400" b="1" dirty="0">
                <a:solidFill>
                  <a:prstClr val="black"/>
                </a:solidFill>
              </a:endParaRPr>
            </a:p>
          </p:txBody>
        </p:sp>
        <p:sp>
          <p:nvSpPr>
            <p:cNvPr id="2729023" name="Rectangle 63"/>
            <p:cNvSpPr>
              <a:spLocks noChangeArrowheads="1"/>
            </p:cNvSpPr>
            <p:nvPr/>
          </p:nvSpPr>
          <p:spPr bwMode="auto">
            <a:xfrm>
              <a:off x="4019" y="2670"/>
              <a:ext cx="376" cy="253"/>
            </a:xfrm>
            <a:prstGeom prst="rect">
              <a:avLst/>
            </a:prstGeom>
            <a:noFill/>
            <a:ln w="12700">
              <a:noFill/>
              <a:miter lim="800000"/>
            </a:ln>
            <a:effectLst/>
          </p:spPr>
          <p:txBody>
            <a:bodyPr wrap="none" lIns="90487" tIns="44450" rIns="90487" bIns="44450">
              <a:spAutoFit/>
            </a:bodyPr>
            <a:lstStyle/>
            <a:p>
              <a:pPr indent="0" defTabSz="457200">
                <a:buNone/>
              </a:pPr>
              <a:r>
                <a:rPr lang="en-US" sz="2400" b="1" dirty="0">
                  <a:solidFill>
                    <a:prstClr val="black"/>
                  </a:solidFill>
                </a:rPr>
                <a:t>EX</a:t>
              </a:r>
            </a:p>
          </p:txBody>
        </p:sp>
        <p:sp>
          <p:nvSpPr>
            <p:cNvPr id="2729024" name="Rectangle 64"/>
            <p:cNvSpPr>
              <a:spLocks noChangeArrowheads="1"/>
            </p:cNvSpPr>
            <p:nvPr/>
          </p:nvSpPr>
          <p:spPr bwMode="auto">
            <a:xfrm>
              <a:off x="4547" y="2670"/>
              <a:ext cx="571" cy="253"/>
            </a:xfrm>
            <a:prstGeom prst="rect">
              <a:avLst/>
            </a:prstGeom>
            <a:noFill/>
            <a:ln w="12700">
              <a:noFill/>
              <a:miter lim="800000"/>
            </a:ln>
            <a:effectLst/>
          </p:spPr>
          <p:txBody>
            <a:bodyPr wrap="none" lIns="90487" tIns="44450" rIns="90487" bIns="44450">
              <a:spAutoFit/>
            </a:bodyPr>
            <a:lstStyle/>
            <a:p>
              <a:pPr indent="0" defTabSz="457200">
                <a:buNone/>
              </a:pPr>
              <a:r>
                <a:rPr lang="en-US" sz="2400" b="1" dirty="0">
                  <a:solidFill>
                    <a:prstClr val="black"/>
                  </a:solidFill>
                </a:rPr>
                <a:t>MEM</a:t>
              </a:r>
            </a:p>
          </p:txBody>
        </p:sp>
        <p:sp>
          <p:nvSpPr>
            <p:cNvPr id="2729025" name="Rectangle 65"/>
            <p:cNvSpPr>
              <a:spLocks noChangeArrowheads="1"/>
            </p:cNvSpPr>
            <p:nvPr/>
          </p:nvSpPr>
          <p:spPr bwMode="auto">
            <a:xfrm>
              <a:off x="5123" y="2670"/>
              <a:ext cx="441" cy="253"/>
            </a:xfrm>
            <a:prstGeom prst="rect">
              <a:avLst/>
            </a:prstGeom>
            <a:noFill/>
            <a:ln w="12700">
              <a:noFill/>
              <a:miter lim="800000"/>
            </a:ln>
            <a:effectLst/>
          </p:spPr>
          <p:txBody>
            <a:bodyPr wrap="none" lIns="90487" tIns="44450" rIns="90487" bIns="44450">
              <a:spAutoFit/>
            </a:bodyPr>
            <a:lstStyle/>
            <a:p>
              <a:pPr indent="0" defTabSz="457200">
                <a:buNone/>
              </a:pPr>
              <a:r>
                <a:rPr lang="en-US" sz="2400" b="1">
                  <a:solidFill>
                    <a:prstClr val="black"/>
                  </a:solidFill>
                </a:rPr>
                <a:t>WB</a:t>
              </a:r>
            </a:p>
          </p:txBody>
        </p:sp>
      </p:grpSp>
      <p:grpSp>
        <p:nvGrpSpPr>
          <p:cNvPr id="4" name="Group 66"/>
          <p:cNvGrpSpPr/>
          <p:nvPr/>
        </p:nvGrpSpPr>
        <p:grpSpPr bwMode="auto">
          <a:xfrm>
            <a:off x="1953260" y="836930"/>
            <a:ext cx="7670800" cy="454025"/>
            <a:chOff x="296" y="654"/>
            <a:chExt cx="4832" cy="286"/>
          </a:xfrm>
        </p:grpSpPr>
        <p:sp>
          <p:nvSpPr>
            <p:cNvPr id="2729027" name="Line 67"/>
            <p:cNvSpPr>
              <a:spLocks noChangeShapeType="1"/>
            </p:cNvSpPr>
            <p:nvPr/>
          </p:nvSpPr>
          <p:spPr bwMode="auto">
            <a:xfrm>
              <a:off x="296" y="912"/>
              <a:ext cx="4832" cy="0"/>
            </a:xfrm>
            <a:prstGeom prst="line">
              <a:avLst/>
            </a:prstGeom>
            <a:noFill/>
            <a:ln w="25400">
              <a:solidFill>
                <a:schemeClr val="tx1"/>
              </a:solidFill>
              <a:round/>
              <a:tailEnd type="triangle" w="med" len="med"/>
            </a:ln>
            <a:effectLst/>
          </p:spPr>
          <p:txBody>
            <a:bodyPr wrap="none" anchor="ctr"/>
            <a:lstStyle/>
            <a:p>
              <a:pPr defTabSz="457200"/>
              <a:endParaRPr lang="en-US">
                <a:solidFill>
                  <a:prstClr val="black"/>
                </a:solidFill>
              </a:endParaRPr>
            </a:p>
          </p:txBody>
        </p:sp>
        <p:sp>
          <p:nvSpPr>
            <p:cNvPr id="2729028" name="Rectangle 68"/>
            <p:cNvSpPr>
              <a:spLocks noChangeArrowheads="1"/>
            </p:cNvSpPr>
            <p:nvPr/>
          </p:nvSpPr>
          <p:spPr bwMode="auto">
            <a:xfrm>
              <a:off x="419" y="654"/>
              <a:ext cx="632" cy="286"/>
            </a:xfrm>
            <a:prstGeom prst="rect">
              <a:avLst/>
            </a:prstGeom>
            <a:noFill/>
            <a:ln w="12700">
              <a:noFill/>
              <a:miter lim="800000"/>
            </a:ln>
            <a:effectLst/>
          </p:spPr>
          <p:txBody>
            <a:bodyPr wrap="none" lIns="90487" tIns="44450" rIns="90487" bIns="44450">
              <a:spAutoFit/>
            </a:bodyPr>
            <a:lstStyle/>
            <a:p>
              <a:pPr indent="0" defTabSz="457200">
                <a:buNone/>
              </a:pPr>
              <a:r>
                <a:rPr lang="en-US" sz="2800" b="1">
                  <a:solidFill>
                    <a:prstClr val="black"/>
                  </a:solidFill>
                </a:rPr>
                <a:t>Time</a:t>
              </a:r>
              <a:endParaRPr lang="en-US" sz="2800" b="1" dirty="0">
                <a:solidFill>
                  <a:prstClr val="black"/>
                </a:solidFill>
              </a:endParaRPr>
            </a:p>
          </p:txBody>
        </p:sp>
      </p:grpSp>
      <p:sp>
        <p:nvSpPr>
          <p:cNvPr id="5" name="TextBox 4"/>
          <p:cNvSpPr txBox="1"/>
          <p:nvPr/>
        </p:nvSpPr>
        <p:spPr>
          <a:xfrm>
            <a:off x="1518856" y="1315363"/>
            <a:ext cx="436880" cy="3929380"/>
          </a:xfrm>
          <a:prstGeom prst="rect">
            <a:avLst/>
          </a:prstGeom>
          <a:noFill/>
        </p:spPr>
        <p:txBody>
          <a:bodyPr wrap="none" rtlCol="0">
            <a:spAutoFit/>
          </a:bodyPr>
          <a:lstStyle/>
          <a:p>
            <a:pPr indent="0">
              <a:lnSpc>
                <a:spcPct val="140000"/>
              </a:lnSpc>
              <a:buNone/>
            </a:pPr>
            <a:r>
              <a:rPr lang="en-US" altLang="zh-CN" sz="2400" dirty="0"/>
              <a:t>I1</a:t>
            </a:r>
          </a:p>
          <a:p>
            <a:pPr indent="0">
              <a:lnSpc>
                <a:spcPct val="140000"/>
              </a:lnSpc>
              <a:buNone/>
            </a:pPr>
            <a:r>
              <a:rPr lang="en-US" altLang="zh-CN" sz="2400" dirty="0" err="1"/>
              <a:t>I2</a:t>
            </a:r>
            <a:endParaRPr lang="en-US" altLang="zh-CN" sz="2400" dirty="0"/>
          </a:p>
          <a:p>
            <a:pPr indent="0">
              <a:lnSpc>
                <a:spcPct val="140000"/>
              </a:lnSpc>
              <a:buNone/>
            </a:pPr>
            <a:r>
              <a:rPr lang="en-US" altLang="zh-CN" sz="2400" dirty="0" err="1"/>
              <a:t>I3</a:t>
            </a:r>
            <a:endParaRPr lang="en-US" altLang="zh-CN" sz="2400" dirty="0"/>
          </a:p>
          <a:p>
            <a:pPr indent="0">
              <a:lnSpc>
                <a:spcPct val="140000"/>
              </a:lnSpc>
              <a:buNone/>
            </a:pPr>
            <a:r>
              <a:rPr lang="en-US" altLang="zh-CN" sz="2400" dirty="0" err="1"/>
              <a:t>I4</a:t>
            </a:r>
            <a:endParaRPr lang="en-US" altLang="zh-CN" sz="2400" dirty="0"/>
          </a:p>
          <a:p>
            <a:pPr indent="0">
              <a:lnSpc>
                <a:spcPct val="140000"/>
              </a:lnSpc>
              <a:buNone/>
            </a:pPr>
            <a:r>
              <a:rPr lang="en-US" altLang="zh-CN" sz="2400" dirty="0" err="1"/>
              <a:t>I5</a:t>
            </a:r>
            <a:endParaRPr lang="en-US" altLang="zh-CN" sz="2400" dirty="0"/>
          </a:p>
          <a:p>
            <a:pPr indent="0">
              <a:lnSpc>
                <a:spcPct val="140000"/>
              </a:lnSpc>
              <a:buNone/>
            </a:pPr>
            <a:r>
              <a:rPr lang="en-US" altLang="zh-CN" sz="2400" dirty="0" err="1"/>
              <a:t>I6</a:t>
            </a:r>
            <a:endParaRPr lang="zh-CN" altLang="en-US" sz="2400" dirty="0"/>
          </a:p>
        </p:txBody>
      </p:sp>
      <p:sp>
        <p:nvSpPr>
          <p:cNvPr id="76" name="Line 67"/>
          <p:cNvSpPr>
            <a:spLocks noChangeShapeType="1"/>
          </p:cNvSpPr>
          <p:nvPr/>
        </p:nvSpPr>
        <p:spPr bwMode="auto">
          <a:xfrm flipH="1">
            <a:off x="1950904" y="1246505"/>
            <a:ext cx="0" cy="3093194"/>
          </a:xfrm>
          <a:prstGeom prst="line">
            <a:avLst/>
          </a:prstGeom>
          <a:noFill/>
          <a:ln w="25400">
            <a:solidFill>
              <a:schemeClr val="tx1"/>
            </a:solidFill>
            <a:round/>
            <a:tailEnd type="triangle" w="med" len="med"/>
          </a:ln>
          <a:effectLst/>
        </p:spPr>
        <p:txBody>
          <a:bodyPr wrap="none" anchor="ctr"/>
          <a:lstStyle/>
          <a:p>
            <a:pPr defTabSz="457200"/>
            <a:endParaRPr lang="en-US">
              <a:solidFill>
                <a:prstClr val="black"/>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499"/>
                                          </p:stCondLst>
                                        </p:cTn>
                                        <p:tgtEl>
                                          <p:spTgt spid="2728963">
                                            <p:txEl>
                                              <p:pRg st="0" end="0"/>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499"/>
                                          </p:stCondLst>
                                        </p:cTn>
                                        <p:tgtEl>
                                          <p:spTgt spid="272896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28963" grpId="0" build="p" autoUpdateAnimBg="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0" y="205105"/>
            <a:ext cx="7010400" cy="478790"/>
          </a:xfrm>
        </p:spPr>
        <p:txBody>
          <a:bodyPr/>
          <a:lstStyle/>
          <a:p>
            <a:r>
              <a:rPr lang="en-US" altLang="zh-CN" sz="3200" dirty="0">
                <a:latin typeface="Times New Roman" panose="02020603050405020304" pitchFamily="18" charset="0"/>
                <a:cs typeface="Times New Roman" panose="02020603050405020304" pitchFamily="18" charset="0"/>
              </a:rPr>
              <a:t>4.1  MIPS </a:t>
            </a:r>
            <a:r>
              <a:rPr lang="zh-CN" altLang="en-US" sz="3200" dirty="0">
                <a:latin typeface="Times New Roman" panose="02020603050405020304" pitchFamily="18" charset="0"/>
                <a:cs typeface="Times New Roman" panose="02020603050405020304" pitchFamily="18" charset="0"/>
              </a:rPr>
              <a:t>多周期数据通路设计</a:t>
            </a:r>
            <a:endParaRPr lang="zh-CN" altLang="en-US" sz="3200" dirty="0"/>
          </a:p>
        </p:txBody>
      </p:sp>
      <p:sp>
        <p:nvSpPr>
          <p:cNvPr id="4" name="Rectangle 3"/>
          <p:cNvSpPr>
            <a:spLocks noGrp="1" noChangeArrowheads="1"/>
          </p:cNvSpPr>
          <p:nvPr>
            <p:ph idx="4294967295"/>
          </p:nvPr>
        </p:nvSpPr>
        <p:spPr>
          <a:xfrm>
            <a:off x="521970" y="713105"/>
            <a:ext cx="11477625" cy="6144895"/>
          </a:xfrm>
        </p:spPr>
        <p:txBody>
          <a:bodyPr wrap="square"/>
          <a:lstStyle/>
          <a:p>
            <a:pPr>
              <a:lnSpc>
                <a:spcPct val="150000"/>
              </a:lnSpc>
              <a:spcBef>
                <a:spcPts val="0"/>
              </a:spcBef>
              <a:spcAft>
                <a:spcPts val="0"/>
              </a:spcAft>
            </a:pPr>
            <a:r>
              <a:rPr lang="zh-CN" altLang="en-US" dirty="0">
                <a:ea typeface="宋体" panose="02010600030101010101" pitchFamily="2" charset="-122"/>
              </a:rPr>
              <a:t>为什么不使用单周期实现方式</a:t>
            </a:r>
          </a:p>
          <a:p>
            <a:pPr lvl="1">
              <a:lnSpc>
                <a:spcPct val="150000"/>
              </a:lnSpc>
              <a:spcBef>
                <a:spcPts val="0"/>
              </a:spcBef>
              <a:spcAft>
                <a:spcPts val="0"/>
              </a:spcAft>
            </a:pPr>
            <a:r>
              <a:rPr lang="zh-CN" altLang="en-US" dirty="0">
                <a:ea typeface="宋体" panose="02010600030101010101" pitchFamily="2" charset="-122"/>
              </a:rPr>
              <a:t>单周期设计中，时钟周期对所有指令等长。而时钟周期由计算机中可能的最长路径决定，一般为取数指令。但某些指令类型本来可以在更短时间内完成</a:t>
            </a:r>
            <a:endParaRPr lang="en-US" altLang="zh-CN" dirty="0">
              <a:ea typeface="宋体" panose="02010600030101010101" pitchFamily="2" charset="-122"/>
            </a:endParaRPr>
          </a:p>
          <a:p>
            <a:pPr>
              <a:lnSpc>
                <a:spcPct val="150000"/>
              </a:lnSpc>
              <a:spcBef>
                <a:spcPts val="0"/>
              </a:spcBef>
              <a:spcAft>
                <a:spcPts val="0"/>
              </a:spcAft>
            </a:pPr>
            <a:r>
              <a:rPr lang="zh-CN" altLang="en-US" dirty="0">
                <a:ea typeface="宋体" panose="02010600030101010101" pitchFamily="2" charset="-122"/>
              </a:rPr>
              <a:t>多周期方案</a:t>
            </a:r>
          </a:p>
          <a:p>
            <a:pPr lvl="1">
              <a:lnSpc>
                <a:spcPct val="150000"/>
              </a:lnSpc>
              <a:spcBef>
                <a:spcPts val="0"/>
              </a:spcBef>
              <a:spcAft>
                <a:spcPts val="0"/>
              </a:spcAft>
            </a:pPr>
            <a:r>
              <a:rPr lang="zh-CN" altLang="en-US" dirty="0">
                <a:ea typeface="宋体" panose="02010600030101010101" pitchFamily="2" charset="-122"/>
              </a:rPr>
              <a:t>将指令执行分解为多个步骤，每一步骤一个时钟周期，则指令执行周期为多个时钟周期，</a:t>
            </a:r>
            <a:r>
              <a:rPr lang="zh-CN" altLang="en-US" dirty="0">
                <a:solidFill>
                  <a:schemeClr val="tx2">
                    <a:lumMod val="50000"/>
                    <a:lumOff val="50000"/>
                  </a:schemeClr>
                </a:solidFill>
                <a:ea typeface="宋体" panose="02010600030101010101" pitchFamily="2" charset="-122"/>
              </a:rPr>
              <a:t>不同指令的指令周期包含时钟周期数不一样</a:t>
            </a:r>
            <a:r>
              <a:rPr lang="zh-CN" altLang="en-US" dirty="0">
                <a:ea typeface="宋体" panose="02010600030101010101" pitchFamily="2" charset="-122"/>
              </a:rPr>
              <a:t>。</a:t>
            </a:r>
          </a:p>
          <a:p>
            <a:pPr lvl="1">
              <a:lnSpc>
                <a:spcPct val="150000"/>
              </a:lnSpc>
              <a:spcBef>
                <a:spcPts val="0"/>
              </a:spcBef>
              <a:spcAft>
                <a:spcPts val="0"/>
              </a:spcAft>
            </a:pPr>
            <a:r>
              <a:rPr lang="zh-CN" altLang="en-US" dirty="0">
                <a:ea typeface="宋体" panose="02010600030101010101" pitchFamily="2" charset="-122"/>
              </a:rPr>
              <a:t>优点：</a:t>
            </a:r>
            <a:endParaRPr lang="en-US" altLang="zh-CN" dirty="0">
              <a:ea typeface="宋体" panose="02010600030101010101" pitchFamily="2" charset="-122"/>
            </a:endParaRPr>
          </a:p>
          <a:p>
            <a:pPr lvl="2">
              <a:lnSpc>
                <a:spcPct val="150000"/>
              </a:lnSpc>
              <a:spcBef>
                <a:spcPts val="0"/>
              </a:spcBef>
              <a:spcAft>
                <a:spcPts val="0"/>
              </a:spcAft>
            </a:pPr>
            <a:r>
              <a:rPr lang="zh-CN" altLang="en-US" dirty="0">
                <a:solidFill>
                  <a:srgbClr val="FF0000"/>
                </a:solidFill>
                <a:ea typeface="宋体" panose="02010600030101010101" pitchFamily="2" charset="-122"/>
              </a:rPr>
              <a:t>提高性能</a:t>
            </a:r>
            <a:r>
              <a:rPr lang="zh-CN" altLang="en-US" dirty="0">
                <a:ea typeface="宋体" panose="02010600030101010101" pitchFamily="2" charset="-122"/>
              </a:rPr>
              <a:t>：不同指令的执行占用不同的时钟周期数；</a:t>
            </a:r>
            <a:endParaRPr lang="en-US" altLang="zh-CN" dirty="0">
              <a:ea typeface="宋体" panose="02010600030101010101" pitchFamily="2" charset="-122"/>
            </a:endParaRPr>
          </a:p>
          <a:p>
            <a:pPr lvl="2">
              <a:lnSpc>
                <a:spcPct val="150000"/>
              </a:lnSpc>
              <a:spcBef>
                <a:spcPts val="0"/>
              </a:spcBef>
              <a:spcAft>
                <a:spcPts val="0"/>
              </a:spcAft>
            </a:pPr>
            <a:r>
              <a:rPr lang="zh-CN" altLang="en-US" dirty="0">
                <a:solidFill>
                  <a:srgbClr val="FF0000"/>
                </a:solidFill>
                <a:ea typeface="宋体" panose="02010600030101010101" pitchFamily="2" charset="-122"/>
              </a:rPr>
              <a:t>降低成本</a:t>
            </a:r>
            <a:r>
              <a:rPr lang="zh-CN" altLang="en-US" dirty="0">
                <a:ea typeface="宋体" panose="02010600030101010101" pitchFamily="2" charset="-122"/>
              </a:rPr>
              <a:t>：一个功能单元可以在一条指令执行过程中使用多次，只要是在不同周期中（这种共享可减少所需的硬件数量）。</a:t>
            </a:r>
            <a:endParaRPr lang="en-US" altLang="zh-CN" dirty="0">
              <a:ea typeface="宋体" panose="02010600030101010101" pitchFamily="2" charset="-122"/>
            </a:endParaRPr>
          </a:p>
          <a:p>
            <a:pPr lvl="2">
              <a:lnSpc>
                <a:spcPct val="150000"/>
              </a:lnSpc>
              <a:spcBef>
                <a:spcPts val="0"/>
              </a:spcBef>
              <a:spcAft>
                <a:spcPts val="0"/>
              </a:spcAft>
            </a:pPr>
            <a:r>
              <a:rPr lang="zh-CN" altLang="en-US" dirty="0">
                <a:ea typeface="宋体" panose="02010600030101010101" pitchFamily="2" charset="-122"/>
              </a:rPr>
              <a:t>为流水线做好准备</a:t>
            </a:r>
            <a:endParaRPr lang="en-US" altLang="zh-CN" dirty="0">
              <a:ea typeface="宋体" panose="02010600030101010101" pitchFamily="2" charset="-122"/>
            </a:endParaRPr>
          </a:p>
          <a:p>
            <a:pPr lvl="1">
              <a:lnSpc>
                <a:spcPct val="150000"/>
              </a:lnSpc>
              <a:spcBef>
                <a:spcPts val="0"/>
              </a:spcBef>
              <a:spcAft>
                <a:spcPts val="0"/>
              </a:spcAft>
            </a:pPr>
            <a:r>
              <a:rPr lang="zh-CN" altLang="en-US" dirty="0">
                <a:ea typeface="宋体" panose="02010600030101010101" pitchFamily="2" charset="-122"/>
              </a:rPr>
              <a:t>缺点：</a:t>
            </a:r>
            <a:endParaRPr lang="en-US" altLang="zh-CN" dirty="0">
              <a:ea typeface="宋体" panose="02010600030101010101" pitchFamily="2" charset="-122"/>
            </a:endParaRPr>
          </a:p>
          <a:p>
            <a:pPr lvl="2">
              <a:lnSpc>
                <a:spcPct val="150000"/>
              </a:lnSpc>
              <a:spcBef>
                <a:spcPts val="0"/>
              </a:spcBef>
              <a:spcAft>
                <a:spcPts val="0"/>
              </a:spcAft>
            </a:pPr>
            <a:r>
              <a:rPr lang="zh-CN" altLang="en-US" dirty="0">
                <a:ea typeface="宋体" panose="02010600030101010101" pitchFamily="2" charset="-122"/>
              </a:rPr>
              <a:t>增加非体系结构状态部件（寄存器），保存中间计算结果，增加延迟</a:t>
            </a:r>
            <a:endParaRPr lang="en-US" altLang="zh-CN" dirty="0">
              <a:ea typeface="宋体" panose="02010600030101010101" pitchFamily="2" charset="-122"/>
            </a:endParaRPr>
          </a:p>
          <a:p>
            <a:pPr lvl="2">
              <a:lnSpc>
                <a:spcPct val="150000"/>
              </a:lnSpc>
              <a:spcBef>
                <a:spcPts val="0"/>
              </a:spcBef>
              <a:spcAft>
                <a:spcPts val="0"/>
              </a:spcAft>
            </a:pPr>
            <a:r>
              <a:rPr lang="zh-CN" altLang="en-US" dirty="0">
                <a:ea typeface="宋体" panose="02010600030101010101" pitchFamily="2" charset="-122"/>
              </a:rPr>
              <a:t>控制逻辑更为复杂，需要使用</a:t>
            </a:r>
            <a:r>
              <a:rPr lang="en-US" altLang="zh-CN" dirty="0">
                <a:ea typeface="宋体" panose="02010600030101010101" pitchFamily="2" charset="-122"/>
              </a:rPr>
              <a:t>FSM</a:t>
            </a:r>
            <a:r>
              <a:rPr lang="zh-CN" altLang="en-US" dirty="0">
                <a:ea typeface="宋体" panose="02010600030101010101" pitchFamily="2" charset="-122"/>
              </a:rPr>
              <a:t>而非组合逻辑实现</a:t>
            </a:r>
            <a:endParaRPr lang="en-US" altLang="zh-CN" dirty="0">
              <a:ea typeface="宋体" panose="02010600030101010101" pitchFamily="2" charset="-122"/>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0" y="202565"/>
            <a:ext cx="7010400" cy="478790"/>
          </a:xfrm>
        </p:spPr>
        <p:txBody>
          <a:bodyPr/>
          <a:lstStyle/>
          <a:p>
            <a:r>
              <a:rPr lang="zh-CN" altLang="en-US" sz="3200" dirty="0"/>
              <a:t>时钟驱动的流水线时空图</a:t>
            </a:r>
          </a:p>
        </p:txBody>
      </p:sp>
      <p:sp>
        <p:nvSpPr>
          <p:cNvPr id="135" name="内容占位符 2"/>
          <p:cNvSpPr>
            <a:spLocks noGrp="1"/>
          </p:cNvSpPr>
          <p:nvPr>
            <p:ph idx="4294967295"/>
          </p:nvPr>
        </p:nvSpPr>
        <p:spPr>
          <a:xfrm>
            <a:off x="1643380" y="884555"/>
            <a:ext cx="8452485" cy="2451100"/>
          </a:xfrm>
        </p:spPr>
        <p:txBody>
          <a:bodyPr>
            <a:normAutofit fontScale="90000" lnSpcReduction="10000"/>
          </a:bodyPr>
          <a:lstStyle/>
          <a:p>
            <a:r>
              <a:rPr lang="zh-CN" altLang="en-US" dirty="0"/>
              <a:t>本图用途：需精确分析指令</a:t>
            </a:r>
            <a:r>
              <a:rPr lang="en-US" altLang="zh-CN" dirty="0"/>
              <a:t>/</a:t>
            </a:r>
            <a:r>
              <a:rPr lang="zh-CN" altLang="en-US" dirty="0"/>
              <a:t>时间</a:t>
            </a:r>
            <a:r>
              <a:rPr lang="en-US" altLang="zh-CN" dirty="0"/>
              <a:t>/</a:t>
            </a:r>
            <a:r>
              <a:rPr lang="zh-CN" altLang="en-US" dirty="0"/>
              <a:t>流水线</a:t>
            </a:r>
            <a:r>
              <a:rPr lang="en-US" altLang="zh-CN" dirty="0"/>
              <a:t>3</a:t>
            </a:r>
            <a:r>
              <a:rPr lang="zh-CN" altLang="en-US" dirty="0"/>
              <a:t>者关系时</a:t>
            </a:r>
            <a:endParaRPr lang="en-US" altLang="zh-CN" dirty="0"/>
          </a:p>
          <a:p>
            <a:pPr lvl="1"/>
            <a:r>
              <a:rPr lang="zh-CN" altLang="en-US" dirty="0"/>
              <a:t>行：某个时钟（时刻</a:t>
            </a:r>
            <a:r>
              <a:rPr lang="en-US" altLang="zh-CN" dirty="0" err="1"/>
              <a:t>t</a:t>
            </a:r>
            <a:r>
              <a:rPr lang="en-US" altLang="zh-CN" baseline="-25000" dirty="0" err="1"/>
              <a:t>i</a:t>
            </a:r>
            <a:r>
              <a:rPr lang="zh-CN" altLang="en-US" dirty="0"/>
              <a:t>），指令流水线分别处于哪些阶段</a:t>
            </a:r>
            <a:endParaRPr lang="en-US" altLang="zh-CN" dirty="0"/>
          </a:p>
          <a:p>
            <a:pPr lvl="1"/>
            <a:r>
              <a:rPr lang="zh-CN" altLang="en-US" dirty="0"/>
              <a:t>列：某个部件（执行某一功能），在时间方向上执行了哪些指令</a:t>
            </a:r>
            <a:endParaRPr lang="en-US" altLang="zh-CN" dirty="0"/>
          </a:p>
          <a:p>
            <a:r>
              <a:rPr lang="zh-CN" altLang="en-US" dirty="0"/>
              <a:t>注意区分流水阶段与流水线寄存器的关系</a:t>
            </a:r>
            <a:endParaRPr lang="en-US" altLang="zh-CN" dirty="0"/>
          </a:p>
          <a:p>
            <a:r>
              <a:rPr lang="zh-CN" altLang="en-US" dirty="0"/>
              <a:t>可以看出，在</a:t>
            </a:r>
            <a:r>
              <a:rPr lang="en-US" altLang="zh-CN" dirty="0" err="1"/>
              <a:t>clk5</a:t>
            </a:r>
            <a:r>
              <a:rPr lang="zh-CN" altLang="en-US" dirty="0"/>
              <a:t>后，流水线全部充满</a:t>
            </a:r>
            <a:endParaRPr lang="en-US" altLang="zh-CN" dirty="0"/>
          </a:p>
          <a:p>
            <a:pPr lvl="1"/>
            <a:r>
              <a:rPr lang="zh-CN" altLang="en-US" dirty="0"/>
              <a:t>所有部件都在执行指令</a:t>
            </a:r>
            <a:endParaRPr lang="en-US" altLang="zh-CN" dirty="0"/>
          </a:p>
          <a:p>
            <a:pPr lvl="2"/>
            <a:r>
              <a:rPr lang="zh-CN" altLang="en-US" dirty="0"/>
              <a:t>只是不同的指令</a:t>
            </a:r>
            <a:endParaRPr lang="en-US" altLang="zh-CN" dirty="0"/>
          </a:p>
        </p:txBody>
      </p:sp>
      <p:graphicFrame>
        <p:nvGraphicFramePr>
          <p:cNvPr id="6" name="表格 5"/>
          <p:cNvGraphicFramePr>
            <a:graphicFrameLocks noGrp="1"/>
          </p:cNvGraphicFramePr>
          <p:nvPr>
            <p:custDataLst>
              <p:tags r:id="rId1"/>
            </p:custDataLst>
          </p:nvPr>
        </p:nvGraphicFramePr>
        <p:xfrm>
          <a:off x="1892443" y="3525133"/>
          <a:ext cx="8407400" cy="2955290"/>
        </p:xfrm>
        <a:graphic>
          <a:graphicData uri="http://schemas.openxmlformats.org/drawingml/2006/table">
            <a:tbl>
              <a:tblPr firstRow="1" bandRow="1">
                <a:tableStyleId>{5940675A-B579-460E-94D1-54222C63F5DA}</a:tableStyleId>
              </a:tblPr>
              <a:tblGrid>
                <a:gridCol w="899795">
                  <a:extLst>
                    <a:ext uri="{9D8B030D-6E8A-4147-A177-3AD203B41FA5}">
                      <a16:colId xmlns:a16="http://schemas.microsoft.com/office/drawing/2014/main" val="20000"/>
                    </a:ext>
                  </a:extLst>
                </a:gridCol>
                <a:gridCol w="1151890">
                  <a:extLst>
                    <a:ext uri="{9D8B030D-6E8A-4147-A177-3AD203B41FA5}">
                      <a16:colId xmlns:a16="http://schemas.microsoft.com/office/drawing/2014/main" val="20001"/>
                    </a:ext>
                  </a:extLst>
                </a:gridCol>
                <a:gridCol w="468630">
                  <a:extLst>
                    <a:ext uri="{9D8B030D-6E8A-4147-A177-3AD203B41FA5}">
                      <a16:colId xmlns:a16="http://schemas.microsoft.com/office/drawing/2014/main" val="20002"/>
                    </a:ext>
                  </a:extLst>
                </a:gridCol>
                <a:gridCol w="791845">
                  <a:extLst>
                    <a:ext uri="{9D8B030D-6E8A-4147-A177-3AD203B41FA5}">
                      <a16:colId xmlns:a16="http://schemas.microsoft.com/office/drawing/2014/main" val="20003"/>
                    </a:ext>
                  </a:extLst>
                </a:gridCol>
                <a:gridCol w="458470">
                  <a:extLst>
                    <a:ext uri="{9D8B030D-6E8A-4147-A177-3AD203B41FA5}">
                      <a16:colId xmlns:a16="http://schemas.microsoft.com/office/drawing/2014/main" val="20004"/>
                    </a:ext>
                  </a:extLst>
                </a:gridCol>
                <a:gridCol w="474980">
                  <a:extLst>
                    <a:ext uri="{9D8B030D-6E8A-4147-A177-3AD203B41FA5}">
                      <a16:colId xmlns:a16="http://schemas.microsoft.com/office/drawing/2014/main" val="20005"/>
                    </a:ext>
                  </a:extLst>
                </a:gridCol>
                <a:gridCol w="403225">
                  <a:extLst>
                    <a:ext uri="{9D8B030D-6E8A-4147-A177-3AD203B41FA5}">
                      <a16:colId xmlns:a16="http://schemas.microsoft.com/office/drawing/2014/main" val="20006"/>
                    </a:ext>
                  </a:extLst>
                </a:gridCol>
                <a:gridCol w="403225">
                  <a:extLst>
                    <a:ext uri="{9D8B030D-6E8A-4147-A177-3AD203B41FA5}">
                      <a16:colId xmlns:a16="http://schemas.microsoft.com/office/drawing/2014/main" val="20007"/>
                    </a:ext>
                  </a:extLst>
                </a:gridCol>
                <a:gridCol w="403225">
                  <a:extLst>
                    <a:ext uri="{9D8B030D-6E8A-4147-A177-3AD203B41FA5}">
                      <a16:colId xmlns:a16="http://schemas.microsoft.com/office/drawing/2014/main" val="20008"/>
                    </a:ext>
                  </a:extLst>
                </a:gridCol>
                <a:gridCol w="403225">
                  <a:extLst>
                    <a:ext uri="{9D8B030D-6E8A-4147-A177-3AD203B41FA5}">
                      <a16:colId xmlns:a16="http://schemas.microsoft.com/office/drawing/2014/main" val="20009"/>
                    </a:ext>
                  </a:extLst>
                </a:gridCol>
                <a:gridCol w="403225">
                  <a:extLst>
                    <a:ext uri="{9D8B030D-6E8A-4147-A177-3AD203B41FA5}">
                      <a16:colId xmlns:a16="http://schemas.microsoft.com/office/drawing/2014/main" val="20010"/>
                    </a:ext>
                  </a:extLst>
                </a:gridCol>
                <a:gridCol w="403225">
                  <a:extLst>
                    <a:ext uri="{9D8B030D-6E8A-4147-A177-3AD203B41FA5}">
                      <a16:colId xmlns:a16="http://schemas.microsoft.com/office/drawing/2014/main" val="20011"/>
                    </a:ext>
                  </a:extLst>
                </a:gridCol>
                <a:gridCol w="467995">
                  <a:extLst>
                    <a:ext uri="{9D8B030D-6E8A-4147-A177-3AD203B41FA5}">
                      <a16:colId xmlns:a16="http://schemas.microsoft.com/office/drawing/2014/main" val="20012"/>
                    </a:ext>
                  </a:extLst>
                </a:gridCol>
                <a:gridCol w="467995">
                  <a:extLst>
                    <a:ext uri="{9D8B030D-6E8A-4147-A177-3AD203B41FA5}">
                      <a16:colId xmlns:a16="http://schemas.microsoft.com/office/drawing/2014/main" val="20013"/>
                    </a:ext>
                  </a:extLst>
                </a:gridCol>
                <a:gridCol w="403225">
                  <a:extLst>
                    <a:ext uri="{9D8B030D-6E8A-4147-A177-3AD203B41FA5}">
                      <a16:colId xmlns:a16="http://schemas.microsoft.com/office/drawing/2014/main" val="20014"/>
                    </a:ext>
                  </a:extLst>
                </a:gridCol>
                <a:gridCol w="403225">
                  <a:extLst>
                    <a:ext uri="{9D8B030D-6E8A-4147-A177-3AD203B41FA5}">
                      <a16:colId xmlns:a16="http://schemas.microsoft.com/office/drawing/2014/main" val="20015"/>
                    </a:ext>
                  </a:extLst>
                </a:gridCol>
              </a:tblGrid>
              <a:tr h="326390">
                <a:tc rowSpan="2">
                  <a:txBody>
                    <a:bodyPr/>
                    <a:lstStyle/>
                    <a:p>
                      <a:pPr algn="ctr"/>
                      <a:r>
                        <a:rPr lang="zh-CN" altLang="en-US" sz="1600" b="0" dirty="0">
                          <a:latin typeface="+mn-lt"/>
                          <a:ea typeface="黑体" panose="02010609060101010101" pitchFamily="49" charset="-122"/>
                          <a:cs typeface="Times New Roman" panose="02020603050405020304" pitchFamily="18" charset="0"/>
                        </a:rPr>
                        <a:t>相对</a:t>
                      </a:r>
                      <a:r>
                        <a:rPr lang="en-US" altLang="zh-CN" sz="1600" b="0" dirty="0">
                          <a:latin typeface="+mn-lt"/>
                          <a:ea typeface="黑体" panose="02010609060101010101" pitchFamily="49" charset="-122"/>
                          <a:cs typeface="Times New Roman" panose="02020603050405020304" pitchFamily="18" charset="0"/>
                        </a:rPr>
                        <a:t>PC</a:t>
                      </a:r>
                      <a:r>
                        <a:rPr lang="zh-CN" altLang="en-US" sz="1600" b="0" dirty="0">
                          <a:latin typeface="+mn-lt"/>
                          <a:ea typeface="黑体" panose="02010609060101010101" pitchFamily="49" charset="-122"/>
                          <a:cs typeface="Times New Roman" panose="02020603050405020304" pitchFamily="18" charset="0"/>
                        </a:rPr>
                        <a:t>的地址偏移</a:t>
                      </a:r>
                    </a:p>
                  </a:txBody>
                  <a:tcPr marL="36000" marR="36000" marT="36000" marB="36000"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tcPr>
                </a:tc>
                <a:tc>
                  <a:txBody>
                    <a:bodyPr/>
                    <a:lstStyle/>
                    <a:p>
                      <a:pPr algn="ctr"/>
                      <a:endParaRPr lang="zh-CN" altLang="en-US" sz="1600" b="0" dirty="0">
                        <a:latin typeface="+mn-lt"/>
                        <a:ea typeface="黑体" panose="02010609060101010101" pitchFamily="49" charset="-122"/>
                        <a:cs typeface="Times New Roman" panose="02020603050405020304" pitchFamily="18" charset="0"/>
                      </a:endParaRPr>
                    </a:p>
                  </a:txBody>
                  <a:tcPr marL="36000" marR="36000" marT="36000" marB="3600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tcPr>
                </a:tc>
                <a:tc gridSpan="2">
                  <a:txBody>
                    <a:bodyPr/>
                    <a:lstStyle/>
                    <a:p>
                      <a:pPr algn="ctr"/>
                      <a:endParaRPr lang="zh-CN" altLang="en-US" sz="1600" b="0" dirty="0">
                        <a:latin typeface="+mn-lt"/>
                        <a:ea typeface="黑体" panose="02010609060101010101" pitchFamily="49" charset="-122"/>
                        <a:cs typeface="Times New Roman" panose="02020603050405020304" pitchFamily="18" charset="0"/>
                      </a:endParaRPr>
                    </a:p>
                  </a:txBody>
                  <a:tcPr marL="36000" marR="36000" marT="36000" marB="3600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zh-CN"/>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a:endParaRPr lang="zh-CN" altLang="en-US" sz="1600" b="0" dirty="0">
                        <a:latin typeface="+mn-lt"/>
                        <a:ea typeface="黑体" panose="02010609060101010101" pitchFamily="49" charset="-122"/>
                        <a:cs typeface="Times New Roman" panose="02020603050405020304" pitchFamily="18" charset="0"/>
                      </a:endParaRPr>
                    </a:p>
                  </a:txBody>
                  <a:tcPr marL="36000" marR="36000" marT="36000" marB="36000" anchor="ctr">
                    <a:lnL w="19050"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tx1"/>
                      </a:solidFill>
                      <a:prstDash val="solid"/>
                      <a:round/>
                      <a:headEnd type="none" w="med" len="med"/>
                      <a:tailEnd type="none" w="med" len="med"/>
                    </a:lnB>
                  </a:tcPr>
                </a:tc>
                <a:tc gridSpan="2">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1600" b="0" dirty="0">
                          <a:latin typeface="+mn-lt"/>
                          <a:ea typeface="黑体" panose="02010609060101010101" pitchFamily="49" charset="-122"/>
                          <a:cs typeface="+mn-cs"/>
                        </a:rPr>
                        <a:t>PC</a:t>
                      </a:r>
                      <a:endParaRPr lang="zh-CN" altLang="en-US" sz="1600" b="0" dirty="0">
                        <a:latin typeface="+mn-lt"/>
                        <a:ea typeface="黑体" panose="02010609060101010101" pitchFamily="49" charset="-122"/>
                        <a:cs typeface="Times New Roman" panose="02020603050405020304" pitchFamily="18" charset="0"/>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zh-CN"/>
                    </a:p>
                  </a:txBody>
                  <a:tcPr marL="36000" marR="36000" marT="36000" marB="36000" anchor="ctr"/>
                </a:tc>
                <a:tc gridSpan="2">
                  <a:txBody>
                    <a:bodyPr/>
                    <a:lstStyle/>
                    <a:p>
                      <a:pPr algn="ctr"/>
                      <a:r>
                        <a:rPr lang="en-US" altLang="zh-CN" sz="1600" dirty="0">
                          <a:latin typeface="+mn-lt"/>
                          <a:ea typeface="黑体" panose="02010609060101010101" pitchFamily="49" charset="-122"/>
                        </a:rPr>
                        <a:t>IF/ID</a:t>
                      </a:r>
                      <a:endParaRPr lang="zh-CN" altLang="en-US" sz="1600" b="0" dirty="0">
                        <a:latin typeface="+mn-lt"/>
                        <a:ea typeface="黑体" panose="02010609060101010101" pitchFamily="49" charset="-122"/>
                        <a:cs typeface="Times New Roman" panose="02020603050405020304" pitchFamily="18" charset="0"/>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zh-CN"/>
                    </a:p>
                  </a:txBody>
                  <a:tcPr marL="36000" marR="36000" marT="36000" marB="36000" anchor="ctr"/>
                </a:tc>
                <a:tc gridSpan="2">
                  <a:txBody>
                    <a:bodyPr/>
                    <a:lstStyle/>
                    <a:p>
                      <a:pPr algn="ctr"/>
                      <a:r>
                        <a:rPr lang="en-US" altLang="zh-CN" sz="1600" dirty="0">
                          <a:latin typeface="+mn-lt"/>
                          <a:ea typeface="黑体" panose="02010609060101010101" pitchFamily="49" charset="-122"/>
                        </a:rPr>
                        <a:t>ID/EX</a:t>
                      </a:r>
                      <a:endParaRPr lang="zh-CN" altLang="en-US" sz="1600" b="0" dirty="0">
                        <a:latin typeface="+mn-lt"/>
                        <a:ea typeface="黑体" panose="02010609060101010101" pitchFamily="49" charset="-122"/>
                        <a:cs typeface="Times New Roman" panose="02020603050405020304" pitchFamily="18" charset="0"/>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zh-CN"/>
                    </a:p>
                  </a:txBody>
                  <a:tcPr marL="36000" marR="36000" marT="36000" marB="36000" anchor="ctr"/>
                </a:tc>
                <a:tc gridSpan="2">
                  <a:txBody>
                    <a:bodyPr/>
                    <a:lstStyle/>
                    <a:p>
                      <a:pPr algn="ctr"/>
                      <a:r>
                        <a:rPr lang="en-US" altLang="zh-CN" sz="1600" dirty="0">
                          <a:latin typeface="+mn-lt"/>
                          <a:ea typeface="黑体" panose="02010609060101010101" pitchFamily="49" charset="-122"/>
                        </a:rPr>
                        <a:t>EX/DM</a:t>
                      </a:r>
                      <a:endParaRPr lang="zh-CN" altLang="en-US" sz="1600" b="0" dirty="0">
                        <a:latin typeface="+mn-lt"/>
                        <a:ea typeface="黑体" panose="02010609060101010101" pitchFamily="49" charset="-122"/>
                        <a:cs typeface="Times New Roman" panose="02020603050405020304" pitchFamily="18" charset="0"/>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zh-CN"/>
                    </a:p>
                  </a:txBody>
                  <a:tcPr marL="36000" marR="36000" marT="36000" marB="36000" anchor="ctr"/>
                </a:tc>
                <a:tc gridSpan="2">
                  <a:txBody>
                    <a:bodyPr/>
                    <a:lstStyle/>
                    <a:p>
                      <a:pPr algn="ctr"/>
                      <a:r>
                        <a:rPr lang="en-US" altLang="zh-CN" sz="1600" dirty="0">
                          <a:latin typeface="+mn-lt"/>
                          <a:ea typeface="黑体" panose="02010609060101010101" pitchFamily="49" charset="-122"/>
                        </a:rPr>
                        <a:t>DM/WB</a:t>
                      </a:r>
                      <a:endParaRPr lang="zh-CN" altLang="en-US" sz="1600" b="0" dirty="0">
                        <a:latin typeface="+mn-lt"/>
                        <a:ea typeface="黑体" panose="02010609060101010101" pitchFamily="49" charset="-122"/>
                        <a:cs typeface="Times New Roman" panose="02020603050405020304" pitchFamily="18" charset="0"/>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zh-CN"/>
                    </a:p>
                  </a:txBody>
                  <a:tcPr marL="36000" marR="36000" marT="36000" marB="36000" anchor="ctr"/>
                </a:tc>
                <a:tc>
                  <a:txBody>
                    <a:bodyPr/>
                    <a:lstStyle/>
                    <a:p>
                      <a:pPr algn="ctr"/>
                      <a:endParaRPr lang="zh-CN" altLang="en-US" sz="1600" b="0" dirty="0">
                        <a:latin typeface="+mn-lt"/>
                        <a:ea typeface="黑体" panose="02010609060101010101" pitchFamily="49" charset="-122"/>
                        <a:cs typeface="Times New Roman" panose="02020603050405020304" pitchFamily="18" charset="0"/>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487680">
                <a:tc vMerge="1">
                  <a:txBody>
                    <a:bodyPr/>
                    <a:lstStyle/>
                    <a:p>
                      <a:endParaRPr lang="zh-CN"/>
                    </a:p>
                  </a:txBody>
                  <a:tcPr marL="0" marR="0" marT="36000" marB="3600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zh-CN" altLang="en-US" sz="1600" dirty="0">
                          <a:latin typeface="+mn-lt"/>
                          <a:ea typeface="黑体" panose="02010609060101010101" pitchFamily="49" charset="-122"/>
                        </a:rPr>
                        <a:t>指令</a:t>
                      </a:r>
                      <a:endParaRPr lang="zh-CN" altLang="en-US" sz="1600" b="0" dirty="0">
                        <a:latin typeface="+mn-lt"/>
                        <a:ea typeface="黑体" panose="02010609060101010101" pitchFamily="49" charset="-122"/>
                        <a:cs typeface="Times New Roman" panose="02020603050405020304" pitchFamily="18" charset="0"/>
                      </a:endParaRPr>
                    </a:p>
                  </a:txBody>
                  <a:tcPr marL="0" marR="0" marT="36000" marB="36000" anchor="ctr">
                    <a:lnL w="19050"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600" b="0" dirty="0" err="1">
                          <a:latin typeface="+mn-lt"/>
                          <a:ea typeface="黑体" panose="02010609060101010101" pitchFamily="49" charset="-122"/>
                          <a:cs typeface="Times New Roman" panose="02020603050405020304" pitchFamily="18" charset="0"/>
                        </a:rPr>
                        <a:t>CLK</a:t>
                      </a:r>
                      <a:endParaRPr lang="en-US" altLang="zh-CN" sz="1600" b="0" dirty="0">
                        <a:latin typeface="+mn-lt"/>
                        <a:ea typeface="黑体" panose="02010609060101010101" pitchFamily="49" charset="-122"/>
                        <a:cs typeface="Times New Roman" panose="02020603050405020304" pitchFamily="18" charset="0"/>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a:r>
                        <a:rPr lang="en-US" altLang="zh-CN" sz="1600" b="0" dirty="0">
                          <a:latin typeface="+mn-lt"/>
                          <a:ea typeface="黑体" panose="02010609060101010101" pitchFamily="49" charset="-122"/>
                          <a:cs typeface="Times New Roman" panose="02020603050405020304" pitchFamily="18" charset="0"/>
                        </a:rPr>
                        <a:t>PC</a:t>
                      </a: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gridSpan="2">
                  <a:txBody>
                    <a:bodyPr/>
                    <a:lstStyle/>
                    <a:p>
                      <a:pPr algn="ctr"/>
                      <a:r>
                        <a:rPr lang="zh-CN" altLang="en-US" sz="1600" b="0" dirty="0">
                          <a:latin typeface="+mn-lt"/>
                          <a:ea typeface="黑体" panose="02010609060101010101" pitchFamily="49" charset="-122"/>
                          <a:cs typeface="+mn-cs"/>
                        </a:rPr>
                        <a:t>指令</a:t>
                      </a:r>
                      <a:endParaRPr lang="en-US" altLang="zh-CN" sz="1600" b="0" dirty="0">
                        <a:latin typeface="+mn-lt"/>
                        <a:ea typeface="黑体" panose="02010609060101010101" pitchFamily="49" charset="-122"/>
                        <a:cs typeface="Times New Roman" panose="02020603050405020304" pitchFamily="18" charset="0"/>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zh-CN"/>
                    </a:p>
                  </a:txBody>
                  <a:tcPr/>
                </a:tc>
                <a:tc gridSpan="2">
                  <a:txBody>
                    <a:bodyPr/>
                    <a:lstStyle/>
                    <a:p>
                      <a:pPr algn="ctr"/>
                      <a:r>
                        <a:rPr lang="zh-CN" altLang="en-US" sz="1600" b="0" dirty="0">
                          <a:latin typeface="+mn-lt"/>
                          <a:ea typeface="黑体" panose="02010609060101010101" pitchFamily="49" charset="-122"/>
                          <a:cs typeface="Times New Roman" panose="02020603050405020304" pitchFamily="18" charset="0"/>
                        </a:rPr>
                        <a:t>取指</a:t>
                      </a:r>
                      <a:endParaRPr lang="en-US" altLang="zh-CN" sz="1600" b="0" dirty="0">
                        <a:latin typeface="+mn-lt"/>
                        <a:ea typeface="黑体" panose="02010609060101010101" pitchFamily="49" charset="-122"/>
                        <a:cs typeface="Times New Roman" panose="02020603050405020304" pitchFamily="18" charset="0"/>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zh-CN"/>
                    </a:p>
                  </a:txBody>
                  <a:tcPr/>
                </a:tc>
                <a:tc gridSpan="2">
                  <a:txBody>
                    <a:bodyPr/>
                    <a:lstStyle/>
                    <a:p>
                      <a:pPr algn="ctr"/>
                      <a:r>
                        <a:rPr lang="zh-CN" altLang="en-US" sz="1600" b="0" dirty="0">
                          <a:latin typeface="+mn-lt"/>
                          <a:ea typeface="黑体" panose="02010609060101010101" pitchFamily="49" charset="-122"/>
                          <a:cs typeface="Times New Roman" panose="02020603050405020304" pitchFamily="18" charset="0"/>
                        </a:rPr>
                        <a:t>译码</a:t>
                      </a:r>
                      <a:endParaRPr lang="en-US" altLang="zh-CN" sz="1600" b="0" dirty="0">
                        <a:latin typeface="+mn-lt"/>
                        <a:ea typeface="黑体" panose="02010609060101010101" pitchFamily="49" charset="-122"/>
                        <a:cs typeface="Times New Roman" panose="02020603050405020304" pitchFamily="18" charset="0"/>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zh-CN"/>
                    </a:p>
                  </a:txBody>
                  <a:tcPr/>
                </a:tc>
                <a:tc gridSpan="2">
                  <a:txBody>
                    <a:bodyPr/>
                    <a:lstStyle/>
                    <a:p>
                      <a:pPr algn="ctr"/>
                      <a:r>
                        <a:rPr lang="zh-CN" altLang="en-US" sz="1600" b="0" dirty="0">
                          <a:latin typeface="+mn-lt"/>
                          <a:ea typeface="黑体" panose="02010609060101010101" pitchFamily="49" charset="-122"/>
                          <a:cs typeface="Times New Roman" panose="02020603050405020304" pitchFamily="18" charset="0"/>
                        </a:rPr>
                        <a:t>执行</a:t>
                      </a:r>
                      <a:endParaRPr lang="en-US" altLang="zh-CN" sz="1600" b="0" dirty="0">
                        <a:latin typeface="+mn-lt"/>
                        <a:ea typeface="黑体" panose="02010609060101010101" pitchFamily="49" charset="-122"/>
                        <a:cs typeface="Times New Roman" panose="02020603050405020304" pitchFamily="18" charset="0"/>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zh-CN"/>
                    </a:p>
                  </a:txBody>
                  <a:tcPr/>
                </a:tc>
                <a:tc gridSpan="2">
                  <a:txBody>
                    <a:bodyPr/>
                    <a:lstStyle/>
                    <a:p>
                      <a:pPr algn="ctr"/>
                      <a:r>
                        <a:rPr lang="zh-CN" altLang="en-US" sz="1600" b="0" dirty="0">
                          <a:latin typeface="+mn-lt"/>
                          <a:ea typeface="黑体" panose="02010609060101010101" pitchFamily="49" charset="-122"/>
                          <a:cs typeface="Times New Roman" panose="02020603050405020304" pitchFamily="18" charset="0"/>
                        </a:rPr>
                        <a:t>访存</a:t>
                      </a:r>
                      <a:endParaRPr lang="en-US" altLang="zh-CN" sz="1600" b="0" dirty="0">
                        <a:latin typeface="+mn-lt"/>
                        <a:ea typeface="黑体" panose="02010609060101010101" pitchFamily="49" charset="-122"/>
                        <a:cs typeface="Times New Roman" panose="02020603050405020304" pitchFamily="18" charset="0"/>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zh-CN"/>
                    </a:p>
                  </a:txBody>
                  <a:tcPr/>
                </a:tc>
                <a:tc gridSpan="2">
                  <a:txBody>
                    <a:bodyPr/>
                    <a:lstStyle/>
                    <a:p>
                      <a:pPr algn="ctr"/>
                      <a:r>
                        <a:rPr lang="zh-CN" altLang="en-US" sz="1600" b="0" dirty="0">
                          <a:latin typeface="+mn-lt"/>
                          <a:ea typeface="黑体" panose="02010609060101010101" pitchFamily="49" charset="-122"/>
                          <a:cs typeface="Times New Roman" panose="02020603050405020304" pitchFamily="18" charset="0"/>
                        </a:rPr>
                        <a:t>回写</a:t>
                      </a:r>
                      <a:endParaRPr lang="en-US" altLang="zh-CN" sz="1600" b="0" dirty="0">
                        <a:latin typeface="+mn-lt"/>
                        <a:ea typeface="黑体" panose="02010609060101010101" pitchFamily="49" charset="-122"/>
                        <a:cs typeface="Times New Roman" panose="02020603050405020304" pitchFamily="18" charset="0"/>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zh-CN"/>
                    </a:p>
                  </a:txBody>
                  <a:tcPr/>
                </a:tc>
                <a:extLst>
                  <a:ext uri="{0D108BD9-81ED-4DB2-BD59-A6C34878D82A}">
                    <a16:rowId xmlns:a16="http://schemas.microsoft.com/office/drawing/2014/main" val="10001"/>
                  </a:ext>
                </a:extLst>
              </a:tr>
              <a:tr h="316230">
                <a:tc>
                  <a:txBody>
                    <a:bodyPr/>
                    <a:lstStyle/>
                    <a:p>
                      <a:pPr algn="ctr"/>
                      <a:r>
                        <a:rPr lang="en-US" altLang="zh-CN" sz="1600" dirty="0">
                          <a:latin typeface="+mn-lt"/>
                          <a:ea typeface="黑体" panose="02010609060101010101" pitchFamily="49" charset="-122"/>
                        </a:rPr>
                        <a:t>0</a:t>
                      </a:r>
                      <a:endParaRPr lang="zh-CN" altLang="en-US" sz="1600" dirty="0">
                        <a:latin typeface="+mn-lt"/>
                        <a:ea typeface="黑体" panose="02010609060101010101" pitchFamily="49" charset="-122"/>
                        <a:cs typeface="Courier New" panose="02070309020205020404" pitchFamily="49" charset="0"/>
                      </a:endParaRPr>
                    </a:p>
                  </a:txBody>
                  <a:tcPr marL="0" marR="0" marT="36000" marB="3600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600" dirty="0" err="1">
                          <a:latin typeface="Courier New" panose="02070309020205020404" pitchFamily="49" charset="0"/>
                          <a:ea typeface="黑体" panose="02010609060101010101" pitchFamily="49" charset="-122"/>
                          <a:cs typeface="Courier New" panose="02070309020205020404" pitchFamily="49" charset="0"/>
                        </a:rPr>
                        <a:t>Instr</a:t>
                      </a:r>
                      <a:r>
                        <a:rPr lang="en-US" altLang="zh-CN" sz="1600" dirty="0">
                          <a:latin typeface="Courier New" panose="02070309020205020404" pitchFamily="49" charset="0"/>
                          <a:ea typeface="黑体" panose="02010609060101010101" pitchFamily="49" charset="-122"/>
                          <a:cs typeface="Courier New" panose="02070309020205020404" pitchFamily="49" charset="0"/>
                        </a:rPr>
                        <a:t> 1</a:t>
                      </a:r>
                    </a:p>
                  </a:txBody>
                  <a:tcPr marL="0" marR="0" marT="36000" marB="36000" anchor="ctr">
                    <a:lnL w="19050"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600" dirty="0">
                          <a:latin typeface="Courier New" panose="02070309020205020404" pitchFamily="49" charset="0"/>
                          <a:ea typeface="黑体" panose="02010609060101010101" pitchFamily="49" charset="-122"/>
                          <a:cs typeface="Courier New" panose="02070309020205020404" pitchFamily="49" charset="0"/>
                          <a:sym typeface="Wingdings 3" panose="05040102010807070707"/>
                        </a:rPr>
                        <a:t> </a:t>
                      </a:r>
                      <a:r>
                        <a:rPr lang="en-US" altLang="zh-CN" sz="1600" dirty="0">
                          <a:latin typeface="Courier New" panose="02070309020205020404" pitchFamily="49" charset="0"/>
                          <a:ea typeface="黑体" panose="02010609060101010101" pitchFamily="49" charset="-122"/>
                          <a:cs typeface="Courier New" panose="02070309020205020404" pitchFamily="49" charset="0"/>
                          <a:sym typeface="Wingdings 3" panose="05040102010807070707"/>
                        </a:rPr>
                        <a:t>1</a:t>
                      </a:r>
                      <a:endParaRPr lang="zh-CN" altLang="en-US" sz="1600" b="1" dirty="0">
                        <a:latin typeface="Courier New" panose="02070309020205020404" pitchFamily="49" charset="0"/>
                        <a:ea typeface="黑体" panose="02010609060101010101" pitchFamily="49" charset="-122"/>
                        <a:cs typeface="Courier New" panose="02070309020205020404" pitchFamily="49" charset="0"/>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a:r>
                        <a:rPr lang="en-US" altLang="zh-CN" sz="1600" dirty="0">
                          <a:latin typeface="Courier New" panose="02070309020205020404" pitchFamily="49" charset="0"/>
                          <a:ea typeface="黑体" panose="02010609060101010101" pitchFamily="49" charset="-122"/>
                          <a:cs typeface="Courier New" panose="02070309020205020404" pitchFamily="49" charset="0"/>
                        </a:rPr>
                        <a:t>0</a:t>
                      </a:r>
                      <a:r>
                        <a:rPr lang="en-US" altLang="zh-CN" sz="1600" dirty="0">
                          <a:latin typeface="Courier New" panose="02070309020205020404" pitchFamily="49" charset="0"/>
                          <a:ea typeface="黑体" panose="02010609060101010101" pitchFamily="49" charset="-122"/>
                          <a:cs typeface="Courier New" panose="02070309020205020404" pitchFamily="49" charset="0"/>
                          <a:sym typeface="Wingdings" panose="05000000000000000000" pitchFamily="2" charset="2"/>
                        </a:rPr>
                        <a:t>4</a:t>
                      </a:r>
                      <a:endParaRPr lang="zh-CN" altLang="en-US" sz="1600" b="0" dirty="0">
                        <a:latin typeface="Courier New" panose="02070309020205020404" pitchFamily="49" charset="0"/>
                        <a:ea typeface="黑体" panose="02010609060101010101" pitchFamily="49" charset="-122"/>
                        <a:cs typeface="Courier New" panose="02070309020205020404" pitchFamily="49" charset="0"/>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gridSpan="2">
                  <a:txBody>
                    <a:bodyPr/>
                    <a:lstStyle/>
                    <a:p>
                      <a:pPr algn="ctr"/>
                      <a:r>
                        <a:rPr lang="en-US" altLang="zh-CN" sz="1600" dirty="0" err="1">
                          <a:latin typeface="+mn-lt"/>
                          <a:ea typeface="黑体" panose="02010609060101010101" pitchFamily="49" charset="-122"/>
                        </a:rPr>
                        <a:t>Instr</a:t>
                      </a:r>
                      <a:r>
                        <a:rPr lang="en-US" altLang="zh-CN" sz="1600" dirty="0">
                          <a:latin typeface="+mn-lt"/>
                          <a:ea typeface="黑体" panose="02010609060101010101" pitchFamily="49" charset="-122"/>
                        </a:rPr>
                        <a:t> 1</a:t>
                      </a:r>
                      <a:endParaRPr lang="zh-CN" altLang="en-US" sz="1600" dirty="0">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zh-CN"/>
                    </a:p>
                  </a:txBody>
                  <a:tcPr/>
                </a:tc>
                <a:tc gridSpan="2">
                  <a:txBody>
                    <a:bodyPr/>
                    <a:lstStyle/>
                    <a:p>
                      <a:pPr algn="ctr"/>
                      <a:r>
                        <a:rPr lang="en-US" altLang="zh-CN" sz="1600" dirty="0" err="1">
                          <a:solidFill>
                            <a:schemeClr val="tx1"/>
                          </a:solidFill>
                          <a:latin typeface="+mn-lt"/>
                          <a:ea typeface="黑体" panose="02010609060101010101" pitchFamily="49" charset="-122"/>
                        </a:rPr>
                        <a:t>Instr</a:t>
                      </a:r>
                      <a:r>
                        <a:rPr lang="en-US" altLang="zh-CN" sz="1600" dirty="0">
                          <a:solidFill>
                            <a:schemeClr val="tx1"/>
                          </a:solidFill>
                          <a:latin typeface="+mn-lt"/>
                          <a:ea typeface="黑体" panose="02010609060101010101" pitchFamily="49" charset="-122"/>
                        </a:rPr>
                        <a:t> 1</a:t>
                      </a:r>
                      <a:endParaRPr lang="zh-CN" altLang="en-US" sz="1600" dirty="0">
                        <a:solidFill>
                          <a:schemeClr val="tx1"/>
                        </a:solidFill>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zh-CN"/>
                    </a:p>
                  </a:txBody>
                  <a:tcPr/>
                </a:tc>
                <a:tc gridSpan="2">
                  <a:txBody>
                    <a:bodyPr/>
                    <a:lstStyle/>
                    <a:p>
                      <a:pPr algn="ctr"/>
                      <a:endParaRPr lang="zh-CN" altLang="en-US" sz="1600" dirty="0">
                        <a:solidFill>
                          <a:schemeClr val="tx1"/>
                        </a:solidFill>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zh-CN"/>
                    </a:p>
                  </a:txBody>
                  <a:tcPr/>
                </a:tc>
                <a:tc gridSpan="2">
                  <a:txBody>
                    <a:bodyPr/>
                    <a:lstStyle/>
                    <a:p>
                      <a:pPr algn="ctr"/>
                      <a:endParaRPr lang="zh-CN" altLang="en-US" sz="1600" dirty="0">
                        <a:solidFill>
                          <a:schemeClr val="tx1"/>
                        </a:solidFill>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zh-CN"/>
                    </a:p>
                  </a:txBody>
                  <a:tcPr/>
                </a:tc>
                <a:tc gridSpan="2">
                  <a:txBody>
                    <a:bodyPr/>
                    <a:lstStyle/>
                    <a:p>
                      <a:pPr algn="ctr"/>
                      <a:endParaRPr lang="zh-CN" altLang="en-US" sz="1600" dirty="0">
                        <a:solidFill>
                          <a:schemeClr val="tx1"/>
                        </a:solidFill>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zh-CN"/>
                    </a:p>
                  </a:txBody>
                  <a:tcPr/>
                </a:tc>
                <a:tc gridSpan="2">
                  <a:txBody>
                    <a:bodyPr/>
                    <a:lstStyle/>
                    <a:p>
                      <a:pPr algn="ctr"/>
                      <a:endParaRPr lang="zh-CN" altLang="en-US" sz="1600" dirty="0">
                        <a:solidFill>
                          <a:schemeClr val="tx1"/>
                        </a:solidFill>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zh-CN"/>
                    </a:p>
                  </a:txBody>
                  <a:tcPr/>
                </a:tc>
                <a:extLst>
                  <a:ext uri="{0D108BD9-81ED-4DB2-BD59-A6C34878D82A}">
                    <a16:rowId xmlns:a16="http://schemas.microsoft.com/office/drawing/2014/main" val="10002"/>
                  </a:ext>
                </a:extLst>
              </a:tr>
              <a:tr h="316230">
                <a:tc>
                  <a:txBody>
                    <a:bodyPr/>
                    <a:lstStyle/>
                    <a:p>
                      <a:pPr algn="ctr"/>
                      <a:r>
                        <a:rPr lang="en-US" altLang="zh-CN" sz="1600" dirty="0">
                          <a:latin typeface="+mn-lt"/>
                          <a:ea typeface="黑体" panose="02010609060101010101" pitchFamily="49" charset="-122"/>
                        </a:rPr>
                        <a:t>4</a:t>
                      </a:r>
                      <a:endParaRPr lang="zh-CN" altLang="en-US" sz="1600" dirty="0">
                        <a:latin typeface="+mn-lt"/>
                        <a:ea typeface="黑体" panose="02010609060101010101" pitchFamily="49" charset="-122"/>
                        <a:cs typeface="Courier New" panose="02070309020205020404" pitchFamily="49" charset="0"/>
                      </a:endParaRPr>
                    </a:p>
                  </a:txBody>
                  <a:tcPr marL="0" marR="0" marT="36000" marB="3600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600" dirty="0" err="1">
                          <a:latin typeface="Courier New" panose="02070309020205020404" pitchFamily="49" charset="0"/>
                          <a:ea typeface="黑体" panose="02010609060101010101" pitchFamily="49" charset="-122"/>
                          <a:cs typeface="Courier New" panose="02070309020205020404" pitchFamily="49" charset="0"/>
                        </a:rPr>
                        <a:t>Instr</a:t>
                      </a:r>
                      <a:r>
                        <a:rPr lang="en-US" altLang="zh-CN" sz="1600" dirty="0">
                          <a:latin typeface="Courier New" panose="02070309020205020404" pitchFamily="49" charset="0"/>
                          <a:ea typeface="黑体" panose="02010609060101010101" pitchFamily="49" charset="-122"/>
                          <a:cs typeface="Courier New" panose="02070309020205020404" pitchFamily="49" charset="0"/>
                        </a:rPr>
                        <a:t> 2</a:t>
                      </a:r>
                      <a:endParaRPr lang="zh-CN" altLang="en-US" sz="1600" dirty="0">
                        <a:latin typeface="Courier New" panose="02070309020205020404" pitchFamily="49" charset="0"/>
                        <a:ea typeface="黑体" panose="02010609060101010101" pitchFamily="49" charset="-122"/>
                        <a:cs typeface="Courier New" panose="02070309020205020404" pitchFamily="49" charset="0"/>
                      </a:endParaRPr>
                    </a:p>
                  </a:txBody>
                  <a:tcPr marL="0" marR="0" marT="36000" marB="36000" anchor="ctr">
                    <a:lnL w="19050"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285750" marR="0" indent="-285750" algn="ctr" defTabSz="914400" rtl="0" eaLnBrk="1" fontAlgn="auto" latinLnBrk="0" hangingPunct="1">
                        <a:lnSpc>
                          <a:spcPct val="100000"/>
                        </a:lnSpc>
                        <a:spcBef>
                          <a:spcPts val="0"/>
                        </a:spcBef>
                        <a:spcAft>
                          <a:spcPts val="0"/>
                        </a:spcAft>
                        <a:buClrTx/>
                        <a:buSzTx/>
                        <a:buFont typeface="Wingdings 3" panose="05040102010807070707"/>
                        <a:buChar char="="/>
                        <a:defRPr/>
                      </a:pPr>
                      <a:r>
                        <a:rPr lang="en-US" altLang="zh-CN" sz="1600" dirty="0">
                          <a:latin typeface="Courier New" panose="02070309020205020404" pitchFamily="49" charset="0"/>
                          <a:ea typeface="黑体" panose="02010609060101010101" pitchFamily="49" charset="-122"/>
                          <a:cs typeface="Courier New" panose="02070309020205020404" pitchFamily="49" charset="0"/>
                          <a:sym typeface="Wingdings 3" panose="05040102010807070707"/>
                        </a:rPr>
                        <a:t>2</a:t>
                      </a:r>
                      <a:endParaRPr lang="zh-CN" altLang="en-US" sz="1600" b="1" dirty="0">
                        <a:latin typeface="Courier New" panose="02070309020205020404" pitchFamily="49" charset="0"/>
                        <a:ea typeface="黑体" panose="02010609060101010101" pitchFamily="49" charset="-122"/>
                        <a:cs typeface="Courier New" panose="02070309020205020404" pitchFamily="49" charset="0"/>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a:r>
                        <a:rPr lang="en-US" altLang="zh-CN" sz="1600" dirty="0">
                          <a:latin typeface="Courier New" panose="02070309020205020404" pitchFamily="49" charset="0"/>
                          <a:ea typeface="黑体" panose="02010609060101010101" pitchFamily="49" charset="-122"/>
                          <a:cs typeface="Courier New" panose="02070309020205020404" pitchFamily="49" charset="0"/>
                          <a:sym typeface="Wingdings" panose="05000000000000000000" pitchFamily="2" charset="2"/>
                        </a:rPr>
                        <a:t>48</a:t>
                      </a:r>
                      <a:endParaRPr lang="zh-CN" altLang="en-US" sz="1600" b="0" dirty="0">
                        <a:latin typeface="Courier New" panose="02070309020205020404" pitchFamily="49" charset="0"/>
                        <a:ea typeface="黑体" panose="02010609060101010101" pitchFamily="49" charset="-122"/>
                        <a:cs typeface="Courier New" panose="02070309020205020404" pitchFamily="49" charset="0"/>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gridSpan="2">
                  <a:txBody>
                    <a:bodyPr/>
                    <a:lstStyle/>
                    <a:p>
                      <a:pPr algn="ctr"/>
                      <a:r>
                        <a:rPr lang="en-US" altLang="zh-CN" sz="1600" dirty="0" err="1">
                          <a:solidFill>
                            <a:schemeClr val="tx1"/>
                          </a:solidFill>
                          <a:latin typeface="+mn-lt"/>
                          <a:ea typeface="黑体" panose="02010609060101010101" pitchFamily="49" charset="-122"/>
                        </a:rPr>
                        <a:t>Instr</a:t>
                      </a:r>
                      <a:r>
                        <a:rPr lang="en-US" altLang="zh-CN" sz="1600" dirty="0">
                          <a:solidFill>
                            <a:schemeClr val="tx1"/>
                          </a:solidFill>
                          <a:latin typeface="+mn-lt"/>
                          <a:ea typeface="黑体" panose="02010609060101010101" pitchFamily="49" charset="-122"/>
                        </a:rPr>
                        <a:t> 2</a:t>
                      </a:r>
                      <a:endParaRPr lang="zh-CN" altLang="en-US" sz="1600" dirty="0">
                        <a:solidFill>
                          <a:schemeClr val="tx1"/>
                        </a:solidFill>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zh-CN"/>
                    </a:p>
                  </a:txBody>
                  <a:tcPr/>
                </a:tc>
                <a:tc gridSpan="2">
                  <a:txBody>
                    <a:bodyPr/>
                    <a:lstStyle/>
                    <a:p>
                      <a:pPr algn="ctr"/>
                      <a:r>
                        <a:rPr lang="en-US" altLang="zh-CN" sz="1600" dirty="0" err="1">
                          <a:solidFill>
                            <a:schemeClr val="tx1"/>
                          </a:solidFill>
                          <a:latin typeface="+mn-lt"/>
                          <a:ea typeface="黑体" panose="02010609060101010101" pitchFamily="49" charset="-122"/>
                        </a:rPr>
                        <a:t>Instr</a:t>
                      </a:r>
                      <a:r>
                        <a:rPr lang="en-US" altLang="zh-CN" sz="1600" dirty="0">
                          <a:solidFill>
                            <a:schemeClr val="tx1"/>
                          </a:solidFill>
                          <a:latin typeface="+mn-lt"/>
                          <a:ea typeface="黑体" panose="02010609060101010101" pitchFamily="49" charset="-122"/>
                        </a:rPr>
                        <a:t> 2</a:t>
                      </a:r>
                      <a:endParaRPr lang="zh-CN" altLang="en-US" sz="1600" dirty="0">
                        <a:solidFill>
                          <a:schemeClr val="tx1"/>
                        </a:solidFill>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zh-CN"/>
                    </a:p>
                  </a:txBody>
                  <a:tcPr/>
                </a:tc>
                <a:tc gridSpan="2">
                  <a:txBody>
                    <a:bodyPr/>
                    <a:lstStyle/>
                    <a:p>
                      <a:pPr algn="ctr"/>
                      <a:r>
                        <a:rPr lang="en-US" altLang="zh-CN" sz="1600" dirty="0" err="1">
                          <a:solidFill>
                            <a:schemeClr val="tx1"/>
                          </a:solidFill>
                          <a:latin typeface="+mn-lt"/>
                          <a:ea typeface="黑体" panose="02010609060101010101" pitchFamily="49" charset="-122"/>
                        </a:rPr>
                        <a:t>Instr</a:t>
                      </a:r>
                      <a:r>
                        <a:rPr lang="en-US" altLang="zh-CN" sz="1600" dirty="0">
                          <a:solidFill>
                            <a:schemeClr val="tx1"/>
                          </a:solidFill>
                          <a:latin typeface="+mn-lt"/>
                          <a:ea typeface="黑体" panose="02010609060101010101" pitchFamily="49" charset="-122"/>
                        </a:rPr>
                        <a:t> 1</a:t>
                      </a:r>
                      <a:endParaRPr lang="zh-CN" altLang="en-US" sz="1600" dirty="0">
                        <a:solidFill>
                          <a:schemeClr val="tx1"/>
                        </a:solidFill>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zh-CN"/>
                    </a:p>
                  </a:txBody>
                  <a:tcPr/>
                </a:tc>
                <a:tc gridSpan="2">
                  <a:txBody>
                    <a:bodyPr/>
                    <a:lstStyle/>
                    <a:p>
                      <a:pPr algn="ctr"/>
                      <a:endParaRPr lang="zh-CN" altLang="en-US" sz="1600" dirty="0">
                        <a:solidFill>
                          <a:schemeClr val="tx1"/>
                        </a:solidFill>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zh-CN"/>
                    </a:p>
                  </a:txBody>
                  <a:tcPr/>
                </a:tc>
                <a:tc gridSpan="2">
                  <a:txBody>
                    <a:bodyPr/>
                    <a:lstStyle/>
                    <a:p>
                      <a:pPr algn="ctr"/>
                      <a:endParaRPr lang="zh-CN" altLang="en-US" sz="1600" dirty="0">
                        <a:solidFill>
                          <a:schemeClr val="tx1"/>
                        </a:solidFill>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zh-CN"/>
                    </a:p>
                  </a:txBody>
                  <a:tcPr/>
                </a:tc>
                <a:tc gridSpan="2">
                  <a:txBody>
                    <a:bodyPr/>
                    <a:lstStyle/>
                    <a:p>
                      <a:pPr algn="ctr"/>
                      <a:endParaRPr lang="zh-CN" altLang="en-US" sz="1600" dirty="0">
                        <a:solidFill>
                          <a:schemeClr val="tx1"/>
                        </a:solidFill>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zh-CN"/>
                    </a:p>
                  </a:txBody>
                  <a:tcPr/>
                </a:tc>
                <a:extLst>
                  <a:ext uri="{0D108BD9-81ED-4DB2-BD59-A6C34878D82A}">
                    <a16:rowId xmlns:a16="http://schemas.microsoft.com/office/drawing/2014/main" val="10003"/>
                  </a:ext>
                </a:extLst>
              </a:tr>
              <a:tr h="316230">
                <a:tc>
                  <a:txBody>
                    <a:bodyPr/>
                    <a:lstStyle/>
                    <a:p>
                      <a:pPr algn="ctr"/>
                      <a:r>
                        <a:rPr lang="en-US" altLang="zh-CN" sz="1600" dirty="0">
                          <a:latin typeface="+mn-lt"/>
                          <a:ea typeface="黑体" panose="02010609060101010101" pitchFamily="49" charset="-122"/>
                        </a:rPr>
                        <a:t>8</a:t>
                      </a:r>
                      <a:endParaRPr lang="zh-CN" altLang="en-US" sz="1600" dirty="0">
                        <a:latin typeface="+mn-lt"/>
                        <a:ea typeface="黑体" panose="02010609060101010101" pitchFamily="49" charset="-122"/>
                        <a:cs typeface="Courier New" panose="02070309020205020404" pitchFamily="49" charset="0"/>
                      </a:endParaRPr>
                    </a:p>
                  </a:txBody>
                  <a:tcPr marL="0" marR="0" marT="36000" marB="3600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600" dirty="0" err="1">
                          <a:latin typeface="Courier New" panose="02070309020205020404" pitchFamily="49" charset="0"/>
                          <a:ea typeface="黑体" panose="02010609060101010101" pitchFamily="49" charset="-122"/>
                          <a:cs typeface="Courier New" panose="02070309020205020404" pitchFamily="49" charset="0"/>
                        </a:rPr>
                        <a:t>Instr</a:t>
                      </a:r>
                      <a:r>
                        <a:rPr lang="en-US" altLang="zh-CN" sz="1600" dirty="0">
                          <a:latin typeface="Courier New" panose="02070309020205020404" pitchFamily="49" charset="0"/>
                          <a:ea typeface="黑体" panose="02010609060101010101" pitchFamily="49" charset="-122"/>
                          <a:cs typeface="Courier New" panose="02070309020205020404" pitchFamily="49" charset="0"/>
                        </a:rPr>
                        <a:t> 3</a:t>
                      </a:r>
                    </a:p>
                  </a:txBody>
                  <a:tcPr marL="0" marR="0" marT="36000" marB="36000" anchor="ctr">
                    <a:lnL w="19050"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285750" marR="0" indent="-285750" algn="ctr" defTabSz="914400" rtl="0" eaLnBrk="1" fontAlgn="auto" latinLnBrk="0" hangingPunct="1">
                        <a:lnSpc>
                          <a:spcPct val="100000"/>
                        </a:lnSpc>
                        <a:spcBef>
                          <a:spcPts val="0"/>
                        </a:spcBef>
                        <a:spcAft>
                          <a:spcPts val="0"/>
                        </a:spcAft>
                        <a:buClrTx/>
                        <a:buSzTx/>
                        <a:buFont typeface="Wingdings 3" panose="05040102010807070707"/>
                        <a:buChar char="="/>
                        <a:defRPr/>
                      </a:pPr>
                      <a:r>
                        <a:rPr lang="en-US" altLang="zh-CN" sz="1600" dirty="0">
                          <a:latin typeface="Courier New" panose="02070309020205020404" pitchFamily="49" charset="0"/>
                          <a:ea typeface="黑体" panose="02010609060101010101" pitchFamily="49" charset="-122"/>
                          <a:cs typeface="Courier New" panose="02070309020205020404" pitchFamily="49" charset="0"/>
                          <a:sym typeface="Wingdings 3" panose="05040102010807070707"/>
                        </a:rPr>
                        <a:t>3</a:t>
                      </a:r>
                      <a:endParaRPr lang="zh-CN" altLang="en-US" sz="1600" b="1" dirty="0">
                        <a:latin typeface="Courier New" panose="02070309020205020404" pitchFamily="49" charset="0"/>
                        <a:ea typeface="黑体" panose="02010609060101010101" pitchFamily="49" charset="-122"/>
                        <a:cs typeface="Courier New" panose="02070309020205020404" pitchFamily="49" charset="0"/>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a:r>
                        <a:rPr lang="en-US" altLang="zh-CN" sz="1600" dirty="0">
                          <a:latin typeface="Courier New" panose="02070309020205020404" pitchFamily="49" charset="0"/>
                          <a:ea typeface="黑体" panose="02010609060101010101" pitchFamily="49" charset="-122"/>
                          <a:cs typeface="Courier New" panose="02070309020205020404" pitchFamily="49" charset="0"/>
                          <a:sym typeface="Wingdings" panose="05000000000000000000" pitchFamily="2" charset="2"/>
                        </a:rPr>
                        <a:t>812</a:t>
                      </a:r>
                      <a:endParaRPr lang="zh-CN" altLang="en-US" sz="1600" b="0" dirty="0">
                        <a:latin typeface="Courier New" panose="02070309020205020404" pitchFamily="49" charset="0"/>
                        <a:ea typeface="黑体" panose="02010609060101010101" pitchFamily="49" charset="-122"/>
                        <a:cs typeface="Courier New" panose="02070309020205020404" pitchFamily="49" charset="0"/>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gridSpan="2">
                  <a:txBody>
                    <a:bodyPr/>
                    <a:lstStyle/>
                    <a:p>
                      <a:pPr algn="ctr"/>
                      <a:r>
                        <a:rPr lang="en-US" altLang="zh-CN" sz="1600" dirty="0" err="1">
                          <a:latin typeface="+mn-lt"/>
                          <a:ea typeface="黑体" panose="02010609060101010101" pitchFamily="49" charset="-122"/>
                        </a:rPr>
                        <a:t>Instr</a:t>
                      </a:r>
                      <a:r>
                        <a:rPr lang="en-US" altLang="zh-CN" sz="1600" dirty="0">
                          <a:latin typeface="+mn-lt"/>
                          <a:ea typeface="黑体" panose="02010609060101010101" pitchFamily="49" charset="-122"/>
                        </a:rPr>
                        <a:t> 3</a:t>
                      </a:r>
                      <a:endParaRPr lang="zh-CN" altLang="en-US" sz="1600" dirty="0">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zh-CN"/>
                    </a:p>
                  </a:txBody>
                  <a:tcPr/>
                </a:tc>
                <a:tc gridSpan="2">
                  <a:txBody>
                    <a:bodyPr/>
                    <a:lstStyle/>
                    <a:p>
                      <a:pPr algn="ctr"/>
                      <a:r>
                        <a:rPr lang="en-US" altLang="zh-CN" sz="1600" dirty="0" err="1">
                          <a:solidFill>
                            <a:schemeClr val="tx1"/>
                          </a:solidFill>
                          <a:latin typeface="+mn-lt"/>
                          <a:ea typeface="黑体" panose="02010609060101010101" pitchFamily="49" charset="-122"/>
                        </a:rPr>
                        <a:t>Instr</a:t>
                      </a:r>
                      <a:r>
                        <a:rPr lang="en-US" altLang="zh-CN" sz="1600" dirty="0">
                          <a:solidFill>
                            <a:schemeClr val="tx1"/>
                          </a:solidFill>
                          <a:latin typeface="+mn-lt"/>
                          <a:ea typeface="黑体" panose="02010609060101010101" pitchFamily="49" charset="-122"/>
                        </a:rPr>
                        <a:t> 3</a:t>
                      </a:r>
                      <a:endParaRPr lang="zh-CN" altLang="en-US" sz="1600" dirty="0">
                        <a:solidFill>
                          <a:schemeClr val="tx1"/>
                        </a:solidFill>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zh-CN"/>
                    </a:p>
                  </a:txBody>
                  <a:tcPr/>
                </a:tc>
                <a:tc gridSpan="2">
                  <a:txBody>
                    <a:bodyPr/>
                    <a:lstStyle/>
                    <a:p>
                      <a:pPr algn="ctr"/>
                      <a:r>
                        <a:rPr lang="en-US" altLang="zh-CN" sz="1600" dirty="0" err="1">
                          <a:solidFill>
                            <a:schemeClr val="tx1"/>
                          </a:solidFill>
                          <a:latin typeface="+mn-lt"/>
                          <a:ea typeface="黑体" panose="02010609060101010101" pitchFamily="49" charset="-122"/>
                        </a:rPr>
                        <a:t>Instr</a:t>
                      </a:r>
                      <a:r>
                        <a:rPr lang="en-US" altLang="zh-CN" sz="1600" dirty="0">
                          <a:solidFill>
                            <a:schemeClr val="tx1"/>
                          </a:solidFill>
                          <a:latin typeface="+mn-lt"/>
                          <a:ea typeface="黑体" panose="02010609060101010101" pitchFamily="49" charset="-122"/>
                        </a:rPr>
                        <a:t> 2</a:t>
                      </a:r>
                      <a:endParaRPr lang="zh-CN" altLang="en-US" sz="1600" dirty="0">
                        <a:solidFill>
                          <a:schemeClr val="tx1"/>
                        </a:solidFill>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zh-CN"/>
                    </a:p>
                  </a:txBody>
                  <a:tcPr/>
                </a:tc>
                <a:tc gridSpan="2">
                  <a:txBody>
                    <a:bodyPr/>
                    <a:lstStyle/>
                    <a:p>
                      <a:pPr algn="ctr"/>
                      <a:r>
                        <a:rPr lang="en-US" altLang="zh-CN" sz="1600" dirty="0" err="1">
                          <a:solidFill>
                            <a:schemeClr val="tx1"/>
                          </a:solidFill>
                          <a:latin typeface="+mn-lt"/>
                          <a:ea typeface="黑体" panose="02010609060101010101" pitchFamily="49" charset="-122"/>
                        </a:rPr>
                        <a:t>Instr</a:t>
                      </a:r>
                      <a:r>
                        <a:rPr lang="en-US" altLang="zh-CN" sz="1600" dirty="0">
                          <a:solidFill>
                            <a:schemeClr val="tx1"/>
                          </a:solidFill>
                          <a:latin typeface="+mn-lt"/>
                          <a:ea typeface="黑体" panose="02010609060101010101" pitchFamily="49" charset="-122"/>
                        </a:rPr>
                        <a:t> 1</a:t>
                      </a:r>
                      <a:endParaRPr lang="zh-CN" altLang="en-US" sz="1600" dirty="0">
                        <a:solidFill>
                          <a:schemeClr val="tx1"/>
                        </a:solidFill>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zh-CN"/>
                    </a:p>
                  </a:txBody>
                  <a:tcPr/>
                </a:tc>
                <a:tc gridSpan="2">
                  <a:txBody>
                    <a:bodyPr/>
                    <a:lstStyle/>
                    <a:p>
                      <a:pPr algn="ctr"/>
                      <a:endParaRPr lang="zh-CN" altLang="en-US" sz="1600" dirty="0">
                        <a:solidFill>
                          <a:schemeClr val="tx1"/>
                        </a:solidFill>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zh-CN"/>
                    </a:p>
                  </a:txBody>
                  <a:tcPr/>
                </a:tc>
                <a:tc gridSpan="2">
                  <a:txBody>
                    <a:bodyPr/>
                    <a:lstStyle/>
                    <a:p>
                      <a:pPr algn="ctr"/>
                      <a:endParaRPr lang="zh-CN" altLang="en-US" sz="1600" dirty="0">
                        <a:solidFill>
                          <a:schemeClr val="tx1"/>
                        </a:solidFill>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zh-CN"/>
                    </a:p>
                  </a:txBody>
                  <a:tcPr/>
                </a:tc>
                <a:extLst>
                  <a:ext uri="{0D108BD9-81ED-4DB2-BD59-A6C34878D82A}">
                    <a16:rowId xmlns:a16="http://schemas.microsoft.com/office/drawing/2014/main" val="10004"/>
                  </a:ext>
                </a:extLst>
              </a:tr>
              <a:tr h="560070">
                <a:tc>
                  <a:txBody>
                    <a:bodyPr/>
                    <a:lstStyle/>
                    <a:p>
                      <a:pPr algn="ctr"/>
                      <a:r>
                        <a:rPr lang="en-US" altLang="zh-CN" sz="1600" dirty="0">
                          <a:latin typeface="+mn-lt"/>
                          <a:ea typeface="黑体" panose="02010609060101010101" pitchFamily="49" charset="-122"/>
                        </a:rPr>
                        <a:t>12</a:t>
                      </a:r>
                      <a:endParaRPr lang="zh-CN" altLang="en-US" sz="1600" dirty="0">
                        <a:latin typeface="+mn-lt"/>
                        <a:ea typeface="黑体" panose="02010609060101010101" pitchFamily="49" charset="-122"/>
                        <a:cs typeface="Courier New" panose="02070309020205020404" pitchFamily="49" charset="0"/>
                      </a:endParaRPr>
                    </a:p>
                  </a:txBody>
                  <a:tcPr marL="0" marR="0" marT="36000" marB="3600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600" dirty="0" err="1">
                          <a:latin typeface="Courier New" panose="02070309020205020404" pitchFamily="49" charset="0"/>
                          <a:ea typeface="黑体" panose="02010609060101010101" pitchFamily="49" charset="-122"/>
                          <a:cs typeface="Courier New" panose="02070309020205020404" pitchFamily="49" charset="0"/>
                        </a:rPr>
                        <a:t>Instr</a:t>
                      </a:r>
                      <a:r>
                        <a:rPr lang="en-US" altLang="zh-CN" sz="1600" dirty="0">
                          <a:latin typeface="Courier New" panose="02070309020205020404" pitchFamily="49" charset="0"/>
                          <a:ea typeface="黑体" panose="02010609060101010101" pitchFamily="49" charset="-122"/>
                          <a:cs typeface="Courier New" panose="02070309020205020404" pitchFamily="49" charset="0"/>
                        </a:rPr>
                        <a:t> 4</a:t>
                      </a:r>
                    </a:p>
                  </a:txBody>
                  <a:tcPr marL="0" marR="0" marT="36000" marB="36000" anchor="ctr">
                    <a:lnL w="19050"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285750" marR="0" indent="-285750" algn="ctr" defTabSz="914400" rtl="0" eaLnBrk="1" fontAlgn="auto" latinLnBrk="0" hangingPunct="1">
                        <a:lnSpc>
                          <a:spcPct val="100000"/>
                        </a:lnSpc>
                        <a:spcBef>
                          <a:spcPts val="0"/>
                        </a:spcBef>
                        <a:spcAft>
                          <a:spcPts val="0"/>
                        </a:spcAft>
                        <a:buClrTx/>
                        <a:buSzTx/>
                        <a:buFont typeface="Wingdings 3" panose="05040102010807070707"/>
                        <a:buChar char="="/>
                        <a:defRPr/>
                      </a:pPr>
                      <a:r>
                        <a:rPr lang="en-US" altLang="zh-CN" sz="1600" dirty="0">
                          <a:latin typeface="Courier New" panose="02070309020205020404" pitchFamily="49" charset="0"/>
                          <a:ea typeface="黑体" panose="02010609060101010101" pitchFamily="49" charset="-122"/>
                          <a:cs typeface="Courier New" panose="02070309020205020404" pitchFamily="49" charset="0"/>
                          <a:sym typeface="Wingdings 3" panose="05040102010807070707"/>
                        </a:rPr>
                        <a:t>4</a:t>
                      </a:r>
                      <a:endParaRPr lang="zh-CN" altLang="en-US" sz="1600" b="1" dirty="0">
                        <a:latin typeface="Courier New" panose="02070309020205020404" pitchFamily="49" charset="0"/>
                        <a:ea typeface="黑体" panose="02010609060101010101" pitchFamily="49" charset="-122"/>
                        <a:cs typeface="Courier New" panose="02070309020205020404" pitchFamily="49" charset="0"/>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a:r>
                        <a:rPr lang="en-US" altLang="zh-CN" sz="1600" dirty="0">
                          <a:latin typeface="Courier New" panose="02070309020205020404" pitchFamily="49" charset="0"/>
                          <a:ea typeface="黑体" panose="02010609060101010101" pitchFamily="49" charset="-122"/>
                          <a:cs typeface="Courier New" panose="02070309020205020404" pitchFamily="49" charset="0"/>
                          <a:sym typeface="Wingdings" panose="05000000000000000000" pitchFamily="2" charset="2"/>
                        </a:rPr>
                        <a:t>1216</a:t>
                      </a:r>
                      <a:endParaRPr lang="zh-CN" altLang="en-US" sz="1600" b="0" dirty="0">
                        <a:latin typeface="Courier New" panose="02070309020205020404" pitchFamily="49" charset="0"/>
                        <a:ea typeface="黑体" panose="02010609060101010101" pitchFamily="49" charset="-122"/>
                        <a:cs typeface="Courier New" panose="02070309020205020404" pitchFamily="49" charset="0"/>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gridSpan="2">
                  <a:txBody>
                    <a:bodyPr/>
                    <a:lstStyle/>
                    <a:p>
                      <a:pPr algn="ctr"/>
                      <a:r>
                        <a:rPr lang="en-US" altLang="zh-CN" sz="1600" dirty="0" err="1">
                          <a:latin typeface="+mn-lt"/>
                          <a:ea typeface="黑体" panose="02010609060101010101" pitchFamily="49" charset="-122"/>
                        </a:rPr>
                        <a:t>Instr</a:t>
                      </a:r>
                      <a:r>
                        <a:rPr lang="en-US" altLang="zh-CN" sz="1600" dirty="0">
                          <a:latin typeface="+mn-lt"/>
                          <a:ea typeface="黑体" panose="02010609060101010101" pitchFamily="49" charset="-122"/>
                        </a:rPr>
                        <a:t> 4</a:t>
                      </a:r>
                      <a:endParaRPr lang="zh-CN" altLang="en-US" sz="1600" dirty="0">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zh-CN"/>
                    </a:p>
                  </a:txBody>
                  <a:tcPr/>
                </a:tc>
                <a:tc gridSpan="2">
                  <a:txBody>
                    <a:bodyPr/>
                    <a:lstStyle/>
                    <a:p>
                      <a:pPr algn="ctr"/>
                      <a:r>
                        <a:rPr lang="en-US" altLang="zh-CN" sz="1600" dirty="0" err="1">
                          <a:solidFill>
                            <a:schemeClr val="tx1"/>
                          </a:solidFill>
                          <a:latin typeface="+mn-lt"/>
                          <a:ea typeface="黑体" panose="02010609060101010101" pitchFamily="49" charset="-122"/>
                        </a:rPr>
                        <a:t>Instr</a:t>
                      </a:r>
                      <a:r>
                        <a:rPr lang="en-US" altLang="zh-CN" sz="1600" dirty="0">
                          <a:solidFill>
                            <a:schemeClr val="tx1"/>
                          </a:solidFill>
                          <a:latin typeface="+mn-lt"/>
                          <a:ea typeface="黑体" panose="02010609060101010101" pitchFamily="49" charset="-122"/>
                        </a:rPr>
                        <a:t> 4</a:t>
                      </a:r>
                      <a:endParaRPr lang="zh-CN" altLang="en-US" sz="1600" dirty="0">
                        <a:solidFill>
                          <a:schemeClr val="tx1"/>
                        </a:solidFill>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zh-CN"/>
                    </a:p>
                  </a:txBody>
                  <a:tcPr/>
                </a:tc>
                <a:tc gridSpan="2">
                  <a:txBody>
                    <a:bodyPr/>
                    <a:lstStyle/>
                    <a:p>
                      <a:pPr algn="ctr"/>
                      <a:r>
                        <a:rPr lang="en-US" altLang="zh-CN" sz="1600" dirty="0" err="1">
                          <a:solidFill>
                            <a:schemeClr val="tx1"/>
                          </a:solidFill>
                          <a:latin typeface="+mn-lt"/>
                          <a:ea typeface="黑体" panose="02010609060101010101" pitchFamily="49" charset="-122"/>
                        </a:rPr>
                        <a:t>Instr</a:t>
                      </a:r>
                      <a:r>
                        <a:rPr lang="en-US" altLang="zh-CN" sz="1600" dirty="0">
                          <a:solidFill>
                            <a:schemeClr val="tx1"/>
                          </a:solidFill>
                          <a:latin typeface="+mn-lt"/>
                          <a:ea typeface="黑体" panose="02010609060101010101" pitchFamily="49" charset="-122"/>
                        </a:rPr>
                        <a:t> 3</a:t>
                      </a:r>
                      <a:endParaRPr lang="zh-CN" altLang="en-US" sz="1600" dirty="0">
                        <a:solidFill>
                          <a:schemeClr val="tx1"/>
                        </a:solidFill>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zh-CN"/>
                    </a:p>
                  </a:txBody>
                  <a:tcPr/>
                </a:tc>
                <a:tc gridSpan="2">
                  <a:txBody>
                    <a:bodyPr/>
                    <a:lstStyle/>
                    <a:p>
                      <a:pPr algn="ctr"/>
                      <a:r>
                        <a:rPr lang="en-US" altLang="zh-CN" sz="1600" dirty="0" err="1">
                          <a:solidFill>
                            <a:schemeClr val="tx1"/>
                          </a:solidFill>
                          <a:latin typeface="+mn-lt"/>
                          <a:ea typeface="黑体" panose="02010609060101010101" pitchFamily="49" charset="-122"/>
                        </a:rPr>
                        <a:t>Instr</a:t>
                      </a:r>
                      <a:r>
                        <a:rPr lang="en-US" altLang="zh-CN" sz="1600" dirty="0">
                          <a:solidFill>
                            <a:schemeClr val="tx1"/>
                          </a:solidFill>
                          <a:latin typeface="+mn-lt"/>
                          <a:ea typeface="黑体" panose="02010609060101010101" pitchFamily="49" charset="-122"/>
                        </a:rPr>
                        <a:t> 2</a:t>
                      </a:r>
                      <a:endParaRPr lang="zh-CN" altLang="en-US" sz="1600" dirty="0">
                        <a:solidFill>
                          <a:schemeClr val="tx1"/>
                        </a:solidFill>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zh-CN"/>
                    </a:p>
                  </a:txBody>
                  <a:tcPr/>
                </a:tc>
                <a:tc gridSpan="2">
                  <a:txBody>
                    <a:bodyPr/>
                    <a:lstStyle/>
                    <a:p>
                      <a:pPr algn="ctr"/>
                      <a:r>
                        <a:rPr lang="en-US" altLang="zh-CN" sz="1600" dirty="0" err="1">
                          <a:solidFill>
                            <a:schemeClr val="tx1"/>
                          </a:solidFill>
                          <a:latin typeface="+mn-lt"/>
                          <a:ea typeface="黑体" panose="02010609060101010101" pitchFamily="49" charset="-122"/>
                        </a:rPr>
                        <a:t>Instr</a:t>
                      </a:r>
                      <a:r>
                        <a:rPr lang="en-US" altLang="zh-CN" sz="1600" dirty="0">
                          <a:solidFill>
                            <a:schemeClr val="tx1"/>
                          </a:solidFill>
                          <a:latin typeface="+mn-lt"/>
                          <a:ea typeface="黑体" panose="02010609060101010101" pitchFamily="49" charset="-122"/>
                        </a:rPr>
                        <a:t> </a:t>
                      </a:r>
                      <a:r>
                        <a:rPr lang="en-US" altLang="zh-CN" sz="1600" dirty="0" err="1">
                          <a:solidFill>
                            <a:schemeClr val="tx1"/>
                          </a:solidFill>
                          <a:latin typeface="+mn-lt"/>
                          <a:ea typeface="黑体" panose="02010609060101010101" pitchFamily="49" charset="-122"/>
                        </a:rPr>
                        <a:t>nstr1</a:t>
                      </a:r>
                      <a:endParaRPr lang="zh-CN" altLang="en-US" sz="1600" dirty="0">
                        <a:solidFill>
                          <a:schemeClr val="tx1"/>
                        </a:solidFill>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zh-CN"/>
                    </a:p>
                  </a:txBody>
                  <a:tcPr/>
                </a:tc>
                <a:tc gridSpan="2">
                  <a:txBody>
                    <a:bodyPr/>
                    <a:lstStyle/>
                    <a:p>
                      <a:pPr algn="ctr"/>
                      <a:endParaRPr lang="zh-CN" altLang="en-US" sz="1600" dirty="0">
                        <a:solidFill>
                          <a:schemeClr val="tx1"/>
                        </a:solidFill>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zh-CN"/>
                    </a:p>
                  </a:txBody>
                  <a:tcPr/>
                </a:tc>
                <a:extLst>
                  <a:ext uri="{0D108BD9-81ED-4DB2-BD59-A6C34878D82A}">
                    <a16:rowId xmlns:a16="http://schemas.microsoft.com/office/drawing/2014/main" val="10005"/>
                  </a:ext>
                </a:extLst>
              </a:tr>
              <a:tr h="316230">
                <a:tc>
                  <a:txBody>
                    <a:bodyPr/>
                    <a:lstStyle/>
                    <a:p>
                      <a:pPr algn="ctr"/>
                      <a:r>
                        <a:rPr lang="en-US" altLang="zh-CN" sz="1600" dirty="0">
                          <a:latin typeface="+mn-lt"/>
                          <a:ea typeface="黑体" panose="02010609060101010101" pitchFamily="49" charset="-122"/>
                          <a:cs typeface="Courier New" panose="02070309020205020404" pitchFamily="49" charset="0"/>
                        </a:rPr>
                        <a:t>16</a:t>
                      </a:r>
                      <a:endParaRPr lang="zh-CN" altLang="en-US" sz="1600" dirty="0">
                        <a:latin typeface="+mn-lt"/>
                        <a:ea typeface="黑体" panose="02010609060101010101" pitchFamily="49" charset="-122"/>
                        <a:cs typeface="Courier New" panose="02070309020205020404" pitchFamily="49" charset="0"/>
                      </a:endParaRPr>
                    </a:p>
                  </a:txBody>
                  <a:tcPr marL="0" marR="0" marT="36000" marB="3600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1600" dirty="0" err="1">
                          <a:latin typeface="Courier New" panose="02070309020205020404" pitchFamily="49" charset="0"/>
                          <a:ea typeface="黑体" panose="02010609060101010101" pitchFamily="49" charset="-122"/>
                          <a:cs typeface="Courier New" panose="02070309020205020404" pitchFamily="49" charset="0"/>
                        </a:rPr>
                        <a:t>Instr</a:t>
                      </a:r>
                      <a:r>
                        <a:rPr lang="en-US" altLang="zh-CN" sz="1600" dirty="0">
                          <a:latin typeface="Courier New" panose="02070309020205020404" pitchFamily="49" charset="0"/>
                          <a:ea typeface="黑体" panose="02010609060101010101" pitchFamily="49" charset="-122"/>
                          <a:cs typeface="Courier New" panose="02070309020205020404" pitchFamily="49" charset="0"/>
                        </a:rPr>
                        <a:t> 5</a:t>
                      </a:r>
                      <a:endParaRPr lang="zh-CN" altLang="en-US" sz="1600" dirty="0">
                        <a:latin typeface="Courier New" panose="02070309020205020404" pitchFamily="49" charset="0"/>
                        <a:ea typeface="黑体" panose="02010609060101010101" pitchFamily="49" charset="-122"/>
                        <a:cs typeface="Courier New" panose="02070309020205020404" pitchFamily="49" charset="0"/>
                      </a:endParaRPr>
                    </a:p>
                  </a:txBody>
                  <a:tcPr marL="0" marR="0" marT="36000" marB="36000" anchor="ctr">
                    <a:lnL w="19050"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600" dirty="0">
                          <a:latin typeface="Courier New" panose="02070309020205020404" pitchFamily="49" charset="0"/>
                          <a:ea typeface="黑体" panose="02010609060101010101" pitchFamily="49" charset="-122"/>
                          <a:cs typeface="Courier New" panose="02070309020205020404" pitchFamily="49" charset="0"/>
                          <a:sym typeface="Wingdings 3" panose="05040102010807070707"/>
                        </a:rPr>
                        <a:t> </a:t>
                      </a:r>
                      <a:r>
                        <a:rPr lang="en-US" altLang="zh-CN" sz="1600" dirty="0">
                          <a:latin typeface="Courier New" panose="02070309020205020404" pitchFamily="49" charset="0"/>
                          <a:ea typeface="黑体" panose="02010609060101010101" pitchFamily="49" charset="-122"/>
                          <a:cs typeface="Courier New" panose="02070309020205020404" pitchFamily="49" charset="0"/>
                          <a:sym typeface="Wingdings 3" panose="05040102010807070707"/>
                        </a:rPr>
                        <a:t>5</a:t>
                      </a:r>
                      <a:endParaRPr lang="zh-CN" altLang="en-US" sz="1600" b="1" dirty="0">
                        <a:latin typeface="Courier New" panose="02070309020205020404" pitchFamily="49" charset="0"/>
                        <a:ea typeface="黑体" panose="02010609060101010101" pitchFamily="49" charset="-122"/>
                        <a:cs typeface="Courier New" panose="02070309020205020404" pitchFamily="49" charset="0"/>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a:r>
                        <a:rPr lang="en-US" altLang="zh-CN" sz="1600" dirty="0">
                          <a:latin typeface="Courier New" panose="02070309020205020404" pitchFamily="49" charset="0"/>
                          <a:ea typeface="黑体" panose="02010609060101010101" pitchFamily="49" charset="-122"/>
                          <a:cs typeface="Courier New" panose="02070309020205020404" pitchFamily="49" charset="0"/>
                          <a:sym typeface="Wingdings" panose="05000000000000000000" pitchFamily="2" charset="2"/>
                        </a:rPr>
                        <a:t>1620</a:t>
                      </a:r>
                      <a:endParaRPr lang="zh-CN" altLang="en-US" sz="1600" b="0" dirty="0">
                        <a:latin typeface="Courier New" panose="02070309020205020404" pitchFamily="49" charset="0"/>
                        <a:ea typeface="黑体" panose="02010609060101010101" pitchFamily="49" charset="-122"/>
                        <a:cs typeface="Courier New" panose="02070309020205020404" pitchFamily="49" charset="0"/>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gridSpan="2">
                  <a:txBody>
                    <a:bodyPr/>
                    <a:lstStyle/>
                    <a:p>
                      <a:pPr algn="ctr"/>
                      <a:r>
                        <a:rPr lang="en-US" altLang="zh-CN" sz="1600" dirty="0" err="1">
                          <a:latin typeface="+mn-lt"/>
                          <a:ea typeface="黑体" panose="02010609060101010101" pitchFamily="49" charset="-122"/>
                        </a:rPr>
                        <a:t>Instr</a:t>
                      </a:r>
                      <a:r>
                        <a:rPr lang="en-US" altLang="zh-CN" sz="1600" dirty="0">
                          <a:latin typeface="+mn-lt"/>
                          <a:ea typeface="黑体" panose="02010609060101010101" pitchFamily="49" charset="-122"/>
                        </a:rPr>
                        <a:t> 5</a:t>
                      </a:r>
                      <a:endParaRPr lang="zh-CN" altLang="en-US" sz="1600" dirty="0">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zh-CN"/>
                    </a:p>
                  </a:txBody>
                  <a:tcPr/>
                </a:tc>
                <a:tc gridSpan="2">
                  <a:txBody>
                    <a:bodyPr/>
                    <a:lstStyle/>
                    <a:p>
                      <a:pPr algn="ctr"/>
                      <a:r>
                        <a:rPr lang="en-US" altLang="zh-CN" sz="1600" dirty="0" err="1">
                          <a:solidFill>
                            <a:schemeClr val="tx1"/>
                          </a:solidFill>
                          <a:latin typeface="+mn-lt"/>
                          <a:ea typeface="黑体" panose="02010609060101010101" pitchFamily="49" charset="-122"/>
                        </a:rPr>
                        <a:t>Instr</a:t>
                      </a:r>
                      <a:r>
                        <a:rPr lang="en-US" altLang="zh-CN" sz="1600" dirty="0">
                          <a:solidFill>
                            <a:schemeClr val="tx1"/>
                          </a:solidFill>
                          <a:latin typeface="+mn-lt"/>
                          <a:ea typeface="黑体" panose="02010609060101010101" pitchFamily="49" charset="-122"/>
                        </a:rPr>
                        <a:t> 5</a:t>
                      </a:r>
                      <a:endParaRPr lang="zh-CN" altLang="en-US" sz="1600" dirty="0">
                        <a:solidFill>
                          <a:schemeClr val="tx1"/>
                        </a:solidFill>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92D050"/>
                    </a:solidFill>
                  </a:tcPr>
                </a:tc>
                <a:tc hMerge="1">
                  <a:txBody>
                    <a:bodyPr/>
                    <a:lstStyle/>
                    <a:p>
                      <a:endParaRPr lang="zh-CN"/>
                    </a:p>
                  </a:txBody>
                  <a:tcPr/>
                </a:tc>
                <a:tc gridSpan="2">
                  <a:txBody>
                    <a:bodyPr/>
                    <a:lstStyle/>
                    <a:p>
                      <a:pPr algn="ctr"/>
                      <a:r>
                        <a:rPr lang="en-US" altLang="zh-CN" sz="1600" dirty="0" err="1">
                          <a:solidFill>
                            <a:schemeClr val="tx1"/>
                          </a:solidFill>
                          <a:latin typeface="+mn-lt"/>
                          <a:ea typeface="黑体" panose="02010609060101010101" pitchFamily="49" charset="-122"/>
                        </a:rPr>
                        <a:t>Instr</a:t>
                      </a:r>
                      <a:r>
                        <a:rPr lang="en-US" altLang="zh-CN" sz="1600" dirty="0">
                          <a:solidFill>
                            <a:schemeClr val="tx1"/>
                          </a:solidFill>
                          <a:latin typeface="+mn-lt"/>
                          <a:ea typeface="黑体" panose="02010609060101010101" pitchFamily="49" charset="-122"/>
                        </a:rPr>
                        <a:t> 4</a:t>
                      </a:r>
                      <a:endParaRPr lang="zh-CN" altLang="en-US" sz="1600" dirty="0">
                        <a:solidFill>
                          <a:schemeClr val="tx1"/>
                        </a:solidFill>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92D050"/>
                    </a:solidFill>
                  </a:tcPr>
                </a:tc>
                <a:tc hMerge="1">
                  <a:txBody>
                    <a:bodyPr/>
                    <a:lstStyle/>
                    <a:p>
                      <a:endParaRPr lang="zh-CN"/>
                    </a:p>
                  </a:txBody>
                  <a:tcPr/>
                </a:tc>
                <a:tc gridSpan="2">
                  <a:txBody>
                    <a:bodyPr/>
                    <a:lstStyle/>
                    <a:p>
                      <a:pPr algn="ctr"/>
                      <a:r>
                        <a:rPr lang="en-US" altLang="zh-CN" sz="1600" dirty="0" err="1">
                          <a:solidFill>
                            <a:schemeClr val="tx1"/>
                          </a:solidFill>
                          <a:latin typeface="+mn-lt"/>
                          <a:ea typeface="黑体" panose="02010609060101010101" pitchFamily="49" charset="-122"/>
                        </a:rPr>
                        <a:t>Instr</a:t>
                      </a:r>
                      <a:r>
                        <a:rPr lang="en-US" altLang="zh-CN" sz="1600" dirty="0">
                          <a:solidFill>
                            <a:schemeClr val="tx1"/>
                          </a:solidFill>
                          <a:latin typeface="+mn-lt"/>
                          <a:ea typeface="黑体" panose="02010609060101010101" pitchFamily="49" charset="-122"/>
                        </a:rPr>
                        <a:t> 3</a:t>
                      </a:r>
                      <a:endParaRPr lang="zh-CN" altLang="en-US" sz="1600" dirty="0">
                        <a:solidFill>
                          <a:schemeClr val="tx1"/>
                        </a:solidFill>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92D050"/>
                    </a:solidFill>
                  </a:tcPr>
                </a:tc>
                <a:tc hMerge="1">
                  <a:txBody>
                    <a:bodyPr/>
                    <a:lstStyle/>
                    <a:p>
                      <a:endParaRPr lang="zh-CN"/>
                    </a:p>
                  </a:txBody>
                  <a:tcPr/>
                </a:tc>
                <a:tc gridSpan="2">
                  <a:txBody>
                    <a:bodyPr/>
                    <a:lstStyle/>
                    <a:p>
                      <a:pPr algn="ctr"/>
                      <a:r>
                        <a:rPr lang="en-US" altLang="zh-CN" sz="1600" dirty="0" err="1">
                          <a:solidFill>
                            <a:schemeClr val="tx1"/>
                          </a:solidFill>
                          <a:latin typeface="+mn-lt"/>
                          <a:ea typeface="黑体" panose="02010609060101010101" pitchFamily="49" charset="-122"/>
                        </a:rPr>
                        <a:t>Instr</a:t>
                      </a:r>
                      <a:r>
                        <a:rPr lang="en-US" altLang="zh-CN" sz="1600" dirty="0">
                          <a:solidFill>
                            <a:schemeClr val="tx1"/>
                          </a:solidFill>
                          <a:latin typeface="+mn-lt"/>
                          <a:ea typeface="黑体" panose="02010609060101010101" pitchFamily="49" charset="-122"/>
                        </a:rPr>
                        <a:t> 2</a:t>
                      </a:r>
                      <a:endParaRPr lang="zh-CN" altLang="en-US" sz="1600" dirty="0">
                        <a:solidFill>
                          <a:schemeClr val="tx1"/>
                        </a:solidFill>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92D050"/>
                    </a:solidFill>
                  </a:tcPr>
                </a:tc>
                <a:tc hMerge="1">
                  <a:txBody>
                    <a:bodyPr/>
                    <a:lstStyle/>
                    <a:p>
                      <a:endParaRPr lang="zh-CN"/>
                    </a:p>
                  </a:txBody>
                  <a:tcPr/>
                </a:tc>
                <a:tc gridSpan="2">
                  <a:txBody>
                    <a:bodyPr/>
                    <a:lstStyle/>
                    <a:p>
                      <a:pPr algn="ctr"/>
                      <a:r>
                        <a:rPr lang="en-US" altLang="zh-CN" sz="1600" dirty="0" err="1">
                          <a:solidFill>
                            <a:schemeClr val="tx1"/>
                          </a:solidFill>
                          <a:latin typeface="+mn-lt"/>
                          <a:ea typeface="黑体" panose="02010609060101010101" pitchFamily="49" charset="-122"/>
                        </a:rPr>
                        <a:t>Instr1</a:t>
                      </a:r>
                      <a:endParaRPr lang="zh-CN" altLang="en-US" sz="1600" dirty="0">
                        <a:solidFill>
                          <a:schemeClr val="tx1"/>
                        </a:solidFill>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92D050"/>
                    </a:solidFill>
                  </a:tcPr>
                </a:tc>
                <a:tc hMerge="1">
                  <a:txBody>
                    <a:bodyPr/>
                    <a:lstStyle/>
                    <a:p>
                      <a:endParaRPr lang="zh-CN"/>
                    </a:p>
                  </a:txBody>
                  <a:tcPr/>
                </a:tc>
                <a:extLst>
                  <a:ext uri="{0D108BD9-81ED-4DB2-BD59-A6C34878D82A}">
                    <a16:rowId xmlns:a16="http://schemas.microsoft.com/office/drawing/2014/main" val="10006"/>
                  </a:ext>
                </a:extLst>
              </a:tr>
              <a:tr h="316230">
                <a:tc>
                  <a:txBody>
                    <a:bodyPr/>
                    <a:lstStyle/>
                    <a:p>
                      <a:pPr algn="ctr"/>
                      <a:r>
                        <a:rPr lang="en-US" altLang="zh-CN" sz="1600" dirty="0">
                          <a:latin typeface="+mn-lt"/>
                          <a:ea typeface="黑体" panose="02010609060101010101" pitchFamily="49" charset="-122"/>
                          <a:cs typeface="Courier New" panose="02070309020205020404" pitchFamily="49" charset="0"/>
                        </a:rPr>
                        <a:t>20</a:t>
                      </a:r>
                      <a:endParaRPr lang="zh-CN" altLang="en-US" sz="1600" dirty="0">
                        <a:latin typeface="+mn-lt"/>
                        <a:ea typeface="黑体" panose="02010609060101010101" pitchFamily="49" charset="-122"/>
                        <a:cs typeface="Courier New" panose="02070309020205020404" pitchFamily="49" charset="0"/>
                      </a:endParaRPr>
                    </a:p>
                  </a:txBody>
                  <a:tcPr marL="0" marR="0" marT="36000" marB="3600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1600" dirty="0" err="1">
                          <a:latin typeface="Courier New" panose="02070309020205020404" pitchFamily="49" charset="0"/>
                          <a:ea typeface="黑体" panose="02010609060101010101" pitchFamily="49" charset="-122"/>
                          <a:cs typeface="Courier New" panose="02070309020205020404" pitchFamily="49" charset="0"/>
                        </a:rPr>
                        <a:t>Instr</a:t>
                      </a:r>
                      <a:r>
                        <a:rPr lang="en-US" altLang="zh-CN" sz="1600" dirty="0">
                          <a:latin typeface="Courier New" panose="02070309020205020404" pitchFamily="49" charset="0"/>
                          <a:ea typeface="黑体" panose="02010609060101010101" pitchFamily="49" charset="-122"/>
                          <a:cs typeface="Courier New" panose="02070309020205020404" pitchFamily="49" charset="0"/>
                        </a:rPr>
                        <a:t> 6</a:t>
                      </a:r>
                      <a:endParaRPr lang="zh-CN" altLang="en-US" sz="1600" dirty="0">
                        <a:latin typeface="Courier New" panose="02070309020205020404" pitchFamily="49" charset="0"/>
                        <a:ea typeface="黑体" panose="02010609060101010101" pitchFamily="49" charset="-122"/>
                        <a:cs typeface="Courier New" panose="02070309020205020404" pitchFamily="49" charset="0"/>
                      </a:endParaRPr>
                    </a:p>
                  </a:txBody>
                  <a:tcPr marL="0" marR="0" marT="36000" marB="36000" anchor="ctr">
                    <a:lnL w="19050"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600" dirty="0">
                          <a:latin typeface="Courier New" panose="02070309020205020404" pitchFamily="49" charset="0"/>
                          <a:ea typeface="黑体" panose="02010609060101010101" pitchFamily="49" charset="-122"/>
                          <a:cs typeface="Courier New" panose="02070309020205020404" pitchFamily="49" charset="0"/>
                          <a:sym typeface="Wingdings 3" panose="05040102010807070707"/>
                        </a:rPr>
                        <a:t> </a:t>
                      </a:r>
                      <a:r>
                        <a:rPr lang="en-US" altLang="zh-CN" sz="1600" dirty="0">
                          <a:latin typeface="Courier New" panose="02070309020205020404" pitchFamily="49" charset="0"/>
                          <a:ea typeface="黑体" panose="02010609060101010101" pitchFamily="49" charset="-122"/>
                          <a:cs typeface="Courier New" panose="02070309020205020404" pitchFamily="49" charset="0"/>
                          <a:sym typeface="Wingdings 3" panose="05040102010807070707"/>
                        </a:rPr>
                        <a:t>5</a:t>
                      </a:r>
                      <a:endParaRPr lang="zh-CN" altLang="en-US" sz="1600" b="1" dirty="0">
                        <a:latin typeface="Courier New" panose="02070309020205020404" pitchFamily="49" charset="0"/>
                        <a:ea typeface="黑体" panose="02010609060101010101" pitchFamily="49" charset="-122"/>
                        <a:cs typeface="Courier New" panose="02070309020205020404" pitchFamily="49" charset="0"/>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a:r>
                        <a:rPr lang="en-US" altLang="zh-CN" sz="1600" dirty="0">
                          <a:latin typeface="Courier New" panose="02070309020205020404" pitchFamily="49" charset="0"/>
                          <a:ea typeface="黑体" panose="02010609060101010101" pitchFamily="49" charset="-122"/>
                          <a:cs typeface="Courier New" panose="02070309020205020404" pitchFamily="49" charset="0"/>
                          <a:sym typeface="Wingdings" panose="05000000000000000000" pitchFamily="2" charset="2"/>
                        </a:rPr>
                        <a:t>2024</a:t>
                      </a:r>
                      <a:endParaRPr lang="zh-CN" altLang="en-US" sz="1600" b="0" dirty="0">
                        <a:latin typeface="Courier New" panose="02070309020205020404" pitchFamily="49" charset="0"/>
                        <a:ea typeface="黑体" panose="02010609060101010101" pitchFamily="49" charset="-122"/>
                        <a:cs typeface="Courier New" panose="02070309020205020404" pitchFamily="49" charset="0"/>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gridSpan="2">
                  <a:txBody>
                    <a:bodyPr/>
                    <a:lstStyle/>
                    <a:p>
                      <a:pPr algn="ctr"/>
                      <a:r>
                        <a:rPr lang="en-US" altLang="zh-CN" sz="1600" dirty="0" err="1">
                          <a:latin typeface="+mn-lt"/>
                          <a:ea typeface="黑体" panose="02010609060101010101" pitchFamily="49" charset="-122"/>
                        </a:rPr>
                        <a:t>Instr6</a:t>
                      </a:r>
                      <a:endParaRPr lang="zh-CN" altLang="en-US" sz="1600" dirty="0">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zh-CN"/>
                    </a:p>
                  </a:txBody>
                  <a:tcPr/>
                </a:tc>
                <a:tc gridSpan="2">
                  <a:txBody>
                    <a:bodyPr/>
                    <a:lstStyle/>
                    <a:p>
                      <a:pPr algn="ctr"/>
                      <a:r>
                        <a:rPr lang="en-US" altLang="zh-CN" sz="1600" dirty="0" err="1">
                          <a:solidFill>
                            <a:schemeClr val="tx1"/>
                          </a:solidFill>
                          <a:latin typeface="+mn-lt"/>
                          <a:ea typeface="黑体" panose="02010609060101010101" pitchFamily="49" charset="-122"/>
                        </a:rPr>
                        <a:t>Instr6</a:t>
                      </a:r>
                      <a:endParaRPr lang="zh-CN" altLang="en-US" sz="1600" dirty="0">
                        <a:solidFill>
                          <a:schemeClr val="tx1"/>
                        </a:solidFill>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zh-CN"/>
                    </a:p>
                  </a:txBody>
                  <a:tcPr/>
                </a:tc>
                <a:tc gridSpan="2">
                  <a:txBody>
                    <a:bodyPr/>
                    <a:lstStyle/>
                    <a:p>
                      <a:pPr algn="ctr"/>
                      <a:r>
                        <a:rPr lang="en-US" altLang="zh-CN" sz="1600" dirty="0" err="1">
                          <a:solidFill>
                            <a:schemeClr val="tx1"/>
                          </a:solidFill>
                          <a:latin typeface="+mn-lt"/>
                          <a:ea typeface="黑体" panose="02010609060101010101" pitchFamily="49" charset="-122"/>
                        </a:rPr>
                        <a:t>Instr5</a:t>
                      </a:r>
                      <a:endParaRPr lang="zh-CN" altLang="en-US" sz="1600" dirty="0">
                        <a:solidFill>
                          <a:schemeClr val="tx1"/>
                        </a:solidFill>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zh-CN"/>
                    </a:p>
                  </a:txBody>
                  <a:tcPr/>
                </a:tc>
                <a:tc gridSpan="2">
                  <a:txBody>
                    <a:bodyPr/>
                    <a:lstStyle/>
                    <a:p>
                      <a:pPr algn="ctr"/>
                      <a:r>
                        <a:rPr lang="en-US" altLang="zh-CN" sz="1600" dirty="0" err="1">
                          <a:solidFill>
                            <a:schemeClr val="tx1"/>
                          </a:solidFill>
                          <a:latin typeface="+mn-lt"/>
                          <a:ea typeface="黑体" panose="02010609060101010101" pitchFamily="49" charset="-122"/>
                        </a:rPr>
                        <a:t>Instr4</a:t>
                      </a:r>
                      <a:endParaRPr lang="zh-CN" altLang="en-US" sz="1600" dirty="0">
                        <a:solidFill>
                          <a:schemeClr val="tx1"/>
                        </a:solidFill>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zh-CN"/>
                    </a:p>
                  </a:txBody>
                  <a:tcPr/>
                </a:tc>
                <a:tc gridSpan="2">
                  <a:txBody>
                    <a:bodyPr/>
                    <a:lstStyle/>
                    <a:p>
                      <a:pPr algn="ctr"/>
                      <a:r>
                        <a:rPr lang="en-US" altLang="zh-CN" sz="1600" dirty="0" err="1">
                          <a:solidFill>
                            <a:schemeClr val="tx1"/>
                          </a:solidFill>
                          <a:latin typeface="+mn-lt"/>
                          <a:ea typeface="黑体" panose="02010609060101010101" pitchFamily="49" charset="-122"/>
                        </a:rPr>
                        <a:t>Instr3</a:t>
                      </a:r>
                      <a:endParaRPr lang="zh-CN" altLang="en-US" sz="1600" dirty="0">
                        <a:solidFill>
                          <a:schemeClr val="tx1"/>
                        </a:solidFill>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zh-CN"/>
                    </a:p>
                  </a:txBody>
                  <a:tcPr/>
                </a:tc>
                <a:tc gridSpan="2">
                  <a:txBody>
                    <a:bodyPr/>
                    <a:lstStyle/>
                    <a:p>
                      <a:pPr algn="ctr"/>
                      <a:r>
                        <a:rPr lang="en-US" altLang="zh-CN" sz="1600" dirty="0" err="1">
                          <a:solidFill>
                            <a:schemeClr val="tx1"/>
                          </a:solidFill>
                          <a:latin typeface="+mn-lt"/>
                          <a:ea typeface="黑体" panose="02010609060101010101" pitchFamily="49" charset="-122"/>
                        </a:rPr>
                        <a:t>Instr2</a:t>
                      </a:r>
                      <a:endParaRPr lang="zh-CN" altLang="en-US" sz="1600" dirty="0">
                        <a:solidFill>
                          <a:schemeClr val="tx1"/>
                        </a:solidFill>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zh-CN"/>
                    </a:p>
                  </a:txBody>
                  <a:tcPr/>
                </a:tc>
                <a:extLst>
                  <a:ext uri="{0D108BD9-81ED-4DB2-BD59-A6C34878D82A}">
                    <a16:rowId xmlns:a16="http://schemas.microsoft.com/office/drawing/2014/main" val="10007"/>
                  </a:ext>
                </a:extLst>
              </a:tr>
            </a:tbl>
          </a:graphicData>
        </a:graphic>
      </p:graphicFrame>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Title 100"/>
          <p:cNvSpPr>
            <a:spLocks noGrp="1"/>
          </p:cNvSpPr>
          <p:nvPr>
            <p:ph type="title" idx="4294967295"/>
          </p:nvPr>
        </p:nvSpPr>
        <p:spPr>
          <a:xfrm>
            <a:off x="0" y="213995"/>
            <a:ext cx="8229600" cy="478790"/>
          </a:xfrm>
        </p:spPr>
        <p:txBody>
          <a:bodyPr/>
          <a:lstStyle/>
          <a:p>
            <a:r>
              <a:rPr lang="zh-CN" altLang="en-US" sz="3200" dirty="0">
                <a:solidFill>
                  <a:srgbClr val="FF0000"/>
                </a:solidFill>
              </a:rPr>
              <a:t>流水线示意图</a:t>
            </a:r>
            <a:endParaRPr lang="en-US" sz="3200" dirty="0">
              <a:solidFill>
                <a:srgbClr val="FF0000"/>
              </a:solidFill>
            </a:endParaRPr>
          </a:p>
        </p:txBody>
      </p:sp>
      <p:sp>
        <p:nvSpPr>
          <p:cNvPr id="102" name="Content Placeholder 101"/>
          <p:cNvSpPr>
            <a:spLocks noGrp="1"/>
          </p:cNvSpPr>
          <p:nvPr>
            <p:ph idx="4294967295"/>
          </p:nvPr>
        </p:nvSpPr>
        <p:spPr>
          <a:xfrm>
            <a:off x="3962400" y="4345940"/>
            <a:ext cx="4267200" cy="496570"/>
          </a:xfrm>
        </p:spPr>
        <p:txBody>
          <a:bodyPr>
            <a:normAutofit fontScale="90000"/>
          </a:bodyPr>
          <a:lstStyle/>
          <a:p>
            <a:r>
              <a:rPr lang="zh-CN" altLang="en-US" sz="2800" dirty="0"/>
              <a:t>使用数据通路来表示流水线</a:t>
            </a:r>
            <a:endParaRPr lang="en-US" sz="2800" dirty="0"/>
          </a:p>
        </p:txBody>
      </p:sp>
      <p:grpSp>
        <p:nvGrpSpPr>
          <p:cNvPr id="56" name="Group 4"/>
          <p:cNvGrpSpPr/>
          <p:nvPr/>
        </p:nvGrpSpPr>
        <p:grpSpPr bwMode="auto">
          <a:xfrm>
            <a:off x="4011168" y="4800600"/>
            <a:ext cx="4171950" cy="1658938"/>
            <a:chOff x="1357" y="2946"/>
            <a:chExt cx="2628" cy="1045"/>
          </a:xfrm>
        </p:grpSpPr>
        <p:sp>
          <p:nvSpPr>
            <p:cNvPr id="61" name="Freeform 5"/>
            <p:cNvSpPr/>
            <p:nvPr/>
          </p:nvSpPr>
          <p:spPr bwMode="auto">
            <a:xfrm>
              <a:off x="2986" y="3520"/>
              <a:ext cx="209" cy="289"/>
            </a:xfrm>
            <a:custGeom>
              <a:avLst/>
              <a:gdLst/>
              <a:ahLst/>
              <a:cxnLst>
                <a:cxn ang="0">
                  <a:pos x="169" y="0"/>
                </a:cxn>
                <a:cxn ang="0">
                  <a:pos x="0" y="0"/>
                </a:cxn>
                <a:cxn ang="0">
                  <a:pos x="0" y="288"/>
                </a:cxn>
                <a:cxn ang="0">
                  <a:pos x="169" y="288"/>
                </a:cxn>
              </a:cxnLst>
              <a:rect l="0" t="0" r="r" b="b"/>
              <a:pathLst>
                <a:path w="170" h="289">
                  <a:moveTo>
                    <a:pt x="169" y="0"/>
                  </a:moveTo>
                  <a:lnTo>
                    <a:pt x="0" y="0"/>
                  </a:lnTo>
                  <a:lnTo>
                    <a:pt x="0" y="288"/>
                  </a:lnTo>
                  <a:lnTo>
                    <a:pt x="169" y="288"/>
                  </a:lnTo>
                </a:path>
              </a:pathLst>
            </a:custGeom>
            <a:noFill/>
            <a:ln w="25400" cap="rnd" cmpd="sng">
              <a:solidFill>
                <a:schemeClr val="accent1"/>
              </a:solidFill>
              <a:prstDash val="solid"/>
              <a:round/>
              <a:headEnd type="none" w="med" len="med"/>
              <a:tailEnd type="none" w="med" len="med"/>
            </a:ln>
            <a:effectLst/>
          </p:spPr>
          <p:txBody>
            <a:bodyPr/>
            <a:lstStyle/>
            <a:p>
              <a:pPr defTabSz="457200"/>
              <a:endParaRPr lang="en-US">
                <a:solidFill>
                  <a:prstClr val="black"/>
                </a:solidFill>
              </a:endParaRPr>
            </a:p>
          </p:txBody>
        </p:sp>
        <p:sp>
          <p:nvSpPr>
            <p:cNvPr id="62" name="Freeform 6"/>
            <p:cNvSpPr/>
            <p:nvPr/>
          </p:nvSpPr>
          <p:spPr bwMode="auto">
            <a:xfrm>
              <a:off x="3193" y="3520"/>
              <a:ext cx="210" cy="289"/>
            </a:xfrm>
            <a:custGeom>
              <a:avLst/>
              <a:gdLst/>
              <a:ahLst/>
              <a:cxnLst>
                <a:cxn ang="0">
                  <a:pos x="0" y="0"/>
                </a:cxn>
                <a:cxn ang="0">
                  <a:pos x="170" y="0"/>
                </a:cxn>
                <a:cxn ang="0">
                  <a:pos x="170" y="288"/>
                </a:cxn>
                <a:cxn ang="0">
                  <a:pos x="0" y="288"/>
                </a:cxn>
              </a:cxnLst>
              <a:rect l="0" t="0" r="r" b="b"/>
              <a:pathLst>
                <a:path w="171" h="289">
                  <a:moveTo>
                    <a:pt x="0" y="0"/>
                  </a:moveTo>
                  <a:lnTo>
                    <a:pt x="170" y="0"/>
                  </a:lnTo>
                  <a:lnTo>
                    <a:pt x="170" y="288"/>
                  </a:lnTo>
                  <a:lnTo>
                    <a:pt x="0" y="288"/>
                  </a:lnTo>
                </a:path>
              </a:pathLst>
            </a:custGeom>
            <a:noFill/>
            <a:ln w="25400" cap="rnd" cmpd="sng">
              <a:solidFill>
                <a:schemeClr val="accent1"/>
              </a:solidFill>
              <a:prstDash val="solid"/>
              <a:round/>
              <a:headEnd type="none" w="med" len="med"/>
              <a:tailEnd type="none" w="med" len="med"/>
            </a:ln>
            <a:effectLst/>
          </p:spPr>
          <p:txBody>
            <a:bodyPr/>
            <a:lstStyle/>
            <a:p>
              <a:pPr defTabSz="457200"/>
              <a:endParaRPr lang="en-US">
                <a:solidFill>
                  <a:prstClr val="black"/>
                </a:solidFill>
              </a:endParaRPr>
            </a:p>
          </p:txBody>
        </p:sp>
        <p:grpSp>
          <p:nvGrpSpPr>
            <p:cNvPr id="63" name="Group 7"/>
            <p:cNvGrpSpPr/>
            <p:nvPr/>
          </p:nvGrpSpPr>
          <p:grpSpPr bwMode="auto">
            <a:xfrm>
              <a:off x="1357" y="2946"/>
              <a:ext cx="2628" cy="253"/>
              <a:chOff x="1396" y="1662"/>
              <a:chExt cx="2628" cy="253"/>
            </a:xfrm>
          </p:grpSpPr>
          <p:sp>
            <p:nvSpPr>
              <p:cNvPr id="94" name="Rectangle 8"/>
              <p:cNvSpPr>
                <a:spLocks noChangeArrowheads="1"/>
              </p:cNvSpPr>
              <p:nvPr/>
            </p:nvSpPr>
            <p:spPr bwMode="auto">
              <a:xfrm>
                <a:off x="1400" y="1688"/>
                <a:ext cx="512" cy="224"/>
              </a:xfrm>
              <a:prstGeom prst="rect">
                <a:avLst/>
              </a:prstGeom>
              <a:noFill/>
              <a:ln w="25400">
                <a:solidFill>
                  <a:schemeClr val="tx1"/>
                </a:solidFill>
                <a:miter lim="800000"/>
              </a:ln>
              <a:effectLst/>
            </p:spPr>
            <p:txBody>
              <a:bodyPr wrap="none" anchor="ctr"/>
              <a:lstStyle/>
              <a:p>
                <a:pPr defTabSz="457200"/>
                <a:endParaRPr lang="en-US">
                  <a:solidFill>
                    <a:prstClr val="black"/>
                  </a:solidFill>
                </a:endParaRPr>
              </a:p>
            </p:txBody>
          </p:sp>
          <p:sp>
            <p:nvSpPr>
              <p:cNvPr id="95" name="Rectangle 9"/>
              <p:cNvSpPr>
                <a:spLocks noChangeArrowheads="1"/>
              </p:cNvSpPr>
              <p:nvPr/>
            </p:nvSpPr>
            <p:spPr bwMode="auto">
              <a:xfrm>
                <a:off x="1396" y="1662"/>
                <a:ext cx="284" cy="253"/>
              </a:xfrm>
              <a:prstGeom prst="rect">
                <a:avLst/>
              </a:prstGeom>
              <a:noFill/>
              <a:ln w="12700">
                <a:noFill/>
                <a:miter lim="800000"/>
              </a:ln>
              <a:effectLst/>
            </p:spPr>
            <p:txBody>
              <a:bodyPr wrap="none" lIns="90487" tIns="44450" rIns="90487" bIns="44450">
                <a:spAutoFit/>
              </a:bodyPr>
              <a:lstStyle/>
              <a:p>
                <a:pPr indent="0" defTabSz="457200">
                  <a:buNone/>
                </a:pPr>
                <a:r>
                  <a:rPr lang="en-US" sz="2400" b="1">
                    <a:solidFill>
                      <a:srgbClr val="FF0000"/>
                    </a:solidFill>
                  </a:rPr>
                  <a:t>IF</a:t>
                </a:r>
                <a:endParaRPr lang="en-US" sz="2400" b="1" dirty="0">
                  <a:solidFill>
                    <a:srgbClr val="FF0000"/>
                  </a:solidFill>
                </a:endParaRPr>
              </a:p>
            </p:txBody>
          </p:sp>
          <p:sp>
            <p:nvSpPr>
              <p:cNvPr id="96" name="Rectangle 10"/>
              <p:cNvSpPr>
                <a:spLocks noChangeArrowheads="1"/>
              </p:cNvSpPr>
              <p:nvPr/>
            </p:nvSpPr>
            <p:spPr bwMode="auto">
              <a:xfrm>
                <a:off x="1928" y="1688"/>
                <a:ext cx="512" cy="224"/>
              </a:xfrm>
              <a:prstGeom prst="rect">
                <a:avLst/>
              </a:prstGeom>
              <a:noFill/>
              <a:ln w="25400">
                <a:solidFill>
                  <a:schemeClr val="tx1"/>
                </a:solidFill>
                <a:miter lim="800000"/>
              </a:ln>
              <a:effectLst/>
            </p:spPr>
            <p:txBody>
              <a:bodyPr wrap="none" anchor="ctr"/>
              <a:lstStyle/>
              <a:p>
                <a:pPr defTabSz="457200"/>
                <a:endParaRPr lang="en-US">
                  <a:solidFill>
                    <a:prstClr val="black"/>
                  </a:solidFill>
                </a:endParaRPr>
              </a:p>
            </p:txBody>
          </p:sp>
          <p:sp>
            <p:nvSpPr>
              <p:cNvPr id="97" name="Rectangle 11"/>
              <p:cNvSpPr>
                <a:spLocks noChangeArrowheads="1"/>
              </p:cNvSpPr>
              <p:nvPr/>
            </p:nvSpPr>
            <p:spPr bwMode="auto">
              <a:xfrm>
                <a:off x="2456" y="1688"/>
                <a:ext cx="512" cy="224"/>
              </a:xfrm>
              <a:prstGeom prst="rect">
                <a:avLst/>
              </a:prstGeom>
              <a:noFill/>
              <a:ln w="25400">
                <a:solidFill>
                  <a:schemeClr val="tx1"/>
                </a:solidFill>
                <a:miter lim="800000"/>
              </a:ln>
              <a:effectLst/>
            </p:spPr>
            <p:txBody>
              <a:bodyPr wrap="none" anchor="ctr"/>
              <a:lstStyle/>
              <a:p>
                <a:pPr defTabSz="457200"/>
                <a:endParaRPr lang="en-US">
                  <a:solidFill>
                    <a:prstClr val="black"/>
                  </a:solidFill>
                </a:endParaRPr>
              </a:p>
            </p:txBody>
          </p:sp>
          <p:sp>
            <p:nvSpPr>
              <p:cNvPr id="98" name="Rectangle 12"/>
              <p:cNvSpPr>
                <a:spLocks noChangeArrowheads="1"/>
              </p:cNvSpPr>
              <p:nvPr/>
            </p:nvSpPr>
            <p:spPr bwMode="auto">
              <a:xfrm>
                <a:off x="2984" y="1688"/>
                <a:ext cx="512" cy="224"/>
              </a:xfrm>
              <a:prstGeom prst="rect">
                <a:avLst/>
              </a:prstGeom>
              <a:noFill/>
              <a:ln w="25400">
                <a:solidFill>
                  <a:schemeClr val="tx1"/>
                </a:solidFill>
                <a:miter lim="800000"/>
              </a:ln>
              <a:effectLst/>
            </p:spPr>
            <p:txBody>
              <a:bodyPr wrap="none" anchor="ctr"/>
              <a:lstStyle/>
              <a:p>
                <a:pPr defTabSz="457200"/>
                <a:endParaRPr lang="en-US">
                  <a:solidFill>
                    <a:prstClr val="black"/>
                  </a:solidFill>
                </a:endParaRPr>
              </a:p>
            </p:txBody>
          </p:sp>
          <p:sp>
            <p:nvSpPr>
              <p:cNvPr id="99" name="Rectangle 13"/>
              <p:cNvSpPr>
                <a:spLocks noChangeArrowheads="1"/>
              </p:cNvSpPr>
              <p:nvPr/>
            </p:nvSpPr>
            <p:spPr bwMode="auto">
              <a:xfrm>
                <a:off x="3512" y="1688"/>
                <a:ext cx="512" cy="224"/>
              </a:xfrm>
              <a:prstGeom prst="rect">
                <a:avLst/>
              </a:prstGeom>
              <a:noFill/>
              <a:ln w="25400">
                <a:solidFill>
                  <a:schemeClr val="tx1"/>
                </a:solidFill>
                <a:miter lim="800000"/>
              </a:ln>
              <a:effectLst/>
            </p:spPr>
            <p:txBody>
              <a:bodyPr wrap="none" anchor="ctr"/>
              <a:lstStyle/>
              <a:p>
                <a:pPr defTabSz="457200"/>
                <a:endParaRPr lang="en-US">
                  <a:solidFill>
                    <a:prstClr val="black"/>
                  </a:solidFill>
                </a:endParaRPr>
              </a:p>
            </p:txBody>
          </p:sp>
          <p:sp>
            <p:nvSpPr>
              <p:cNvPr id="100" name="Rectangle 14"/>
              <p:cNvSpPr>
                <a:spLocks noChangeArrowheads="1"/>
              </p:cNvSpPr>
              <p:nvPr/>
            </p:nvSpPr>
            <p:spPr bwMode="auto">
              <a:xfrm>
                <a:off x="1907" y="1662"/>
                <a:ext cx="306" cy="253"/>
              </a:xfrm>
              <a:prstGeom prst="rect">
                <a:avLst/>
              </a:prstGeom>
              <a:noFill/>
              <a:ln w="12700">
                <a:noFill/>
                <a:miter lim="800000"/>
              </a:ln>
              <a:effectLst/>
            </p:spPr>
            <p:txBody>
              <a:bodyPr wrap="none" lIns="90487" tIns="44450" rIns="90487" bIns="44450">
                <a:spAutoFit/>
              </a:bodyPr>
              <a:lstStyle/>
              <a:p>
                <a:pPr indent="0" defTabSz="457200">
                  <a:buNone/>
                </a:pPr>
                <a:r>
                  <a:rPr lang="en-US" sz="2400" b="1">
                    <a:solidFill>
                      <a:srgbClr val="FF0000"/>
                    </a:solidFill>
                  </a:rPr>
                  <a:t>ID</a:t>
                </a:r>
                <a:endParaRPr lang="en-US" sz="2400" b="1" dirty="0">
                  <a:solidFill>
                    <a:srgbClr val="FF0000"/>
                  </a:solidFill>
                </a:endParaRPr>
              </a:p>
            </p:txBody>
          </p:sp>
          <p:sp>
            <p:nvSpPr>
              <p:cNvPr id="103" name="Rectangle 15"/>
              <p:cNvSpPr>
                <a:spLocks noChangeArrowheads="1"/>
              </p:cNvSpPr>
              <p:nvPr/>
            </p:nvSpPr>
            <p:spPr bwMode="auto">
              <a:xfrm>
                <a:off x="2435" y="1662"/>
                <a:ext cx="370" cy="253"/>
              </a:xfrm>
              <a:prstGeom prst="rect">
                <a:avLst/>
              </a:prstGeom>
              <a:noFill/>
              <a:ln w="12700">
                <a:noFill/>
                <a:miter lim="800000"/>
              </a:ln>
              <a:effectLst/>
            </p:spPr>
            <p:txBody>
              <a:bodyPr wrap="none" lIns="90487" tIns="44450" rIns="90487" bIns="44450">
                <a:spAutoFit/>
              </a:bodyPr>
              <a:lstStyle/>
              <a:p>
                <a:pPr indent="0" defTabSz="457200">
                  <a:buNone/>
                </a:pPr>
                <a:r>
                  <a:rPr lang="en-US" sz="2400" b="1" dirty="0">
                    <a:solidFill>
                      <a:srgbClr val="FF0000"/>
                    </a:solidFill>
                  </a:rPr>
                  <a:t>EX</a:t>
                </a:r>
              </a:p>
            </p:txBody>
          </p:sp>
          <p:sp>
            <p:nvSpPr>
              <p:cNvPr id="104" name="Rectangle 16"/>
              <p:cNvSpPr>
                <a:spLocks noChangeArrowheads="1"/>
              </p:cNvSpPr>
              <p:nvPr/>
            </p:nvSpPr>
            <p:spPr bwMode="auto">
              <a:xfrm>
                <a:off x="2963" y="1662"/>
                <a:ext cx="551" cy="253"/>
              </a:xfrm>
              <a:prstGeom prst="rect">
                <a:avLst/>
              </a:prstGeom>
              <a:noFill/>
              <a:ln w="12700">
                <a:noFill/>
                <a:miter lim="800000"/>
              </a:ln>
              <a:effectLst/>
            </p:spPr>
            <p:txBody>
              <a:bodyPr wrap="none" lIns="90487" tIns="44450" rIns="90487" bIns="44450">
                <a:spAutoFit/>
              </a:bodyPr>
              <a:lstStyle/>
              <a:p>
                <a:pPr indent="0" defTabSz="457200">
                  <a:buNone/>
                </a:pPr>
                <a:r>
                  <a:rPr lang="en-US" sz="2400" b="1" dirty="0" err="1">
                    <a:solidFill>
                      <a:srgbClr val="FF0000"/>
                    </a:solidFill>
                  </a:rPr>
                  <a:t>Mem</a:t>
                </a:r>
                <a:endParaRPr lang="en-US" sz="2400" b="1" dirty="0">
                  <a:solidFill>
                    <a:srgbClr val="FF0000"/>
                  </a:solidFill>
                </a:endParaRPr>
              </a:p>
            </p:txBody>
          </p:sp>
          <p:sp>
            <p:nvSpPr>
              <p:cNvPr id="105" name="Rectangle 17"/>
              <p:cNvSpPr>
                <a:spLocks noChangeArrowheads="1"/>
              </p:cNvSpPr>
              <p:nvPr/>
            </p:nvSpPr>
            <p:spPr bwMode="auto">
              <a:xfrm>
                <a:off x="3539" y="1662"/>
                <a:ext cx="434" cy="253"/>
              </a:xfrm>
              <a:prstGeom prst="rect">
                <a:avLst/>
              </a:prstGeom>
              <a:noFill/>
              <a:ln w="12700">
                <a:noFill/>
                <a:miter lim="800000"/>
              </a:ln>
              <a:effectLst/>
            </p:spPr>
            <p:txBody>
              <a:bodyPr wrap="none" lIns="90487" tIns="44450" rIns="90487" bIns="44450">
                <a:spAutoFit/>
              </a:bodyPr>
              <a:lstStyle/>
              <a:p>
                <a:pPr indent="0" defTabSz="457200">
                  <a:buNone/>
                </a:pPr>
                <a:r>
                  <a:rPr lang="en-US" sz="2400" b="1" dirty="0">
                    <a:solidFill>
                      <a:srgbClr val="FF0000"/>
                    </a:solidFill>
                  </a:rPr>
                  <a:t>WB</a:t>
                </a:r>
              </a:p>
            </p:txBody>
          </p:sp>
        </p:grpSp>
        <p:sp>
          <p:nvSpPr>
            <p:cNvPr id="64" name="Freeform 18"/>
            <p:cNvSpPr/>
            <p:nvPr/>
          </p:nvSpPr>
          <p:spPr bwMode="auto">
            <a:xfrm>
              <a:off x="2551" y="3472"/>
              <a:ext cx="261" cy="481"/>
            </a:xfrm>
            <a:custGeom>
              <a:avLst/>
              <a:gdLst/>
              <a:ahLst/>
              <a:cxnLst>
                <a:cxn ang="0">
                  <a:pos x="0" y="320"/>
                </a:cxn>
                <a:cxn ang="0">
                  <a:pos x="71" y="240"/>
                </a:cxn>
                <a:cxn ang="0">
                  <a:pos x="0" y="160"/>
                </a:cxn>
                <a:cxn ang="0">
                  <a:pos x="0" y="0"/>
                </a:cxn>
                <a:cxn ang="0">
                  <a:pos x="212" y="160"/>
                </a:cxn>
                <a:cxn ang="0">
                  <a:pos x="212" y="320"/>
                </a:cxn>
                <a:cxn ang="0">
                  <a:pos x="0" y="480"/>
                </a:cxn>
                <a:cxn ang="0">
                  <a:pos x="0" y="320"/>
                </a:cxn>
              </a:cxnLst>
              <a:rect l="0" t="0" r="r" b="b"/>
              <a:pathLst>
                <a:path w="213" h="481">
                  <a:moveTo>
                    <a:pt x="0" y="320"/>
                  </a:moveTo>
                  <a:lnTo>
                    <a:pt x="71" y="240"/>
                  </a:lnTo>
                  <a:lnTo>
                    <a:pt x="0" y="160"/>
                  </a:lnTo>
                  <a:lnTo>
                    <a:pt x="0" y="0"/>
                  </a:lnTo>
                  <a:lnTo>
                    <a:pt x="212" y="160"/>
                  </a:lnTo>
                  <a:lnTo>
                    <a:pt x="212" y="320"/>
                  </a:lnTo>
                  <a:lnTo>
                    <a:pt x="0" y="480"/>
                  </a:lnTo>
                  <a:lnTo>
                    <a:pt x="0" y="320"/>
                  </a:lnTo>
                </a:path>
              </a:pathLst>
            </a:custGeom>
            <a:noFill/>
            <a:ln w="25400" cap="rnd" cmpd="sng">
              <a:solidFill>
                <a:schemeClr val="accent1"/>
              </a:solidFill>
              <a:prstDash val="solid"/>
              <a:round/>
              <a:headEnd type="none" w="med" len="med"/>
              <a:tailEnd type="none" w="med" len="med"/>
            </a:ln>
            <a:effectLst/>
          </p:spPr>
          <p:txBody>
            <a:bodyPr/>
            <a:lstStyle/>
            <a:p>
              <a:pPr defTabSz="457200"/>
              <a:endParaRPr lang="en-US">
                <a:solidFill>
                  <a:prstClr val="black"/>
                </a:solidFill>
              </a:endParaRPr>
            </a:p>
          </p:txBody>
        </p:sp>
        <p:sp>
          <p:nvSpPr>
            <p:cNvPr id="65" name="Rectangle 19"/>
            <p:cNvSpPr>
              <a:spLocks noChangeArrowheads="1"/>
            </p:cNvSpPr>
            <p:nvPr/>
          </p:nvSpPr>
          <p:spPr bwMode="auto">
            <a:xfrm rot="5400000">
              <a:off x="2491" y="3593"/>
              <a:ext cx="384" cy="188"/>
            </a:xfrm>
            <a:prstGeom prst="rect">
              <a:avLst/>
            </a:prstGeom>
            <a:noFill/>
            <a:ln w="12700">
              <a:noFill/>
              <a:miter lim="800000"/>
            </a:ln>
            <a:effectLst/>
          </p:spPr>
          <p:txBody>
            <a:bodyPr wrap="none" lIns="90487" tIns="44450" rIns="90487" bIns="44450">
              <a:spAutoFit/>
            </a:bodyPr>
            <a:lstStyle/>
            <a:p>
              <a:pPr indent="0" defTabSz="457200">
                <a:buNone/>
              </a:pPr>
              <a:r>
                <a:rPr lang="en-US" sz="1600" b="1">
                  <a:solidFill>
                    <a:prstClr val="black"/>
                  </a:solidFill>
                  <a:latin typeface="Times" pitchFamily="-65" charset="0"/>
                </a:rPr>
                <a:t>ALU</a:t>
              </a:r>
            </a:p>
          </p:txBody>
        </p:sp>
        <p:sp>
          <p:nvSpPr>
            <p:cNvPr id="66" name="Rectangle 20"/>
            <p:cNvSpPr>
              <a:spLocks noChangeArrowheads="1"/>
            </p:cNvSpPr>
            <p:nvPr/>
          </p:nvSpPr>
          <p:spPr bwMode="auto">
            <a:xfrm>
              <a:off x="1392" y="3570"/>
              <a:ext cx="292" cy="188"/>
            </a:xfrm>
            <a:prstGeom prst="rect">
              <a:avLst/>
            </a:prstGeom>
            <a:noFill/>
            <a:ln w="12700">
              <a:noFill/>
              <a:miter lim="800000"/>
            </a:ln>
            <a:effectLst/>
          </p:spPr>
          <p:txBody>
            <a:bodyPr wrap="none" lIns="90487" tIns="44450" rIns="90487" bIns="44450">
              <a:spAutoFit/>
            </a:bodyPr>
            <a:lstStyle/>
            <a:p>
              <a:pPr indent="0" defTabSz="457200">
                <a:buNone/>
              </a:pPr>
              <a:r>
                <a:rPr lang="en-US" sz="1600" b="1">
                  <a:solidFill>
                    <a:prstClr val="black"/>
                  </a:solidFill>
                  <a:latin typeface="Times" pitchFamily="-65" charset="0"/>
                </a:rPr>
                <a:t>  I$</a:t>
              </a:r>
              <a:endParaRPr lang="en-US" sz="1600" b="1" dirty="0">
                <a:solidFill>
                  <a:prstClr val="black"/>
                </a:solidFill>
                <a:latin typeface="Times" pitchFamily="-65" charset="0"/>
              </a:endParaRPr>
            </a:p>
          </p:txBody>
        </p:sp>
        <p:grpSp>
          <p:nvGrpSpPr>
            <p:cNvPr id="67" name="Group 21"/>
            <p:cNvGrpSpPr/>
            <p:nvPr/>
          </p:nvGrpSpPr>
          <p:grpSpPr bwMode="auto">
            <a:xfrm>
              <a:off x="1419" y="3568"/>
              <a:ext cx="418" cy="289"/>
              <a:chOff x="1343" y="1248"/>
              <a:chExt cx="340" cy="289"/>
            </a:xfrm>
          </p:grpSpPr>
          <p:sp>
            <p:nvSpPr>
              <p:cNvPr id="92" name="Freeform 22"/>
              <p:cNvSpPr/>
              <p:nvPr/>
            </p:nvSpPr>
            <p:spPr bwMode="auto">
              <a:xfrm>
                <a:off x="1343" y="1248"/>
                <a:ext cx="170" cy="289"/>
              </a:xfrm>
              <a:custGeom>
                <a:avLst/>
                <a:gdLst/>
                <a:ahLst/>
                <a:cxnLst>
                  <a:cxn ang="0">
                    <a:pos x="169" y="0"/>
                  </a:cxn>
                  <a:cxn ang="0">
                    <a:pos x="0" y="0"/>
                  </a:cxn>
                  <a:cxn ang="0">
                    <a:pos x="0" y="288"/>
                  </a:cxn>
                  <a:cxn ang="0">
                    <a:pos x="169" y="288"/>
                  </a:cxn>
                </a:cxnLst>
                <a:rect l="0" t="0" r="r" b="b"/>
                <a:pathLst>
                  <a:path w="170" h="289">
                    <a:moveTo>
                      <a:pt x="169" y="0"/>
                    </a:moveTo>
                    <a:lnTo>
                      <a:pt x="0" y="0"/>
                    </a:lnTo>
                    <a:lnTo>
                      <a:pt x="0" y="288"/>
                    </a:lnTo>
                    <a:lnTo>
                      <a:pt x="169" y="288"/>
                    </a:lnTo>
                  </a:path>
                </a:pathLst>
              </a:custGeom>
              <a:noFill/>
              <a:ln w="25400" cap="rnd" cmpd="sng">
                <a:solidFill>
                  <a:schemeClr val="accent1"/>
                </a:solidFill>
                <a:prstDash val="solid"/>
                <a:round/>
                <a:headEnd type="none" w="med" len="med"/>
                <a:tailEnd type="none" w="med" len="med"/>
              </a:ln>
              <a:effectLst/>
            </p:spPr>
            <p:txBody>
              <a:bodyPr/>
              <a:lstStyle/>
              <a:p>
                <a:pPr defTabSz="457200"/>
                <a:endParaRPr lang="en-US">
                  <a:solidFill>
                    <a:prstClr val="black"/>
                  </a:solidFill>
                </a:endParaRPr>
              </a:p>
            </p:txBody>
          </p:sp>
          <p:sp>
            <p:nvSpPr>
              <p:cNvPr id="93" name="Freeform 23"/>
              <p:cNvSpPr/>
              <p:nvPr/>
            </p:nvSpPr>
            <p:spPr bwMode="auto">
              <a:xfrm>
                <a:off x="1512" y="1248"/>
                <a:ext cx="171" cy="289"/>
              </a:xfrm>
              <a:custGeom>
                <a:avLst/>
                <a:gdLst/>
                <a:ahLst/>
                <a:cxnLst>
                  <a:cxn ang="0">
                    <a:pos x="0" y="0"/>
                  </a:cxn>
                  <a:cxn ang="0">
                    <a:pos x="170" y="0"/>
                  </a:cxn>
                  <a:cxn ang="0">
                    <a:pos x="170" y="288"/>
                  </a:cxn>
                  <a:cxn ang="0">
                    <a:pos x="0" y="288"/>
                  </a:cxn>
                </a:cxnLst>
                <a:rect l="0" t="0" r="r" b="b"/>
                <a:pathLst>
                  <a:path w="171" h="289">
                    <a:moveTo>
                      <a:pt x="0" y="0"/>
                    </a:moveTo>
                    <a:lnTo>
                      <a:pt x="170" y="0"/>
                    </a:lnTo>
                    <a:lnTo>
                      <a:pt x="170" y="288"/>
                    </a:lnTo>
                    <a:lnTo>
                      <a:pt x="0" y="288"/>
                    </a:lnTo>
                  </a:path>
                </a:pathLst>
              </a:custGeom>
              <a:noFill/>
              <a:ln w="25400" cap="rnd" cmpd="sng">
                <a:solidFill>
                  <a:schemeClr val="accent1"/>
                </a:solidFill>
                <a:prstDash val="solid"/>
                <a:round/>
                <a:headEnd type="none" w="med" len="med"/>
                <a:tailEnd type="none" w="med" len="med"/>
              </a:ln>
              <a:effectLst/>
            </p:spPr>
            <p:txBody>
              <a:bodyPr/>
              <a:lstStyle/>
              <a:p>
                <a:pPr defTabSz="457200"/>
                <a:endParaRPr lang="en-US">
                  <a:solidFill>
                    <a:prstClr val="black"/>
                  </a:solidFill>
                </a:endParaRPr>
              </a:p>
            </p:txBody>
          </p:sp>
        </p:grpSp>
        <p:sp>
          <p:nvSpPr>
            <p:cNvPr id="68" name="Rectangle 24"/>
            <p:cNvSpPr>
              <a:spLocks noChangeArrowheads="1"/>
            </p:cNvSpPr>
            <p:nvPr/>
          </p:nvSpPr>
          <p:spPr bwMode="auto">
            <a:xfrm>
              <a:off x="1956" y="3575"/>
              <a:ext cx="327" cy="188"/>
            </a:xfrm>
            <a:prstGeom prst="rect">
              <a:avLst/>
            </a:prstGeom>
            <a:noFill/>
            <a:ln w="12700">
              <a:noFill/>
              <a:miter lim="800000"/>
            </a:ln>
            <a:effectLst/>
          </p:spPr>
          <p:txBody>
            <a:bodyPr wrap="none" lIns="90487" tIns="44450" rIns="90487" bIns="44450">
              <a:spAutoFit/>
            </a:bodyPr>
            <a:lstStyle/>
            <a:p>
              <a:pPr indent="0" defTabSz="457200">
                <a:buNone/>
              </a:pPr>
              <a:r>
                <a:rPr lang="en-US" sz="1600" b="1">
                  <a:solidFill>
                    <a:prstClr val="black"/>
                  </a:solidFill>
                  <a:latin typeface="Times" pitchFamily="-65" charset="0"/>
                </a:rPr>
                <a:t>Reg</a:t>
              </a:r>
            </a:p>
          </p:txBody>
        </p:sp>
        <p:sp>
          <p:nvSpPr>
            <p:cNvPr id="69" name="Freeform 25"/>
            <p:cNvSpPr/>
            <p:nvPr/>
          </p:nvSpPr>
          <p:spPr bwMode="auto">
            <a:xfrm>
              <a:off x="1979" y="3568"/>
              <a:ext cx="183" cy="289"/>
            </a:xfrm>
            <a:custGeom>
              <a:avLst/>
              <a:gdLst/>
              <a:ahLst/>
              <a:cxnLst>
                <a:cxn ang="0">
                  <a:pos x="148" y="0"/>
                </a:cxn>
                <a:cxn ang="0">
                  <a:pos x="0" y="0"/>
                </a:cxn>
                <a:cxn ang="0">
                  <a:pos x="0" y="288"/>
                </a:cxn>
                <a:cxn ang="0">
                  <a:pos x="148" y="288"/>
                </a:cxn>
              </a:cxnLst>
              <a:rect l="0" t="0" r="r" b="b"/>
              <a:pathLst>
                <a:path w="149" h="289">
                  <a:moveTo>
                    <a:pt x="148" y="0"/>
                  </a:moveTo>
                  <a:lnTo>
                    <a:pt x="0" y="0"/>
                  </a:lnTo>
                  <a:lnTo>
                    <a:pt x="0" y="288"/>
                  </a:lnTo>
                  <a:lnTo>
                    <a:pt x="148" y="288"/>
                  </a:lnTo>
                </a:path>
              </a:pathLst>
            </a:custGeom>
            <a:noFill/>
            <a:ln w="25400" cap="rnd" cmpd="sng">
              <a:solidFill>
                <a:schemeClr val="accent1"/>
              </a:solidFill>
              <a:prstDash val="solid"/>
              <a:round/>
              <a:headEnd type="none" w="med" len="med"/>
              <a:tailEnd type="none" w="med" len="med"/>
            </a:ln>
            <a:effectLst/>
          </p:spPr>
          <p:txBody>
            <a:bodyPr/>
            <a:lstStyle/>
            <a:p>
              <a:pPr defTabSz="457200"/>
              <a:endParaRPr lang="en-US">
                <a:solidFill>
                  <a:prstClr val="black"/>
                </a:solidFill>
              </a:endParaRPr>
            </a:p>
          </p:txBody>
        </p:sp>
        <p:sp>
          <p:nvSpPr>
            <p:cNvPr id="70" name="Freeform 26"/>
            <p:cNvSpPr/>
            <p:nvPr/>
          </p:nvSpPr>
          <p:spPr bwMode="auto">
            <a:xfrm>
              <a:off x="2161" y="3568"/>
              <a:ext cx="181" cy="289"/>
            </a:xfrm>
            <a:custGeom>
              <a:avLst/>
              <a:gdLst/>
              <a:ahLst/>
              <a:cxnLst>
                <a:cxn ang="0">
                  <a:pos x="0" y="0"/>
                </a:cxn>
                <a:cxn ang="0">
                  <a:pos x="147" y="0"/>
                </a:cxn>
                <a:cxn ang="0">
                  <a:pos x="147" y="288"/>
                </a:cxn>
                <a:cxn ang="0">
                  <a:pos x="0" y="288"/>
                </a:cxn>
              </a:cxnLst>
              <a:rect l="0" t="0" r="r" b="b"/>
              <a:pathLst>
                <a:path w="148" h="289">
                  <a:moveTo>
                    <a:pt x="0" y="0"/>
                  </a:moveTo>
                  <a:lnTo>
                    <a:pt x="147" y="0"/>
                  </a:lnTo>
                  <a:lnTo>
                    <a:pt x="147" y="288"/>
                  </a:lnTo>
                  <a:lnTo>
                    <a:pt x="0" y="288"/>
                  </a:lnTo>
                </a:path>
              </a:pathLst>
            </a:custGeom>
            <a:noFill/>
            <a:ln w="25400" cap="rnd" cmpd="sng">
              <a:solidFill>
                <a:schemeClr val="accent1"/>
              </a:solidFill>
              <a:prstDash val="solid"/>
              <a:round/>
              <a:headEnd type="none" w="med" len="med"/>
              <a:tailEnd type="none" w="med" len="med"/>
            </a:ln>
            <a:effectLst/>
          </p:spPr>
          <p:txBody>
            <a:bodyPr/>
            <a:lstStyle/>
            <a:p>
              <a:pPr defTabSz="457200"/>
              <a:endParaRPr lang="en-US">
                <a:solidFill>
                  <a:prstClr val="black"/>
                </a:solidFill>
              </a:endParaRPr>
            </a:p>
          </p:txBody>
        </p:sp>
        <p:sp>
          <p:nvSpPr>
            <p:cNvPr id="71" name="Line 27"/>
            <p:cNvSpPr>
              <a:spLocks noChangeShapeType="1"/>
            </p:cNvSpPr>
            <p:nvPr/>
          </p:nvSpPr>
          <p:spPr bwMode="auto">
            <a:xfrm>
              <a:off x="1838" y="3712"/>
              <a:ext cx="118" cy="0"/>
            </a:xfrm>
            <a:prstGeom prst="line">
              <a:avLst/>
            </a:prstGeom>
            <a:noFill/>
            <a:ln w="25400">
              <a:solidFill>
                <a:schemeClr val="accent1"/>
              </a:solidFill>
              <a:round/>
            </a:ln>
            <a:effectLst/>
          </p:spPr>
          <p:txBody>
            <a:bodyPr wrap="none" anchor="ctr"/>
            <a:lstStyle/>
            <a:p>
              <a:pPr defTabSz="457200"/>
              <a:endParaRPr lang="en-US">
                <a:solidFill>
                  <a:prstClr val="black"/>
                </a:solidFill>
              </a:endParaRPr>
            </a:p>
          </p:txBody>
        </p:sp>
        <p:sp>
          <p:nvSpPr>
            <p:cNvPr id="72" name="Freeform 28"/>
            <p:cNvSpPr/>
            <p:nvPr/>
          </p:nvSpPr>
          <p:spPr bwMode="auto">
            <a:xfrm>
              <a:off x="1914" y="3616"/>
              <a:ext cx="59" cy="97"/>
            </a:xfrm>
            <a:custGeom>
              <a:avLst/>
              <a:gdLst/>
              <a:ahLst/>
              <a:cxnLst>
                <a:cxn ang="0">
                  <a:pos x="0" y="96"/>
                </a:cxn>
                <a:cxn ang="0">
                  <a:pos x="0" y="0"/>
                </a:cxn>
                <a:cxn ang="0">
                  <a:pos x="47" y="0"/>
                </a:cxn>
                <a:cxn ang="0">
                  <a:pos x="47" y="0"/>
                </a:cxn>
              </a:cxnLst>
              <a:rect l="0" t="0" r="r" b="b"/>
              <a:pathLst>
                <a:path w="48" h="97">
                  <a:moveTo>
                    <a:pt x="0" y="96"/>
                  </a:moveTo>
                  <a:lnTo>
                    <a:pt x="0" y="0"/>
                  </a:lnTo>
                  <a:lnTo>
                    <a:pt x="47" y="0"/>
                  </a:lnTo>
                  <a:lnTo>
                    <a:pt x="47" y="0"/>
                  </a:lnTo>
                </a:path>
              </a:pathLst>
            </a:custGeom>
            <a:noFill/>
            <a:ln w="25400" cap="rnd" cmpd="sng">
              <a:solidFill>
                <a:schemeClr val="accent1"/>
              </a:solidFill>
              <a:prstDash val="solid"/>
              <a:round/>
              <a:headEnd type="none" w="med" len="med"/>
              <a:tailEnd type="none" w="med" len="med"/>
            </a:ln>
            <a:effectLst/>
          </p:spPr>
          <p:txBody>
            <a:bodyPr/>
            <a:lstStyle/>
            <a:p>
              <a:pPr defTabSz="457200"/>
              <a:endParaRPr lang="en-US">
                <a:solidFill>
                  <a:prstClr val="black"/>
                </a:solidFill>
              </a:endParaRPr>
            </a:p>
          </p:txBody>
        </p:sp>
        <p:sp>
          <p:nvSpPr>
            <p:cNvPr id="73" name="Line 29"/>
            <p:cNvSpPr>
              <a:spLocks noChangeShapeType="1"/>
            </p:cNvSpPr>
            <p:nvPr/>
          </p:nvSpPr>
          <p:spPr bwMode="auto">
            <a:xfrm>
              <a:off x="2349" y="3616"/>
              <a:ext cx="192" cy="0"/>
            </a:xfrm>
            <a:prstGeom prst="line">
              <a:avLst/>
            </a:prstGeom>
            <a:noFill/>
            <a:ln w="25400">
              <a:solidFill>
                <a:schemeClr val="accent1"/>
              </a:solidFill>
              <a:round/>
            </a:ln>
            <a:effectLst/>
          </p:spPr>
          <p:txBody>
            <a:bodyPr wrap="none" anchor="ctr"/>
            <a:lstStyle/>
            <a:p>
              <a:pPr defTabSz="457200"/>
              <a:endParaRPr lang="en-US">
                <a:solidFill>
                  <a:prstClr val="black"/>
                </a:solidFill>
              </a:endParaRPr>
            </a:p>
          </p:txBody>
        </p:sp>
        <p:sp>
          <p:nvSpPr>
            <p:cNvPr id="74" name="Rectangle 30"/>
            <p:cNvSpPr>
              <a:spLocks noChangeArrowheads="1"/>
            </p:cNvSpPr>
            <p:nvPr/>
          </p:nvSpPr>
          <p:spPr bwMode="auto">
            <a:xfrm>
              <a:off x="2958" y="3570"/>
              <a:ext cx="334" cy="188"/>
            </a:xfrm>
            <a:prstGeom prst="rect">
              <a:avLst/>
            </a:prstGeom>
            <a:noFill/>
            <a:ln w="12700">
              <a:noFill/>
              <a:miter lim="800000"/>
            </a:ln>
            <a:effectLst/>
          </p:spPr>
          <p:txBody>
            <a:bodyPr wrap="none" lIns="90487" tIns="44450" rIns="90487" bIns="44450">
              <a:spAutoFit/>
            </a:bodyPr>
            <a:lstStyle/>
            <a:p>
              <a:pPr indent="0" defTabSz="457200">
                <a:buNone/>
              </a:pPr>
              <a:r>
                <a:rPr lang="en-US" sz="1600" b="1">
                  <a:solidFill>
                    <a:prstClr val="black"/>
                  </a:solidFill>
                  <a:latin typeface="Times" pitchFamily="-65" charset="0"/>
                </a:rPr>
                <a:t>  D$</a:t>
              </a:r>
            </a:p>
          </p:txBody>
        </p:sp>
        <p:sp>
          <p:nvSpPr>
            <p:cNvPr id="75" name="Rectangle 31"/>
            <p:cNvSpPr>
              <a:spLocks noChangeArrowheads="1"/>
            </p:cNvSpPr>
            <p:nvPr/>
          </p:nvSpPr>
          <p:spPr bwMode="auto">
            <a:xfrm>
              <a:off x="3562" y="3570"/>
              <a:ext cx="327" cy="188"/>
            </a:xfrm>
            <a:prstGeom prst="rect">
              <a:avLst/>
            </a:prstGeom>
            <a:noFill/>
            <a:ln w="12700">
              <a:noFill/>
              <a:miter lim="800000"/>
            </a:ln>
            <a:effectLst/>
          </p:spPr>
          <p:txBody>
            <a:bodyPr wrap="none" lIns="90487" tIns="44450" rIns="90487" bIns="44450">
              <a:spAutoFit/>
            </a:bodyPr>
            <a:lstStyle/>
            <a:p>
              <a:pPr indent="0" algn="l" defTabSz="457200">
                <a:buNone/>
              </a:pPr>
              <a:r>
                <a:rPr lang="en-US" sz="1600" b="1">
                  <a:solidFill>
                    <a:prstClr val="black"/>
                  </a:solidFill>
                  <a:latin typeface="Times" pitchFamily="-65" charset="0"/>
                </a:rPr>
                <a:t>Reg</a:t>
              </a:r>
            </a:p>
          </p:txBody>
        </p:sp>
        <p:sp>
          <p:nvSpPr>
            <p:cNvPr id="76" name="Freeform 32"/>
            <p:cNvSpPr/>
            <p:nvPr/>
          </p:nvSpPr>
          <p:spPr bwMode="auto">
            <a:xfrm>
              <a:off x="3595" y="3568"/>
              <a:ext cx="174" cy="289"/>
            </a:xfrm>
            <a:custGeom>
              <a:avLst/>
              <a:gdLst/>
              <a:ahLst/>
              <a:cxnLst>
                <a:cxn ang="0">
                  <a:pos x="141" y="0"/>
                </a:cxn>
                <a:cxn ang="0">
                  <a:pos x="0" y="0"/>
                </a:cxn>
                <a:cxn ang="0">
                  <a:pos x="0" y="288"/>
                </a:cxn>
                <a:cxn ang="0">
                  <a:pos x="141" y="288"/>
                </a:cxn>
              </a:cxnLst>
              <a:rect l="0" t="0" r="r" b="b"/>
              <a:pathLst>
                <a:path w="142" h="289">
                  <a:moveTo>
                    <a:pt x="141" y="0"/>
                  </a:moveTo>
                  <a:lnTo>
                    <a:pt x="0" y="0"/>
                  </a:lnTo>
                  <a:lnTo>
                    <a:pt x="0" y="288"/>
                  </a:lnTo>
                  <a:lnTo>
                    <a:pt x="141" y="288"/>
                  </a:lnTo>
                </a:path>
              </a:pathLst>
            </a:custGeom>
            <a:noFill/>
            <a:ln w="25400" cap="rnd" cmpd="sng">
              <a:solidFill>
                <a:schemeClr val="accent1"/>
              </a:solidFill>
              <a:prstDash val="solid"/>
              <a:round/>
              <a:headEnd type="none" w="med" len="med"/>
              <a:tailEnd type="none" w="med" len="med"/>
            </a:ln>
            <a:effectLst/>
          </p:spPr>
          <p:txBody>
            <a:bodyPr/>
            <a:lstStyle/>
            <a:p>
              <a:pPr defTabSz="457200"/>
              <a:endParaRPr lang="en-US">
                <a:solidFill>
                  <a:prstClr val="black"/>
                </a:solidFill>
              </a:endParaRPr>
            </a:p>
          </p:txBody>
        </p:sp>
        <p:sp>
          <p:nvSpPr>
            <p:cNvPr id="77" name="Freeform 33"/>
            <p:cNvSpPr/>
            <p:nvPr/>
          </p:nvSpPr>
          <p:spPr bwMode="auto">
            <a:xfrm>
              <a:off x="3768" y="3568"/>
              <a:ext cx="175" cy="289"/>
            </a:xfrm>
            <a:custGeom>
              <a:avLst/>
              <a:gdLst/>
              <a:ahLst/>
              <a:cxnLst>
                <a:cxn ang="0">
                  <a:pos x="0" y="0"/>
                </a:cxn>
                <a:cxn ang="0">
                  <a:pos x="142" y="0"/>
                </a:cxn>
                <a:cxn ang="0">
                  <a:pos x="142" y="288"/>
                </a:cxn>
                <a:cxn ang="0">
                  <a:pos x="0" y="288"/>
                </a:cxn>
              </a:cxnLst>
              <a:rect l="0" t="0" r="r" b="b"/>
              <a:pathLst>
                <a:path w="143" h="289">
                  <a:moveTo>
                    <a:pt x="0" y="0"/>
                  </a:moveTo>
                  <a:lnTo>
                    <a:pt x="142" y="0"/>
                  </a:lnTo>
                  <a:lnTo>
                    <a:pt x="142" y="288"/>
                  </a:lnTo>
                  <a:lnTo>
                    <a:pt x="0" y="288"/>
                  </a:lnTo>
                </a:path>
              </a:pathLst>
            </a:custGeom>
            <a:noFill/>
            <a:ln w="25400" cap="rnd" cmpd="sng">
              <a:solidFill>
                <a:schemeClr val="accent1"/>
              </a:solidFill>
              <a:prstDash val="solid"/>
              <a:round/>
              <a:headEnd type="none" w="med" len="med"/>
              <a:tailEnd type="none" w="med" len="med"/>
            </a:ln>
            <a:effectLst/>
          </p:spPr>
          <p:txBody>
            <a:bodyPr/>
            <a:lstStyle/>
            <a:p>
              <a:pPr defTabSz="457200"/>
              <a:endParaRPr lang="en-US">
                <a:solidFill>
                  <a:prstClr val="black"/>
                </a:solidFill>
              </a:endParaRPr>
            </a:p>
          </p:txBody>
        </p:sp>
        <p:sp>
          <p:nvSpPr>
            <p:cNvPr id="78" name="Line 34"/>
            <p:cNvSpPr>
              <a:spLocks noChangeShapeType="1"/>
            </p:cNvSpPr>
            <p:nvPr/>
          </p:nvSpPr>
          <p:spPr bwMode="auto">
            <a:xfrm>
              <a:off x="3414" y="3712"/>
              <a:ext cx="171" cy="0"/>
            </a:xfrm>
            <a:prstGeom prst="line">
              <a:avLst/>
            </a:prstGeom>
            <a:noFill/>
            <a:ln w="25400">
              <a:solidFill>
                <a:schemeClr val="accent1"/>
              </a:solidFill>
              <a:round/>
            </a:ln>
            <a:effectLst/>
          </p:spPr>
          <p:txBody>
            <a:bodyPr wrap="none" anchor="ctr"/>
            <a:lstStyle/>
            <a:p>
              <a:pPr defTabSz="457200"/>
              <a:endParaRPr lang="en-US">
                <a:solidFill>
                  <a:prstClr val="black"/>
                </a:solidFill>
              </a:endParaRPr>
            </a:p>
          </p:txBody>
        </p:sp>
        <p:sp>
          <p:nvSpPr>
            <p:cNvPr id="79" name="Line 35"/>
            <p:cNvSpPr>
              <a:spLocks noChangeShapeType="1"/>
            </p:cNvSpPr>
            <p:nvPr/>
          </p:nvSpPr>
          <p:spPr bwMode="auto">
            <a:xfrm>
              <a:off x="2821" y="3712"/>
              <a:ext cx="190" cy="0"/>
            </a:xfrm>
            <a:prstGeom prst="line">
              <a:avLst/>
            </a:prstGeom>
            <a:noFill/>
            <a:ln w="25400">
              <a:solidFill>
                <a:schemeClr val="accent1"/>
              </a:solidFill>
              <a:round/>
            </a:ln>
            <a:effectLst/>
          </p:spPr>
          <p:txBody>
            <a:bodyPr wrap="none" anchor="ctr"/>
            <a:lstStyle/>
            <a:p>
              <a:pPr defTabSz="457200"/>
              <a:endParaRPr lang="en-US">
                <a:solidFill>
                  <a:prstClr val="black"/>
                </a:solidFill>
              </a:endParaRPr>
            </a:p>
          </p:txBody>
        </p:sp>
        <p:sp>
          <p:nvSpPr>
            <p:cNvPr id="80" name="Freeform 36"/>
            <p:cNvSpPr/>
            <p:nvPr/>
          </p:nvSpPr>
          <p:spPr bwMode="auto">
            <a:xfrm>
              <a:off x="2969" y="3712"/>
              <a:ext cx="529" cy="193"/>
            </a:xfrm>
            <a:custGeom>
              <a:avLst/>
              <a:gdLst/>
              <a:ahLst/>
              <a:cxnLst>
                <a:cxn ang="0">
                  <a:pos x="0" y="0"/>
                </a:cxn>
                <a:cxn ang="0">
                  <a:pos x="0" y="192"/>
                </a:cxn>
                <a:cxn ang="0">
                  <a:pos x="391" y="192"/>
                </a:cxn>
                <a:cxn ang="0">
                  <a:pos x="391" y="64"/>
                </a:cxn>
                <a:cxn ang="0">
                  <a:pos x="430" y="0"/>
                </a:cxn>
              </a:cxnLst>
              <a:rect l="0" t="0" r="r" b="b"/>
              <a:pathLst>
                <a:path w="431" h="193">
                  <a:moveTo>
                    <a:pt x="0" y="0"/>
                  </a:moveTo>
                  <a:lnTo>
                    <a:pt x="0" y="192"/>
                  </a:lnTo>
                  <a:lnTo>
                    <a:pt x="391" y="192"/>
                  </a:lnTo>
                  <a:lnTo>
                    <a:pt x="391" y="64"/>
                  </a:lnTo>
                  <a:lnTo>
                    <a:pt x="430" y="0"/>
                  </a:lnTo>
                </a:path>
              </a:pathLst>
            </a:custGeom>
            <a:noFill/>
            <a:ln w="25400" cap="rnd" cmpd="sng">
              <a:solidFill>
                <a:schemeClr val="accent1"/>
              </a:solidFill>
              <a:prstDash val="solid"/>
              <a:round/>
              <a:headEnd type="none" w="med" len="med"/>
              <a:tailEnd type="none" w="med" len="med"/>
            </a:ln>
            <a:effectLst/>
          </p:spPr>
          <p:txBody>
            <a:bodyPr/>
            <a:lstStyle/>
            <a:p>
              <a:pPr defTabSz="457200"/>
              <a:endParaRPr lang="en-US">
                <a:solidFill>
                  <a:prstClr val="black"/>
                </a:solidFill>
              </a:endParaRPr>
            </a:p>
          </p:txBody>
        </p:sp>
        <p:sp>
          <p:nvSpPr>
            <p:cNvPr id="81" name="Line 37"/>
            <p:cNvSpPr>
              <a:spLocks noChangeShapeType="1"/>
            </p:cNvSpPr>
            <p:nvPr/>
          </p:nvSpPr>
          <p:spPr bwMode="auto">
            <a:xfrm>
              <a:off x="2349" y="3808"/>
              <a:ext cx="192" cy="0"/>
            </a:xfrm>
            <a:prstGeom prst="line">
              <a:avLst/>
            </a:prstGeom>
            <a:noFill/>
            <a:ln w="25400">
              <a:solidFill>
                <a:schemeClr val="accent1"/>
              </a:solidFill>
              <a:round/>
            </a:ln>
            <a:effectLst/>
          </p:spPr>
          <p:txBody>
            <a:bodyPr wrap="none" anchor="ctr"/>
            <a:lstStyle/>
            <a:p>
              <a:pPr defTabSz="457200"/>
              <a:endParaRPr lang="en-US">
                <a:solidFill>
                  <a:prstClr val="black"/>
                </a:solidFill>
              </a:endParaRPr>
            </a:p>
          </p:txBody>
        </p:sp>
        <p:sp>
          <p:nvSpPr>
            <p:cNvPr id="82" name="Freeform 38"/>
            <p:cNvSpPr/>
            <p:nvPr/>
          </p:nvSpPr>
          <p:spPr bwMode="auto">
            <a:xfrm>
              <a:off x="2463" y="3707"/>
              <a:ext cx="413" cy="278"/>
            </a:xfrm>
            <a:custGeom>
              <a:avLst/>
              <a:gdLst/>
              <a:ahLst/>
              <a:cxnLst>
                <a:cxn ang="0">
                  <a:pos x="0" y="101"/>
                </a:cxn>
                <a:cxn ang="0">
                  <a:pos x="0" y="277"/>
                </a:cxn>
                <a:cxn ang="0">
                  <a:pos x="294" y="277"/>
                </a:cxn>
                <a:cxn ang="0">
                  <a:pos x="294" y="90"/>
                </a:cxn>
                <a:cxn ang="0">
                  <a:pos x="336" y="0"/>
                </a:cxn>
              </a:cxnLst>
              <a:rect l="0" t="0" r="r" b="b"/>
              <a:pathLst>
                <a:path w="337" h="278">
                  <a:moveTo>
                    <a:pt x="0" y="101"/>
                  </a:moveTo>
                  <a:lnTo>
                    <a:pt x="0" y="277"/>
                  </a:lnTo>
                  <a:lnTo>
                    <a:pt x="294" y="277"/>
                  </a:lnTo>
                  <a:lnTo>
                    <a:pt x="294" y="90"/>
                  </a:lnTo>
                  <a:lnTo>
                    <a:pt x="336" y="0"/>
                  </a:lnTo>
                </a:path>
              </a:pathLst>
            </a:custGeom>
            <a:noFill/>
            <a:ln w="25400" cap="rnd" cmpd="sng">
              <a:solidFill>
                <a:schemeClr val="accent1"/>
              </a:solidFill>
              <a:prstDash val="solid"/>
              <a:round/>
              <a:headEnd type="none" w="med" len="med"/>
              <a:tailEnd type="none" w="med" len="med"/>
            </a:ln>
            <a:effectLst/>
          </p:spPr>
          <p:txBody>
            <a:bodyPr/>
            <a:lstStyle/>
            <a:p>
              <a:pPr defTabSz="457200"/>
              <a:endParaRPr lang="en-US">
                <a:solidFill>
                  <a:prstClr val="black"/>
                </a:solidFill>
              </a:endParaRPr>
            </a:p>
          </p:txBody>
        </p:sp>
        <p:sp>
          <p:nvSpPr>
            <p:cNvPr id="83" name="Line 39"/>
            <p:cNvSpPr>
              <a:spLocks noChangeShapeType="1"/>
            </p:cNvSpPr>
            <p:nvPr/>
          </p:nvSpPr>
          <p:spPr bwMode="auto">
            <a:xfrm>
              <a:off x="1664" y="3232"/>
              <a:ext cx="0" cy="276"/>
            </a:xfrm>
            <a:prstGeom prst="line">
              <a:avLst/>
            </a:prstGeom>
            <a:noFill/>
            <a:ln w="38100">
              <a:solidFill>
                <a:schemeClr val="tx1"/>
              </a:solidFill>
              <a:round/>
              <a:tailEnd type="triangle" w="med" len="med"/>
            </a:ln>
            <a:effectLst/>
          </p:spPr>
          <p:txBody>
            <a:bodyPr wrap="none" anchor="ctr"/>
            <a:lstStyle/>
            <a:p>
              <a:pPr defTabSz="457200"/>
              <a:endParaRPr lang="en-US">
                <a:solidFill>
                  <a:prstClr val="black"/>
                </a:solidFill>
              </a:endParaRPr>
            </a:p>
          </p:txBody>
        </p:sp>
        <p:sp>
          <p:nvSpPr>
            <p:cNvPr id="84" name="Line 40"/>
            <p:cNvSpPr>
              <a:spLocks noChangeShapeType="1"/>
            </p:cNvSpPr>
            <p:nvPr/>
          </p:nvSpPr>
          <p:spPr bwMode="auto">
            <a:xfrm>
              <a:off x="2172" y="3244"/>
              <a:ext cx="0" cy="276"/>
            </a:xfrm>
            <a:prstGeom prst="line">
              <a:avLst/>
            </a:prstGeom>
            <a:noFill/>
            <a:ln w="38100">
              <a:solidFill>
                <a:schemeClr val="tx1"/>
              </a:solidFill>
              <a:round/>
              <a:tailEnd type="triangle" w="med" len="med"/>
            </a:ln>
            <a:effectLst/>
          </p:spPr>
          <p:txBody>
            <a:bodyPr wrap="none" anchor="ctr"/>
            <a:lstStyle/>
            <a:p>
              <a:pPr defTabSz="457200"/>
              <a:endParaRPr lang="en-US">
                <a:solidFill>
                  <a:prstClr val="black"/>
                </a:solidFill>
              </a:endParaRPr>
            </a:p>
          </p:txBody>
        </p:sp>
        <p:sp>
          <p:nvSpPr>
            <p:cNvPr id="85" name="Line 41"/>
            <p:cNvSpPr>
              <a:spLocks noChangeShapeType="1"/>
            </p:cNvSpPr>
            <p:nvPr/>
          </p:nvSpPr>
          <p:spPr bwMode="auto">
            <a:xfrm>
              <a:off x="2688" y="3232"/>
              <a:ext cx="0" cy="276"/>
            </a:xfrm>
            <a:prstGeom prst="line">
              <a:avLst/>
            </a:prstGeom>
            <a:noFill/>
            <a:ln w="38100">
              <a:solidFill>
                <a:schemeClr val="tx1"/>
              </a:solidFill>
              <a:round/>
              <a:tailEnd type="triangle" w="med" len="med"/>
            </a:ln>
            <a:effectLst/>
          </p:spPr>
          <p:txBody>
            <a:bodyPr wrap="none" anchor="ctr"/>
            <a:lstStyle/>
            <a:p>
              <a:pPr defTabSz="457200"/>
              <a:endParaRPr lang="en-US">
                <a:solidFill>
                  <a:prstClr val="black"/>
                </a:solidFill>
              </a:endParaRPr>
            </a:p>
          </p:txBody>
        </p:sp>
        <p:sp>
          <p:nvSpPr>
            <p:cNvPr id="86" name="Line 42"/>
            <p:cNvSpPr>
              <a:spLocks noChangeShapeType="1"/>
            </p:cNvSpPr>
            <p:nvPr/>
          </p:nvSpPr>
          <p:spPr bwMode="auto">
            <a:xfrm>
              <a:off x="3230" y="3244"/>
              <a:ext cx="0" cy="276"/>
            </a:xfrm>
            <a:prstGeom prst="line">
              <a:avLst/>
            </a:prstGeom>
            <a:noFill/>
            <a:ln w="38100">
              <a:solidFill>
                <a:schemeClr val="tx1"/>
              </a:solidFill>
              <a:round/>
              <a:tailEnd type="triangle" w="med" len="med"/>
            </a:ln>
            <a:effectLst/>
          </p:spPr>
          <p:txBody>
            <a:bodyPr wrap="none" anchor="ctr"/>
            <a:lstStyle/>
            <a:p>
              <a:pPr defTabSz="457200"/>
              <a:endParaRPr lang="en-US">
                <a:solidFill>
                  <a:prstClr val="black"/>
                </a:solidFill>
              </a:endParaRPr>
            </a:p>
          </p:txBody>
        </p:sp>
        <p:sp>
          <p:nvSpPr>
            <p:cNvPr id="87" name="Line 43"/>
            <p:cNvSpPr>
              <a:spLocks noChangeShapeType="1"/>
            </p:cNvSpPr>
            <p:nvPr/>
          </p:nvSpPr>
          <p:spPr bwMode="auto">
            <a:xfrm>
              <a:off x="3810" y="3244"/>
              <a:ext cx="0" cy="276"/>
            </a:xfrm>
            <a:prstGeom prst="line">
              <a:avLst/>
            </a:prstGeom>
            <a:noFill/>
            <a:ln w="38100">
              <a:solidFill>
                <a:schemeClr val="tx1"/>
              </a:solidFill>
              <a:round/>
              <a:tailEnd type="triangle" w="med" len="med"/>
            </a:ln>
            <a:effectLst/>
          </p:spPr>
          <p:txBody>
            <a:bodyPr wrap="none" anchor="ctr"/>
            <a:lstStyle/>
            <a:p>
              <a:pPr defTabSz="457200"/>
              <a:endParaRPr lang="en-US">
                <a:solidFill>
                  <a:prstClr val="black"/>
                </a:solidFill>
              </a:endParaRPr>
            </a:p>
          </p:txBody>
        </p:sp>
        <p:sp>
          <p:nvSpPr>
            <p:cNvPr id="88" name="Line 44"/>
            <p:cNvSpPr>
              <a:spLocks noChangeShapeType="1"/>
            </p:cNvSpPr>
            <p:nvPr/>
          </p:nvSpPr>
          <p:spPr bwMode="auto">
            <a:xfrm flipH="1">
              <a:off x="1886" y="2954"/>
              <a:ext cx="0" cy="1037"/>
            </a:xfrm>
            <a:prstGeom prst="line">
              <a:avLst/>
            </a:prstGeom>
            <a:noFill/>
            <a:ln w="25400">
              <a:solidFill>
                <a:schemeClr val="tx1"/>
              </a:solidFill>
              <a:prstDash val="sysDot"/>
              <a:round/>
            </a:ln>
            <a:effectLst/>
          </p:spPr>
          <p:txBody>
            <a:bodyPr wrap="none" anchor="ctr"/>
            <a:lstStyle/>
            <a:p>
              <a:pPr defTabSz="457200"/>
              <a:endParaRPr lang="en-US">
                <a:solidFill>
                  <a:prstClr val="black"/>
                </a:solidFill>
              </a:endParaRPr>
            </a:p>
          </p:txBody>
        </p:sp>
        <p:sp>
          <p:nvSpPr>
            <p:cNvPr id="89" name="Line 45"/>
            <p:cNvSpPr>
              <a:spLocks noChangeShapeType="1"/>
            </p:cNvSpPr>
            <p:nvPr/>
          </p:nvSpPr>
          <p:spPr bwMode="auto">
            <a:xfrm>
              <a:off x="2410" y="2954"/>
              <a:ext cx="0" cy="1037"/>
            </a:xfrm>
            <a:prstGeom prst="line">
              <a:avLst/>
            </a:prstGeom>
            <a:noFill/>
            <a:ln w="25400">
              <a:solidFill>
                <a:schemeClr val="tx1"/>
              </a:solidFill>
              <a:prstDash val="sysDot"/>
              <a:round/>
            </a:ln>
            <a:effectLst/>
          </p:spPr>
          <p:txBody>
            <a:bodyPr wrap="none" anchor="ctr"/>
            <a:lstStyle/>
            <a:p>
              <a:pPr defTabSz="457200"/>
              <a:endParaRPr lang="en-US">
                <a:solidFill>
                  <a:prstClr val="black"/>
                </a:solidFill>
              </a:endParaRPr>
            </a:p>
          </p:txBody>
        </p:sp>
        <p:sp>
          <p:nvSpPr>
            <p:cNvPr id="90" name="Line 46"/>
            <p:cNvSpPr>
              <a:spLocks noChangeShapeType="1"/>
            </p:cNvSpPr>
            <p:nvPr/>
          </p:nvSpPr>
          <p:spPr bwMode="auto">
            <a:xfrm>
              <a:off x="2935" y="2954"/>
              <a:ext cx="0" cy="1037"/>
            </a:xfrm>
            <a:prstGeom prst="line">
              <a:avLst/>
            </a:prstGeom>
            <a:noFill/>
            <a:ln w="25400">
              <a:solidFill>
                <a:schemeClr val="tx1"/>
              </a:solidFill>
              <a:prstDash val="sysDot"/>
              <a:round/>
            </a:ln>
            <a:effectLst/>
          </p:spPr>
          <p:txBody>
            <a:bodyPr wrap="none" anchor="ctr"/>
            <a:lstStyle/>
            <a:p>
              <a:pPr defTabSz="457200"/>
              <a:endParaRPr lang="en-US">
                <a:solidFill>
                  <a:prstClr val="black"/>
                </a:solidFill>
              </a:endParaRPr>
            </a:p>
          </p:txBody>
        </p:sp>
        <p:sp>
          <p:nvSpPr>
            <p:cNvPr id="91" name="Line 47"/>
            <p:cNvSpPr>
              <a:spLocks noChangeShapeType="1"/>
            </p:cNvSpPr>
            <p:nvPr/>
          </p:nvSpPr>
          <p:spPr bwMode="auto">
            <a:xfrm flipH="1">
              <a:off x="3476" y="2954"/>
              <a:ext cx="0" cy="1037"/>
            </a:xfrm>
            <a:prstGeom prst="line">
              <a:avLst/>
            </a:prstGeom>
            <a:noFill/>
            <a:ln w="25400">
              <a:solidFill>
                <a:schemeClr val="tx1"/>
              </a:solidFill>
              <a:prstDash val="sysDot"/>
              <a:round/>
            </a:ln>
            <a:effectLst/>
          </p:spPr>
          <p:txBody>
            <a:bodyPr wrap="none" anchor="ctr"/>
            <a:lstStyle/>
            <a:p>
              <a:pPr defTabSz="457200"/>
              <a:endParaRPr lang="en-US">
                <a:solidFill>
                  <a:prstClr val="black"/>
                </a:solidFill>
              </a:endParaRPr>
            </a:p>
          </p:txBody>
        </p:sp>
      </p:grpSp>
      <p:grpSp>
        <p:nvGrpSpPr>
          <p:cNvPr id="180" name="Group 179"/>
          <p:cNvGrpSpPr/>
          <p:nvPr/>
        </p:nvGrpSpPr>
        <p:grpSpPr>
          <a:xfrm>
            <a:off x="2072640" y="1371600"/>
            <a:ext cx="8496218" cy="2978468"/>
            <a:chOff x="548640" y="1600200"/>
            <a:chExt cx="8496218" cy="2978469"/>
          </a:xfrm>
        </p:grpSpPr>
        <p:grpSp>
          <p:nvGrpSpPr>
            <p:cNvPr id="109" name="Group 40"/>
            <p:cNvGrpSpPr/>
            <p:nvPr/>
          </p:nvGrpSpPr>
          <p:grpSpPr bwMode="auto">
            <a:xfrm>
              <a:off x="1414463" y="3840477"/>
              <a:ext cx="1919690" cy="544513"/>
              <a:chOff x="729" y="2832"/>
              <a:chExt cx="1562" cy="343"/>
            </a:xfrm>
          </p:grpSpPr>
          <p:sp>
            <p:nvSpPr>
              <p:cNvPr id="110" name="Text Box 41"/>
              <p:cNvSpPr txBox="1">
                <a:spLocks noChangeArrowheads="1"/>
              </p:cNvSpPr>
              <p:nvPr/>
            </p:nvSpPr>
            <p:spPr bwMode="auto">
              <a:xfrm>
                <a:off x="969" y="2953"/>
                <a:ext cx="794" cy="222"/>
              </a:xfrm>
              <a:prstGeom prst="rect">
                <a:avLst/>
              </a:prstGeom>
              <a:noFill/>
              <a:ln w="28575">
                <a:noFill/>
                <a:miter lim="800000"/>
              </a:ln>
              <a:effectLst/>
            </p:spPr>
            <p:txBody>
              <a:bodyPr wrap="none" anchor="ctr">
                <a:spAutoFit/>
              </a:bodyPr>
              <a:lstStyle/>
              <a:p>
                <a:pPr indent="0" algn="ctr" defTabSz="457200">
                  <a:buNone/>
                  <a:defRPr/>
                </a:pPr>
                <a:r>
                  <a:rPr lang="en-US" sz="2000" dirty="0">
                    <a:solidFill>
                      <a:srgbClr val="FF0000"/>
                    </a:solidFill>
                  </a:rPr>
                  <a:t>1. </a:t>
                </a:r>
                <a:r>
                  <a:rPr lang="zh-CN" altLang="en-US" sz="2000" dirty="0">
                    <a:solidFill>
                      <a:srgbClr val="FF0000"/>
                    </a:solidFill>
                  </a:rPr>
                  <a:t>取址</a:t>
                </a:r>
                <a:endParaRPr lang="en-US" sz="2000" dirty="0">
                  <a:solidFill>
                    <a:srgbClr val="FF0000"/>
                  </a:solidFill>
                </a:endParaRPr>
              </a:p>
            </p:txBody>
          </p:sp>
          <p:sp>
            <p:nvSpPr>
              <p:cNvPr id="111" name="Line 42"/>
              <p:cNvSpPr>
                <a:spLocks noChangeShapeType="1"/>
              </p:cNvSpPr>
              <p:nvPr/>
            </p:nvSpPr>
            <p:spPr bwMode="auto">
              <a:xfrm>
                <a:off x="729" y="2832"/>
                <a:ext cx="1562" cy="0"/>
              </a:xfrm>
              <a:prstGeom prst="line">
                <a:avLst/>
              </a:prstGeom>
              <a:noFill/>
              <a:ln w="28575">
                <a:solidFill>
                  <a:srgbClr val="FF0000"/>
                </a:solidFill>
                <a:round/>
                <a:headEnd type="diamond" w="med" len="med"/>
                <a:tailEnd type="triangle" w="med" len="med"/>
              </a:ln>
              <a:effectLst/>
            </p:spPr>
            <p:txBody>
              <a:bodyPr wrap="none" anchor="ctr"/>
              <a:lstStyle/>
              <a:p>
                <a:pPr defTabSz="457200">
                  <a:defRPr/>
                </a:pPr>
                <a:endParaRPr lang="en-US">
                  <a:solidFill>
                    <a:srgbClr val="FF0000"/>
                  </a:solidFill>
                </a:endParaRPr>
              </a:p>
            </p:txBody>
          </p:sp>
        </p:grpSp>
        <p:grpSp>
          <p:nvGrpSpPr>
            <p:cNvPr id="112" name="Group 43"/>
            <p:cNvGrpSpPr/>
            <p:nvPr/>
          </p:nvGrpSpPr>
          <p:grpSpPr bwMode="auto">
            <a:xfrm>
              <a:off x="3201028" y="3840481"/>
              <a:ext cx="1828746" cy="738188"/>
              <a:chOff x="676" y="2832"/>
              <a:chExt cx="1406" cy="465"/>
            </a:xfrm>
          </p:grpSpPr>
          <p:sp>
            <p:nvSpPr>
              <p:cNvPr id="113" name="Text Box 44"/>
              <p:cNvSpPr txBox="1">
                <a:spLocks noChangeArrowheads="1"/>
              </p:cNvSpPr>
              <p:nvPr/>
            </p:nvSpPr>
            <p:spPr bwMode="auto">
              <a:xfrm>
                <a:off x="676" y="2833"/>
                <a:ext cx="1406" cy="464"/>
              </a:xfrm>
              <a:prstGeom prst="rect">
                <a:avLst/>
              </a:prstGeom>
              <a:noFill/>
              <a:ln w="28575">
                <a:noFill/>
                <a:miter lim="800000"/>
              </a:ln>
              <a:effectLst/>
            </p:spPr>
            <p:txBody>
              <a:bodyPr wrap="square" anchor="ctr">
                <a:spAutoFit/>
              </a:bodyPr>
              <a:lstStyle/>
              <a:p>
                <a:pPr indent="0" algn="ctr" defTabSz="457200">
                  <a:buNone/>
                  <a:defRPr/>
                </a:pPr>
                <a:r>
                  <a:rPr lang="en-US" sz="2000" dirty="0">
                    <a:solidFill>
                      <a:srgbClr val="FF0000"/>
                    </a:solidFill>
                  </a:rPr>
                  <a:t>2.</a:t>
                </a:r>
                <a:r>
                  <a:rPr lang="zh-CN" altLang="en-US" sz="2000" dirty="0">
                    <a:solidFill>
                      <a:srgbClr val="FF0000"/>
                    </a:solidFill>
                  </a:rPr>
                  <a:t>译码</a:t>
                </a:r>
                <a:r>
                  <a:rPr lang="en-US" altLang="zh-CN" sz="2000" dirty="0">
                    <a:solidFill>
                      <a:srgbClr val="FF0000"/>
                    </a:solidFill>
                  </a:rPr>
                  <a:t>/</a:t>
                </a:r>
              </a:p>
              <a:p>
                <a:pPr indent="0" algn="ctr" defTabSz="457200">
                  <a:buNone/>
                  <a:defRPr/>
                </a:pPr>
                <a:r>
                  <a:rPr lang="zh-CN" altLang="en-US" sz="2000" dirty="0">
                    <a:solidFill>
                      <a:srgbClr val="FF0000"/>
                    </a:solidFill>
                  </a:rPr>
                  <a:t>读寄存器</a:t>
                </a:r>
                <a:endParaRPr lang="en-US" sz="2000" dirty="0">
                  <a:solidFill>
                    <a:srgbClr val="FF0000"/>
                  </a:solidFill>
                </a:endParaRPr>
              </a:p>
            </p:txBody>
          </p:sp>
          <p:sp>
            <p:nvSpPr>
              <p:cNvPr id="114" name="Line 45"/>
              <p:cNvSpPr>
                <a:spLocks noChangeShapeType="1"/>
              </p:cNvSpPr>
              <p:nvPr/>
            </p:nvSpPr>
            <p:spPr bwMode="auto">
              <a:xfrm>
                <a:off x="957" y="2832"/>
                <a:ext cx="1019" cy="0"/>
              </a:xfrm>
              <a:prstGeom prst="line">
                <a:avLst/>
              </a:prstGeom>
              <a:noFill/>
              <a:ln w="28575">
                <a:solidFill>
                  <a:srgbClr val="FF0000"/>
                </a:solidFill>
                <a:round/>
                <a:headEnd type="diamond" w="med" len="med"/>
                <a:tailEnd type="triangle" w="med" len="med"/>
              </a:ln>
              <a:effectLst/>
            </p:spPr>
            <p:txBody>
              <a:bodyPr wrap="none" anchor="ctr"/>
              <a:lstStyle/>
              <a:p>
                <a:pPr defTabSz="457200">
                  <a:defRPr/>
                </a:pPr>
                <a:endParaRPr lang="en-US">
                  <a:solidFill>
                    <a:srgbClr val="FF0000"/>
                  </a:solidFill>
                </a:endParaRPr>
              </a:p>
            </p:txBody>
          </p:sp>
        </p:grpSp>
        <p:grpSp>
          <p:nvGrpSpPr>
            <p:cNvPr id="115" name="Group 46"/>
            <p:cNvGrpSpPr/>
            <p:nvPr/>
          </p:nvGrpSpPr>
          <p:grpSpPr bwMode="auto">
            <a:xfrm>
              <a:off x="4899340" y="3840480"/>
              <a:ext cx="1414938" cy="392113"/>
              <a:chOff x="497" y="2832"/>
              <a:chExt cx="1278" cy="247"/>
            </a:xfrm>
          </p:grpSpPr>
          <p:sp>
            <p:nvSpPr>
              <p:cNvPr id="116" name="Text Box 47"/>
              <p:cNvSpPr txBox="1">
                <a:spLocks noChangeArrowheads="1"/>
              </p:cNvSpPr>
              <p:nvPr/>
            </p:nvSpPr>
            <p:spPr bwMode="auto">
              <a:xfrm>
                <a:off x="497" y="2857"/>
                <a:ext cx="1278" cy="222"/>
              </a:xfrm>
              <a:prstGeom prst="rect">
                <a:avLst/>
              </a:prstGeom>
              <a:noFill/>
              <a:ln w="28575">
                <a:noFill/>
                <a:miter lim="800000"/>
              </a:ln>
              <a:effectLst/>
            </p:spPr>
            <p:txBody>
              <a:bodyPr wrap="none" anchor="ctr">
                <a:spAutoFit/>
              </a:bodyPr>
              <a:lstStyle/>
              <a:p>
                <a:pPr indent="0" algn="ctr" defTabSz="457200">
                  <a:buNone/>
                  <a:defRPr/>
                </a:pPr>
                <a:r>
                  <a:rPr lang="en-US" sz="2000" dirty="0">
                    <a:solidFill>
                      <a:srgbClr val="FF0000"/>
                    </a:solidFill>
                  </a:rPr>
                  <a:t>3.</a:t>
                </a:r>
                <a:r>
                  <a:rPr lang="zh-CN" altLang="en-US" sz="2000" dirty="0">
                    <a:solidFill>
                      <a:srgbClr val="FF0000"/>
                    </a:solidFill>
                  </a:rPr>
                  <a:t>运算执行</a:t>
                </a:r>
                <a:endParaRPr lang="en-US" sz="2000" dirty="0">
                  <a:solidFill>
                    <a:srgbClr val="FF0000"/>
                  </a:solidFill>
                </a:endParaRPr>
              </a:p>
            </p:txBody>
          </p:sp>
          <p:sp>
            <p:nvSpPr>
              <p:cNvPr id="117" name="Line 48"/>
              <p:cNvSpPr>
                <a:spLocks noChangeShapeType="1"/>
              </p:cNvSpPr>
              <p:nvPr/>
            </p:nvSpPr>
            <p:spPr bwMode="auto">
              <a:xfrm>
                <a:off x="697" y="2832"/>
                <a:ext cx="950" cy="0"/>
              </a:xfrm>
              <a:prstGeom prst="line">
                <a:avLst/>
              </a:prstGeom>
              <a:noFill/>
              <a:ln w="28575">
                <a:solidFill>
                  <a:srgbClr val="FF0000"/>
                </a:solidFill>
                <a:round/>
                <a:headEnd type="diamond" w="med" len="med"/>
                <a:tailEnd type="triangle" w="med" len="med"/>
              </a:ln>
              <a:effectLst/>
            </p:spPr>
            <p:txBody>
              <a:bodyPr wrap="none" anchor="ctr"/>
              <a:lstStyle/>
              <a:p>
                <a:pPr defTabSz="457200">
                  <a:defRPr/>
                </a:pPr>
                <a:endParaRPr lang="en-US">
                  <a:solidFill>
                    <a:srgbClr val="FF0000"/>
                  </a:solidFill>
                </a:endParaRPr>
              </a:p>
            </p:txBody>
          </p:sp>
        </p:grpSp>
        <p:grpSp>
          <p:nvGrpSpPr>
            <p:cNvPr id="118" name="Group 49"/>
            <p:cNvGrpSpPr/>
            <p:nvPr/>
          </p:nvGrpSpPr>
          <p:grpSpPr bwMode="auto">
            <a:xfrm>
              <a:off x="6266666" y="3840480"/>
              <a:ext cx="1415134" cy="392113"/>
              <a:chOff x="-38" y="2832"/>
              <a:chExt cx="2286" cy="247"/>
            </a:xfrm>
          </p:grpSpPr>
          <p:sp>
            <p:nvSpPr>
              <p:cNvPr id="119" name="Text Box 50"/>
              <p:cNvSpPr txBox="1">
                <a:spLocks noChangeArrowheads="1"/>
              </p:cNvSpPr>
              <p:nvPr/>
            </p:nvSpPr>
            <p:spPr bwMode="auto">
              <a:xfrm>
                <a:off x="-38" y="2857"/>
                <a:ext cx="2286" cy="222"/>
              </a:xfrm>
              <a:prstGeom prst="rect">
                <a:avLst/>
              </a:prstGeom>
              <a:noFill/>
              <a:ln w="28575">
                <a:noFill/>
                <a:miter lim="800000"/>
              </a:ln>
              <a:effectLst/>
            </p:spPr>
            <p:txBody>
              <a:bodyPr wrap="none" anchor="ctr">
                <a:spAutoFit/>
              </a:bodyPr>
              <a:lstStyle/>
              <a:p>
                <a:pPr indent="0" algn="ctr" defTabSz="457200">
                  <a:buNone/>
                  <a:defRPr/>
                </a:pPr>
                <a:r>
                  <a:rPr lang="en-US" sz="2000" dirty="0">
                    <a:solidFill>
                      <a:srgbClr val="FF0000"/>
                    </a:solidFill>
                  </a:rPr>
                  <a:t>4.</a:t>
                </a:r>
                <a:r>
                  <a:rPr lang="zh-CN" altLang="en-US" sz="2000" dirty="0">
                    <a:solidFill>
                      <a:srgbClr val="FF0000"/>
                    </a:solidFill>
                  </a:rPr>
                  <a:t>访问内存</a:t>
                </a:r>
                <a:endParaRPr lang="en-US" sz="2000" dirty="0">
                  <a:solidFill>
                    <a:srgbClr val="FF0000"/>
                  </a:solidFill>
                </a:endParaRPr>
              </a:p>
            </p:txBody>
          </p:sp>
          <p:sp>
            <p:nvSpPr>
              <p:cNvPr id="120" name="Line 51"/>
              <p:cNvSpPr>
                <a:spLocks noChangeShapeType="1"/>
              </p:cNvSpPr>
              <p:nvPr/>
            </p:nvSpPr>
            <p:spPr bwMode="auto">
              <a:xfrm>
                <a:off x="179" y="2832"/>
                <a:ext cx="1920" cy="0"/>
              </a:xfrm>
              <a:prstGeom prst="line">
                <a:avLst/>
              </a:prstGeom>
              <a:noFill/>
              <a:ln w="28575">
                <a:solidFill>
                  <a:srgbClr val="FF0000"/>
                </a:solidFill>
                <a:round/>
                <a:headEnd type="diamond" w="med" len="med"/>
                <a:tailEnd type="triangle" w="med" len="med"/>
              </a:ln>
              <a:effectLst/>
            </p:spPr>
            <p:txBody>
              <a:bodyPr wrap="none" anchor="ctr"/>
              <a:lstStyle/>
              <a:p>
                <a:pPr defTabSz="457200">
                  <a:defRPr/>
                </a:pPr>
                <a:endParaRPr lang="en-US">
                  <a:solidFill>
                    <a:srgbClr val="FF0000"/>
                  </a:solidFill>
                </a:endParaRPr>
              </a:p>
            </p:txBody>
          </p:sp>
        </p:grpSp>
        <p:grpSp>
          <p:nvGrpSpPr>
            <p:cNvPr id="121" name="Group 52"/>
            <p:cNvGrpSpPr/>
            <p:nvPr/>
          </p:nvGrpSpPr>
          <p:grpSpPr bwMode="auto">
            <a:xfrm>
              <a:off x="7629748" y="3840480"/>
              <a:ext cx="1415110" cy="369888"/>
              <a:chOff x="580" y="2832"/>
              <a:chExt cx="1826" cy="233"/>
            </a:xfrm>
          </p:grpSpPr>
          <p:sp>
            <p:nvSpPr>
              <p:cNvPr id="122" name="Text Box 53"/>
              <p:cNvSpPr txBox="1">
                <a:spLocks noChangeArrowheads="1"/>
              </p:cNvSpPr>
              <p:nvPr/>
            </p:nvSpPr>
            <p:spPr bwMode="auto">
              <a:xfrm>
                <a:off x="580" y="2843"/>
                <a:ext cx="1826" cy="222"/>
              </a:xfrm>
              <a:prstGeom prst="rect">
                <a:avLst/>
              </a:prstGeom>
              <a:noFill/>
              <a:ln w="28575">
                <a:noFill/>
                <a:miter lim="800000"/>
              </a:ln>
            </p:spPr>
            <p:txBody>
              <a:bodyPr wrap="none" anchor="ctr">
                <a:spAutoFit/>
              </a:bodyPr>
              <a:lstStyle/>
              <a:p>
                <a:pPr indent="0" algn="ctr" defTabSz="457200">
                  <a:buNone/>
                </a:pPr>
                <a:r>
                  <a:rPr lang="en-US" sz="2000" dirty="0">
                    <a:solidFill>
                      <a:srgbClr val="FF0000"/>
                    </a:solidFill>
                  </a:rPr>
                  <a:t>5.</a:t>
                </a:r>
                <a:r>
                  <a:rPr lang="zh-CN" altLang="en-US" sz="2000" dirty="0">
                    <a:solidFill>
                      <a:srgbClr val="FF0000"/>
                    </a:solidFill>
                  </a:rPr>
                  <a:t>写寄存器</a:t>
                </a:r>
                <a:endParaRPr lang="en-US" sz="2000" dirty="0">
                  <a:solidFill>
                    <a:srgbClr val="FF0000"/>
                  </a:solidFill>
                </a:endParaRPr>
              </a:p>
            </p:txBody>
          </p:sp>
          <p:sp>
            <p:nvSpPr>
              <p:cNvPr id="123" name="Line 54"/>
              <p:cNvSpPr>
                <a:spLocks noChangeShapeType="1"/>
              </p:cNvSpPr>
              <p:nvPr/>
            </p:nvSpPr>
            <p:spPr bwMode="auto">
              <a:xfrm>
                <a:off x="823" y="2832"/>
                <a:ext cx="1180" cy="0"/>
              </a:xfrm>
              <a:prstGeom prst="line">
                <a:avLst/>
              </a:prstGeom>
              <a:noFill/>
              <a:ln w="28575">
                <a:solidFill>
                  <a:srgbClr val="FF0000"/>
                </a:solidFill>
                <a:round/>
                <a:headEnd type="diamond" w="med" len="med"/>
                <a:tailEnd type="triangle" w="med" len="med"/>
              </a:ln>
              <a:effectLst/>
            </p:spPr>
            <p:txBody>
              <a:bodyPr wrap="none" anchor="ctr"/>
              <a:lstStyle/>
              <a:p>
                <a:pPr defTabSz="457200">
                  <a:defRPr/>
                </a:pPr>
                <a:endParaRPr lang="en-US">
                  <a:solidFill>
                    <a:srgbClr val="FF0000"/>
                  </a:solidFill>
                </a:endParaRPr>
              </a:p>
            </p:txBody>
          </p:sp>
        </p:grpSp>
        <p:grpSp>
          <p:nvGrpSpPr>
            <p:cNvPr id="124" name="Group 123"/>
            <p:cNvGrpSpPr/>
            <p:nvPr/>
          </p:nvGrpSpPr>
          <p:grpSpPr>
            <a:xfrm>
              <a:off x="548640" y="1600200"/>
              <a:ext cx="7315200" cy="2186884"/>
              <a:chOff x="533400" y="1968500"/>
              <a:chExt cx="7391400" cy="2917111"/>
            </a:xfrm>
          </p:grpSpPr>
          <p:sp>
            <p:nvSpPr>
              <p:cNvPr id="125" name="Rectangle 4"/>
              <p:cNvSpPr>
                <a:spLocks noChangeArrowheads="1"/>
              </p:cNvSpPr>
              <p:nvPr/>
            </p:nvSpPr>
            <p:spPr bwMode="auto">
              <a:xfrm rot="16200000">
                <a:off x="457348" y="2922095"/>
                <a:ext cx="1292913" cy="378809"/>
              </a:xfrm>
              <a:prstGeom prst="rect">
                <a:avLst/>
              </a:prstGeom>
              <a:noFill/>
              <a:ln w="28575">
                <a:solidFill>
                  <a:schemeClr val="tx1"/>
                </a:solidFill>
                <a:miter lim="800000"/>
              </a:ln>
            </p:spPr>
            <p:txBody>
              <a:bodyPr wrap="none" anchor="ctr"/>
              <a:lstStyle/>
              <a:p>
                <a:pPr indent="0" algn="ctr" defTabSz="457200">
                  <a:buNone/>
                </a:pPr>
                <a:r>
                  <a:rPr lang="en-US" sz="2000" dirty="0">
                    <a:solidFill>
                      <a:prstClr val="black"/>
                    </a:solidFill>
                  </a:rPr>
                  <a:t>PC</a:t>
                </a:r>
              </a:p>
            </p:txBody>
          </p:sp>
          <p:sp>
            <p:nvSpPr>
              <p:cNvPr id="126" name="Rectangle 5"/>
              <p:cNvSpPr>
                <a:spLocks noChangeArrowheads="1"/>
              </p:cNvSpPr>
              <p:nvPr/>
            </p:nvSpPr>
            <p:spPr bwMode="auto">
              <a:xfrm rot="-5400000">
                <a:off x="1600200" y="2806700"/>
                <a:ext cx="1981200" cy="1066800"/>
              </a:xfrm>
              <a:prstGeom prst="rect">
                <a:avLst/>
              </a:prstGeom>
              <a:solidFill>
                <a:srgbClr val="FFFFFF"/>
              </a:solidFill>
              <a:ln w="28575">
                <a:solidFill>
                  <a:schemeClr val="tx1"/>
                </a:solidFill>
                <a:miter lim="800000"/>
              </a:ln>
            </p:spPr>
            <p:txBody>
              <a:bodyPr wrap="none" anchor="ctr"/>
              <a:lstStyle/>
              <a:p>
                <a:pPr indent="0" algn="ctr" defTabSz="457200">
                  <a:buNone/>
                </a:pPr>
                <a:r>
                  <a:rPr lang="en-US" sz="2000" dirty="0">
                    <a:solidFill>
                      <a:prstClr val="black"/>
                    </a:solidFill>
                  </a:rPr>
                  <a:t>instruction</a:t>
                </a:r>
              </a:p>
              <a:p>
                <a:pPr indent="0" algn="ctr" defTabSz="457200">
                  <a:buNone/>
                </a:pPr>
                <a:r>
                  <a:rPr lang="en-US" sz="2000" dirty="0">
                    <a:solidFill>
                      <a:prstClr val="black"/>
                    </a:solidFill>
                  </a:rPr>
                  <a:t>memory</a:t>
                </a:r>
              </a:p>
            </p:txBody>
          </p:sp>
          <p:sp>
            <p:nvSpPr>
              <p:cNvPr id="127" name="AutoShape 6"/>
              <p:cNvSpPr>
                <a:spLocks noChangeArrowheads="1"/>
              </p:cNvSpPr>
              <p:nvPr/>
            </p:nvSpPr>
            <p:spPr bwMode="auto">
              <a:xfrm>
                <a:off x="1524000" y="3933825"/>
                <a:ext cx="366713" cy="549275"/>
              </a:xfrm>
              <a:prstGeom prst="roundRect">
                <a:avLst>
                  <a:gd name="adj" fmla="val 16667"/>
                </a:avLst>
              </a:prstGeom>
              <a:solidFill>
                <a:srgbClr val="FFFFFF"/>
              </a:solidFill>
              <a:ln w="28575">
                <a:solidFill>
                  <a:schemeClr val="tx1"/>
                </a:solidFill>
                <a:round/>
              </a:ln>
            </p:spPr>
            <p:txBody>
              <a:bodyPr wrap="none" anchor="ctr"/>
              <a:lstStyle/>
              <a:p>
                <a:pPr indent="0" algn="ctr" defTabSz="457200">
                  <a:buNone/>
                </a:pPr>
                <a:r>
                  <a:rPr lang="en-US" sz="2000" dirty="0">
                    <a:solidFill>
                      <a:prstClr val="black"/>
                    </a:solidFill>
                  </a:rPr>
                  <a:t>+4</a:t>
                </a:r>
              </a:p>
            </p:txBody>
          </p:sp>
          <p:sp>
            <p:nvSpPr>
              <p:cNvPr id="128" name="Line 7"/>
              <p:cNvSpPr>
                <a:spLocks noChangeShapeType="1"/>
              </p:cNvSpPr>
              <p:nvPr/>
            </p:nvSpPr>
            <p:spPr bwMode="auto">
              <a:xfrm>
                <a:off x="1295400" y="3111500"/>
                <a:ext cx="762000" cy="0"/>
              </a:xfrm>
              <a:prstGeom prst="line">
                <a:avLst/>
              </a:prstGeom>
              <a:noFill/>
              <a:ln w="28575">
                <a:solidFill>
                  <a:schemeClr val="tx1"/>
                </a:solidFill>
                <a:round/>
                <a:tailEnd type="triangle" w="med" len="med"/>
              </a:ln>
            </p:spPr>
            <p:txBody>
              <a:bodyPr wrap="none" anchor="ctr"/>
              <a:lstStyle/>
              <a:p>
                <a:pPr defTabSz="457200"/>
                <a:endParaRPr lang="en-US">
                  <a:solidFill>
                    <a:prstClr val="black"/>
                  </a:solidFill>
                </a:endParaRPr>
              </a:p>
            </p:txBody>
          </p:sp>
          <p:sp>
            <p:nvSpPr>
              <p:cNvPr id="129" name="Rectangle 8"/>
              <p:cNvSpPr>
                <a:spLocks noChangeArrowheads="1"/>
              </p:cNvSpPr>
              <p:nvPr/>
            </p:nvSpPr>
            <p:spPr bwMode="auto">
              <a:xfrm>
                <a:off x="3657600" y="2501900"/>
                <a:ext cx="990600" cy="1295400"/>
              </a:xfrm>
              <a:prstGeom prst="rect">
                <a:avLst/>
              </a:prstGeom>
              <a:solidFill>
                <a:srgbClr val="FFFFFF"/>
              </a:solidFill>
              <a:ln w="28575">
                <a:solidFill>
                  <a:schemeClr val="tx1"/>
                </a:solidFill>
                <a:miter lim="800000"/>
              </a:ln>
            </p:spPr>
            <p:txBody>
              <a:bodyPr wrap="none" anchor="ctr"/>
              <a:lstStyle/>
              <a:p>
                <a:pPr indent="0" algn="ctr" defTabSz="457200">
                  <a:buNone/>
                </a:pPr>
                <a:r>
                  <a:rPr lang="en-US" sz="2000">
                    <a:solidFill>
                      <a:prstClr val="black"/>
                    </a:solidFill>
                  </a:rPr>
                  <a:t>Register</a:t>
                </a:r>
                <a:endParaRPr lang="en-US" sz="2000" dirty="0">
                  <a:solidFill>
                    <a:prstClr val="black"/>
                  </a:solidFill>
                </a:endParaRPr>
              </a:p>
              <a:p>
                <a:pPr indent="0" algn="ctr" defTabSz="457200">
                  <a:buNone/>
                </a:pPr>
                <a:r>
                  <a:rPr lang="en-US" sz="2000">
                    <a:solidFill>
                      <a:prstClr val="black"/>
                    </a:solidFill>
                  </a:rPr>
                  <a:t>File</a:t>
                </a:r>
                <a:endParaRPr lang="en-US" sz="2000" dirty="0">
                  <a:solidFill>
                    <a:prstClr val="black"/>
                  </a:solidFill>
                </a:endParaRPr>
              </a:p>
            </p:txBody>
          </p:sp>
          <p:sp>
            <p:nvSpPr>
              <p:cNvPr id="130" name="Line 9"/>
              <p:cNvSpPr>
                <a:spLocks noChangeShapeType="1"/>
              </p:cNvSpPr>
              <p:nvPr/>
            </p:nvSpPr>
            <p:spPr bwMode="auto">
              <a:xfrm>
                <a:off x="3124200" y="2959100"/>
                <a:ext cx="533400" cy="0"/>
              </a:xfrm>
              <a:prstGeom prst="line">
                <a:avLst/>
              </a:prstGeom>
              <a:noFill/>
              <a:ln w="28575">
                <a:solidFill>
                  <a:schemeClr val="tx1"/>
                </a:solidFill>
                <a:round/>
                <a:tailEnd type="triangle" w="med" len="med"/>
              </a:ln>
            </p:spPr>
            <p:txBody>
              <a:bodyPr wrap="none" anchor="ctr"/>
              <a:lstStyle/>
              <a:p>
                <a:pPr defTabSz="457200"/>
                <a:endParaRPr lang="en-US">
                  <a:solidFill>
                    <a:prstClr val="black"/>
                  </a:solidFill>
                </a:endParaRPr>
              </a:p>
            </p:txBody>
          </p:sp>
          <p:sp>
            <p:nvSpPr>
              <p:cNvPr id="131" name="Line 10"/>
              <p:cNvSpPr>
                <a:spLocks noChangeShapeType="1"/>
              </p:cNvSpPr>
              <p:nvPr/>
            </p:nvSpPr>
            <p:spPr bwMode="auto">
              <a:xfrm>
                <a:off x="3124200" y="3332163"/>
                <a:ext cx="533400" cy="0"/>
              </a:xfrm>
              <a:prstGeom prst="line">
                <a:avLst/>
              </a:prstGeom>
              <a:noFill/>
              <a:ln w="28575">
                <a:solidFill>
                  <a:schemeClr val="tx1"/>
                </a:solidFill>
                <a:round/>
                <a:tailEnd type="triangle" w="med" len="med"/>
              </a:ln>
            </p:spPr>
            <p:txBody>
              <a:bodyPr wrap="none" anchor="ctr"/>
              <a:lstStyle/>
              <a:p>
                <a:pPr defTabSz="457200"/>
                <a:endParaRPr lang="en-US">
                  <a:solidFill>
                    <a:prstClr val="black"/>
                  </a:solidFill>
                </a:endParaRPr>
              </a:p>
            </p:txBody>
          </p:sp>
          <p:sp>
            <p:nvSpPr>
              <p:cNvPr id="132" name="Line 11"/>
              <p:cNvSpPr>
                <a:spLocks noChangeShapeType="1"/>
              </p:cNvSpPr>
              <p:nvPr/>
            </p:nvSpPr>
            <p:spPr bwMode="auto">
              <a:xfrm>
                <a:off x="3124200" y="3644900"/>
                <a:ext cx="533400" cy="0"/>
              </a:xfrm>
              <a:prstGeom prst="line">
                <a:avLst/>
              </a:prstGeom>
              <a:noFill/>
              <a:ln w="28575">
                <a:solidFill>
                  <a:schemeClr val="tx1"/>
                </a:solidFill>
                <a:round/>
                <a:tailEnd type="triangle" w="med" len="med"/>
              </a:ln>
            </p:spPr>
            <p:txBody>
              <a:bodyPr wrap="none" anchor="ctr"/>
              <a:lstStyle/>
              <a:p>
                <a:pPr defTabSz="457200"/>
                <a:endParaRPr lang="en-US">
                  <a:solidFill>
                    <a:prstClr val="black"/>
                  </a:solidFill>
                </a:endParaRPr>
              </a:p>
            </p:txBody>
          </p:sp>
          <p:sp>
            <p:nvSpPr>
              <p:cNvPr id="133" name="Text Box 12"/>
              <p:cNvSpPr txBox="1">
                <a:spLocks noChangeArrowheads="1"/>
              </p:cNvSpPr>
              <p:nvPr/>
            </p:nvSpPr>
            <p:spPr bwMode="auto">
              <a:xfrm>
                <a:off x="3072930" y="3211410"/>
                <a:ext cx="370212" cy="470104"/>
              </a:xfrm>
              <a:prstGeom prst="rect">
                <a:avLst/>
              </a:prstGeom>
              <a:noFill/>
              <a:ln w="28575">
                <a:noFill/>
                <a:miter lim="800000"/>
              </a:ln>
            </p:spPr>
            <p:txBody>
              <a:bodyPr wrap="none" anchor="ctr">
                <a:spAutoFit/>
              </a:bodyPr>
              <a:lstStyle/>
              <a:p>
                <a:pPr indent="0" algn="ctr" defTabSz="457200">
                  <a:buNone/>
                </a:pPr>
                <a:r>
                  <a:rPr lang="en-US" sz="2000" dirty="0" err="1">
                    <a:solidFill>
                      <a:prstClr val="black"/>
                    </a:solidFill>
                  </a:rPr>
                  <a:t>rt</a:t>
                </a:r>
                <a:endParaRPr lang="en-US" sz="2000" dirty="0">
                  <a:solidFill>
                    <a:prstClr val="black"/>
                  </a:solidFill>
                </a:endParaRPr>
              </a:p>
            </p:txBody>
          </p:sp>
          <p:sp>
            <p:nvSpPr>
              <p:cNvPr id="134" name="Text Box 13"/>
              <p:cNvSpPr txBox="1">
                <a:spLocks noChangeArrowheads="1"/>
              </p:cNvSpPr>
              <p:nvPr/>
            </p:nvSpPr>
            <p:spPr bwMode="auto">
              <a:xfrm>
                <a:off x="3060319" y="2906612"/>
                <a:ext cx="427315" cy="470104"/>
              </a:xfrm>
              <a:prstGeom prst="rect">
                <a:avLst/>
              </a:prstGeom>
              <a:noFill/>
              <a:ln w="28575">
                <a:noFill/>
                <a:miter lim="800000"/>
              </a:ln>
            </p:spPr>
            <p:txBody>
              <a:bodyPr wrap="none" anchor="ctr">
                <a:spAutoFit/>
              </a:bodyPr>
              <a:lstStyle/>
              <a:p>
                <a:pPr indent="0" algn="ctr" defTabSz="457200">
                  <a:buNone/>
                </a:pPr>
                <a:r>
                  <a:rPr lang="en-US" sz="2000" dirty="0" err="1">
                    <a:solidFill>
                      <a:prstClr val="black"/>
                    </a:solidFill>
                  </a:rPr>
                  <a:t>rs</a:t>
                </a:r>
                <a:endParaRPr lang="en-US" sz="2000" dirty="0">
                  <a:solidFill>
                    <a:prstClr val="black"/>
                  </a:solidFill>
                </a:endParaRPr>
              </a:p>
            </p:txBody>
          </p:sp>
          <p:sp>
            <p:nvSpPr>
              <p:cNvPr id="135" name="Text Box 14"/>
              <p:cNvSpPr txBox="1">
                <a:spLocks noChangeArrowheads="1"/>
              </p:cNvSpPr>
              <p:nvPr/>
            </p:nvSpPr>
            <p:spPr bwMode="auto">
              <a:xfrm>
                <a:off x="3063822" y="2525611"/>
                <a:ext cx="441431" cy="470104"/>
              </a:xfrm>
              <a:prstGeom prst="rect">
                <a:avLst/>
              </a:prstGeom>
              <a:noFill/>
              <a:ln w="28575">
                <a:noFill/>
                <a:miter lim="800000"/>
              </a:ln>
            </p:spPr>
            <p:txBody>
              <a:bodyPr wrap="none" anchor="ctr">
                <a:spAutoFit/>
              </a:bodyPr>
              <a:lstStyle/>
              <a:p>
                <a:pPr indent="0" algn="ctr" defTabSz="457200">
                  <a:buNone/>
                </a:pPr>
                <a:r>
                  <a:rPr lang="en-US" sz="2000">
                    <a:solidFill>
                      <a:prstClr val="black"/>
                    </a:solidFill>
                  </a:rPr>
                  <a:t>rd</a:t>
                </a:r>
              </a:p>
            </p:txBody>
          </p:sp>
          <p:grpSp>
            <p:nvGrpSpPr>
              <p:cNvPr id="136" name="Group 16"/>
              <p:cNvGrpSpPr/>
              <p:nvPr/>
            </p:nvGrpSpPr>
            <p:grpSpPr bwMode="auto">
              <a:xfrm>
                <a:off x="5334000" y="2562225"/>
                <a:ext cx="1219200" cy="1524000"/>
                <a:chOff x="3648" y="1348"/>
                <a:chExt cx="768" cy="960"/>
              </a:xfrm>
            </p:grpSpPr>
            <p:sp>
              <p:nvSpPr>
                <p:cNvPr id="157" name="Freeform 18"/>
                <p:cNvSpPr/>
                <p:nvPr/>
              </p:nvSpPr>
              <p:spPr bwMode="auto">
                <a:xfrm>
                  <a:off x="3648" y="1348"/>
                  <a:ext cx="528" cy="960"/>
                </a:xfrm>
                <a:custGeom>
                  <a:avLst/>
                  <a:gdLst>
                    <a:gd name="T0" fmla="*/ 0 w 528"/>
                    <a:gd name="T1" fmla="*/ 0 h 960"/>
                    <a:gd name="T2" fmla="*/ 528 w 528"/>
                    <a:gd name="T3" fmla="*/ 192 h 960"/>
                    <a:gd name="T4" fmla="*/ 528 w 528"/>
                    <a:gd name="T5" fmla="*/ 672 h 960"/>
                    <a:gd name="T6" fmla="*/ 0 w 528"/>
                    <a:gd name="T7" fmla="*/ 960 h 960"/>
                    <a:gd name="T8" fmla="*/ 0 w 528"/>
                    <a:gd name="T9" fmla="*/ 528 h 960"/>
                    <a:gd name="T10" fmla="*/ 48 w 528"/>
                    <a:gd name="T11" fmla="*/ 480 h 960"/>
                    <a:gd name="T12" fmla="*/ 0 w 528"/>
                    <a:gd name="T13" fmla="*/ 432 h 960"/>
                    <a:gd name="T14" fmla="*/ 0 w 528"/>
                    <a:gd name="T15" fmla="*/ 0 h 960"/>
                    <a:gd name="T16" fmla="*/ 0 60000 65536"/>
                    <a:gd name="T17" fmla="*/ 0 60000 65536"/>
                    <a:gd name="T18" fmla="*/ 0 60000 65536"/>
                    <a:gd name="T19" fmla="*/ 0 60000 65536"/>
                    <a:gd name="T20" fmla="*/ 0 60000 65536"/>
                    <a:gd name="T21" fmla="*/ 0 60000 65536"/>
                    <a:gd name="T22" fmla="*/ 0 60000 65536"/>
                    <a:gd name="T23" fmla="*/ 0 60000 65536"/>
                    <a:gd name="T24" fmla="*/ 0 w 528"/>
                    <a:gd name="T25" fmla="*/ 0 h 960"/>
                    <a:gd name="T26" fmla="*/ 528 w 528"/>
                    <a:gd name="T27" fmla="*/ 960 h 96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28" h="960">
                      <a:moveTo>
                        <a:pt x="0" y="0"/>
                      </a:moveTo>
                      <a:lnTo>
                        <a:pt x="528" y="192"/>
                      </a:lnTo>
                      <a:lnTo>
                        <a:pt x="528" y="672"/>
                      </a:lnTo>
                      <a:lnTo>
                        <a:pt x="0" y="960"/>
                      </a:lnTo>
                      <a:lnTo>
                        <a:pt x="0" y="528"/>
                      </a:lnTo>
                      <a:lnTo>
                        <a:pt x="48" y="480"/>
                      </a:lnTo>
                      <a:lnTo>
                        <a:pt x="0" y="432"/>
                      </a:lnTo>
                      <a:lnTo>
                        <a:pt x="0" y="0"/>
                      </a:lnTo>
                      <a:close/>
                    </a:path>
                  </a:pathLst>
                </a:custGeom>
                <a:noFill/>
                <a:ln w="38100">
                  <a:solidFill>
                    <a:schemeClr val="tx1"/>
                  </a:solidFill>
                  <a:round/>
                </a:ln>
              </p:spPr>
              <p:txBody>
                <a:bodyPr wrap="none" anchor="ctr"/>
                <a:lstStyle/>
                <a:p>
                  <a:pPr indent="0" algn="ctr" defTabSz="457200">
                    <a:buNone/>
                  </a:pPr>
                  <a:r>
                    <a:rPr lang="en-US" sz="2000" dirty="0">
                      <a:solidFill>
                        <a:prstClr val="black"/>
                      </a:solidFill>
                    </a:rPr>
                    <a:t>ALU</a:t>
                  </a:r>
                </a:p>
              </p:txBody>
            </p:sp>
            <p:sp>
              <p:nvSpPr>
                <p:cNvPr id="158" name="Line 19"/>
                <p:cNvSpPr>
                  <a:spLocks noChangeShapeType="1"/>
                </p:cNvSpPr>
                <p:nvPr/>
              </p:nvSpPr>
              <p:spPr bwMode="auto">
                <a:xfrm>
                  <a:off x="4176" y="1780"/>
                  <a:ext cx="240" cy="0"/>
                </a:xfrm>
                <a:prstGeom prst="line">
                  <a:avLst/>
                </a:prstGeom>
                <a:noFill/>
                <a:ln w="38100">
                  <a:solidFill>
                    <a:schemeClr val="tx1"/>
                  </a:solidFill>
                  <a:round/>
                  <a:tailEnd type="triangle" w="med" len="med"/>
                </a:ln>
              </p:spPr>
              <p:txBody>
                <a:bodyPr wrap="none" anchor="ctr"/>
                <a:lstStyle/>
                <a:p>
                  <a:pPr defTabSz="457200"/>
                  <a:endParaRPr lang="en-US">
                    <a:solidFill>
                      <a:prstClr val="black"/>
                    </a:solidFill>
                  </a:endParaRPr>
                </a:p>
              </p:txBody>
            </p:sp>
          </p:grpSp>
          <p:sp>
            <p:nvSpPr>
              <p:cNvPr id="137" name="Line 20"/>
              <p:cNvSpPr>
                <a:spLocks noChangeShapeType="1"/>
              </p:cNvSpPr>
              <p:nvPr/>
            </p:nvSpPr>
            <p:spPr bwMode="auto">
              <a:xfrm>
                <a:off x="4648200" y="3644900"/>
                <a:ext cx="685800" cy="0"/>
              </a:xfrm>
              <a:prstGeom prst="line">
                <a:avLst/>
              </a:prstGeom>
              <a:noFill/>
              <a:ln w="28575">
                <a:solidFill>
                  <a:schemeClr val="tx1"/>
                </a:solidFill>
                <a:round/>
                <a:tailEnd type="triangle" w="med" len="med"/>
              </a:ln>
            </p:spPr>
            <p:txBody>
              <a:bodyPr wrap="none" anchor="ctr"/>
              <a:lstStyle/>
              <a:p>
                <a:pPr defTabSz="457200"/>
                <a:endParaRPr lang="en-US">
                  <a:solidFill>
                    <a:prstClr val="black"/>
                  </a:solidFill>
                </a:endParaRPr>
              </a:p>
            </p:txBody>
          </p:sp>
          <p:sp>
            <p:nvSpPr>
              <p:cNvPr id="138" name="Line 21"/>
              <p:cNvSpPr>
                <a:spLocks noChangeShapeType="1"/>
              </p:cNvSpPr>
              <p:nvPr/>
            </p:nvSpPr>
            <p:spPr bwMode="auto">
              <a:xfrm>
                <a:off x="3124200" y="3995738"/>
                <a:ext cx="2179638" cy="0"/>
              </a:xfrm>
              <a:prstGeom prst="line">
                <a:avLst/>
              </a:prstGeom>
              <a:noFill/>
              <a:ln w="28575">
                <a:solidFill>
                  <a:schemeClr val="tx1"/>
                </a:solidFill>
                <a:round/>
                <a:tailEnd type="triangle" w="med" len="med"/>
              </a:ln>
            </p:spPr>
            <p:txBody>
              <a:bodyPr wrap="none" anchor="ctr"/>
              <a:lstStyle/>
              <a:p>
                <a:pPr defTabSz="457200"/>
                <a:endParaRPr lang="en-US">
                  <a:solidFill>
                    <a:prstClr val="black"/>
                  </a:solidFill>
                </a:endParaRPr>
              </a:p>
            </p:txBody>
          </p:sp>
          <p:sp>
            <p:nvSpPr>
              <p:cNvPr id="139" name="Line 22"/>
              <p:cNvSpPr>
                <a:spLocks noChangeShapeType="1"/>
              </p:cNvSpPr>
              <p:nvPr/>
            </p:nvSpPr>
            <p:spPr bwMode="auto">
              <a:xfrm>
                <a:off x="4648200" y="2830513"/>
                <a:ext cx="655638" cy="0"/>
              </a:xfrm>
              <a:prstGeom prst="line">
                <a:avLst/>
              </a:prstGeom>
              <a:noFill/>
              <a:ln w="28575">
                <a:solidFill>
                  <a:schemeClr val="tx1"/>
                </a:solidFill>
                <a:round/>
                <a:tailEnd type="triangle" w="med" len="med"/>
              </a:ln>
            </p:spPr>
            <p:txBody>
              <a:bodyPr wrap="none" anchor="ctr"/>
              <a:lstStyle/>
              <a:p>
                <a:pPr defTabSz="457200"/>
                <a:endParaRPr lang="en-US">
                  <a:solidFill>
                    <a:prstClr val="black"/>
                  </a:solidFill>
                </a:endParaRPr>
              </a:p>
            </p:txBody>
          </p:sp>
          <p:sp>
            <p:nvSpPr>
              <p:cNvPr id="140" name="Rectangle 23"/>
              <p:cNvSpPr>
                <a:spLocks noChangeArrowheads="1"/>
              </p:cNvSpPr>
              <p:nvPr/>
            </p:nvSpPr>
            <p:spPr bwMode="auto">
              <a:xfrm rot="-5400000">
                <a:off x="6096000" y="2959100"/>
                <a:ext cx="1981200" cy="1066800"/>
              </a:xfrm>
              <a:prstGeom prst="rect">
                <a:avLst/>
              </a:prstGeom>
              <a:solidFill>
                <a:srgbClr val="FFFFFF"/>
              </a:solidFill>
              <a:ln w="28575">
                <a:solidFill>
                  <a:schemeClr val="tx1"/>
                </a:solidFill>
                <a:miter lim="800000"/>
              </a:ln>
            </p:spPr>
            <p:txBody>
              <a:bodyPr wrap="none" anchor="ctr"/>
              <a:lstStyle/>
              <a:p>
                <a:pPr indent="0" algn="ctr" defTabSz="457200">
                  <a:buNone/>
                </a:pPr>
                <a:r>
                  <a:rPr lang="en-US" sz="2000" dirty="0">
                    <a:solidFill>
                      <a:prstClr val="black"/>
                    </a:solidFill>
                  </a:rPr>
                  <a:t>Data</a:t>
                </a:r>
              </a:p>
              <a:p>
                <a:pPr indent="0" algn="ctr" defTabSz="457200">
                  <a:buNone/>
                </a:pPr>
                <a:r>
                  <a:rPr lang="en-US" sz="2000" dirty="0">
                    <a:solidFill>
                      <a:prstClr val="black"/>
                    </a:solidFill>
                  </a:rPr>
                  <a:t>memory</a:t>
                </a:r>
              </a:p>
            </p:txBody>
          </p:sp>
          <p:sp>
            <p:nvSpPr>
              <p:cNvPr id="141" name="Line 24"/>
              <p:cNvSpPr>
                <a:spLocks noChangeShapeType="1"/>
              </p:cNvSpPr>
              <p:nvPr/>
            </p:nvSpPr>
            <p:spPr bwMode="auto">
              <a:xfrm>
                <a:off x="4876800" y="3644900"/>
                <a:ext cx="0" cy="304800"/>
              </a:xfrm>
              <a:prstGeom prst="line">
                <a:avLst/>
              </a:prstGeom>
              <a:noFill/>
              <a:ln w="28575">
                <a:solidFill>
                  <a:schemeClr val="tx1"/>
                </a:solidFill>
                <a:round/>
              </a:ln>
            </p:spPr>
            <p:txBody>
              <a:bodyPr wrap="none" anchor="ctr"/>
              <a:lstStyle/>
              <a:p>
                <a:pPr defTabSz="457200"/>
                <a:endParaRPr lang="en-US">
                  <a:solidFill>
                    <a:prstClr val="black"/>
                  </a:solidFill>
                </a:endParaRPr>
              </a:p>
            </p:txBody>
          </p:sp>
          <p:sp>
            <p:nvSpPr>
              <p:cNvPr id="142" name="Line 25"/>
              <p:cNvSpPr>
                <a:spLocks noChangeShapeType="1"/>
              </p:cNvSpPr>
              <p:nvPr/>
            </p:nvSpPr>
            <p:spPr bwMode="auto">
              <a:xfrm>
                <a:off x="4876800" y="4025900"/>
                <a:ext cx="0" cy="304800"/>
              </a:xfrm>
              <a:prstGeom prst="line">
                <a:avLst/>
              </a:prstGeom>
              <a:noFill/>
              <a:ln w="28575">
                <a:solidFill>
                  <a:schemeClr val="tx1"/>
                </a:solidFill>
                <a:round/>
              </a:ln>
            </p:spPr>
            <p:txBody>
              <a:bodyPr wrap="none" anchor="ctr"/>
              <a:lstStyle/>
              <a:p>
                <a:pPr defTabSz="457200"/>
                <a:endParaRPr lang="en-US">
                  <a:solidFill>
                    <a:prstClr val="black"/>
                  </a:solidFill>
                </a:endParaRPr>
              </a:p>
            </p:txBody>
          </p:sp>
          <p:sp>
            <p:nvSpPr>
              <p:cNvPr id="143" name="Line 26"/>
              <p:cNvSpPr>
                <a:spLocks noChangeShapeType="1"/>
              </p:cNvSpPr>
              <p:nvPr/>
            </p:nvSpPr>
            <p:spPr bwMode="auto">
              <a:xfrm>
                <a:off x="4876800" y="4330700"/>
                <a:ext cx="1676400" cy="0"/>
              </a:xfrm>
              <a:prstGeom prst="line">
                <a:avLst/>
              </a:prstGeom>
              <a:noFill/>
              <a:ln w="28575">
                <a:solidFill>
                  <a:schemeClr val="tx1"/>
                </a:solidFill>
                <a:round/>
                <a:tailEnd type="triangle" w="med" len="med"/>
              </a:ln>
            </p:spPr>
            <p:txBody>
              <a:bodyPr wrap="none" anchor="ctr"/>
              <a:lstStyle/>
              <a:p>
                <a:pPr defTabSz="457200"/>
                <a:endParaRPr lang="en-US">
                  <a:solidFill>
                    <a:prstClr val="black"/>
                  </a:solidFill>
                </a:endParaRPr>
              </a:p>
            </p:txBody>
          </p:sp>
          <p:sp>
            <p:nvSpPr>
              <p:cNvPr id="144" name="Line 27"/>
              <p:cNvSpPr>
                <a:spLocks noChangeShapeType="1"/>
              </p:cNvSpPr>
              <p:nvPr/>
            </p:nvSpPr>
            <p:spPr bwMode="auto">
              <a:xfrm>
                <a:off x="7620000" y="3248025"/>
                <a:ext cx="304800" cy="0"/>
              </a:xfrm>
              <a:prstGeom prst="line">
                <a:avLst/>
              </a:prstGeom>
              <a:noFill/>
              <a:ln w="28575">
                <a:solidFill>
                  <a:schemeClr val="tx1"/>
                </a:solidFill>
                <a:round/>
              </a:ln>
            </p:spPr>
            <p:txBody>
              <a:bodyPr wrap="none" anchor="ctr"/>
              <a:lstStyle/>
              <a:p>
                <a:pPr defTabSz="457200"/>
                <a:endParaRPr lang="en-US">
                  <a:solidFill>
                    <a:prstClr val="black"/>
                  </a:solidFill>
                </a:endParaRPr>
              </a:p>
            </p:txBody>
          </p:sp>
          <p:sp>
            <p:nvSpPr>
              <p:cNvPr id="145" name="Line 28"/>
              <p:cNvSpPr>
                <a:spLocks noChangeShapeType="1"/>
              </p:cNvSpPr>
              <p:nvPr/>
            </p:nvSpPr>
            <p:spPr bwMode="auto">
              <a:xfrm flipV="1">
                <a:off x="7924800" y="1968500"/>
                <a:ext cx="0" cy="1279525"/>
              </a:xfrm>
              <a:prstGeom prst="line">
                <a:avLst/>
              </a:prstGeom>
              <a:noFill/>
              <a:ln w="28575">
                <a:solidFill>
                  <a:schemeClr val="tx1"/>
                </a:solidFill>
                <a:round/>
              </a:ln>
            </p:spPr>
            <p:txBody>
              <a:bodyPr wrap="none" anchor="ctr"/>
              <a:lstStyle/>
              <a:p>
                <a:pPr defTabSz="457200"/>
                <a:endParaRPr lang="en-US">
                  <a:solidFill>
                    <a:prstClr val="black"/>
                  </a:solidFill>
                </a:endParaRPr>
              </a:p>
            </p:txBody>
          </p:sp>
          <p:sp>
            <p:nvSpPr>
              <p:cNvPr id="146" name="Line 29"/>
              <p:cNvSpPr>
                <a:spLocks noChangeShapeType="1"/>
              </p:cNvSpPr>
              <p:nvPr/>
            </p:nvSpPr>
            <p:spPr bwMode="auto">
              <a:xfrm flipH="1">
                <a:off x="3921125" y="1968500"/>
                <a:ext cx="4003675" cy="0"/>
              </a:xfrm>
              <a:prstGeom prst="line">
                <a:avLst/>
              </a:prstGeom>
              <a:noFill/>
              <a:ln w="28575">
                <a:solidFill>
                  <a:schemeClr val="tx1"/>
                </a:solidFill>
                <a:round/>
              </a:ln>
            </p:spPr>
            <p:txBody>
              <a:bodyPr wrap="none" anchor="ctr"/>
              <a:lstStyle/>
              <a:p>
                <a:pPr defTabSz="457200"/>
                <a:endParaRPr lang="en-US">
                  <a:solidFill>
                    <a:prstClr val="black"/>
                  </a:solidFill>
                </a:endParaRPr>
              </a:p>
            </p:txBody>
          </p:sp>
          <p:sp>
            <p:nvSpPr>
              <p:cNvPr id="147" name="Line 30"/>
              <p:cNvSpPr>
                <a:spLocks noChangeShapeType="1"/>
              </p:cNvSpPr>
              <p:nvPr/>
            </p:nvSpPr>
            <p:spPr bwMode="auto">
              <a:xfrm>
                <a:off x="3921125" y="1968500"/>
                <a:ext cx="0" cy="533400"/>
              </a:xfrm>
              <a:prstGeom prst="line">
                <a:avLst/>
              </a:prstGeom>
              <a:noFill/>
              <a:ln w="28575">
                <a:solidFill>
                  <a:schemeClr val="tx1"/>
                </a:solidFill>
                <a:round/>
                <a:tailEnd type="triangle" w="med" len="med"/>
              </a:ln>
            </p:spPr>
            <p:txBody>
              <a:bodyPr wrap="none" anchor="ctr"/>
              <a:lstStyle/>
              <a:p>
                <a:pPr defTabSz="457200"/>
                <a:endParaRPr lang="en-US">
                  <a:solidFill>
                    <a:prstClr val="black"/>
                  </a:solidFill>
                </a:endParaRPr>
              </a:p>
            </p:txBody>
          </p:sp>
          <p:sp>
            <p:nvSpPr>
              <p:cNvPr id="148" name="Text Box 31"/>
              <p:cNvSpPr txBox="1">
                <a:spLocks noChangeArrowheads="1"/>
              </p:cNvSpPr>
              <p:nvPr/>
            </p:nvSpPr>
            <p:spPr bwMode="auto">
              <a:xfrm>
                <a:off x="3055121" y="3913086"/>
                <a:ext cx="712834" cy="470104"/>
              </a:xfrm>
              <a:prstGeom prst="rect">
                <a:avLst/>
              </a:prstGeom>
              <a:noFill/>
              <a:ln w="28575">
                <a:noFill/>
                <a:miter lim="800000"/>
              </a:ln>
            </p:spPr>
            <p:txBody>
              <a:bodyPr wrap="none" anchor="ctr">
                <a:spAutoFit/>
              </a:bodyPr>
              <a:lstStyle/>
              <a:p>
                <a:pPr indent="0" algn="ctr" defTabSz="457200">
                  <a:buNone/>
                </a:pPr>
                <a:r>
                  <a:rPr lang="en-US" sz="2000">
                    <a:solidFill>
                      <a:prstClr val="black"/>
                    </a:solidFill>
                  </a:rPr>
                  <a:t>imm</a:t>
                </a:r>
                <a:endParaRPr lang="en-US" sz="2000" dirty="0">
                  <a:solidFill>
                    <a:prstClr val="black"/>
                  </a:solidFill>
                </a:endParaRPr>
              </a:p>
            </p:txBody>
          </p:sp>
          <p:sp>
            <p:nvSpPr>
              <p:cNvPr id="149" name="Line 32"/>
              <p:cNvSpPr>
                <a:spLocks noChangeShapeType="1"/>
              </p:cNvSpPr>
              <p:nvPr/>
            </p:nvSpPr>
            <p:spPr bwMode="auto">
              <a:xfrm>
                <a:off x="1676400" y="3111500"/>
                <a:ext cx="0" cy="838200"/>
              </a:xfrm>
              <a:prstGeom prst="line">
                <a:avLst/>
              </a:prstGeom>
              <a:noFill/>
              <a:ln w="28575">
                <a:solidFill>
                  <a:schemeClr val="tx1"/>
                </a:solidFill>
                <a:round/>
                <a:tailEnd type="triangle" w="med" len="med"/>
              </a:ln>
            </p:spPr>
            <p:txBody>
              <a:bodyPr wrap="none" anchor="ctr"/>
              <a:lstStyle/>
              <a:p>
                <a:pPr defTabSz="457200"/>
                <a:endParaRPr lang="en-US">
                  <a:solidFill>
                    <a:prstClr val="black"/>
                  </a:solidFill>
                </a:endParaRPr>
              </a:p>
            </p:txBody>
          </p:sp>
          <p:sp>
            <p:nvSpPr>
              <p:cNvPr id="150" name="AutoShape 33"/>
              <p:cNvSpPr>
                <a:spLocks noChangeArrowheads="1"/>
              </p:cNvSpPr>
              <p:nvPr/>
            </p:nvSpPr>
            <p:spPr bwMode="auto">
              <a:xfrm rot="16200000">
                <a:off x="703652" y="4293696"/>
                <a:ext cx="805021" cy="378809"/>
              </a:xfrm>
              <a:prstGeom prst="roundRect">
                <a:avLst>
                  <a:gd name="adj" fmla="val 16667"/>
                </a:avLst>
              </a:prstGeom>
              <a:solidFill>
                <a:srgbClr val="FFFFFF"/>
              </a:solidFill>
              <a:ln w="28575">
                <a:solidFill>
                  <a:schemeClr val="tx1"/>
                </a:solidFill>
                <a:round/>
              </a:ln>
            </p:spPr>
            <p:txBody>
              <a:bodyPr wrap="none" anchor="ctr"/>
              <a:lstStyle/>
              <a:p>
                <a:pPr indent="0" algn="ctr" defTabSz="457200">
                  <a:buNone/>
                </a:pPr>
                <a:r>
                  <a:rPr lang="en-US" sz="2000" dirty="0">
                    <a:solidFill>
                      <a:prstClr val="black"/>
                    </a:solidFill>
                  </a:rPr>
                  <a:t>MUX</a:t>
                </a:r>
              </a:p>
            </p:txBody>
          </p:sp>
          <p:sp>
            <p:nvSpPr>
              <p:cNvPr id="151" name="Line 34"/>
              <p:cNvSpPr>
                <a:spLocks noChangeShapeType="1"/>
              </p:cNvSpPr>
              <p:nvPr/>
            </p:nvSpPr>
            <p:spPr bwMode="auto">
              <a:xfrm flipH="1">
                <a:off x="1295400" y="4308475"/>
                <a:ext cx="228600" cy="0"/>
              </a:xfrm>
              <a:prstGeom prst="line">
                <a:avLst/>
              </a:prstGeom>
              <a:noFill/>
              <a:ln w="28575">
                <a:solidFill>
                  <a:schemeClr val="tx1"/>
                </a:solidFill>
                <a:round/>
                <a:tailEnd type="triangle" w="med" len="med"/>
              </a:ln>
            </p:spPr>
            <p:txBody>
              <a:bodyPr wrap="none" anchor="ctr"/>
              <a:lstStyle/>
              <a:p>
                <a:pPr defTabSz="457200"/>
                <a:endParaRPr lang="en-US">
                  <a:solidFill>
                    <a:prstClr val="black"/>
                  </a:solidFill>
                </a:endParaRPr>
              </a:p>
            </p:txBody>
          </p:sp>
          <p:sp>
            <p:nvSpPr>
              <p:cNvPr id="152" name="Line 35"/>
              <p:cNvSpPr>
                <a:spLocks noChangeShapeType="1"/>
              </p:cNvSpPr>
              <p:nvPr/>
            </p:nvSpPr>
            <p:spPr bwMode="auto">
              <a:xfrm>
                <a:off x="3743325" y="3995738"/>
                <a:ext cx="0" cy="671512"/>
              </a:xfrm>
              <a:prstGeom prst="line">
                <a:avLst/>
              </a:prstGeom>
              <a:noFill/>
              <a:ln w="28575">
                <a:solidFill>
                  <a:schemeClr val="tx1"/>
                </a:solidFill>
                <a:round/>
              </a:ln>
            </p:spPr>
            <p:txBody>
              <a:bodyPr wrap="none" anchor="ctr"/>
              <a:lstStyle/>
              <a:p>
                <a:pPr defTabSz="457200"/>
                <a:endParaRPr lang="en-US">
                  <a:solidFill>
                    <a:prstClr val="black"/>
                  </a:solidFill>
                </a:endParaRPr>
              </a:p>
            </p:txBody>
          </p:sp>
          <p:sp>
            <p:nvSpPr>
              <p:cNvPr id="153" name="Line 36"/>
              <p:cNvSpPr>
                <a:spLocks noChangeShapeType="1"/>
              </p:cNvSpPr>
              <p:nvPr/>
            </p:nvSpPr>
            <p:spPr bwMode="auto">
              <a:xfrm flipH="1">
                <a:off x="1295400" y="4667250"/>
                <a:ext cx="2447925" cy="0"/>
              </a:xfrm>
              <a:prstGeom prst="line">
                <a:avLst/>
              </a:prstGeom>
              <a:noFill/>
              <a:ln w="28575">
                <a:solidFill>
                  <a:schemeClr val="tx1"/>
                </a:solidFill>
                <a:round/>
                <a:tailEnd type="triangle" w="med" len="med"/>
              </a:ln>
            </p:spPr>
            <p:txBody>
              <a:bodyPr wrap="none" anchor="ctr"/>
              <a:lstStyle/>
              <a:p>
                <a:pPr defTabSz="457200"/>
                <a:endParaRPr lang="en-US">
                  <a:solidFill>
                    <a:prstClr val="black"/>
                  </a:solidFill>
                </a:endParaRPr>
              </a:p>
            </p:txBody>
          </p:sp>
          <p:sp>
            <p:nvSpPr>
              <p:cNvPr id="154" name="Line 37"/>
              <p:cNvSpPr>
                <a:spLocks noChangeShapeType="1"/>
              </p:cNvSpPr>
              <p:nvPr/>
            </p:nvSpPr>
            <p:spPr bwMode="auto">
              <a:xfrm flipH="1">
                <a:off x="533400" y="4483100"/>
                <a:ext cx="381000" cy="0"/>
              </a:xfrm>
              <a:prstGeom prst="line">
                <a:avLst/>
              </a:prstGeom>
              <a:noFill/>
              <a:ln w="28575">
                <a:solidFill>
                  <a:schemeClr val="tx1"/>
                </a:solidFill>
                <a:round/>
              </a:ln>
            </p:spPr>
            <p:txBody>
              <a:bodyPr wrap="none" anchor="ctr"/>
              <a:lstStyle/>
              <a:p>
                <a:pPr defTabSz="457200"/>
                <a:endParaRPr lang="en-US">
                  <a:solidFill>
                    <a:prstClr val="black"/>
                  </a:solidFill>
                </a:endParaRPr>
              </a:p>
            </p:txBody>
          </p:sp>
          <p:sp>
            <p:nvSpPr>
              <p:cNvPr id="155" name="Line 38"/>
              <p:cNvSpPr>
                <a:spLocks noChangeShapeType="1"/>
              </p:cNvSpPr>
              <p:nvPr/>
            </p:nvSpPr>
            <p:spPr bwMode="auto">
              <a:xfrm flipV="1">
                <a:off x="533400" y="3111500"/>
                <a:ext cx="0" cy="1371600"/>
              </a:xfrm>
              <a:prstGeom prst="line">
                <a:avLst/>
              </a:prstGeom>
              <a:noFill/>
              <a:ln w="28575">
                <a:solidFill>
                  <a:schemeClr val="tx1"/>
                </a:solidFill>
                <a:round/>
              </a:ln>
            </p:spPr>
            <p:txBody>
              <a:bodyPr wrap="none" anchor="ctr"/>
              <a:lstStyle/>
              <a:p>
                <a:pPr defTabSz="457200"/>
                <a:endParaRPr lang="en-US">
                  <a:solidFill>
                    <a:prstClr val="black"/>
                  </a:solidFill>
                </a:endParaRPr>
              </a:p>
            </p:txBody>
          </p:sp>
          <p:sp>
            <p:nvSpPr>
              <p:cNvPr id="156" name="Line 39"/>
              <p:cNvSpPr>
                <a:spLocks noChangeShapeType="1"/>
              </p:cNvSpPr>
              <p:nvPr/>
            </p:nvSpPr>
            <p:spPr bwMode="auto">
              <a:xfrm>
                <a:off x="533400" y="3111500"/>
                <a:ext cx="381000" cy="0"/>
              </a:xfrm>
              <a:prstGeom prst="line">
                <a:avLst/>
              </a:prstGeom>
              <a:noFill/>
              <a:ln w="28575">
                <a:solidFill>
                  <a:schemeClr val="tx1"/>
                </a:solidFill>
                <a:round/>
                <a:tailEnd type="triangle" w="med" len="med"/>
              </a:ln>
            </p:spPr>
            <p:txBody>
              <a:bodyPr wrap="none" anchor="ctr"/>
              <a:lstStyle/>
              <a:p>
                <a:pPr defTabSz="457200"/>
                <a:endParaRPr lang="en-US">
                  <a:solidFill>
                    <a:prstClr val="black"/>
                  </a:solidFill>
                </a:endParaRPr>
              </a:p>
            </p:txBody>
          </p:sp>
        </p:grpSp>
        <p:grpSp>
          <p:nvGrpSpPr>
            <p:cNvPr id="159" name="Group 33"/>
            <p:cNvGrpSpPr/>
            <p:nvPr/>
          </p:nvGrpSpPr>
          <p:grpSpPr>
            <a:xfrm>
              <a:off x="3383280" y="1719072"/>
              <a:ext cx="4361688" cy="2423031"/>
              <a:chOff x="3383280" y="1719072"/>
              <a:chExt cx="4361688" cy="2423031"/>
            </a:xfrm>
          </p:grpSpPr>
          <p:grpSp>
            <p:nvGrpSpPr>
              <p:cNvPr id="160" name="Group 59"/>
              <p:cNvGrpSpPr/>
              <p:nvPr/>
            </p:nvGrpSpPr>
            <p:grpSpPr>
              <a:xfrm>
                <a:off x="3383280" y="1719072"/>
                <a:ext cx="109728" cy="2423031"/>
                <a:chOff x="3383280" y="1627632"/>
                <a:chExt cx="109728" cy="2423031"/>
              </a:xfrm>
            </p:grpSpPr>
            <p:sp>
              <p:nvSpPr>
                <p:cNvPr id="176" name="Rectangle 175"/>
                <p:cNvSpPr/>
                <p:nvPr/>
              </p:nvSpPr>
              <p:spPr>
                <a:xfrm>
                  <a:off x="3383280" y="1627632"/>
                  <a:ext cx="109728" cy="22860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prstClr val="white"/>
                    </a:solidFill>
                  </a:endParaRPr>
                </a:p>
              </p:txBody>
            </p:sp>
            <p:grpSp>
              <p:nvGrpSpPr>
                <p:cNvPr id="177" name="Group 76"/>
                <p:cNvGrpSpPr/>
                <p:nvPr/>
              </p:nvGrpSpPr>
              <p:grpSpPr>
                <a:xfrm>
                  <a:off x="3392424" y="3820160"/>
                  <a:ext cx="91440" cy="230503"/>
                  <a:chOff x="3402584" y="3820160"/>
                  <a:chExt cx="91440" cy="230503"/>
                </a:xfrm>
              </p:grpSpPr>
              <p:sp>
                <p:nvSpPr>
                  <p:cNvPr id="178" name="Isosceles Triangle 177"/>
                  <p:cNvSpPr/>
                  <p:nvPr/>
                </p:nvSpPr>
                <p:spPr>
                  <a:xfrm>
                    <a:off x="3402584" y="3820160"/>
                    <a:ext cx="91440" cy="91440"/>
                  </a:xfrm>
                  <a:prstGeom prst="triangle">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prstClr val="white"/>
                      </a:solidFill>
                    </a:endParaRPr>
                  </a:p>
                </p:txBody>
              </p:sp>
              <p:cxnSp>
                <p:nvCxnSpPr>
                  <p:cNvPr id="179" name="Straight Connector 178"/>
                  <p:cNvCxnSpPr/>
                  <p:nvPr/>
                </p:nvCxnSpPr>
                <p:spPr>
                  <a:xfrm>
                    <a:off x="3448304" y="3918583"/>
                    <a:ext cx="0" cy="13208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grpSp>
          </p:grpSp>
          <p:grpSp>
            <p:nvGrpSpPr>
              <p:cNvPr id="161" name="Group 79"/>
              <p:cNvGrpSpPr/>
              <p:nvPr/>
            </p:nvGrpSpPr>
            <p:grpSpPr>
              <a:xfrm>
                <a:off x="4937760" y="1719072"/>
                <a:ext cx="109728" cy="2423031"/>
                <a:chOff x="3383280" y="1627632"/>
                <a:chExt cx="109728" cy="2423031"/>
              </a:xfrm>
            </p:grpSpPr>
            <p:sp>
              <p:nvSpPr>
                <p:cNvPr id="172" name="Rectangle 171"/>
                <p:cNvSpPr/>
                <p:nvPr/>
              </p:nvSpPr>
              <p:spPr>
                <a:xfrm>
                  <a:off x="3383280" y="1627632"/>
                  <a:ext cx="109728" cy="22860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prstClr val="white"/>
                    </a:solidFill>
                  </a:endParaRPr>
                </a:p>
              </p:txBody>
            </p:sp>
            <p:grpSp>
              <p:nvGrpSpPr>
                <p:cNvPr id="173" name="Group 81"/>
                <p:cNvGrpSpPr/>
                <p:nvPr/>
              </p:nvGrpSpPr>
              <p:grpSpPr>
                <a:xfrm>
                  <a:off x="3392424" y="3820160"/>
                  <a:ext cx="91440" cy="230503"/>
                  <a:chOff x="3402584" y="3820160"/>
                  <a:chExt cx="91440" cy="230503"/>
                </a:xfrm>
              </p:grpSpPr>
              <p:sp>
                <p:nvSpPr>
                  <p:cNvPr id="174" name="Isosceles Triangle 173"/>
                  <p:cNvSpPr/>
                  <p:nvPr/>
                </p:nvSpPr>
                <p:spPr>
                  <a:xfrm>
                    <a:off x="3402584" y="3820160"/>
                    <a:ext cx="91440" cy="91440"/>
                  </a:xfrm>
                  <a:prstGeom prst="triangle">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prstClr val="white"/>
                      </a:solidFill>
                    </a:endParaRPr>
                  </a:p>
                </p:txBody>
              </p:sp>
              <p:cxnSp>
                <p:nvCxnSpPr>
                  <p:cNvPr id="175" name="Straight Connector 174"/>
                  <p:cNvCxnSpPr/>
                  <p:nvPr/>
                </p:nvCxnSpPr>
                <p:spPr>
                  <a:xfrm>
                    <a:off x="3448304" y="3918583"/>
                    <a:ext cx="0" cy="13208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grpSp>
          </p:grpSp>
          <p:grpSp>
            <p:nvGrpSpPr>
              <p:cNvPr id="162" name="Group 84"/>
              <p:cNvGrpSpPr/>
              <p:nvPr/>
            </p:nvGrpSpPr>
            <p:grpSpPr>
              <a:xfrm>
                <a:off x="6217920" y="1719072"/>
                <a:ext cx="109728" cy="2423031"/>
                <a:chOff x="3383280" y="1627632"/>
                <a:chExt cx="109728" cy="2423031"/>
              </a:xfrm>
            </p:grpSpPr>
            <p:sp>
              <p:nvSpPr>
                <p:cNvPr id="168" name="Rectangle 167"/>
                <p:cNvSpPr/>
                <p:nvPr/>
              </p:nvSpPr>
              <p:spPr>
                <a:xfrm>
                  <a:off x="3383280" y="1627632"/>
                  <a:ext cx="109728" cy="22860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prstClr val="white"/>
                    </a:solidFill>
                  </a:endParaRPr>
                </a:p>
              </p:txBody>
            </p:sp>
            <p:grpSp>
              <p:nvGrpSpPr>
                <p:cNvPr id="169" name="Group 86"/>
                <p:cNvGrpSpPr/>
                <p:nvPr/>
              </p:nvGrpSpPr>
              <p:grpSpPr>
                <a:xfrm>
                  <a:off x="3392424" y="3820160"/>
                  <a:ext cx="91440" cy="230503"/>
                  <a:chOff x="3402584" y="3820160"/>
                  <a:chExt cx="91440" cy="230503"/>
                </a:xfrm>
              </p:grpSpPr>
              <p:sp>
                <p:nvSpPr>
                  <p:cNvPr id="170" name="Isosceles Triangle 169"/>
                  <p:cNvSpPr/>
                  <p:nvPr/>
                </p:nvSpPr>
                <p:spPr>
                  <a:xfrm>
                    <a:off x="3402584" y="3820160"/>
                    <a:ext cx="91440" cy="91440"/>
                  </a:xfrm>
                  <a:prstGeom prst="triangle">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prstClr val="white"/>
                      </a:solidFill>
                    </a:endParaRPr>
                  </a:p>
                </p:txBody>
              </p:sp>
              <p:cxnSp>
                <p:nvCxnSpPr>
                  <p:cNvPr id="171" name="Straight Connector 170"/>
                  <p:cNvCxnSpPr/>
                  <p:nvPr/>
                </p:nvCxnSpPr>
                <p:spPr>
                  <a:xfrm>
                    <a:off x="3448304" y="3918583"/>
                    <a:ext cx="0" cy="13208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grpSp>
          </p:grpSp>
          <p:grpSp>
            <p:nvGrpSpPr>
              <p:cNvPr id="163" name="Group 89"/>
              <p:cNvGrpSpPr/>
              <p:nvPr/>
            </p:nvGrpSpPr>
            <p:grpSpPr>
              <a:xfrm>
                <a:off x="7635240" y="1719072"/>
                <a:ext cx="109728" cy="2423031"/>
                <a:chOff x="3383280" y="1627632"/>
                <a:chExt cx="109728" cy="2423031"/>
              </a:xfrm>
            </p:grpSpPr>
            <p:sp>
              <p:nvSpPr>
                <p:cNvPr id="164" name="Rectangle 163"/>
                <p:cNvSpPr/>
                <p:nvPr/>
              </p:nvSpPr>
              <p:spPr>
                <a:xfrm>
                  <a:off x="3383280" y="1627632"/>
                  <a:ext cx="109728" cy="22860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prstClr val="white"/>
                    </a:solidFill>
                  </a:endParaRPr>
                </a:p>
              </p:txBody>
            </p:sp>
            <p:grpSp>
              <p:nvGrpSpPr>
                <p:cNvPr id="165" name="Group 91"/>
                <p:cNvGrpSpPr/>
                <p:nvPr/>
              </p:nvGrpSpPr>
              <p:grpSpPr>
                <a:xfrm>
                  <a:off x="3392424" y="3820160"/>
                  <a:ext cx="91440" cy="230503"/>
                  <a:chOff x="3402584" y="3820160"/>
                  <a:chExt cx="91440" cy="230503"/>
                </a:xfrm>
              </p:grpSpPr>
              <p:sp>
                <p:nvSpPr>
                  <p:cNvPr id="166" name="Isosceles Triangle 165"/>
                  <p:cNvSpPr/>
                  <p:nvPr/>
                </p:nvSpPr>
                <p:spPr>
                  <a:xfrm>
                    <a:off x="3402584" y="3820160"/>
                    <a:ext cx="91440" cy="91440"/>
                  </a:xfrm>
                  <a:prstGeom prst="triangle">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prstClr val="white"/>
                      </a:solidFill>
                    </a:endParaRPr>
                  </a:p>
                </p:txBody>
              </p:sp>
              <p:cxnSp>
                <p:nvCxnSpPr>
                  <p:cNvPr id="167" name="Straight Connector 166"/>
                  <p:cNvCxnSpPr/>
                  <p:nvPr/>
                </p:nvCxnSpPr>
                <p:spPr>
                  <a:xfrm>
                    <a:off x="3448304" y="3918583"/>
                    <a:ext cx="0" cy="13208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grpSp>
          </p:gr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Title 100"/>
          <p:cNvSpPr>
            <a:spLocks noGrp="1"/>
          </p:cNvSpPr>
          <p:nvPr>
            <p:ph type="title" idx="4294967295"/>
          </p:nvPr>
        </p:nvSpPr>
        <p:spPr>
          <a:xfrm>
            <a:off x="0" y="274320"/>
            <a:ext cx="8229600" cy="371475"/>
          </a:xfrm>
        </p:spPr>
        <p:txBody>
          <a:bodyPr/>
          <a:lstStyle/>
          <a:p>
            <a:r>
              <a:rPr lang="zh-CN" altLang="en-US" dirty="0">
                <a:solidFill>
                  <a:srgbClr val="FF0000"/>
                </a:solidFill>
              </a:rPr>
              <a:t>带有控制信号的流水线处理器</a:t>
            </a:r>
            <a:endParaRPr lang="en-US" dirty="0">
              <a:solidFill>
                <a:srgbClr val="FF0000"/>
              </a:solidFill>
            </a:endParaRPr>
          </a:p>
        </p:txBody>
      </p:sp>
      <p:pic>
        <p:nvPicPr>
          <p:cNvPr id="583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8979" y="1340768"/>
            <a:ext cx="9153525" cy="5010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
          <p:cNvGrpSpPr/>
          <p:nvPr/>
        </p:nvGrpSpPr>
        <p:grpSpPr bwMode="auto">
          <a:xfrm>
            <a:off x="1349375" y="1656715"/>
            <a:ext cx="1235075" cy="4276725"/>
            <a:chOff x="-691" y="876"/>
            <a:chExt cx="1270" cy="2694"/>
          </a:xfrm>
        </p:grpSpPr>
        <p:sp>
          <p:nvSpPr>
            <p:cNvPr id="2733060" name="Rectangle 4"/>
            <p:cNvSpPr>
              <a:spLocks noChangeArrowheads="1"/>
            </p:cNvSpPr>
            <p:nvPr/>
          </p:nvSpPr>
          <p:spPr bwMode="auto">
            <a:xfrm>
              <a:off x="-691" y="876"/>
              <a:ext cx="1199" cy="439"/>
            </a:xfrm>
            <a:prstGeom prst="rect">
              <a:avLst/>
            </a:prstGeom>
            <a:noFill/>
            <a:ln w="12700">
              <a:noFill/>
              <a:miter lim="800000"/>
            </a:ln>
            <a:effectLst/>
          </p:spPr>
          <p:txBody>
            <a:bodyPr wrap="square" lIns="90487" tIns="44450" rIns="90487" bIns="44450">
              <a:spAutoFit/>
            </a:bodyPr>
            <a:lstStyle/>
            <a:p>
              <a:pPr indent="0" algn="ctr" defTabSz="457200">
                <a:lnSpc>
                  <a:spcPct val="90000"/>
                </a:lnSpc>
                <a:buNone/>
              </a:pPr>
              <a:r>
                <a:rPr lang="en-US" sz="1800" b="1">
                  <a:solidFill>
                    <a:prstClr val="black"/>
                  </a:solidFill>
                  <a:latin typeface="Arial" panose="020B0604020202020204" pitchFamily="34" charset="0"/>
                </a:rPr>
                <a:t>I</a:t>
              </a:r>
              <a:r>
                <a:rPr lang="en-US" sz="1800" b="1" dirty="0">
                  <a:solidFill>
                    <a:prstClr val="black"/>
                  </a:solidFill>
                  <a:latin typeface="Arial" panose="020B0604020202020204" pitchFamily="34" charset="0"/>
                </a:rPr>
                <a:t>nstr</a:t>
              </a:r>
            </a:p>
            <a:p>
              <a:pPr indent="0" algn="ctr" defTabSz="457200">
                <a:lnSpc>
                  <a:spcPct val="90000"/>
                </a:lnSpc>
                <a:buNone/>
              </a:pPr>
              <a:r>
                <a:rPr lang="en-US" sz="1800" b="1" dirty="0">
                  <a:solidFill>
                    <a:prstClr val="black"/>
                  </a:solidFill>
                  <a:latin typeface="Arial" panose="020B0604020202020204" pitchFamily="34" charset="0"/>
                </a:rPr>
                <a:t>Order</a:t>
              </a:r>
            </a:p>
          </p:txBody>
        </p:sp>
        <p:sp>
          <p:nvSpPr>
            <p:cNvPr id="2733061" name="Line 5"/>
            <p:cNvSpPr>
              <a:spLocks noChangeShapeType="1"/>
            </p:cNvSpPr>
            <p:nvPr/>
          </p:nvSpPr>
          <p:spPr bwMode="auto">
            <a:xfrm>
              <a:off x="579" y="920"/>
              <a:ext cx="0" cy="2650"/>
            </a:xfrm>
            <a:prstGeom prst="line">
              <a:avLst/>
            </a:prstGeom>
            <a:noFill/>
            <a:ln w="25400">
              <a:solidFill>
                <a:schemeClr val="tx1"/>
              </a:solidFill>
              <a:round/>
              <a:tailEnd type="triangle" w="med" len="med"/>
            </a:ln>
            <a:effectLst/>
          </p:spPr>
          <p:txBody>
            <a:bodyPr wrap="none" anchor="ctr"/>
            <a:lstStyle/>
            <a:p>
              <a:pPr defTabSz="457200"/>
              <a:endParaRPr lang="en-US">
                <a:solidFill>
                  <a:prstClr val="black"/>
                </a:solidFill>
              </a:endParaRPr>
            </a:p>
          </p:txBody>
        </p:sp>
      </p:grpSp>
      <p:grpSp>
        <p:nvGrpSpPr>
          <p:cNvPr id="3" name="Group 6"/>
          <p:cNvGrpSpPr/>
          <p:nvPr/>
        </p:nvGrpSpPr>
        <p:grpSpPr bwMode="auto">
          <a:xfrm>
            <a:off x="2546522" y="2332966"/>
            <a:ext cx="1089025" cy="3255963"/>
            <a:chOff x="555" y="1302"/>
            <a:chExt cx="686" cy="2051"/>
          </a:xfrm>
        </p:grpSpPr>
        <p:sp>
          <p:nvSpPr>
            <p:cNvPr id="2733063" name="Rectangle 7"/>
            <p:cNvSpPr>
              <a:spLocks noChangeArrowheads="1"/>
            </p:cNvSpPr>
            <p:nvPr/>
          </p:nvSpPr>
          <p:spPr bwMode="auto">
            <a:xfrm>
              <a:off x="579" y="1302"/>
              <a:ext cx="648" cy="286"/>
            </a:xfrm>
            <a:prstGeom prst="rect">
              <a:avLst/>
            </a:prstGeom>
            <a:noFill/>
            <a:ln w="12700">
              <a:noFill/>
              <a:miter lim="800000"/>
            </a:ln>
            <a:effectLst/>
          </p:spPr>
          <p:txBody>
            <a:bodyPr wrap="none" lIns="90487" tIns="44450" rIns="90487" bIns="44450">
              <a:spAutoFit/>
            </a:bodyPr>
            <a:lstStyle/>
            <a:p>
              <a:pPr indent="0" defTabSz="457200">
                <a:buNone/>
              </a:pPr>
              <a:r>
                <a:rPr lang="en-US" sz="2800" b="1">
                  <a:solidFill>
                    <a:prstClr val="black"/>
                  </a:solidFill>
                  <a:latin typeface="Arial" panose="020B0604020202020204" pitchFamily="34" charset="0"/>
                </a:rPr>
                <a:t>Load</a:t>
              </a:r>
            </a:p>
          </p:txBody>
        </p:sp>
        <p:sp>
          <p:nvSpPr>
            <p:cNvPr id="2733064" name="Rectangle 8"/>
            <p:cNvSpPr>
              <a:spLocks noChangeArrowheads="1"/>
            </p:cNvSpPr>
            <p:nvPr/>
          </p:nvSpPr>
          <p:spPr bwMode="auto">
            <a:xfrm>
              <a:off x="563" y="1718"/>
              <a:ext cx="549" cy="286"/>
            </a:xfrm>
            <a:prstGeom prst="rect">
              <a:avLst/>
            </a:prstGeom>
            <a:noFill/>
            <a:ln w="12700">
              <a:noFill/>
              <a:miter lim="800000"/>
            </a:ln>
            <a:effectLst/>
          </p:spPr>
          <p:txBody>
            <a:bodyPr wrap="none" lIns="90487" tIns="44450" rIns="90487" bIns="44450">
              <a:spAutoFit/>
            </a:bodyPr>
            <a:lstStyle/>
            <a:p>
              <a:pPr indent="0" defTabSz="457200">
                <a:buNone/>
              </a:pPr>
              <a:r>
                <a:rPr lang="en-US" sz="2800" b="1" dirty="0">
                  <a:solidFill>
                    <a:prstClr val="black"/>
                  </a:solidFill>
                  <a:latin typeface="Arial" panose="020B0604020202020204" pitchFamily="34" charset="0"/>
                </a:rPr>
                <a:t>Add</a:t>
              </a:r>
            </a:p>
          </p:txBody>
        </p:sp>
        <p:sp>
          <p:nvSpPr>
            <p:cNvPr id="2733065" name="Rectangle 9"/>
            <p:cNvSpPr>
              <a:spLocks noChangeArrowheads="1"/>
            </p:cNvSpPr>
            <p:nvPr/>
          </p:nvSpPr>
          <p:spPr bwMode="auto">
            <a:xfrm>
              <a:off x="555" y="2182"/>
              <a:ext cx="686" cy="286"/>
            </a:xfrm>
            <a:prstGeom prst="rect">
              <a:avLst/>
            </a:prstGeom>
            <a:noFill/>
            <a:ln w="12700">
              <a:noFill/>
              <a:miter lim="800000"/>
            </a:ln>
            <a:effectLst/>
          </p:spPr>
          <p:txBody>
            <a:bodyPr wrap="none" lIns="90487" tIns="44450" rIns="90487" bIns="44450">
              <a:spAutoFit/>
            </a:bodyPr>
            <a:lstStyle/>
            <a:p>
              <a:pPr indent="0" defTabSz="457200">
                <a:buNone/>
              </a:pPr>
              <a:r>
                <a:rPr lang="en-US" sz="2800" b="1">
                  <a:solidFill>
                    <a:prstClr val="black"/>
                  </a:solidFill>
                  <a:latin typeface="Arial" panose="020B0604020202020204" pitchFamily="34" charset="0"/>
                </a:rPr>
                <a:t>Store</a:t>
              </a:r>
            </a:p>
          </p:txBody>
        </p:sp>
        <p:sp>
          <p:nvSpPr>
            <p:cNvPr id="2733066" name="Rectangle 10"/>
            <p:cNvSpPr>
              <a:spLocks noChangeArrowheads="1"/>
            </p:cNvSpPr>
            <p:nvPr/>
          </p:nvSpPr>
          <p:spPr bwMode="auto">
            <a:xfrm>
              <a:off x="598" y="2612"/>
              <a:ext cx="537" cy="286"/>
            </a:xfrm>
            <a:prstGeom prst="rect">
              <a:avLst/>
            </a:prstGeom>
            <a:noFill/>
            <a:ln w="12700">
              <a:noFill/>
              <a:miter lim="800000"/>
            </a:ln>
            <a:effectLst/>
          </p:spPr>
          <p:txBody>
            <a:bodyPr wrap="none" lIns="90487" tIns="44450" rIns="90487" bIns="44450">
              <a:spAutoFit/>
            </a:bodyPr>
            <a:lstStyle/>
            <a:p>
              <a:pPr indent="0" defTabSz="457200">
                <a:buNone/>
              </a:pPr>
              <a:r>
                <a:rPr lang="en-US" sz="2800" b="1">
                  <a:solidFill>
                    <a:prstClr val="black"/>
                  </a:solidFill>
                  <a:latin typeface="Arial" panose="020B0604020202020204" pitchFamily="34" charset="0"/>
                </a:rPr>
                <a:t>Sub</a:t>
              </a:r>
            </a:p>
          </p:txBody>
        </p:sp>
        <p:sp>
          <p:nvSpPr>
            <p:cNvPr id="2733067" name="Rectangle 11"/>
            <p:cNvSpPr>
              <a:spLocks noChangeArrowheads="1"/>
            </p:cNvSpPr>
            <p:nvPr/>
          </p:nvSpPr>
          <p:spPr bwMode="auto">
            <a:xfrm>
              <a:off x="587" y="3067"/>
              <a:ext cx="375" cy="286"/>
            </a:xfrm>
            <a:prstGeom prst="rect">
              <a:avLst/>
            </a:prstGeom>
            <a:noFill/>
            <a:ln w="12700">
              <a:noFill/>
              <a:miter lim="800000"/>
            </a:ln>
            <a:effectLst/>
          </p:spPr>
          <p:txBody>
            <a:bodyPr wrap="none" lIns="90487" tIns="44450" rIns="90487" bIns="44450">
              <a:spAutoFit/>
            </a:bodyPr>
            <a:lstStyle/>
            <a:p>
              <a:pPr indent="0" defTabSz="457200">
                <a:buNone/>
              </a:pPr>
              <a:r>
                <a:rPr lang="en-US" sz="2800" b="1">
                  <a:solidFill>
                    <a:prstClr val="black"/>
                  </a:solidFill>
                  <a:latin typeface="Arial" panose="020B0604020202020204" pitchFamily="34" charset="0"/>
                </a:rPr>
                <a:t>Or</a:t>
              </a:r>
            </a:p>
          </p:txBody>
        </p:sp>
      </p:grpSp>
      <p:grpSp>
        <p:nvGrpSpPr>
          <p:cNvPr id="4" name="Group 12"/>
          <p:cNvGrpSpPr/>
          <p:nvPr/>
        </p:nvGrpSpPr>
        <p:grpSpPr bwMode="auto">
          <a:xfrm>
            <a:off x="4408659" y="1726541"/>
            <a:ext cx="4800600" cy="4206875"/>
            <a:chOff x="1728" y="920"/>
            <a:chExt cx="3024" cy="2650"/>
          </a:xfrm>
        </p:grpSpPr>
        <p:sp>
          <p:nvSpPr>
            <p:cNvPr id="2733069" name="Line 13"/>
            <p:cNvSpPr>
              <a:spLocks noChangeShapeType="1"/>
            </p:cNvSpPr>
            <p:nvPr/>
          </p:nvSpPr>
          <p:spPr bwMode="auto">
            <a:xfrm>
              <a:off x="1728" y="920"/>
              <a:ext cx="0" cy="2650"/>
            </a:xfrm>
            <a:prstGeom prst="line">
              <a:avLst/>
            </a:prstGeom>
            <a:noFill/>
            <a:ln w="25400">
              <a:solidFill>
                <a:schemeClr val="tx1"/>
              </a:solidFill>
              <a:prstDash val="sysDot"/>
              <a:round/>
            </a:ln>
            <a:effectLst/>
          </p:spPr>
          <p:txBody>
            <a:bodyPr wrap="none" anchor="ctr"/>
            <a:lstStyle/>
            <a:p>
              <a:pPr defTabSz="457200"/>
              <a:endParaRPr lang="en-US">
                <a:solidFill>
                  <a:prstClr val="black"/>
                </a:solidFill>
              </a:endParaRPr>
            </a:p>
          </p:txBody>
        </p:sp>
        <p:sp>
          <p:nvSpPr>
            <p:cNvPr id="2733070" name="Line 14"/>
            <p:cNvSpPr>
              <a:spLocks noChangeShapeType="1"/>
            </p:cNvSpPr>
            <p:nvPr/>
          </p:nvSpPr>
          <p:spPr bwMode="auto">
            <a:xfrm>
              <a:off x="2160" y="920"/>
              <a:ext cx="0" cy="2650"/>
            </a:xfrm>
            <a:prstGeom prst="line">
              <a:avLst/>
            </a:prstGeom>
            <a:noFill/>
            <a:ln w="25400">
              <a:solidFill>
                <a:schemeClr val="tx1"/>
              </a:solidFill>
              <a:prstDash val="sysDot"/>
              <a:round/>
            </a:ln>
            <a:effectLst/>
          </p:spPr>
          <p:txBody>
            <a:bodyPr wrap="none" anchor="ctr"/>
            <a:lstStyle/>
            <a:p>
              <a:pPr defTabSz="457200"/>
              <a:endParaRPr lang="en-US">
                <a:solidFill>
                  <a:prstClr val="black"/>
                </a:solidFill>
              </a:endParaRPr>
            </a:p>
          </p:txBody>
        </p:sp>
        <p:sp>
          <p:nvSpPr>
            <p:cNvPr id="2733071" name="Line 15"/>
            <p:cNvSpPr>
              <a:spLocks noChangeShapeType="1"/>
            </p:cNvSpPr>
            <p:nvPr/>
          </p:nvSpPr>
          <p:spPr bwMode="auto">
            <a:xfrm>
              <a:off x="2592" y="920"/>
              <a:ext cx="0" cy="2650"/>
            </a:xfrm>
            <a:prstGeom prst="line">
              <a:avLst/>
            </a:prstGeom>
            <a:noFill/>
            <a:ln w="25400">
              <a:solidFill>
                <a:schemeClr val="tx1"/>
              </a:solidFill>
              <a:prstDash val="sysDot"/>
              <a:round/>
            </a:ln>
            <a:effectLst/>
          </p:spPr>
          <p:txBody>
            <a:bodyPr wrap="none" anchor="ctr"/>
            <a:lstStyle/>
            <a:p>
              <a:pPr defTabSz="457200"/>
              <a:endParaRPr lang="en-US">
                <a:solidFill>
                  <a:prstClr val="black"/>
                </a:solidFill>
              </a:endParaRPr>
            </a:p>
          </p:txBody>
        </p:sp>
        <p:sp>
          <p:nvSpPr>
            <p:cNvPr id="2733072" name="Line 16"/>
            <p:cNvSpPr>
              <a:spLocks noChangeShapeType="1"/>
            </p:cNvSpPr>
            <p:nvPr/>
          </p:nvSpPr>
          <p:spPr bwMode="auto">
            <a:xfrm>
              <a:off x="3024" y="920"/>
              <a:ext cx="0" cy="2650"/>
            </a:xfrm>
            <a:prstGeom prst="line">
              <a:avLst/>
            </a:prstGeom>
            <a:noFill/>
            <a:ln w="25400">
              <a:solidFill>
                <a:schemeClr val="tx1"/>
              </a:solidFill>
              <a:prstDash val="sysDot"/>
              <a:round/>
            </a:ln>
            <a:effectLst/>
          </p:spPr>
          <p:txBody>
            <a:bodyPr wrap="none" anchor="ctr"/>
            <a:lstStyle/>
            <a:p>
              <a:pPr defTabSz="457200"/>
              <a:endParaRPr lang="en-US">
                <a:solidFill>
                  <a:prstClr val="black"/>
                </a:solidFill>
              </a:endParaRPr>
            </a:p>
          </p:txBody>
        </p:sp>
        <p:sp>
          <p:nvSpPr>
            <p:cNvPr id="2733073" name="Line 17"/>
            <p:cNvSpPr>
              <a:spLocks noChangeShapeType="1"/>
            </p:cNvSpPr>
            <p:nvPr/>
          </p:nvSpPr>
          <p:spPr bwMode="auto">
            <a:xfrm>
              <a:off x="3456" y="920"/>
              <a:ext cx="0" cy="2650"/>
            </a:xfrm>
            <a:prstGeom prst="line">
              <a:avLst/>
            </a:prstGeom>
            <a:noFill/>
            <a:ln w="25400">
              <a:solidFill>
                <a:schemeClr val="tx1"/>
              </a:solidFill>
              <a:prstDash val="sysDot"/>
              <a:round/>
            </a:ln>
            <a:effectLst/>
          </p:spPr>
          <p:txBody>
            <a:bodyPr wrap="none" anchor="ctr"/>
            <a:lstStyle/>
            <a:p>
              <a:pPr defTabSz="457200"/>
              <a:endParaRPr lang="en-US">
                <a:solidFill>
                  <a:prstClr val="black"/>
                </a:solidFill>
              </a:endParaRPr>
            </a:p>
          </p:txBody>
        </p:sp>
        <p:sp>
          <p:nvSpPr>
            <p:cNvPr id="2733074" name="Line 18"/>
            <p:cNvSpPr>
              <a:spLocks noChangeShapeType="1"/>
            </p:cNvSpPr>
            <p:nvPr/>
          </p:nvSpPr>
          <p:spPr bwMode="auto">
            <a:xfrm>
              <a:off x="3888" y="920"/>
              <a:ext cx="0" cy="2650"/>
            </a:xfrm>
            <a:prstGeom prst="line">
              <a:avLst/>
            </a:prstGeom>
            <a:noFill/>
            <a:ln w="25400">
              <a:solidFill>
                <a:schemeClr val="tx1"/>
              </a:solidFill>
              <a:prstDash val="sysDot"/>
              <a:round/>
            </a:ln>
            <a:effectLst/>
          </p:spPr>
          <p:txBody>
            <a:bodyPr wrap="none" anchor="ctr"/>
            <a:lstStyle/>
            <a:p>
              <a:pPr defTabSz="457200"/>
              <a:endParaRPr lang="en-US">
                <a:solidFill>
                  <a:prstClr val="black"/>
                </a:solidFill>
              </a:endParaRPr>
            </a:p>
          </p:txBody>
        </p:sp>
        <p:sp>
          <p:nvSpPr>
            <p:cNvPr id="2733075" name="Line 19"/>
            <p:cNvSpPr>
              <a:spLocks noChangeShapeType="1"/>
            </p:cNvSpPr>
            <p:nvPr/>
          </p:nvSpPr>
          <p:spPr bwMode="auto">
            <a:xfrm>
              <a:off x="4320" y="920"/>
              <a:ext cx="0" cy="2650"/>
            </a:xfrm>
            <a:prstGeom prst="line">
              <a:avLst/>
            </a:prstGeom>
            <a:noFill/>
            <a:ln w="25400">
              <a:solidFill>
                <a:schemeClr val="tx1"/>
              </a:solidFill>
              <a:prstDash val="sysDot"/>
              <a:round/>
            </a:ln>
            <a:effectLst/>
          </p:spPr>
          <p:txBody>
            <a:bodyPr wrap="none" anchor="ctr"/>
            <a:lstStyle/>
            <a:p>
              <a:pPr defTabSz="457200"/>
              <a:endParaRPr lang="en-US">
                <a:solidFill>
                  <a:prstClr val="black"/>
                </a:solidFill>
              </a:endParaRPr>
            </a:p>
          </p:txBody>
        </p:sp>
        <p:sp>
          <p:nvSpPr>
            <p:cNvPr id="2733076" name="Line 20"/>
            <p:cNvSpPr>
              <a:spLocks noChangeShapeType="1"/>
            </p:cNvSpPr>
            <p:nvPr/>
          </p:nvSpPr>
          <p:spPr bwMode="auto">
            <a:xfrm>
              <a:off x="4752" y="920"/>
              <a:ext cx="0" cy="2650"/>
            </a:xfrm>
            <a:prstGeom prst="line">
              <a:avLst/>
            </a:prstGeom>
            <a:noFill/>
            <a:ln w="25400">
              <a:solidFill>
                <a:schemeClr val="tx1"/>
              </a:solidFill>
              <a:prstDash val="sysDot"/>
              <a:round/>
            </a:ln>
            <a:effectLst/>
          </p:spPr>
          <p:txBody>
            <a:bodyPr wrap="none" anchor="ctr"/>
            <a:lstStyle/>
            <a:p>
              <a:pPr defTabSz="457200"/>
              <a:endParaRPr lang="en-US">
                <a:solidFill>
                  <a:prstClr val="black"/>
                </a:solidFill>
              </a:endParaRPr>
            </a:p>
          </p:txBody>
        </p:sp>
      </p:grpSp>
      <p:grpSp>
        <p:nvGrpSpPr>
          <p:cNvPr id="5" name="Group 21"/>
          <p:cNvGrpSpPr/>
          <p:nvPr/>
        </p:nvGrpSpPr>
        <p:grpSpPr bwMode="auto">
          <a:xfrm>
            <a:off x="3767309" y="2247241"/>
            <a:ext cx="569913" cy="458787"/>
            <a:chOff x="1324" y="1248"/>
            <a:chExt cx="359" cy="289"/>
          </a:xfrm>
        </p:grpSpPr>
        <p:sp>
          <p:nvSpPr>
            <p:cNvPr id="2733078" name="Rectangle 22"/>
            <p:cNvSpPr>
              <a:spLocks noChangeArrowheads="1"/>
            </p:cNvSpPr>
            <p:nvPr/>
          </p:nvSpPr>
          <p:spPr bwMode="auto">
            <a:xfrm>
              <a:off x="1324" y="1250"/>
              <a:ext cx="292" cy="188"/>
            </a:xfrm>
            <a:prstGeom prst="rect">
              <a:avLst/>
            </a:prstGeom>
            <a:noFill/>
            <a:ln w="12700">
              <a:noFill/>
              <a:miter lim="800000"/>
            </a:ln>
            <a:effectLst/>
          </p:spPr>
          <p:txBody>
            <a:bodyPr wrap="none" lIns="90487" tIns="44450" rIns="90487" bIns="44450">
              <a:spAutoFit/>
            </a:bodyPr>
            <a:lstStyle/>
            <a:p>
              <a:pPr indent="0" defTabSz="457200">
                <a:buNone/>
              </a:pPr>
              <a:r>
                <a:rPr lang="en-US" sz="1600" b="1">
                  <a:solidFill>
                    <a:prstClr val="black"/>
                  </a:solidFill>
                  <a:latin typeface="Times" pitchFamily="-65" charset="0"/>
                </a:rPr>
                <a:t>  I$</a:t>
              </a:r>
              <a:endParaRPr lang="en-US" sz="1600" b="1" dirty="0">
                <a:solidFill>
                  <a:prstClr val="black"/>
                </a:solidFill>
                <a:latin typeface="Times" pitchFamily="-65" charset="0"/>
              </a:endParaRPr>
            </a:p>
          </p:txBody>
        </p:sp>
        <p:grpSp>
          <p:nvGrpSpPr>
            <p:cNvPr id="6" name="Group 23"/>
            <p:cNvGrpSpPr/>
            <p:nvPr/>
          </p:nvGrpSpPr>
          <p:grpSpPr bwMode="auto">
            <a:xfrm>
              <a:off x="1343" y="1248"/>
              <a:ext cx="340" cy="289"/>
              <a:chOff x="1343" y="1248"/>
              <a:chExt cx="340" cy="289"/>
            </a:xfrm>
          </p:grpSpPr>
          <p:sp>
            <p:nvSpPr>
              <p:cNvPr id="2733080" name="Freeform 24"/>
              <p:cNvSpPr/>
              <p:nvPr/>
            </p:nvSpPr>
            <p:spPr bwMode="auto">
              <a:xfrm>
                <a:off x="1343" y="1248"/>
                <a:ext cx="170" cy="289"/>
              </a:xfrm>
              <a:custGeom>
                <a:avLst/>
                <a:gdLst/>
                <a:ahLst/>
                <a:cxnLst>
                  <a:cxn ang="0">
                    <a:pos x="169" y="0"/>
                  </a:cxn>
                  <a:cxn ang="0">
                    <a:pos x="0" y="0"/>
                  </a:cxn>
                  <a:cxn ang="0">
                    <a:pos x="0" y="288"/>
                  </a:cxn>
                  <a:cxn ang="0">
                    <a:pos x="169" y="288"/>
                  </a:cxn>
                </a:cxnLst>
                <a:rect l="0" t="0" r="r" b="b"/>
                <a:pathLst>
                  <a:path w="170" h="289">
                    <a:moveTo>
                      <a:pt x="169" y="0"/>
                    </a:moveTo>
                    <a:lnTo>
                      <a:pt x="0" y="0"/>
                    </a:lnTo>
                    <a:lnTo>
                      <a:pt x="0" y="288"/>
                    </a:lnTo>
                    <a:lnTo>
                      <a:pt x="169" y="288"/>
                    </a:lnTo>
                  </a:path>
                </a:pathLst>
              </a:custGeom>
              <a:noFill/>
              <a:ln w="25400" cap="rnd" cmpd="sng">
                <a:solidFill>
                  <a:schemeClr val="tx1"/>
                </a:solidFill>
                <a:prstDash val="solid"/>
                <a:round/>
                <a:headEnd type="none" w="med" len="med"/>
                <a:tailEnd type="none" w="med" len="med"/>
              </a:ln>
              <a:effectLst/>
            </p:spPr>
            <p:txBody>
              <a:bodyPr/>
              <a:lstStyle/>
              <a:p>
                <a:pPr defTabSz="457200"/>
                <a:endParaRPr lang="en-US">
                  <a:solidFill>
                    <a:prstClr val="black"/>
                  </a:solidFill>
                </a:endParaRPr>
              </a:p>
            </p:txBody>
          </p:sp>
          <p:sp>
            <p:nvSpPr>
              <p:cNvPr id="2733081" name="Freeform 25"/>
              <p:cNvSpPr/>
              <p:nvPr/>
            </p:nvSpPr>
            <p:spPr bwMode="auto">
              <a:xfrm>
                <a:off x="1512" y="1248"/>
                <a:ext cx="171" cy="289"/>
              </a:xfrm>
              <a:custGeom>
                <a:avLst/>
                <a:gdLst/>
                <a:ahLst/>
                <a:cxnLst>
                  <a:cxn ang="0">
                    <a:pos x="0" y="0"/>
                  </a:cxn>
                  <a:cxn ang="0">
                    <a:pos x="170" y="0"/>
                  </a:cxn>
                  <a:cxn ang="0">
                    <a:pos x="170" y="288"/>
                  </a:cxn>
                  <a:cxn ang="0">
                    <a:pos x="0" y="288"/>
                  </a:cxn>
                </a:cxnLst>
                <a:rect l="0" t="0" r="r" b="b"/>
                <a:pathLst>
                  <a:path w="171" h="289">
                    <a:moveTo>
                      <a:pt x="0" y="0"/>
                    </a:moveTo>
                    <a:lnTo>
                      <a:pt x="170" y="0"/>
                    </a:lnTo>
                    <a:lnTo>
                      <a:pt x="170" y="288"/>
                    </a:lnTo>
                    <a:lnTo>
                      <a:pt x="0" y="288"/>
                    </a:lnTo>
                  </a:path>
                </a:pathLst>
              </a:custGeom>
              <a:noFill/>
              <a:ln w="25400" cap="rnd" cmpd="sng">
                <a:solidFill>
                  <a:schemeClr val="tx1"/>
                </a:solidFill>
                <a:prstDash val="solid"/>
                <a:round/>
                <a:headEnd type="none" w="med" len="med"/>
                <a:tailEnd type="none" w="med" len="med"/>
              </a:ln>
              <a:effectLst/>
            </p:spPr>
            <p:txBody>
              <a:bodyPr/>
              <a:lstStyle/>
              <a:p>
                <a:pPr defTabSz="457200"/>
                <a:endParaRPr lang="en-US">
                  <a:solidFill>
                    <a:prstClr val="black"/>
                  </a:solidFill>
                </a:endParaRPr>
              </a:p>
            </p:txBody>
          </p:sp>
        </p:grpSp>
      </p:grpSp>
      <p:grpSp>
        <p:nvGrpSpPr>
          <p:cNvPr id="7" name="Group 26"/>
          <p:cNvGrpSpPr/>
          <p:nvPr/>
        </p:nvGrpSpPr>
        <p:grpSpPr bwMode="auto">
          <a:xfrm>
            <a:off x="3227559" y="1202665"/>
            <a:ext cx="6311900" cy="458788"/>
            <a:chOff x="984" y="551"/>
            <a:chExt cx="3976" cy="289"/>
          </a:xfrm>
        </p:grpSpPr>
        <p:sp>
          <p:nvSpPr>
            <p:cNvPr id="2733083" name="Line 27"/>
            <p:cNvSpPr>
              <a:spLocks noChangeShapeType="1"/>
            </p:cNvSpPr>
            <p:nvPr/>
          </p:nvSpPr>
          <p:spPr bwMode="auto">
            <a:xfrm>
              <a:off x="984" y="840"/>
              <a:ext cx="3976" cy="0"/>
            </a:xfrm>
            <a:prstGeom prst="line">
              <a:avLst/>
            </a:prstGeom>
            <a:noFill/>
            <a:ln w="25400">
              <a:solidFill>
                <a:schemeClr val="tx1"/>
              </a:solidFill>
              <a:round/>
              <a:tailEnd type="triangle" w="med" len="med"/>
            </a:ln>
            <a:effectLst/>
          </p:spPr>
          <p:txBody>
            <a:bodyPr wrap="none" anchor="ctr"/>
            <a:lstStyle/>
            <a:p>
              <a:pPr defTabSz="457200"/>
              <a:endParaRPr lang="en-US">
                <a:solidFill>
                  <a:prstClr val="black"/>
                </a:solidFill>
              </a:endParaRPr>
            </a:p>
          </p:txBody>
        </p:sp>
        <p:sp>
          <p:nvSpPr>
            <p:cNvPr id="2733084" name="Rectangle 28"/>
            <p:cNvSpPr>
              <a:spLocks noChangeArrowheads="1"/>
            </p:cNvSpPr>
            <p:nvPr/>
          </p:nvSpPr>
          <p:spPr bwMode="auto">
            <a:xfrm>
              <a:off x="1867" y="551"/>
              <a:ext cx="2162" cy="286"/>
            </a:xfrm>
            <a:prstGeom prst="rect">
              <a:avLst/>
            </a:prstGeom>
            <a:noFill/>
            <a:ln w="12700">
              <a:noFill/>
              <a:miter lim="800000"/>
            </a:ln>
            <a:effectLst/>
          </p:spPr>
          <p:txBody>
            <a:bodyPr wrap="none" lIns="90487" tIns="44450" rIns="90487" bIns="44450">
              <a:spAutoFit/>
            </a:bodyPr>
            <a:lstStyle/>
            <a:p>
              <a:pPr indent="0" defTabSz="457200">
                <a:buNone/>
              </a:pPr>
              <a:r>
                <a:rPr lang="en-US" sz="2800" b="1">
                  <a:solidFill>
                    <a:prstClr val="black"/>
                  </a:solidFill>
                  <a:latin typeface="Arial" panose="020B0604020202020204" pitchFamily="34" charset="0"/>
                </a:rPr>
                <a:t>Time </a:t>
              </a:r>
              <a:r>
                <a:rPr lang="en-US" sz="2800" b="1" dirty="0">
                  <a:solidFill>
                    <a:prstClr val="black"/>
                  </a:solidFill>
                  <a:latin typeface="Arial" panose="020B0604020202020204" pitchFamily="34" charset="0"/>
                </a:rPr>
                <a:t>(clock cycles)</a:t>
              </a:r>
            </a:p>
          </p:txBody>
        </p:sp>
      </p:grpSp>
      <p:grpSp>
        <p:nvGrpSpPr>
          <p:cNvPr id="8" name="Group 29"/>
          <p:cNvGrpSpPr/>
          <p:nvPr/>
        </p:nvGrpSpPr>
        <p:grpSpPr bwMode="auto">
          <a:xfrm>
            <a:off x="5005559" y="2094841"/>
            <a:ext cx="857250" cy="2033587"/>
            <a:chOff x="2104" y="1437"/>
            <a:chExt cx="540" cy="1281"/>
          </a:xfrm>
        </p:grpSpPr>
        <p:sp>
          <p:nvSpPr>
            <p:cNvPr id="2733086" name="Line 30"/>
            <p:cNvSpPr>
              <a:spLocks noChangeShapeType="1"/>
            </p:cNvSpPr>
            <p:nvPr/>
          </p:nvSpPr>
          <p:spPr bwMode="auto">
            <a:xfrm>
              <a:off x="2489" y="1677"/>
              <a:ext cx="155" cy="0"/>
            </a:xfrm>
            <a:prstGeom prst="line">
              <a:avLst/>
            </a:prstGeom>
            <a:noFill/>
            <a:ln w="25400">
              <a:solidFill>
                <a:schemeClr val="tx1"/>
              </a:solidFill>
              <a:round/>
            </a:ln>
            <a:effectLst/>
          </p:spPr>
          <p:txBody>
            <a:bodyPr wrap="none" anchor="ctr"/>
            <a:lstStyle/>
            <a:p>
              <a:pPr defTabSz="457200"/>
              <a:endParaRPr lang="en-US">
                <a:solidFill>
                  <a:prstClr val="black"/>
                </a:solidFill>
              </a:endParaRPr>
            </a:p>
          </p:txBody>
        </p:sp>
        <p:sp>
          <p:nvSpPr>
            <p:cNvPr id="2733087" name="Freeform 31" descr="25%"/>
            <p:cNvSpPr/>
            <p:nvPr/>
          </p:nvSpPr>
          <p:spPr bwMode="auto">
            <a:xfrm>
              <a:off x="2396" y="1965"/>
              <a:ext cx="148" cy="289"/>
            </a:xfrm>
            <a:custGeom>
              <a:avLst/>
              <a:gdLst/>
              <a:ahLst/>
              <a:cxnLst>
                <a:cxn ang="0">
                  <a:pos x="0" y="0"/>
                </a:cxn>
                <a:cxn ang="0">
                  <a:pos x="147" y="0"/>
                </a:cxn>
                <a:cxn ang="0">
                  <a:pos x="147" y="288"/>
                </a:cxn>
                <a:cxn ang="0">
                  <a:pos x="0" y="288"/>
                </a:cxn>
              </a:cxnLst>
              <a:rect l="0" t="0" r="r" b="b"/>
              <a:pathLst>
                <a:path w="148" h="289">
                  <a:moveTo>
                    <a:pt x="0" y="0"/>
                  </a:moveTo>
                  <a:lnTo>
                    <a:pt x="147" y="0"/>
                  </a:lnTo>
                  <a:lnTo>
                    <a:pt x="147" y="288"/>
                  </a:lnTo>
                  <a:lnTo>
                    <a:pt x="0" y="288"/>
                  </a:lnTo>
                </a:path>
              </a:pathLst>
            </a:custGeom>
            <a:pattFill prst="pct25">
              <a:fgClr>
                <a:schemeClr val="accent1"/>
              </a:fgClr>
              <a:bgClr>
                <a:srgbClr val="FFFFFF"/>
              </a:bgClr>
            </a:pattFill>
            <a:ln w="25400" cap="rnd" cmpd="sng">
              <a:solidFill>
                <a:schemeClr val="tx1"/>
              </a:solidFill>
              <a:prstDash val="solid"/>
              <a:round/>
              <a:headEnd type="none" w="med" len="med"/>
              <a:tailEnd type="none" w="med" len="med"/>
            </a:ln>
            <a:effectLst/>
          </p:spPr>
          <p:txBody>
            <a:bodyPr/>
            <a:lstStyle/>
            <a:p>
              <a:pPr defTabSz="457200"/>
              <a:endParaRPr lang="en-US">
                <a:solidFill>
                  <a:prstClr val="black"/>
                </a:solidFill>
              </a:endParaRPr>
            </a:p>
          </p:txBody>
        </p:sp>
        <p:grpSp>
          <p:nvGrpSpPr>
            <p:cNvPr id="9" name="Group 32"/>
            <p:cNvGrpSpPr/>
            <p:nvPr/>
          </p:nvGrpSpPr>
          <p:grpSpPr bwMode="auto">
            <a:xfrm>
              <a:off x="2178" y="2429"/>
              <a:ext cx="359" cy="289"/>
              <a:chOff x="2178" y="2144"/>
              <a:chExt cx="359" cy="289"/>
            </a:xfrm>
          </p:grpSpPr>
          <p:sp>
            <p:nvSpPr>
              <p:cNvPr id="2733089" name="Rectangle 33"/>
              <p:cNvSpPr>
                <a:spLocks noChangeArrowheads="1"/>
              </p:cNvSpPr>
              <p:nvPr/>
            </p:nvSpPr>
            <p:spPr bwMode="auto">
              <a:xfrm>
                <a:off x="2178" y="2146"/>
                <a:ext cx="292" cy="188"/>
              </a:xfrm>
              <a:prstGeom prst="rect">
                <a:avLst/>
              </a:prstGeom>
              <a:noFill/>
              <a:ln w="12700">
                <a:noFill/>
                <a:miter lim="800000"/>
              </a:ln>
              <a:effectLst/>
            </p:spPr>
            <p:txBody>
              <a:bodyPr wrap="none" lIns="90487" tIns="44450" rIns="90487" bIns="44450">
                <a:spAutoFit/>
              </a:bodyPr>
              <a:lstStyle/>
              <a:p>
                <a:pPr indent="0" defTabSz="457200">
                  <a:buNone/>
                </a:pPr>
                <a:r>
                  <a:rPr lang="en-US" sz="1600" b="1">
                    <a:solidFill>
                      <a:prstClr val="black"/>
                    </a:solidFill>
                    <a:latin typeface="Times" pitchFamily="-65" charset="0"/>
                  </a:rPr>
                  <a:t>  I$</a:t>
                </a:r>
                <a:endParaRPr lang="en-US" sz="1600" b="1" dirty="0">
                  <a:solidFill>
                    <a:prstClr val="black"/>
                  </a:solidFill>
                  <a:latin typeface="Times" pitchFamily="-65" charset="0"/>
                </a:endParaRPr>
              </a:p>
            </p:txBody>
          </p:sp>
          <p:grpSp>
            <p:nvGrpSpPr>
              <p:cNvPr id="10" name="Group 34"/>
              <p:cNvGrpSpPr/>
              <p:nvPr/>
            </p:nvGrpSpPr>
            <p:grpSpPr bwMode="auto">
              <a:xfrm>
                <a:off x="2197" y="2144"/>
                <a:ext cx="340" cy="289"/>
                <a:chOff x="2197" y="2144"/>
                <a:chExt cx="340" cy="289"/>
              </a:xfrm>
            </p:grpSpPr>
            <p:sp>
              <p:nvSpPr>
                <p:cNvPr id="2733091" name="Freeform 35"/>
                <p:cNvSpPr/>
                <p:nvPr/>
              </p:nvSpPr>
              <p:spPr bwMode="auto">
                <a:xfrm>
                  <a:off x="2197" y="2144"/>
                  <a:ext cx="170" cy="289"/>
                </a:xfrm>
                <a:custGeom>
                  <a:avLst/>
                  <a:gdLst/>
                  <a:ahLst/>
                  <a:cxnLst>
                    <a:cxn ang="0">
                      <a:pos x="169" y="0"/>
                    </a:cxn>
                    <a:cxn ang="0">
                      <a:pos x="0" y="0"/>
                    </a:cxn>
                    <a:cxn ang="0">
                      <a:pos x="0" y="288"/>
                    </a:cxn>
                    <a:cxn ang="0">
                      <a:pos x="169" y="288"/>
                    </a:cxn>
                  </a:cxnLst>
                  <a:rect l="0" t="0" r="r" b="b"/>
                  <a:pathLst>
                    <a:path w="170" h="289">
                      <a:moveTo>
                        <a:pt x="169" y="0"/>
                      </a:moveTo>
                      <a:lnTo>
                        <a:pt x="0" y="0"/>
                      </a:lnTo>
                      <a:lnTo>
                        <a:pt x="0" y="288"/>
                      </a:lnTo>
                      <a:lnTo>
                        <a:pt x="169" y="288"/>
                      </a:lnTo>
                    </a:path>
                  </a:pathLst>
                </a:custGeom>
                <a:noFill/>
                <a:ln w="25400" cap="rnd" cmpd="sng">
                  <a:solidFill>
                    <a:schemeClr val="tx1"/>
                  </a:solidFill>
                  <a:prstDash val="solid"/>
                  <a:round/>
                  <a:headEnd type="none" w="med" len="med"/>
                  <a:tailEnd type="none" w="med" len="med"/>
                </a:ln>
                <a:effectLst/>
              </p:spPr>
              <p:txBody>
                <a:bodyPr/>
                <a:lstStyle/>
                <a:p>
                  <a:pPr defTabSz="457200"/>
                  <a:endParaRPr lang="en-US">
                    <a:solidFill>
                      <a:prstClr val="black"/>
                    </a:solidFill>
                  </a:endParaRPr>
                </a:p>
              </p:txBody>
            </p:sp>
            <p:sp>
              <p:nvSpPr>
                <p:cNvPr id="2733092" name="Freeform 36"/>
                <p:cNvSpPr/>
                <p:nvPr/>
              </p:nvSpPr>
              <p:spPr bwMode="auto">
                <a:xfrm>
                  <a:off x="2366" y="2144"/>
                  <a:ext cx="171" cy="289"/>
                </a:xfrm>
                <a:custGeom>
                  <a:avLst/>
                  <a:gdLst/>
                  <a:ahLst/>
                  <a:cxnLst>
                    <a:cxn ang="0">
                      <a:pos x="0" y="0"/>
                    </a:cxn>
                    <a:cxn ang="0">
                      <a:pos x="170" y="0"/>
                    </a:cxn>
                    <a:cxn ang="0">
                      <a:pos x="170" y="288"/>
                    </a:cxn>
                    <a:cxn ang="0">
                      <a:pos x="0" y="288"/>
                    </a:cxn>
                  </a:cxnLst>
                  <a:rect l="0" t="0" r="r" b="b"/>
                  <a:pathLst>
                    <a:path w="171" h="289">
                      <a:moveTo>
                        <a:pt x="0" y="0"/>
                      </a:moveTo>
                      <a:lnTo>
                        <a:pt x="170" y="0"/>
                      </a:lnTo>
                      <a:lnTo>
                        <a:pt x="170" y="288"/>
                      </a:lnTo>
                      <a:lnTo>
                        <a:pt x="0" y="288"/>
                      </a:lnTo>
                    </a:path>
                  </a:pathLst>
                </a:custGeom>
                <a:noFill/>
                <a:ln w="25400" cap="rnd" cmpd="sng">
                  <a:solidFill>
                    <a:schemeClr val="tx1"/>
                  </a:solidFill>
                  <a:prstDash val="solid"/>
                  <a:round/>
                  <a:headEnd type="none" w="med" len="med"/>
                  <a:tailEnd type="none" w="med" len="med"/>
                </a:ln>
                <a:effectLst/>
              </p:spPr>
              <p:txBody>
                <a:bodyPr/>
                <a:lstStyle/>
                <a:p>
                  <a:pPr defTabSz="457200"/>
                  <a:endParaRPr lang="en-US">
                    <a:solidFill>
                      <a:prstClr val="black"/>
                    </a:solidFill>
                  </a:endParaRPr>
                </a:p>
              </p:txBody>
            </p:sp>
          </p:grpSp>
        </p:grpSp>
        <p:grpSp>
          <p:nvGrpSpPr>
            <p:cNvPr id="11" name="Group 37"/>
            <p:cNvGrpSpPr/>
            <p:nvPr/>
          </p:nvGrpSpPr>
          <p:grpSpPr bwMode="auto">
            <a:xfrm>
              <a:off x="2266" y="1437"/>
              <a:ext cx="216" cy="481"/>
              <a:chOff x="2266" y="1152"/>
              <a:chExt cx="216" cy="481"/>
            </a:xfrm>
          </p:grpSpPr>
          <p:sp>
            <p:nvSpPr>
              <p:cNvPr id="2733094" name="Freeform 38"/>
              <p:cNvSpPr/>
              <p:nvPr/>
            </p:nvSpPr>
            <p:spPr bwMode="auto">
              <a:xfrm>
                <a:off x="2269" y="1152"/>
                <a:ext cx="213" cy="481"/>
              </a:xfrm>
              <a:custGeom>
                <a:avLst/>
                <a:gdLst/>
                <a:ahLst/>
                <a:cxnLst>
                  <a:cxn ang="0">
                    <a:pos x="0" y="320"/>
                  </a:cxn>
                  <a:cxn ang="0">
                    <a:pos x="71" y="240"/>
                  </a:cxn>
                  <a:cxn ang="0">
                    <a:pos x="0" y="160"/>
                  </a:cxn>
                  <a:cxn ang="0">
                    <a:pos x="0" y="0"/>
                  </a:cxn>
                  <a:cxn ang="0">
                    <a:pos x="212" y="160"/>
                  </a:cxn>
                  <a:cxn ang="0">
                    <a:pos x="212" y="320"/>
                  </a:cxn>
                  <a:cxn ang="0">
                    <a:pos x="0" y="480"/>
                  </a:cxn>
                  <a:cxn ang="0">
                    <a:pos x="0" y="320"/>
                  </a:cxn>
                </a:cxnLst>
                <a:rect l="0" t="0" r="r" b="b"/>
                <a:pathLst>
                  <a:path w="213" h="481">
                    <a:moveTo>
                      <a:pt x="0" y="320"/>
                    </a:moveTo>
                    <a:lnTo>
                      <a:pt x="71" y="240"/>
                    </a:lnTo>
                    <a:lnTo>
                      <a:pt x="0" y="160"/>
                    </a:lnTo>
                    <a:lnTo>
                      <a:pt x="0" y="0"/>
                    </a:lnTo>
                    <a:lnTo>
                      <a:pt x="212" y="160"/>
                    </a:lnTo>
                    <a:lnTo>
                      <a:pt x="212" y="320"/>
                    </a:lnTo>
                    <a:lnTo>
                      <a:pt x="0" y="480"/>
                    </a:lnTo>
                    <a:lnTo>
                      <a:pt x="0" y="320"/>
                    </a:lnTo>
                  </a:path>
                </a:pathLst>
              </a:custGeom>
              <a:noFill/>
              <a:ln w="25400" cap="rnd" cmpd="sng">
                <a:solidFill>
                  <a:schemeClr val="tx1"/>
                </a:solidFill>
                <a:prstDash val="solid"/>
                <a:round/>
                <a:headEnd type="none" w="med" len="med"/>
                <a:tailEnd type="none" w="med" len="med"/>
              </a:ln>
              <a:effectLst/>
            </p:spPr>
            <p:txBody>
              <a:bodyPr/>
              <a:lstStyle/>
              <a:p>
                <a:pPr defTabSz="457200"/>
                <a:endParaRPr lang="en-US">
                  <a:solidFill>
                    <a:prstClr val="black"/>
                  </a:solidFill>
                </a:endParaRPr>
              </a:p>
            </p:txBody>
          </p:sp>
          <p:sp>
            <p:nvSpPr>
              <p:cNvPr id="2733095" name="Rectangle 39"/>
              <p:cNvSpPr>
                <a:spLocks noChangeArrowheads="1"/>
              </p:cNvSpPr>
              <p:nvPr/>
            </p:nvSpPr>
            <p:spPr bwMode="auto">
              <a:xfrm rot="5400000">
                <a:off x="2168" y="1273"/>
                <a:ext cx="384" cy="188"/>
              </a:xfrm>
              <a:prstGeom prst="rect">
                <a:avLst/>
              </a:prstGeom>
              <a:noFill/>
              <a:ln w="12700">
                <a:noFill/>
                <a:miter lim="800000"/>
              </a:ln>
              <a:effectLst/>
            </p:spPr>
            <p:txBody>
              <a:bodyPr wrap="none" lIns="90487" tIns="44450" rIns="90487" bIns="44450">
                <a:spAutoFit/>
              </a:bodyPr>
              <a:lstStyle/>
              <a:p>
                <a:pPr indent="0" defTabSz="457200">
                  <a:buNone/>
                </a:pPr>
                <a:r>
                  <a:rPr lang="en-US" sz="1600" b="1">
                    <a:solidFill>
                      <a:prstClr val="black"/>
                    </a:solidFill>
                    <a:latin typeface="Times" pitchFamily="-65" charset="0"/>
                  </a:rPr>
                  <a:t>ALU</a:t>
                </a:r>
              </a:p>
            </p:txBody>
          </p:sp>
        </p:grpSp>
        <p:sp>
          <p:nvSpPr>
            <p:cNvPr id="2733096" name="Line 40"/>
            <p:cNvSpPr>
              <a:spLocks noChangeShapeType="1"/>
            </p:cNvSpPr>
            <p:nvPr/>
          </p:nvSpPr>
          <p:spPr bwMode="auto">
            <a:xfrm>
              <a:off x="2104" y="1581"/>
              <a:ext cx="157" cy="0"/>
            </a:xfrm>
            <a:prstGeom prst="line">
              <a:avLst/>
            </a:prstGeom>
            <a:noFill/>
            <a:ln w="25400">
              <a:solidFill>
                <a:schemeClr val="tx1"/>
              </a:solidFill>
              <a:round/>
            </a:ln>
            <a:effectLst/>
          </p:spPr>
          <p:txBody>
            <a:bodyPr wrap="none" anchor="ctr"/>
            <a:lstStyle/>
            <a:p>
              <a:pPr defTabSz="457200"/>
              <a:endParaRPr lang="en-US">
                <a:solidFill>
                  <a:prstClr val="black"/>
                </a:solidFill>
              </a:endParaRPr>
            </a:p>
          </p:txBody>
        </p:sp>
        <p:sp>
          <p:nvSpPr>
            <p:cNvPr id="2733097" name="Line 41"/>
            <p:cNvSpPr>
              <a:spLocks noChangeShapeType="1"/>
            </p:cNvSpPr>
            <p:nvPr/>
          </p:nvSpPr>
          <p:spPr bwMode="auto">
            <a:xfrm>
              <a:off x="2104" y="1773"/>
              <a:ext cx="157" cy="0"/>
            </a:xfrm>
            <a:prstGeom prst="line">
              <a:avLst/>
            </a:prstGeom>
            <a:noFill/>
            <a:ln w="25400">
              <a:solidFill>
                <a:schemeClr val="tx1"/>
              </a:solidFill>
              <a:round/>
            </a:ln>
            <a:effectLst/>
          </p:spPr>
          <p:txBody>
            <a:bodyPr wrap="none" anchor="ctr"/>
            <a:lstStyle/>
            <a:p>
              <a:pPr defTabSz="457200"/>
              <a:endParaRPr lang="en-US">
                <a:solidFill>
                  <a:prstClr val="black"/>
                </a:solidFill>
              </a:endParaRPr>
            </a:p>
          </p:txBody>
        </p:sp>
        <p:sp>
          <p:nvSpPr>
            <p:cNvPr id="2733098" name="Freeform 42"/>
            <p:cNvSpPr/>
            <p:nvPr/>
          </p:nvSpPr>
          <p:spPr bwMode="auto">
            <a:xfrm>
              <a:off x="2197" y="1672"/>
              <a:ext cx="337" cy="278"/>
            </a:xfrm>
            <a:custGeom>
              <a:avLst/>
              <a:gdLst/>
              <a:ahLst/>
              <a:cxnLst>
                <a:cxn ang="0">
                  <a:pos x="0" y="101"/>
                </a:cxn>
                <a:cxn ang="0">
                  <a:pos x="0" y="277"/>
                </a:cxn>
                <a:cxn ang="0">
                  <a:pos x="294" y="277"/>
                </a:cxn>
                <a:cxn ang="0">
                  <a:pos x="294" y="90"/>
                </a:cxn>
                <a:cxn ang="0">
                  <a:pos x="336" y="0"/>
                </a:cxn>
              </a:cxnLst>
              <a:rect l="0" t="0" r="r" b="b"/>
              <a:pathLst>
                <a:path w="337" h="278">
                  <a:moveTo>
                    <a:pt x="0" y="101"/>
                  </a:moveTo>
                  <a:lnTo>
                    <a:pt x="0" y="277"/>
                  </a:lnTo>
                  <a:lnTo>
                    <a:pt x="294" y="277"/>
                  </a:lnTo>
                  <a:lnTo>
                    <a:pt x="294" y="90"/>
                  </a:lnTo>
                  <a:lnTo>
                    <a:pt x="336" y="0"/>
                  </a:lnTo>
                </a:path>
              </a:pathLst>
            </a:custGeom>
            <a:noFill/>
            <a:ln w="25400" cap="rnd" cmpd="sng">
              <a:solidFill>
                <a:schemeClr val="tx1"/>
              </a:solidFill>
              <a:prstDash val="solid"/>
              <a:round/>
              <a:headEnd type="none" w="med" len="med"/>
              <a:tailEnd type="none" w="med" len="med"/>
            </a:ln>
            <a:effectLst/>
          </p:spPr>
          <p:txBody>
            <a:bodyPr/>
            <a:lstStyle/>
            <a:p>
              <a:pPr defTabSz="457200"/>
              <a:endParaRPr lang="en-US">
                <a:solidFill>
                  <a:prstClr val="black"/>
                </a:solidFill>
              </a:endParaRPr>
            </a:p>
          </p:txBody>
        </p:sp>
        <p:sp>
          <p:nvSpPr>
            <p:cNvPr id="2733099" name="Rectangle 43"/>
            <p:cNvSpPr>
              <a:spLocks noChangeArrowheads="1"/>
            </p:cNvSpPr>
            <p:nvPr/>
          </p:nvSpPr>
          <p:spPr bwMode="auto">
            <a:xfrm>
              <a:off x="2211" y="1988"/>
              <a:ext cx="327" cy="188"/>
            </a:xfrm>
            <a:prstGeom prst="rect">
              <a:avLst/>
            </a:prstGeom>
            <a:noFill/>
            <a:ln w="12700">
              <a:noFill/>
              <a:miter lim="800000"/>
            </a:ln>
            <a:effectLst/>
          </p:spPr>
          <p:txBody>
            <a:bodyPr wrap="none" lIns="90487" tIns="44450" rIns="90487" bIns="44450">
              <a:spAutoFit/>
            </a:bodyPr>
            <a:lstStyle/>
            <a:p>
              <a:pPr indent="0" defTabSz="457200">
                <a:buNone/>
              </a:pPr>
              <a:r>
                <a:rPr lang="en-US" sz="1600" b="1">
                  <a:solidFill>
                    <a:prstClr val="black"/>
                  </a:solidFill>
                  <a:latin typeface="Times" pitchFamily="-65" charset="0"/>
                </a:rPr>
                <a:t>Reg</a:t>
              </a:r>
            </a:p>
          </p:txBody>
        </p:sp>
        <p:grpSp>
          <p:nvGrpSpPr>
            <p:cNvPr id="12" name="Group 44"/>
            <p:cNvGrpSpPr/>
            <p:nvPr/>
          </p:nvGrpSpPr>
          <p:grpSpPr bwMode="auto">
            <a:xfrm>
              <a:off x="2230" y="1981"/>
              <a:ext cx="296" cy="289"/>
              <a:chOff x="2230" y="1696"/>
              <a:chExt cx="296" cy="289"/>
            </a:xfrm>
          </p:grpSpPr>
          <p:sp>
            <p:nvSpPr>
              <p:cNvPr id="2733101" name="Freeform 45"/>
              <p:cNvSpPr/>
              <p:nvPr/>
            </p:nvSpPr>
            <p:spPr bwMode="auto">
              <a:xfrm>
                <a:off x="2230" y="1696"/>
                <a:ext cx="149" cy="289"/>
              </a:xfrm>
              <a:custGeom>
                <a:avLst/>
                <a:gdLst/>
                <a:ahLst/>
                <a:cxnLst>
                  <a:cxn ang="0">
                    <a:pos x="148" y="0"/>
                  </a:cxn>
                  <a:cxn ang="0">
                    <a:pos x="0" y="0"/>
                  </a:cxn>
                  <a:cxn ang="0">
                    <a:pos x="0" y="288"/>
                  </a:cxn>
                  <a:cxn ang="0">
                    <a:pos x="148" y="288"/>
                  </a:cxn>
                </a:cxnLst>
                <a:rect l="0" t="0" r="r" b="b"/>
                <a:pathLst>
                  <a:path w="149" h="289">
                    <a:moveTo>
                      <a:pt x="148" y="0"/>
                    </a:moveTo>
                    <a:lnTo>
                      <a:pt x="0" y="0"/>
                    </a:lnTo>
                    <a:lnTo>
                      <a:pt x="0" y="288"/>
                    </a:lnTo>
                    <a:lnTo>
                      <a:pt x="148" y="288"/>
                    </a:lnTo>
                  </a:path>
                </a:pathLst>
              </a:custGeom>
              <a:noFill/>
              <a:ln w="25400" cap="rnd" cmpd="sng">
                <a:solidFill>
                  <a:schemeClr val="tx1"/>
                </a:solidFill>
                <a:prstDash val="solid"/>
                <a:round/>
                <a:headEnd type="none" w="med" len="med"/>
                <a:tailEnd type="none" w="med" len="med"/>
              </a:ln>
              <a:effectLst/>
            </p:spPr>
            <p:txBody>
              <a:bodyPr/>
              <a:lstStyle/>
              <a:p>
                <a:pPr defTabSz="457200"/>
                <a:endParaRPr lang="en-US">
                  <a:solidFill>
                    <a:prstClr val="black"/>
                  </a:solidFill>
                </a:endParaRPr>
              </a:p>
            </p:txBody>
          </p:sp>
          <p:sp>
            <p:nvSpPr>
              <p:cNvPr id="2733102" name="Freeform 46"/>
              <p:cNvSpPr/>
              <p:nvPr/>
            </p:nvSpPr>
            <p:spPr bwMode="auto">
              <a:xfrm>
                <a:off x="2378" y="1696"/>
                <a:ext cx="148" cy="289"/>
              </a:xfrm>
              <a:custGeom>
                <a:avLst/>
                <a:gdLst/>
                <a:ahLst/>
                <a:cxnLst>
                  <a:cxn ang="0">
                    <a:pos x="0" y="0"/>
                  </a:cxn>
                  <a:cxn ang="0">
                    <a:pos x="147" y="0"/>
                  </a:cxn>
                  <a:cxn ang="0">
                    <a:pos x="147" y="288"/>
                  </a:cxn>
                  <a:cxn ang="0">
                    <a:pos x="0" y="288"/>
                  </a:cxn>
                </a:cxnLst>
                <a:rect l="0" t="0" r="r" b="b"/>
                <a:pathLst>
                  <a:path w="148" h="289">
                    <a:moveTo>
                      <a:pt x="0" y="0"/>
                    </a:moveTo>
                    <a:lnTo>
                      <a:pt x="147" y="0"/>
                    </a:lnTo>
                    <a:lnTo>
                      <a:pt x="147" y="288"/>
                    </a:lnTo>
                    <a:lnTo>
                      <a:pt x="0" y="288"/>
                    </a:lnTo>
                  </a:path>
                </a:pathLst>
              </a:custGeom>
              <a:noFill/>
              <a:ln w="25400" cap="rnd" cmpd="sng">
                <a:solidFill>
                  <a:schemeClr val="tx1"/>
                </a:solidFill>
                <a:prstDash val="solid"/>
                <a:round/>
                <a:headEnd type="none" w="med" len="med"/>
                <a:tailEnd type="none" w="med" len="med"/>
              </a:ln>
              <a:effectLst/>
            </p:spPr>
            <p:txBody>
              <a:bodyPr/>
              <a:lstStyle/>
              <a:p>
                <a:pPr defTabSz="457200"/>
                <a:endParaRPr lang="en-US">
                  <a:solidFill>
                    <a:prstClr val="black"/>
                  </a:solidFill>
                </a:endParaRPr>
              </a:p>
            </p:txBody>
          </p:sp>
        </p:grpSp>
        <p:sp>
          <p:nvSpPr>
            <p:cNvPr id="2733103" name="Line 47"/>
            <p:cNvSpPr>
              <a:spLocks noChangeShapeType="1"/>
            </p:cNvSpPr>
            <p:nvPr/>
          </p:nvSpPr>
          <p:spPr bwMode="auto">
            <a:xfrm>
              <a:off x="2115" y="2125"/>
              <a:ext cx="96" cy="0"/>
            </a:xfrm>
            <a:prstGeom prst="line">
              <a:avLst/>
            </a:prstGeom>
            <a:noFill/>
            <a:ln w="25400">
              <a:solidFill>
                <a:schemeClr val="tx1"/>
              </a:solidFill>
              <a:round/>
            </a:ln>
            <a:effectLst/>
          </p:spPr>
          <p:txBody>
            <a:bodyPr wrap="none" anchor="ctr"/>
            <a:lstStyle/>
            <a:p>
              <a:pPr defTabSz="457200"/>
              <a:endParaRPr lang="en-US">
                <a:solidFill>
                  <a:prstClr val="black"/>
                </a:solidFill>
              </a:endParaRPr>
            </a:p>
          </p:txBody>
        </p:sp>
        <p:sp>
          <p:nvSpPr>
            <p:cNvPr id="2733104" name="Freeform 48"/>
            <p:cNvSpPr/>
            <p:nvPr/>
          </p:nvSpPr>
          <p:spPr bwMode="auto">
            <a:xfrm>
              <a:off x="2177" y="2029"/>
              <a:ext cx="48" cy="97"/>
            </a:xfrm>
            <a:custGeom>
              <a:avLst/>
              <a:gdLst/>
              <a:ahLst/>
              <a:cxnLst>
                <a:cxn ang="0">
                  <a:pos x="0" y="96"/>
                </a:cxn>
                <a:cxn ang="0">
                  <a:pos x="0" y="0"/>
                </a:cxn>
                <a:cxn ang="0">
                  <a:pos x="47" y="0"/>
                </a:cxn>
                <a:cxn ang="0">
                  <a:pos x="47" y="0"/>
                </a:cxn>
              </a:cxnLst>
              <a:rect l="0" t="0" r="r" b="b"/>
              <a:pathLst>
                <a:path w="48" h="97">
                  <a:moveTo>
                    <a:pt x="0" y="96"/>
                  </a:moveTo>
                  <a:lnTo>
                    <a:pt x="0" y="0"/>
                  </a:lnTo>
                  <a:lnTo>
                    <a:pt x="47" y="0"/>
                  </a:lnTo>
                  <a:lnTo>
                    <a:pt x="47" y="0"/>
                  </a:lnTo>
                </a:path>
              </a:pathLst>
            </a:custGeom>
            <a:noFill/>
            <a:ln w="25400" cap="rnd" cmpd="sng">
              <a:solidFill>
                <a:schemeClr val="tx1"/>
              </a:solidFill>
              <a:prstDash val="solid"/>
              <a:round/>
              <a:headEnd type="none" w="med" len="med"/>
              <a:tailEnd type="none" w="med" len="med"/>
            </a:ln>
            <a:effectLst/>
          </p:spPr>
          <p:txBody>
            <a:bodyPr/>
            <a:lstStyle/>
            <a:p>
              <a:pPr defTabSz="457200"/>
              <a:endParaRPr lang="en-US">
                <a:solidFill>
                  <a:prstClr val="black"/>
                </a:solidFill>
              </a:endParaRPr>
            </a:p>
          </p:txBody>
        </p:sp>
      </p:grpSp>
      <p:grpSp>
        <p:nvGrpSpPr>
          <p:cNvPr id="13" name="Group 49"/>
          <p:cNvGrpSpPr/>
          <p:nvPr/>
        </p:nvGrpSpPr>
        <p:grpSpPr bwMode="auto">
          <a:xfrm>
            <a:off x="5683422" y="2171041"/>
            <a:ext cx="857250" cy="2668587"/>
            <a:chOff x="2531" y="1485"/>
            <a:chExt cx="540" cy="1681"/>
          </a:xfrm>
        </p:grpSpPr>
        <p:sp>
          <p:nvSpPr>
            <p:cNvPr id="2733106" name="Line 50"/>
            <p:cNvSpPr>
              <a:spLocks noChangeShapeType="1"/>
            </p:cNvSpPr>
            <p:nvPr/>
          </p:nvSpPr>
          <p:spPr bwMode="auto">
            <a:xfrm>
              <a:off x="2916" y="2125"/>
              <a:ext cx="155" cy="0"/>
            </a:xfrm>
            <a:prstGeom prst="line">
              <a:avLst/>
            </a:prstGeom>
            <a:noFill/>
            <a:ln w="25400">
              <a:solidFill>
                <a:schemeClr val="tx1"/>
              </a:solidFill>
              <a:round/>
            </a:ln>
            <a:effectLst/>
          </p:spPr>
          <p:txBody>
            <a:bodyPr wrap="none" anchor="ctr"/>
            <a:lstStyle/>
            <a:p>
              <a:pPr defTabSz="457200"/>
              <a:endParaRPr lang="en-US">
                <a:solidFill>
                  <a:prstClr val="black"/>
                </a:solidFill>
              </a:endParaRPr>
            </a:p>
          </p:txBody>
        </p:sp>
        <p:sp>
          <p:nvSpPr>
            <p:cNvPr id="2733107" name="Freeform 51"/>
            <p:cNvSpPr/>
            <p:nvPr/>
          </p:nvSpPr>
          <p:spPr bwMode="auto">
            <a:xfrm>
              <a:off x="2610" y="1677"/>
              <a:ext cx="431" cy="193"/>
            </a:xfrm>
            <a:custGeom>
              <a:avLst/>
              <a:gdLst/>
              <a:ahLst/>
              <a:cxnLst>
                <a:cxn ang="0">
                  <a:pos x="0" y="0"/>
                </a:cxn>
                <a:cxn ang="0">
                  <a:pos x="0" y="192"/>
                </a:cxn>
                <a:cxn ang="0">
                  <a:pos x="391" y="192"/>
                </a:cxn>
                <a:cxn ang="0">
                  <a:pos x="391" y="64"/>
                </a:cxn>
                <a:cxn ang="0">
                  <a:pos x="430" y="0"/>
                </a:cxn>
              </a:cxnLst>
              <a:rect l="0" t="0" r="r" b="b"/>
              <a:pathLst>
                <a:path w="431" h="193">
                  <a:moveTo>
                    <a:pt x="0" y="0"/>
                  </a:moveTo>
                  <a:lnTo>
                    <a:pt x="0" y="192"/>
                  </a:lnTo>
                  <a:lnTo>
                    <a:pt x="391" y="192"/>
                  </a:lnTo>
                  <a:lnTo>
                    <a:pt x="391" y="64"/>
                  </a:lnTo>
                  <a:lnTo>
                    <a:pt x="430" y="0"/>
                  </a:lnTo>
                </a:path>
              </a:pathLst>
            </a:custGeom>
            <a:noFill/>
            <a:ln w="25400" cap="rnd" cmpd="sng">
              <a:solidFill>
                <a:schemeClr val="tx1"/>
              </a:solidFill>
              <a:prstDash val="solid"/>
              <a:round/>
              <a:headEnd type="none" w="med" len="med"/>
              <a:tailEnd type="none" w="med" len="med"/>
            </a:ln>
            <a:effectLst/>
          </p:spPr>
          <p:txBody>
            <a:bodyPr/>
            <a:lstStyle/>
            <a:p>
              <a:pPr defTabSz="457200"/>
              <a:endParaRPr lang="en-US">
                <a:solidFill>
                  <a:prstClr val="black"/>
                </a:solidFill>
              </a:endParaRPr>
            </a:p>
          </p:txBody>
        </p:sp>
        <p:sp>
          <p:nvSpPr>
            <p:cNvPr id="2733108" name="Freeform 52" descr="25%"/>
            <p:cNvSpPr/>
            <p:nvPr/>
          </p:nvSpPr>
          <p:spPr bwMode="auto">
            <a:xfrm>
              <a:off x="2806" y="2436"/>
              <a:ext cx="148" cy="289"/>
            </a:xfrm>
            <a:custGeom>
              <a:avLst/>
              <a:gdLst/>
              <a:ahLst/>
              <a:cxnLst>
                <a:cxn ang="0">
                  <a:pos x="0" y="0"/>
                </a:cxn>
                <a:cxn ang="0">
                  <a:pos x="147" y="0"/>
                </a:cxn>
                <a:cxn ang="0">
                  <a:pos x="147" y="288"/>
                </a:cxn>
                <a:cxn ang="0">
                  <a:pos x="0" y="288"/>
                </a:cxn>
              </a:cxnLst>
              <a:rect l="0" t="0" r="r" b="b"/>
              <a:pathLst>
                <a:path w="148" h="289">
                  <a:moveTo>
                    <a:pt x="0" y="0"/>
                  </a:moveTo>
                  <a:lnTo>
                    <a:pt x="147" y="0"/>
                  </a:lnTo>
                  <a:lnTo>
                    <a:pt x="147" y="288"/>
                  </a:lnTo>
                  <a:lnTo>
                    <a:pt x="0" y="288"/>
                  </a:lnTo>
                </a:path>
              </a:pathLst>
            </a:custGeom>
            <a:pattFill prst="pct25">
              <a:fgClr>
                <a:schemeClr val="accent1"/>
              </a:fgClr>
              <a:bgClr>
                <a:srgbClr val="FFFFFF"/>
              </a:bgClr>
            </a:pattFill>
            <a:ln w="25400" cap="rnd" cmpd="sng">
              <a:solidFill>
                <a:schemeClr val="tx1"/>
              </a:solidFill>
              <a:prstDash val="solid"/>
              <a:round/>
              <a:headEnd type="none" w="med" len="med"/>
              <a:tailEnd type="none" w="med" len="med"/>
            </a:ln>
            <a:effectLst/>
          </p:spPr>
          <p:txBody>
            <a:bodyPr/>
            <a:lstStyle/>
            <a:p>
              <a:pPr defTabSz="457200"/>
              <a:endParaRPr lang="en-US">
                <a:solidFill>
                  <a:prstClr val="black"/>
                </a:solidFill>
              </a:endParaRPr>
            </a:p>
          </p:txBody>
        </p:sp>
        <p:grpSp>
          <p:nvGrpSpPr>
            <p:cNvPr id="14" name="Group 53"/>
            <p:cNvGrpSpPr/>
            <p:nvPr/>
          </p:nvGrpSpPr>
          <p:grpSpPr bwMode="auto">
            <a:xfrm>
              <a:off x="2624" y="1485"/>
              <a:ext cx="340" cy="289"/>
              <a:chOff x="2624" y="1200"/>
              <a:chExt cx="340" cy="289"/>
            </a:xfrm>
          </p:grpSpPr>
          <p:sp>
            <p:nvSpPr>
              <p:cNvPr id="2733110" name="Freeform 54"/>
              <p:cNvSpPr/>
              <p:nvPr/>
            </p:nvSpPr>
            <p:spPr bwMode="auto">
              <a:xfrm>
                <a:off x="2624" y="1200"/>
                <a:ext cx="170" cy="289"/>
              </a:xfrm>
              <a:custGeom>
                <a:avLst/>
                <a:gdLst/>
                <a:ahLst/>
                <a:cxnLst>
                  <a:cxn ang="0">
                    <a:pos x="169" y="0"/>
                  </a:cxn>
                  <a:cxn ang="0">
                    <a:pos x="0" y="0"/>
                  </a:cxn>
                  <a:cxn ang="0">
                    <a:pos x="0" y="288"/>
                  </a:cxn>
                  <a:cxn ang="0">
                    <a:pos x="169" y="288"/>
                  </a:cxn>
                </a:cxnLst>
                <a:rect l="0" t="0" r="r" b="b"/>
                <a:pathLst>
                  <a:path w="170" h="289">
                    <a:moveTo>
                      <a:pt x="169" y="0"/>
                    </a:moveTo>
                    <a:lnTo>
                      <a:pt x="0" y="0"/>
                    </a:lnTo>
                    <a:lnTo>
                      <a:pt x="0" y="288"/>
                    </a:lnTo>
                    <a:lnTo>
                      <a:pt x="169" y="288"/>
                    </a:lnTo>
                  </a:path>
                </a:pathLst>
              </a:custGeom>
              <a:noFill/>
              <a:ln w="25400" cap="rnd" cmpd="sng">
                <a:solidFill>
                  <a:schemeClr val="tx1"/>
                </a:solidFill>
                <a:prstDash val="solid"/>
                <a:round/>
                <a:headEnd type="none" w="med" len="med"/>
                <a:tailEnd type="none" w="med" len="med"/>
              </a:ln>
              <a:effectLst/>
            </p:spPr>
            <p:txBody>
              <a:bodyPr/>
              <a:lstStyle/>
              <a:p>
                <a:pPr defTabSz="457200"/>
                <a:endParaRPr lang="en-US">
                  <a:solidFill>
                    <a:prstClr val="black"/>
                  </a:solidFill>
                </a:endParaRPr>
              </a:p>
            </p:txBody>
          </p:sp>
          <p:sp>
            <p:nvSpPr>
              <p:cNvPr id="2733111" name="Freeform 55"/>
              <p:cNvSpPr/>
              <p:nvPr/>
            </p:nvSpPr>
            <p:spPr bwMode="auto">
              <a:xfrm>
                <a:off x="2793" y="1200"/>
                <a:ext cx="171" cy="289"/>
              </a:xfrm>
              <a:custGeom>
                <a:avLst/>
                <a:gdLst/>
                <a:ahLst/>
                <a:cxnLst>
                  <a:cxn ang="0">
                    <a:pos x="0" y="0"/>
                  </a:cxn>
                  <a:cxn ang="0">
                    <a:pos x="170" y="0"/>
                  </a:cxn>
                  <a:cxn ang="0">
                    <a:pos x="170" y="288"/>
                  </a:cxn>
                  <a:cxn ang="0">
                    <a:pos x="0" y="288"/>
                  </a:cxn>
                </a:cxnLst>
                <a:rect l="0" t="0" r="r" b="b"/>
                <a:pathLst>
                  <a:path w="171" h="289">
                    <a:moveTo>
                      <a:pt x="0" y="0"/>
                    </a:moveTo>
                    <a:lnTo>
                      <a:pt x="170" y="0"/>
                    </a:lnTo>
                    <a:lnTo>
                      <a:pt x="170" y="288"/>
                    </a:lnTo>
                    <a:lnTo>
                      <a:pt x="0" y="288"/>
                    </a:lnTo>
                  </a:path>
                </a:pathLst>
              </a:custGeom>
              <a:noFill/>
              <a:ln w="25400" cap="rnd" cmpd="sng">
                <a:solidFill>
                  <a:schemeClr val="tx1"/>
                </a:solidFill>
                <a:prstDash val="solid"/>
                <a:round/>
                <a:headEnd type="none" w="med" len="med"/>
                <a:tailEnd type="none" w="med" len="med"/>
              </a:ln>
              <a:effectLst/>
            </p:spPr>
            <p:txBody>
              <a:bodyPr/>
              <a:lstStyle/>
              <a:p>
                <a:pPr defTabSz="457200"/>
                <a:endParaRPr lang="en-US">
                  <a:solidFill>
                    <a:prstClr val="black"/>
                  </a:solidFill>
                </a:endParaRPr>
              </a:p>
            </p:txBody>
          </p:sp>
        </p:grpSp>
        <p:sp>
          <p:nvSpPr>
            <p:cNvPr id="2733112" name="Rectangle 56"/>
            <p:cNvSpPr>
              <a:spLocks noChangeArrowheads="1"/>
            </p:cNvSpPr>
            <p:nvPr/>
          </p:nvSpPr>
          <p:spPr bwMode="auto">
            <a:xfrm>
              <a:off x="2638" y="2436"/>
              <a:ext cx="327" cy="188"/>
            </a:xfrm>
            <a:prstGeom prst="rect">
              <a:avLst/>
            </a:prstGeom>
            <a:noFill/>
            <a:ln w="12700">
              <a:noFill/>
              <a:miter lim="800000"/>
            </a:ln>
            <a:effectLst/>
          </p:spPr>
          <p:txBody>
            <a:bodyPr wrap="none" lIns="90487" tIns="44450" rIns="90487" bIns="44450">
              <a:spAutoFit/>
            </a:bodyPr>
            <a:lstStyle/>
            <a:p>
              <a:pPr indent="0" defTabSz="457200">
                <a:buNone/>
              </a:pPr>
              <a:r>
                <a:rPr lang="en-US" sz="1600" b="1">
                  <a:solidFill>
                    <a:prstClr val="black"/>
                  </a:solidFill>
                  <a:latin typeface="Times" pitchFamily="-65" charset="0"/>
                </a:rPr>
                <a:t>Reg</a:t>
              </a:r>
            </a:p>
          </p:txBody>
        </p:sp>
        <p:grpSp>
          <p:nvGrpSpPr>
            <p:cNvPr id="15" name="Group 57"/>
            <p:cNvGrpSpPr/>
            <p:nvPr/>
          </p:nvGrpSpPr>
          <p:grpSpPr bwMode="auto">
            <a:xfrm>
              <a:off x="2657" y="2429"/>
              <a:ext cx="296" cy="289"/>
              <a:chOff x="2657" y="2144"/>
              <a:chExt cx="296" cy="289"/>
            </a:xfrm>
          </p:grpSpPr>
          <p:sp>
            <p:nvSpPr>
              <p:cNvPr id="2733114" name="Freeform 58"/>
              <p:cNvSpPr/>
              <p:nvPr/>
            </p:nvSpPr>
            <p:spPr bwMode="auto">
              <a:xfrm>
                <a:off x="2657" y="2144"/>
                <a:ext cx="149" cy="289"/>
              </a:xfrm>
              <a:custGeom>
                <a:avLst/>
                <a:gdLst/>
                <a:ahLst/>
                <a:cxnLst>
                  <a:cxn ang="0">
                    <a:pos x="148" y="0"/>
                  </a:cxn>
                  <a:cxn ang="0">
                    <a:pos x="0" y="0"/>
                  </a:cxn>
                  <a:cxn ang="0">
                    <a:pos x="0" y="288"/>
                  </a:cxn>
                  <a:cxn ang="0">
                    <a:pos x="148" y="288"/>
                  </a:cxn>
                </a:cxnLst>
                <a:rect l="0" t="0" r="r" b="b"/>
                <a:pathLst>
                  <a:path w="149" h="289">
                    <a:moveTo>
                      <a:pt x="148" y="0"/>
                    </a:moveTo>
                    <a:lnTo>
                      <a:pt x="0" y="0"/>
                    </a:lnTo>
                    <a:lnTo>
                      <a:pt x="0" y="288"/>
                    </a:lnTo>
                    <a:lnTo>
                      <a:pt x="148" y="288"/>
                    </a:lnTo>
                  </a:path>
                </a:pathLst>
              </a:custGeom>
              <a:noFill/>
              <a:ln w="25400" cap="rnd" cmpd="sng">
                <a:solidFill>
                  <a:schemeClr val="tx1"/>
                </a:solidFill>
                <a:prstDash val="solid"/>
                <a:round/>
                <a:headEnd type="none" w="med" len="med"/>
                <a:tailEnd type="none" w="med" len="med"/>
              </a:ln>
              <a:effectLst/>
            </p:spPr>
            <p:txBody>
              <a:bodyPr/>
              <a:lstStyle/>
              <a:p>
                <a:pPr defTabSz="457200"/>
                <a:endParaRPr lang="en-US">
                  <a:solidFill>
                    <a:prstClr val="black"/>
                  </a:solidFill>
                </a:endParaRPr>
              </a:p>
            </p:txBody>
          </p:sp>
          <p:sp>
            <p:nvSpPr>
              <p:cNvPr id="2733115" name="Freeform 59"/>
              <p:cNvSpPr/>
              <p:nvPr/>
            </p:nvSpPr>
            <p:spPr bwMode="auto">
              <a:xfrm>
                <a:off x="2805" y="2144"/>
                <a:ext cx="148" cy="289"/>
              </a:xfrm>
              <a:custGeom>
                <a:avLst/>
                <a:gdLst/>
                <a:ahLst/>
                <a:cxnLst>
                  <a:cxn ang="0">
                    <a:pos x="0" y="0"/>
                  </a:cxn>
                  <a:cxn ang="0">
                    <a:pos x="147" y="0"/>
                  </a:cxn>
                  <a:cxn ang="0">
                    <a:pos x="147" y="288"/>
                  </a:cxn>
                  <a:cxn ang="0">
                    <a:pos x="0" y="288"/>
                  </a:cxn>
                </a:cxnLst>
                <a:rect l="0" t="0" r="r" b="b"/>
                <a:pathLst>
                  <a:path w="148" h="289">
                    <a:moveTo>
                      <a:pt x="0" y="0"/>
                    </a:moveTo>
                    <a:lnTo>
                      <a:pt x="147" y="0"/>
                    </a:lnTo>
                    <a:lnTo>
                      <a:pt x="147" y="288"/>
                    </a:lnTo>
                    <a:lnTo>
                      <a:pt x="0" y="288"/>
                    </a:lnTo>
                  </a:path>
                </a:pathLst>
              </a:custGeom>
              <a:noFill/>
              <a:ln w="25400" cap="rnd" cmpd="sng">
                <a:solidFill>
                  <a:schemeClr val="tx1"/>
                </a:solidFill>
                <a:prstDash val="solid"/>
                <a:round/>
                <a:headEnd type="none" w="med" len="med"/>
                <a:tailEnd type="none" w="med" len="med"/>
              </a:ln>
              <a:effectLst/>
            </p:spPr>
            <p:txBody>
              <a:bodyPr/>
              <a:lstStyle/>
              <a:p>
                <a:pPr defTabSz="457200"/>
                <a:endParaRPr lang="en-US">
                  <a:solidFill>
                    <a:prstClr val="black"/>
                  </a:solidFill>
                </a:endParaRPr>
              </a:p>
            </p:txBody>
          </p:sp>
        </p:grpSp>
        <p:sp>
          <p:nvSpPr>
            <p:cNvPr id="2733116" name="Line 60"/>
            <p:cNvSpPr>
              <a:spLocks noChangeShapeType="1"/>
            </p:cNvSpPr>
            <p:nvPr/>
          </p:nvSpPr>
          <p:spPr bwMode="auto">
            <a:xfrm>
              <a:off x="2542" y="2573"/>
              <a:ext cx="96" cy="0"/>
            </a:xfrm>
            <a:prstGeom prst="line">
              <a:avLst/>
            </a:prstGeom>
            <a:noFill/>
            <a:ln w="25400">
              <a:solidFill>
                <a:schemeClr val="tx1"/>
              </a:solidFill>
              <a:round/>
            </a:ln>
            <a:effectLst/>
          </p:spPr>
          <p:txBody>
            <a:bodyPr wrap="none" anchor="ctr"/>
            <a:lstStyle/>
            <a:p>
              <a:pPr defTabSz="457200"/>
              <a:endParaRPr lang="en-US">
                <a:solidFill>
                  <a:prstClr val="black"/>
                </a:solidFill>
              </a:endParaRPr>
            </a:p>
          </p:txBody>
        </p:sp>
        <p:sp>
          <p:nvSpPr>
            <p:cNvPr id="2733117" name="Freeform 61"/>
            <p:cNvSpPr/>
            <p:nvPr/>
          </p:nvSpPr>
          <p:spPr bwMode="auto">
            <a:xfrm>
              <a:off x="2604" y="2477"/>
              <a:ext cx="48" cy="97"/>
            </a:xfrm>
            <a:custGeom>
              <a:avLst/>
              <a:gdLst/>
              <a:ahLst/>
              <a:cxnLst>
                <a:cxn ang="0">
                  <a:pos x="0" y="96"/>
                </a:cxn>
                <a:cxn ang="0">
                  <a:pos x="0" y="0"/>
                </a:cxn>
                <a:cxn ang="0">
                  <a:pos x="47" y="0"/>
                </a:cxn>
                <a:cxn ang="0">
                  <a:pos x="47" y="0"/>
                </a:cxn>
              </a:cxnLst>
              <a:rect l="0" t="0" r="r" b="b"/>
              <a:pathLst>
                <a:path w="48" h="97">
                  <a:moveTo>
                    <a:pt x="0" y="96"/>
                  </a:moveTo>
                  <a:lnTo>
                    <a:pt x="0" y="0"/>
                  </a:lnTo>
                  <a:lnTo>
                    <a:pt x="47" y="0"/>
                  </a:lnTo>
                  <a:lnTo>
                    <a:pt x="47" y="0"/>
                  </a:lnTo>
                </a:path>
              </a:pathLst>
            </a:custGeom>
            <a:noFill/>
            <a:ln w="25400" cap="rnd" cmpd="sng">
              <a:solidFill>
                <a:schemeClr val="tx1"/>
              </a:solidFill>
              <a:prstDash val="solid"/>
              <a:round/>
              <a:headEnd type="none" w="med" len="med"/>
              <a:tailEnd type="none" w="med" len="med"/>
            </a:ln>
            <a:effectLst/>
          </p:spPr>
          <p:txBody>
            <a:bodyPr/>
            <a:lstStyle/>
            <a:p>
              <a:pPr defTabSz="457200"/>
              <a:endParaRPr lang="en-US">
                <a:solidFill>
                  <a:prstClr val="black"/>
                </a:solidFill>
              </a:endParaRPr>
            </a:p>
          </p:txBody>
        </p:sp>
        <p:grpSp>
          <p:nvGrpSpPr>
            <p:cNvPr id="16" name="Group 62"/>
            <p:cNvGrpSpPr/>
            <p:nvPr/>
          </p:nvGrpSpPr>
          <p:grpSpPr bwMode="auto">
            <a:xfrm>
              <a:off x="2624" y="2877"/>
              <a:ext cx="340" cy="289"/>
              <a:chOff x="2624" y="2592"/>
              <a:chExt cx="340" cy="289"/>
            </a:xfrm>
          </p:grpSpPr>
          <p:sp>
            <p:nvSpPr>
              <p:cNvPr id="2733119" name="Freeform 63"/>
              <p:cNvSpPr/>
              <p:nvPr/>
            </p:nvSpPr>
            <p:spPr bwMode="auto">
              <a:xfrm>
                <a:off x="2624" y="2592"/>
                <a:ext cx="170" cy="289"/>
              </a:xfrm>
              <a:custGeom>
                <a:avLst/>
                <a:gdLst/>
                <a:ahLst/>
                <a:cxnLst>
                  <a:cxn ang="0">
                    <a:pos x="169" y="0"/>
                  </a:cxn>
                  <a:cxn ang="0">
                    <a:pos x="0" y="0"/>
                  </a:cxn>
                  <a:cxn ang="0">
                    <a:pos x="0" y="288"/>
                  </a:cxn>
                  <a:cxn ang="0">
                    <a:pos x="169" y="288"/>
                  </a:cxn>
                </a:cxnLst>
                <a:rect l="0" t="0" r="r" b="b"/>
                <a:pathLst>
                  <a:path w="170" h="289">
                    <a:moveTo>
                      <a:pt x="169" y="0"/>
                    </a:moveTo>
                    <a:lnTo>
                      <a:pt x="0" y="0"/>
                    </a:lnTo>
                    <a:lnTo>
                      <a:pt x="0" y="288"/>
                    </a:lnTo>
                    <a:lnTo>
                      <a:pt x="169" y="288"/>
                    </a:lnTo>
                  </a:path>
                </a:pathLst>
              </a:custGeom>
              <a:noFill/>
              <a:ln w="25400" cap="rnd" cmpd="sng">
                <a:solidFill>
                  <a:schemeClr val="tx1"/>
                </a:solidFill>
                <a:prstDash val="solid"/>
                <a:round/>
                <a:headEnd type="none" w="med" len="med"/>
                <a:tailEnd type="none" w="med" len="med"/>
              </a:ln>
              <a:effectLst/>
            </p:spPr>
            <p:txBody>
              <a:bodyPr/>
              <a:lstStyle/>
              <a:p>
                <a:pPr defTabSz="457200"/>
                <a:endParaRPr lang="en-US">
                  <a:solidFill>
                    <a:prstClr val="black"/>
                  </a:solidFill>
                </a:endParaRPr>
              </a:p>
            </p:txBody>
          </p:sp>
          <p:sp>
            <p:nvSpPr>
              <p:cNvPr id="2733120" name="Freeform 64"/>
              <p:cNvSpPr/>
              <p:nvPr/>
            </p:nvSpPr>
            <p:spPr bwMode="auto">
              <a:xfrm>
                <a:off x="2793" y="2592"/>
                <a:ext cx="171" cy="289"/>
              </a:xfrm>
              <a:custGeom>
                <a:avLst/>
                <a:gdLst/>
                <a:ahLst/>
                <a:cxnLst>
                  <a:cxn ang="0">
                    <a:pos x="0" y="0"/>
                  </a:cxn>
                  <a:cxn ang="0">
                    <a:pos x="170" y="0"/>
                  </a:cxn>
                  <a:cxn ang="0">
                    <a:pos x="170" y="288"/>
                  </a:cxn>
                  <a:cxn ang="0">
                    <a:pos x="0" y="288"/>
                  </a:cxn>
                </a:cxnLst>
                <a:rect l="0" t="0" r="r" b="b"/>
                <a:pathLst>
                  <a:path w="171" h="289">
                    <a:moveTo>
                      <a:pt x="0" y="0"/>
                    </a:moveTo>
                    <a:lnTo>
                      <a:pt x="170" y="0"/>
                    </a:lnTo>
                    <a:lnTo>
                      <a:pt x="170" y="288"/>
                    </a:lnTo>
                    <a:lnTo>
                      <a:pt x="0" y="288"/>
                    </a:lnTo>
                  </a:path>
                </a:pathLst>
              </a:custGeom>
              <a:noFill/>
              <a:ln w="25400" cap="rnd" cmpd="sng">
                <a:solidFill>
                  <a:schemeClr val="tx1"/>
                </a:solidFill>
                <a:prstDash val="solid"/>
                <a:round/>
                <a:headEnd type="none" w="med" len="med"/>
                <a:tailEnd type="none" w="med" len="med"/>
              </a:ln>
              <a:effectLst/>
            </p:spPr>
            <p:txBody>
              <a:bodyPr/>
              <a:lstStyle/>
              <a:p>
                <a:pPr defTabSz="457200"/>
                <a:endParaRPr lang="en-US">
                  <a:solidFill>
                    <a:prstClr val="black"/>
                  </a:solidFill>
                </a:endParaRPr>
              </a:p>
            </p:txBody>
          </p:sp>
        </p:grpSp>
        <p:sp>
          <p:nvSpPr>
            <p:cNvPr id="2733121" name="Rectangle 65"/>
            <p:cNvSpPr>
              <a:spLocks noChangeArrowheads="1"/>
            </p:cNvSpPr>
            <p:nvPr/>
          </p:nvSpPr>
          <p:spPr bwMode="auto">
            <a:xfrm>
              <a:off x="2605" y="2879"/>
              <a:ext cx="292" cy="188"/>
            </a:xfrm>
            <a:prstGeom prst="rect">
              <a:avLst/>
            </a:prstGeom>
            <a:noFill/>
            <a:ln w="12700">
              <a:noFill/>
              <a:miter lim="800000"/>
            </a:ln>
            <a:effectLst/>
          </p:spPr>
          <p:txBody>
            <a:bodyPr wrap="none" lIns="90487" tIns="44450" rIns="90487" bIns="44450">
              <a:spAutoFit/>
            </a:bodyPr>
            <a:lstStyle/>
            <a:p>
              <a:pPr indent="0" defTabSz="457200">
                <a:buNone/>
              </a:pPr>
              <a:r>
                <a:rPr lang="en-US" sz="1600" b="1">
                  <a:solidFill>
                    <a:prstClr val="black"/>
                  </a:solidFill>
                  <a:latin typeface="Times" pitchFamily="-65" charset="0"/>
                </a:rPr>
                <a:t>  I$</a:t>
              </a:r>
              <a:endParaRPr lang="en-US" sz="1600" b="1" dirty="0">
                <a:solidFill>
                  <a:prstClr val="black"/>
                </a:solidFill>
                <a:latin typeface="Times" pitchFamily="-65" charset="0"/>
              </a:endParaRPr>
            </a:p>
          </p:txBody>
        </p:sp>
        <p:sp>
          <p:nvSpPr>
            <p:cNvPr id="2733122" name="Rectangle 66"/>
            <p:cNvSpPr>
              <a:spLocks noChangeArrowheads="1"/>
            </p:cNvSpPr>
            <p:nvPr/>
          </p:nvSpPr>
          <p:spPr bwMode="auto">
            <a:xfrm>
              <a:off x="2601" y="1535"/>
              <a:ext cx="334" cy="188"/>
            </a:xfrm>
            <a:prstGeom prst="rect">
              <a:avLst/>
            </a:prstGeom>
            <a:noFill/>
            <a:ln w="12700">
              <a:noFill/>
              <a:miter lim="800000"/>
            </a:ln>
            <a:effectLst/>
          </p:spPr>
          <p:txBody>
            <a:bodyPr wrap="none" lIns="90487" tIns="44450" rIns="90487" bIns="44450">
              <a:spAutoFit/>
            </a:bodyPr>
            <a:lstStyle/>
            <a:p>
              <a:pPr indent="0" defTabSz="457200">
                <a:buNone/>
              </a:pPr>
              <a:r>
                <a:rPr lang="en-US" sz="1600" b="1">
                  <a:solidFill>
                    <a:prstClr val="black"/>
                  </a:solidFill>
                  <a:latin typeface="Times" pitchFamily="-65" charset="0"/>
                </a:rPr>
                <a:t>  D$</a:t>
              </a:r>
            </a:p>
          </p:txBody>
        </p:sp>
        <p:grpSp>
          <p:nvGrpSpPr>
            <p:cNvPr id="17" name="Group 67"/>
            <p:cNvGrpSpPr/>
            <p:nvPr/>
          </p:nvGrpSpPr>
          <p:grpSpPr bwMode="auto">
            <a:xfrm>
              <a:off x="2693" y="1885"/>
              <a:ext cx="216" cy="481"/>
              <a:chOff x="2693" y="1600"/>
              <a:chExt cx="216" cy="481"/>
            </a:xfrm>
          </p:grpSpPr>
          <p:sp>
            <p:nvSpPr>
              <p:cNvPr id="2733124" name="Freeform 68"/>
              <p:cNvSpPr/>
              <p:nvPr/>
            </p:nvSpPr>
            <p:spPr bwMode="auto">
              <a:xfrm>
                <a:off x="2696" y="1600"/>
                <a:ext cx="213" cy="481"/>
              </a:xfrm>
              <a:custGeom>
                <a:avLst/>
                <a:gdLst/>
                <a:ahLst/>
                <a:cxnLst>
                  <a:cxn ang="0">
                    <a:pos x="0" y="320"/>
                  </a:cxn>
                  <a:cxn ang="0">
                    <a:pos x="71" y="240"/>
                  </a:cxn>
                  <a:cxn ang="0">
                    <a:pos x="0" y="160"/>
                  </a:cxn>
                  <a:cxn ang="0">
                    <a:pos x="0" y="0"/>
                  </a:cxn>
                  <a:cxn ang="0">
                    <a:pos x="212" y="160"/>
                  </a:cxn>
                  <a:cxn ang="0">
                    <a:pos x="212" y="320"/>
                  </a:cxn>
                  <a:cxn ang="0">
                    <a:pos x="0" y="480"/>
                  </a:cxn>
                  <a:cxn ang="0">
                    <a:pos x="0" y="320"/>
                  </a:cxn>
                </a:cxnLst>
                <a:rect l="0" t="0" r="r" b="b"/>
                <a:pathLst>
                  <a:path w="213" h="481">
                    <a:moveTo>
                      <a:pt x="0" y="320"/>
                    </a:moveTo>
                    <a:lnTo>
                      <a:pt x="71" y="240"/>
                    </a:lnTo>
                    <a:lnTo>
                      <a:pt x="0" y="160"/>
                    </a:lnTo>
                    <a:lnTo>
                      <a:pt x="0" y="0"/>
                    </a:lnTo>
                    <a:lnTo>
                      <a:pt x="212" y="160"/>
                    </a:lnTo>
                    <a:lnTo>
                      <a:pt x="212" y="320"/>
                    </a:lnTo>
                    <a:lnTo>
                      <a:pt x="0" y="480"/>
                    </a:lnTo>
                    <a:lnTo>
                      <a:pt x="0" y="320"/>
                    </a:lnTo>
                  </a:path>
                </a:pathLst>
              </a:custGeom>
              <a:noFill/>
              <a:ln w="25400" cap="rnd" cmpd="sng">
                <a:solidFill>
                  <a:schemeClr val="tx1"/>
                </a:solidFill>
                <a:prstDash val="solid"/>
                <a:round/>
                <a:headEnd type="none" w="med" len="med"/>
                <a:tailEnd type="none" w="med" len="med"/>
              </a:ln>
              <a:effectLst/>
            </p:spPr>
            <p:txBody>
              <a:bodyPr/>
              <a:lstStyle/>
              <a:p>
                <a:pPr defTabSz="457200"/>
                <a:endParaRPr lang="en-US">
                  <a:solidFill>
                    <a:prstClr val="black"/>
                  </a:solidFill>
                </a:endParaRPr>
              </a:p>
            </p:txBody>
          </p:sp>
          <p:sp>
            <p:nvSpPr>
              <p:cNvPr id="2733125" name="Rectangle 69"/>
              <p:cNvSpPr>
                <a:spLocks noChangeArrowheads="1"/>
              </p:cNvSpPr>
              <p:nvPr/>
            </p:nvSpPr>
            <p:spPr bwMode="auto">
              <a:xfrm rot="5400000">
                <a:off x="2595" y="1721"/>
                <a:ext cx="384" cy="188"/>
              </a:xfrm>
              <a:prstGeom prst="rect">
                <a:avLst/>
              </a:prstGeom>
              <a:noFill/>
              <a:ln w="12700">
                <a:noFill/>
                <a:miter lim="800000"/>
              </a:ln>
              <a:effectLst/>
            </p:spPr>
            <p:txBody>
              <a:bodyPr wrap="none" lIns="90487" tIns="44450" rIns="90487" bIns="44450">
                <a:spAutoFit/>
              </a:bodyPr>
              <a:lstStyle/>
              <a:p>
                <a:pPr indent="0" defTabSz="457200">
                  <a:buNone/>
                </a:pPr>
                <a:r>
                  <a:rPr lang="en-US" sz="1600" b="1">
                    <a:solidFill>
                      <a:prstClr val="black"/>
                    </a:solidFill>
                    <a:latin typeface="Times" pitchFamily="-65" charset="0"/>
                  </a:rPr>
                  <a:t>ALU</a:t>
                </a:r>
              </a:p>
            </p:txBody>
          </p:sp>
        </p:grpSp>
        <p:sp>
          <p:nvSpPr>
            <p:cNvPr id="2733126" name="Line 70"/>
            <p:cNvSpPr>
              <a:spLocks noChangeShapeType="1"/>
            </p:cNvSpPr>
            <p:nvPr/>
          </p:nvSpPr>
          <p:spPr bwMode="auto">
            <a:xfrm>
              <a:off x="2531" y="2029"/>
              <a:ext cx="157" cy="0"/>
            </a:xfrm>
            <a:prstGeom prst="line">
              <a:avLst/>
            </a:prstGeom>
            <a:noFill/>
            <a:ln w="25400">
              <a:solidFill>
                <a:schemeClr val="tx1"/>
              </a:solidFill>
              <a:round/>
            </a:ln>
            <a:effectLst/>
          </p:spPr>
          <p:txBody>
            <a:bodyPr wrap="none" anchor="ctr"/>
            <a:lstStyle/>
            <a:p>
              <a:pPr defTabSz="457200"/>
              <a:endParaRPr lang="en-US">
                <a:solidFill>
                  <a:prstClr val="black"/>
                </a:solidFill>
              </a:endParaRPr>
            </a:p>
          </p:txBody>
        </p:sp>
        <p:sp>
          <p:nvSpPr>
            <p:cNvPr id="2733127" name="Line 71"/>
            <p:cNvSpPr>
              <a:spLocks noChangeShapeType="1"/>
            </p:cNvSpPr>
            <p:nvPr/>
          </p:nvSpPr>
          <p:spPr bwMode="auto">
            <a:xfrm>
              <a:off x="2531" y="2221"/>
              <a:ext cx="157" cy="0"/>
            </a:xfrm>
            <a:prstGeom prst="line">
              <a:avLst/>
            </a:prstGeom>
            <a:noFill/>
            <a:ln w="25400">
              <a:solidFill>
                <a:schemeClr val="tx1"/>
              </a:solidFill>
              <a:round/>
            </a:ln>
            <a:effectLst/>
          </p:spPr>
          <p:txBody>
            <a:bodyPr wrap="none" anchor="ctr"/>
            <a:lstStyle/>
            <a:p>
              <a:pPr defTabSz="457200"/>
              <a:endParaRPr lang="en-US">
                <a:solidFill>
                  <a:prstClr val="black"/>
                </a:solidFill>
              </a:endParaRPr>
            </a:p>
          </p:txBody>
        </p:sp>
        <p:sp>
          <p:nvSpPr>
            <p:cNvPr id="2733128" name="Freeform 72"/>
            <p:cNvSpPr/>
            <p:nvPr/>
          </p:nvSpPr>
          <p:spPr bwMode="auto">
            <a:xfrm>
              <a:off x="2624" y="2120"/>
              <a:ext cx="337" cy="278"/>
            </a:xfrm>
            <a:custGeom>
              <a:avLst/>
              <a:gdLst/>
              <a:ahLst/>
              <a:cxnLst>
                <a:cxn ang="0">
                  <a:pos x="0" y="101"/>
                </a:cxn>
                <a:cxn ang="0">
                  <a:pos x="0" y="277"/>
                </a:cxn>
                <a:cxn ang="0">
                  <a:pos x="294" y="277"/>
                </a:cxn>
                <a:cxn ang="0">
                  <a:pos x="294" y="90"/>
                </a:cxn>
                <a:cxn ang="0">
                  <a:pos x="336" y="0"/>
                </a:cxn>
              </a:cxnLst>
              <a:rect l="0" t="0" r="r" b="b"/>
              <a:pathLst>
                <a:path w="337" h="278">
                  <a:moveTo>
                    <a:pt x="0" y="101"/>
                  </a:moveTo>
                  <a:lnTo>
                    <a:pt x="0" y="277"/>
                  </a:lnTo>
                  <a:lnTo>
                    <a:pt x="294" y="277"/>
                  </a:lnTo>
                  <a:lnTo>
                    <a:pt x="294" y="90"/>
                  </a:lnTo>
                  <a:lnTo>
                    <a:pt x="336" y="0"/>
                  </a:lnTo>
                </a:path>
              </a:pathLst>
            </a:custGeom>
            <a:noFill/>
            <a:ln w="25400" cap="rnd" cmpd="sng">
              <a:solidFill>
                <a:schemeClr val="tx1"/>
              </a:solidFill>
              <a:prstDash val="solid"/>
              <a:round/>
              <a:headEnd type="none" w="med" len="med"/>
              <a:tailEnd type="none" w="med" len="med"/>
            </a:ln>
            <a:effectLst/>
          </p:spPr>
          <p:txBody>
            <a:bodyPr/>
            <a:lstStyle/>
            <a:p>
              <a:pPr defTabSz="457200"/>
              <a:endParaRPr lang="en-US">
                <a:solidFill>
                  <a:prstClr val="black"/>
                </a:solidFill>
              </a:endParaRPr>
            </a:p>
          </p:txBody>
        </p:sp>
      </p:grpSp>
      <p:grpSp>
        <p:nvGrpSpPr>
          <p:cNvPr id="18" name="Group 73"/>
          <p:cNvGrpSpPr/>
          <p:nvPr/>
        </p:nvGrpSpPr>
        <p:grpSpPr bwMode="auto">
          <a:xfrm>
            <a:off x="6361284" y="2247241"/>
            <a:ext cx="857250" cy="3303587"/>
            <a:chOff x="2958" y="1533"/>
            <a:chExt cx="540" cy="2081"/>
          </a:xfrm>
        </p:grpSpPr>
        <p:sp>
          <p:nvSpPr>
            <p:cNvPr id="2733130" name="Line 74"/>
            <p:cNvSpPr>
              <a:spLocks noChangeShapeType="1"/>
            </p:cNvSpPr>
            <p:nvPr/>
          </p:nvSpPr>
          <p:spPr bwMode="auto">
            <a:xfrm>
              <a:off x="3343" y="2573"/>
              <a:ext cx="155" cy="0"/>
            </a:xfrm>
            <a:prstGeom prst="line">
              <a:avLst/>
            </a:prstGeom>
            <a:noFill/>
            <a:ln w="25400">
              <a:solidFill>
                <a:schemeClr val="tx1"/>
              </a:solidFill>
              <a:round/>
            </a:ln>
            <a:effectLst/>
          </p:spPr>
          <p:txBody>
            <a:bodyPr wrap="none" anchor="ctr"/>
            <a:lstStyle/>
            <a:p>
              <a:pPr defTabSz="457200"/>
              <a:endParaRPr lang="en-US">
                <a:solidFill>
                  <a:prstClr val="black"/>
                </a:solidFill>
              </a:endParaRPr>
            </a:p>
          </p:txBody>
        </p:sp>
        <p:sp>
          <p:nvSpPr>
            <p:cNvPr id="2733131" name="Freeform 75"/>
            <p:cNvSpPr/>
            <p:nvPr/>
          </p:nvSpPr>
          <p:spPr bwMode="auto">
            <a:xfrm>
              <a:off x="3037" y="2125"/>
              <a:ext cx="431" cy="193"/>
            </a:xfrm>
            <a:custGeom>
              <a:avLst/>
              <a:gdLst/>
              <a:ahLst/>
              <a:cxnLst>
                <a:cxn ang="0">
                  <a:pos x="0" y="0"/>
                </a:cxn>
                <a:cxn ang="0">
                  <a:pos x="0" y="192"/>
                </a:cxn>
                <a:cxn ang="0">
                  <a:pos x="391" y="192"/>
                </a:cxn>
                <a:cxn ang="0">
                  <a:pos x="391" y="64"/>
                </a:cxn>
                <a:cxn ang="0">
                  <a:pos x="430" y="0"/>
                </a:cxn>
              </a:cxnLst>
              <a:rect l="0" t="0" r="r" b="b"/>
              <a:pathLst>
                <a:path w="431" h="193">
                  <a:moveTo>
                    <a:pt x="0" y="0"/>
                  </a:moveTo>
                  <a:lnTo>
                    <a:pt x="0" y="192"/>
                  </a:lnTo>
                  <a:lnTo>
                    <a:pt x="391" y="192"/>
                  </a:lnTo>
                  <a:lnTo>
                    <a:pt x="391" y="64"/>
                  </a:lnTo>
                  <a:lnTo>
                    <a:pt x="430" y="0"/>
                  </a:lnTo>
                </a:path>
              </a:pathLst>
            </a:custGeom>
            <a:noFill/>
            <a:ln w="25400" cap="rnd" cmpd="sng">
              <a:solidFill>
                <a:schemeClr val="tx1"/>
              </a:solidFill>
              <a:prstDash val="solid"/>
              <a:round/>
              <a:headEnd type="none" w="med" len="med"/>
              <a:tailEnd type="none" w="med" len="med"/>
            </a:ln>
            <a:effectLst/>
          </p:spPr>
          <p:txBody>
            <a:bodyPr/>
            <a:lstStyle/>
            <a:p>
              <a:pPr defTabSz="457200"/>
              <a:endParaRPr lang="en-US">
                <a:solidFill>
                  <a:prstClr val="black"/>
                </a:solidFill>
              </a:endParaRPr>
            </a:p>
          </p:txBody>
        </p:sp>
        <p:sp>
          <p:nvSpPr>
            <p:cNvPr id="2733132" name="Freeform 76" descr="25%"/>
            <p:cNvSpPr/>
            <p:nvPr/>
          </p:nvSpPr>
          <p:spPr bwMode="auto">
            <a:xfrm>
              <a:off x="3237" y="2871"/>
              <a:ext cx="148" cy="289"/>
            </a:xfrm>
            <a:custGeom>
              <a:avLst/>
              <a:gdLst/>
              <a:ahLst/>
              <a:cxnLst>
                <a:cxn ang="0">
                  <a:pos x="0" y="0"/>
                </a:cxn>
                <a:cxn ang="0">
                  <a:pos x="147" y="0"/>
                </a:cxn>
                <a:cxn ang="0">
                  <a:pos x="147" y="288"/>
                </a:cxn>
                <a:cxn ang="0">
                  <a:pos x="0" y="288"/>
                </a:cxn>
              </a:cxnLst>
              <a:rect l="0" t="0" r="r" b="b"/>
              <a:pathLst>
                <a:path w="148" h="289">
                  <a:moveTo>
                    <a:pt x="0" y="0"/>
                  </a:moveTo>
                  <a:lnTo>
                    <a:pt x="147" y="0"/>
                  </a:lnTo>
                  <a:lnTo>
                    <a:pt x="147" y="288"/>
                  </a:lnTo>
                  <a:lnTo>
                    <a:pt x="0" y="288"/>
                  </a:lnTo>
                </a:path>
              </a:pathLst>
            </a:custGeom>
            <a:pattFill prst="pct25">
              <a:fgClr>
                <a:schemeClr val="accent1"/>
              </a:fgClr>
              <a:bgClr>
                <a:srgbClr val="FFFFFF"/>
              </a:bgClr>
            </a:pattFill>
            <a:ln w="25400" cap="rnd" cmpd="sng">
              <a:solidFill>
                <a:schemeClr val="tx1"/>
              </a:solidFill>
              <a:prstDash val="solid"/>
              <a:round/>
              <a:headEnd type="none" w="med" len="med"/>
              <a:tailEnd type="none" w="med" len="med"/>
            </a:ln>
            <a:effectLst/>
          </p:spPr>
          <p:txBody>
            <a:bodyPr/>
            <a:lstStyle/>
            <a:p>
              <a:pPr defTabSz="457200"/>
              <a:endParaRPr lang="en-US">
                <a:solidFill>
                  <a:prstClr val="black"/>
                </a:solidFill>
              </a:endParaRPr>
            </a:p>
          </p:txBody>
        </p:sp>
        <p:sp>
          <p:nvSpPr>
            <p:cNvPr id="2733133" name="Freeform 77" descr="25%"/>
            <p:cNvSpPr/>
            <p:nvPr/>
          </p:nvSpPr>
          <p:spPr bwMode="auto">
            <a:xfrm flipH="1">
              <a:off x="3123" y="1540"/>
              <a:ext cx="148" cy="289"/>
            </a:xfrm>
            <a:custGeom>
              <a:avLst/>
              <a:gdLst/>
              <a:ahLst/>
              <a:cxnLst>
                <a:cxn ang="0">
                  <a:pos x="0" y="0"/>
                </a:cxn>
                <a:cxn ang="0">
                  <a:pos x="147" y="0"/>
                </a:cxn>
                <a:cxn ang="0">
                  <a:pos x="147" y="288"/>
                </a:cxn>
                <a:cxn ang="0">
                  <a:pos x="0" y="288"/>
                </a:cxn>
              </a:cxnLst>
              <a:rect l="0" t="0" r="r" b="b"/>
              <a:pathLst>
                <a:path w="148" h="289">
                  <a:moveTo>
                    <a:pt x="0" y="0"/>
                  </a:moveTo>
                  <a:lnTo>
                    <a:pt x="147" y="0"/>
                  </a:lnTo>
                  <a:lnTo>
                    <a:pt x="147" y="288"/>
                  </a:lnTo>
                  <a:lnTo>
                    <a:pt x="0" y="288"/>
                  </a:lnTo>
                </a:path>
              </a:pathLst>
            </a:custGeom>
            <a:pattFill prst="pct25">
              <a:fgClr>
                <a:schemeClr val="accent1"/>
              </a:fgClr>
              <a:bgClr>
                <a:srgbClr val="FFFFFF"/>
              </a:bgClr>
            </a:pattFill>
            <a:ln w="25400" cap="rnd" cmpd="sng">
              <a:solidFill>
                <a:schemeClr val="tx1"/>
              </a:solidFill>
              <a:prstDash val="solid"/>
              <a:round/>
              <a:headEnd type="none" w="med" len="med"/>
              <a:tailEnd type="none" w="med" len="med"/>
            </a:ln>
            <a:effectLst/>
          </p:spPr>
          <p:txBody>
            <a:bodyPr/>
            <a:lstStyle/>
            <a:p>
              <a:pPr defTabSz="457200"/>
              <a:endParaRPr lang="en-US">
                <a:solidFill>
                  <a:prstClr val="black"/>
                </a:solidFill>
              </a:endParaRPr>
            </a:p>
          </p:txBody>
        </p:sp>
        <p:grpSp>
          <p:nvGrpSpPr>
            <p:cNvPr id="19" name="Group 78"/>
            <p:cNvGrpSpPr/>
            <p:nvPr/>
          </p:nvGrpSpPr>
          <p:grpSpPr bwMode="auto">
            <a:xfrm>
              <a:off x="3120" y="2333"/>
              <a:ext cx="216" cy="481"/>
              <a:chOff x="3120" y="2048"/>
              <a:chExt cx="216" cy="481"/>
            </a:xfrm>
          </p:grpSpPr>
          <p:sp>
            <p:nvSpPr>
              <p:cNvPr id="2733135" name="Freeform 79"/>
              <p:cNvSpPr/>
              <p:nvPr/>
            </p:nvSpPr>
            <p:spPr bwMode="auto">
              <a:xfrm>
                <a:off x="3123" y="2048"/>
                <a:ext cx="213" cy="481"/>
              </a:xfrm>
              <a:custGeom>
                <a:avLst/>
                <a:gdLst/>
                <a:ahLst/>
                <a:cxnLst>
                  <a:cxn ang="0">
                    <a:pos x="0" y="320"/>
                  </a:cxn>
                  <a:cxn ang="0">
                    <a:pos x="71" y="240"/>
                  </a:cxn>
                  <a:cxn ang="0">
                    <a:pos x="0" y="160"/>
                  </a:cxn>
                  <a:cxn ang="0">
                    <a:pos x="0" y="0"/>
                  </a:cxn>
                  <a:cxn ang="0">
                    <a:pos x="212" y="160"/>
                  </a:cxn>
                  <a:cxn ang="0">
                    <a:pos x="212" y="320"/>
                  </a:cxn>
                  <a:cxn ang="0">
                    <a:pos x="0" y="480"/>
                  </a:cxn>
                  <a:cxn ang="0">
                    <a:pos x="0" y="320"/>
                  </a:cxn>
                </a:cxnLst>
                <a:rect l="0" t="0" r="r" b="b"/>
                <a:pathLst>
                  <a:path w="213" h="481">
                    <a:moveTo>
                      <a:pt x="0" y="320"/>
                    </a:moveTo>
                    <a:lnTo>
                      <a:pt x="71" y="240"/>
                    </a:lnTo>
                    <a:lnTo>
                      <a:pt x="0" y="160"/>
                    </a:lnTo>
                    <a:lnTo>
                      <a:pt x="0" y="0"/>
                    </a:lnTo>
                    <a:lnTo>
                      <a:pt x="212" y="160"/>
                    </a:lnTo>
                    <a:lnTo>
                      <a:pt x="212" y="320"/>
                    </a:lnTo>
                    <a:lnTo>
                      <a:pt x="0" y="480"/>
                    </a:lnTo>
                    <a:lnTo>
                      <a:pt x="0" y="320"/>
                    </a:lnTo>
                  </a:path>
                </a:pathLst>
              </a:custGeom>
              <a:noFill/>
              <a:ln w="25400" cap="rnd" cmpd="sng">
                <a:solidFill>
                  <a:schemeClr val="tx1"/>
                </a:solidFill>
                <a:prstDash val="solid"/>
                <a:round/>
                <a:headEnd type="none" w="med" len="med"/>
                <a:tailEnd type="none" w="med" len="med"/>
              </a:ln>
              <a:effectLst/>
            </p:spPr>
            <p:txBody>
              <a:bodyPr/>
              <a:lstStyle/>
              <a:p>
                <a:pPr defTabSz="457200"/>
                <a:endParaRPr lang="en-US">
                  <a:solidFill>
                    <a:prstClr val="black"/>
                  </a:solidFill>
                </a:endParaRPr>
              </a:p>
            </p:txBody>
          </p:sp>
          <p:sp>
            <p:nvSpPr>
              <p:cNvPr id="2733136" name="Rectangle 80"/>
              <p:cNvSpPr>
                <a:spLocks noChangeArrowheads="1"/>
              </p:cNvSpPr>
              <p:nvPr/>
            </p:nvSpPr>
            <p:spPr bwMode="auto">
              <a:xfrm rot="5400000">
                <a:off x="3022" y="2169"/>
                <a:ext cx="384" cy="188"/>
              </a:xfrm>
              <a:prstGeom prst="rect">
                <a:avLst/>
              </a:prstGeom>
              <a:noFill/>
              <a:ln w="12700">
                <a:noFill/>
                <a:miter lim="800000"/>
              </a:ln>
              <a:effectLst/>
            </p:spPr>
            <p:txBody>
              <a:bodyPr wrap="none" lIns="90487" tIns="44450" rIns="90487" bIns="44450">
                <a:spAutoFit/>
              </a:bodyPr>
              <a:lstStyle/>
              <a:p>
                <a:pPr indent="0" defTabSz="457200">
                  <a:buNone/>
                </a:pPr>
                <a:r>
                  <a:rPr lang="en-US" sz="1600" b="1">
                    <a:solidFill>
                      <a:prstClr val="black"/>
                    </a:solidFill>
                    <a:latin typeface="Times" pitchFamily="-65" charset="0"/>
                  </a:rPr>
                  <a:t>ALU</a:t>
                </a:r>
              </a:p>
            </p:txBody>
          </p:sp>
        </p:grpSp>
        <p:sp>
          <p:nvSpPr>
            <p:cNvPr id="2733137" name="Line 81"/>
            <p:cNvSpPr>
              <a:spLocks noChangeShapeType="1"/>
            </p:cNvSpPr>
            <p:nvPr/>
          </p:nvSpPr>
          <p:spPr bwMode="auto">
            <a:xfrm>
              <a:off x="2958" y="2477"/>
              <a:ext cx="157" cy="0"/>
            </a:xfrm>
            <a:prstGeom prst="line">
              <a:avLst/>
            </a:prstGeom>
            <a:noFill/>
            <a:ln w="25400">
              <a:solidFill>
                <a:schemeClr val="tx1"/>
              </a:solidFill>
              <a:round/>
            </a:ln>
            <a:effectLst/>
          </p:spPr>
          <p:txBody>
            <a:bodyPr wrap="none" anchor="ctr"/>
            <a:lstStyle/>
            <a:p>
              <a:pPr defTabSz="457200"/>
              <a:endParaRPr lang="en-US">
                <a:solidFill>
                  <a:prstClr val="black"/>
                </a:solidFill>
              </a:endParaRPr>
            </a:p>
          </p:txBody>
        </p:sp>
        <p:sp>
          <p:nvSpPr>
            <p:cNvPr id="2733138" name="Line 82"/>
            <p:cNvSpPr>
              <a:spLocks noChangeShapeType="1"/>
            </p:cNvSpPr>
            <p:nvPr/>
          </p:nvSpPr>
          <p:spPr bwMode="auto">
            <a:xfrm>
              <a:off x="2958" y="2669"/>
              <a:ext cx="157" cy="0"/>
            </a:xfrm>
            <a:prstGeom prst="line">
              <a:avLst/>
            </a:prstGeom>
            <a:noFill/>
            <a:ln w="25400">
              <a:solidFill>
                <a:schemeClr val="tx1"/>
              </a:solidFill>
              <a:round/>
            </a:ln>
            <a:effectLst/>
          </p:spPr>
          <p:txBody>
            <a:bodyPr wrap="none" anchor="ctr"/>
            <a:lstStyle/>
            <a:p>
              <a:pPr defTabSz="457200"/>
              <a:endParaRPr lang="en-US">
                <a:solidFill>
                  <a:prstClr val="black"/>
                </a:solidFill>
              </a:endParaRPr>
            </a:p>
          </p:txBody>
        </p:sp>
        <p:sp>
          <p:nvSpPr>
            <p:cNvPr id="2733139" name="Freeform 83"/>
            <p:cNvSpPr/>
            <p:nvPr/>
          </p:nvSpPr>
          <p:spPr bwMode="auto">
            <a:xfrm>
              <a:off x="3051" y="2568"/>
              <a:ext cx="337" cy="278"/>
            </a:xfrm>
            <a:custGeom>
              <a:avLst/>
              <a:gdLst/>
              <a:ahLst/>
              <a:cxnLst>
                <a:cxn ang="0">
                  <a:pos x="0" y="101"/>
                </a:cxn>
                <a:cxn ang="0">
                  <a:pos x="0" y="277"/>
                </a:cxn>
                <a:cxn ang="0">
                  <a:pos x="294" y="277"/>
                </a:cxn>
                <a:cxn ang="0">
                  <a:pos x="294" y="90"/>
                </a:cxn>
                <a:cxn ang="0">
                  <a:pos x="336" y="0"/>
                </a:cxn>
              </a:cxnLst>
              <a:rect l="0" t="0" r="r" b="b"/>
              <a:pathLst>
                <a:path w="337" h="278">
                  <a:moveTo>
                    <a:pt x="0" y="101"/>
                  </a:moveTo>
                  <a:lnTo>
                    <a:pt x="0" y="277"/>
                  </a:lnTo>
                  <a:lnTo>
                    <a:pt x="294" y="277"/>
                  </a:lnTo>
                  <a:lnTo>
                    <a:pt x="294" y="90"/>
                  </a:lnTo>
                  <a:lnTo>
                    <a:pt x="336" y="0"/>
                  </a:lnTo>
                </a:path>
              </a:pathLst>
            </a:custGeom>
            <a:noFill/>
            <a:ln w="25400" cap="rnd" cmpd="sng">
              <a:solidFill>
                <a:schemeClr val="tx1"/>
              </a:solidFill>
              <a:prstDash val="solid"/>
              <a:round/>
              <a:headEnd type="none" w="med" len="med"/>
              <a:tailEnd type="none" w="med" len="med"/>
            </a:ln>
            <a:effectLst/>
          </p:spPr>
          <p:txBody>
            <a:bodyPr/>
            <a:lstStyle/>
            <a:p>
              <a:pPr defTabSz="457200"/>
              <a:endParaRPr lang="en-US">
                <a:solidFill>
                  <a:prstClr val="black"/>
                </a:solidFill>
              </a:endParaRPr>
            </a:p>
          </p:txBody>
        </p:sp>
        <p:sp>
          <p:nvSpPr>
            <p:cNvPr id="2733140" name="Rectangle 84"/>
            <p:cNvSpPr>
              <a:spLocks noChangeArrowheads="1"/>
            </p:cNvSpPr>
            <p:nvPr/>
          </p:nvSpPr>
          <p:spPr bwMode="auto">
            <a:xfrm>
              <a:off x="3093" y="1535"/>
              <a:ext cx="327" cy="188"/>
            </a:xfrm>
            <a:prstGeom prst="rect">
              <a:avLst/>
            </a:prstGeom>
            <a:noFill/>
            <a:ln w="12700">
              <a:noFill/>
              <a:miter lim="800000"/>
            </a:ln>
            <a:effectLst/>
          </p:spPr>
          <p:txBody>
            <a:bodyPr wrap="none" lIns="90487" tIns="44450" rIns="90487" bIns="44450">
              <a:spAutoFit/>
            </a:bodyPr>
            <a:lstStyle/>
            <a:p>
              <a:pPr indent="0" defTabSz="457200">
                <a:buNone/>
              </a:pPr>
              <a:r>
                <a:rPr lang="en-US" sz="1600" b="1">
                  <a:solidFill>
                    <a:prstClr val="black"/>
                  </a:solidFill>
                  <a:latin typeface="Times" pitchFamily="-65" charset="0"/>
                </a:rPr>
                <a:t>Reg</a:t>
              </a:r>
            </a:p>
          </p:txBody>
        </p:sp>
        <p:grpSp>
          <p:nvGrpSpPr>
            <p:cNvPr id="20" name="Group 85"/>
            <p:cNvGrpSpPr/>
            <p:nvPr/>
          </p:nvGrpSpPr>
          <p:grpSpPr bwMode="auto">
            <a:xfrm>
              <a:off x="3120" y="1533"/>
              <a:ext cx="284" cy="289"/>
              <a:chOff x="3120" y="1248"/>
              <a:chExt cx="284" cy="289"/>
            </a:xfrm>
          </p:grpSpPr>
          <p:sp>
            <p:nvSpPr>
              <p:cNvPr id="2733142" name="Freeform 86"/>
              <p:cNvSpPr/>
              <p:nvPr/>
            </p:nvSpPr>
            <p:spPr bwMode="auto">
              <a:xfrm>
                <a:off x="3120" y="1248"/>
                <a:ext cx="142" cy="289"/>
              </a:xfrm>
              <a:custGeom>
                <a:avLst/>
                <a:gdLst/>
                <a:ahLst/>
                <a:cxnLst>
                  <a:cxn ang="0">
                    <a:pos x="141" y="0"/>
                  </a:cxn>
                  <a:cxn ang="0">
                    <a:pos x="0" y="0"/>
                  </a:cxn>
                  <a:cxn ang="0">
                    <a:pos x="0" y="288"/>
                  </a:cxn>
                  <a:cxn ang="0">
                    <a:pos x="141" y="288"/>
                  </a:cxn>
                </a:cxnLst>
                <a:rect l="0" t="0" r="r" b="b"/>
                <a:pathLst>
                  <a:path w="142" h="289">
                    <a:moveTo>
                      <a:pt x="141" y="0"/>
                    </a:moveTo>
                    <a:lnTo>
                      <a:pt x="0" y="0"/>
                    </a:lnTo>
                    <a:lnTo>
                      <a:pt x="0" y="288"/>
                    </a:lnTo>
                    <a:lnTo>
                      <a:pt x="141" y="288"/>
                    </a:lnTo>
                  </a:path>
                </a:pathLst>
              </a:custGeom>
              <a:noFill/>
              <a:ln w="25400" cap="rnd" cmpd="sng">
                <a:solidFill>
                  <a:schemeClr val="tx1"/>
                </a:solidFill>
                <a:prstDash val="solid"/>
                <a:round/>
                <a:headEnd type="none" w="med" len="med"/>
                <a:tailEnd type="none" w="med" len="med"/>
              </a:ln>
              <a:effectLst/>
            </p:spPr>
            <p:txBody>
              <a:bodyPr/>
              <a:lstStyle/>
              <a:p>
                <a:pPr defTabSz="457200"/>
                <a:endParaRPr lang="en-US">
                  <a:solidFill>
                    <a:prstClr val="black"/>
                  </a:solidFill>
                </a:endParaRPr>
              </a:p>
            </p:txBody>
          </p:sp>
          <p:sp>
            <p:nvSpPr>
              <p:cNvPr id="2733143" name="Freeform 87"/>
              <p:cNvSpPr/>
              <p:nvPr/>
            </p:nvSpPr>
            <p:spPr bwMode="auto">
              <a:xfrm>
                <a:off x="3261" y="1248"/>
                <a:ext cx="143" cy="289"/>
              </a:xfrm>
              <a:custGeom>
                <a:avLst/>
                <a:gdLst/>
                <a:ahLst/>
                <a:cxnLst>
                  <a:cxn ang="0">
                    <a:pos x="0" y="0"/>
                  </a:cxn>
                  <a:cxn ang="0">
                    <a:pos x="142" y="0"/>
                  </a:cxn>
                  <a:cxn ang="0">
                    <a:pos x="142" y="288"/>
                  </a:cxn>
                  <a:cxn ang="0">
                    <a:pos x="0" y="288"/>
                  </a:cxn>
                </a:cxnLst>
                <a:rect l="0" t="0" r="r" b="b"/>
                <a:pathLst>
                  <a:path w="143" h="289">
                    <a:moveTo>
                      <a:pt x="0" y="0"/>
                    </a:moveTo>
                    <a:lnTo>
                      <a:pt x="142" y="0"/>
                    </a:lnTo>
                    <a:lnTo>
                      <a:pt x="142" y="288"/>
                    </a:lnTo>
                    <a:lnTo>
                      <a:pt x="0" y="288"/>
                    </a:lnTo>
                  </a:path>
                </a:pathLst>
              </a:custGeom>
              <a:noFill/>
              <a:ln w="25400" cap="rnd" cmpd="sng">
                <a:solidFill>
                  <a:schemeClr val="tx1"/>
                </a:solidFill>
                <a:prstDash val="solid"/>
                <a:round/>
                <a:headEnd type="none" w="med" len="med"/>
                <a:tailEnd type="none" w="med" len="med"/>
              </a:ln>
              <a:effectLst/>
            </p:spPr>
            <p:txBody>
              <a:bodyPr/>
              <a:lstStyle/>
              <a:p>
                <a:pPr defTabSz="457200"/>
                <a:endParaRPr lang="en-US">
                  <a:solidFill>
                    <a:prstClr val="black"/>
                  </a:solidFill>
                </a:endParaRPr>
              </a:p>
            </p:txBody>
          </p:sp>
        </p:grpSp>
        <p:sp>
          <p:nvSpPr>
            <p:cNvPr id="2733144" name="Line 88"/>
            <p:cNvSpPr>
              <a:spLocks noChangeShapeType="1"/>
            </p:cNvSpPr>
            <p:nvPr/>
          </p:nvSpPr>
          <p:spPr bwMode="auto">
            <a:xfrm>
              <a:off x="2973" y="1677"/>
              <a:ext cx="139" cy="0"/>
            </a:xfrm>
            <a:prstGeom prst="line">
              <a:avLst/>
            </a:prstGeom>
            <a:noFill/>
            <a:ln w="25400">
              <a:solidFill>
                <a:schemeClr val="tx1"/>
              </a:solidFill>
              <a:round/>
            </a:ln>
            <a:effectLst/>
          </p:spPr>
          <p:txBody>
            <a:bodyPr wrap="none" anchor="ctr"/>
            <a:lstStyle/>
            <a:p>
              <a:pPr defTabSz="457200"/>
              <a:endParaRPr lang="en-US">
                <a:solidFill>
                  <a:prstClr val="black"/>
                </a:solidFill>
              </a:endParaRPr>
            </a:p>
          </p:txBody>
        </p:sp>
        <p:sp>
          <p:nvSpPr>
            <p:cNvPr id="2733145" name="Rectangle 89"/>
            <p:cNvSpPr>
              <a:spLocks noChangeArrowheads="1"/>
            </p:cNvSpPr>
            <p:nvPr/>
          </p:nvSpPr>
          <p:spPr bwMode="auto">
            <a:xfrm>
              <a:off x="3028" y="1983"/>
              <a:ext cx="334" cy="188"/>
            </a:xfrm>
            <a:prstGeom prst="rect">
              <a:avLst/>
            </a:prstGeom>
            <a:noFill/>
            <a:ln w="12700">
              <a:noFill/>
              <a:miter lim="800000"/>
            </a:ln>
            <a:effectLst/>
          </p:spPr>
          <p:txBody>
            <a:bodyPr wrap="none" lIns="90487" tIns="44450" rIns="90487" bIns="44450">
              <a:spAutoFit/>
            </a:bodyPr>
            <a:lstStyle/>
            <a:p>
              <a:pPr indent="0" defTabSz="457200">
                <a:buNone/>
              </a:pPr>
              <a:r>
                <a:rPr lang="en-US" sz="1600" b="1">
                  <a:solidFill>
                    <a:prstClr val="black"/>
                  </a:solidFill>
                  <a:latin typeface="Times" pitchFamily="-65" charset="0"/>
                </a:rPr>
                <a:t>  D$</a:t>
              </a:r>
            </a:p>
          </p:txBody>
        </p:sp>
        <p:grpSp>
          <p:nvGrpSpPr>
            <p:cNvPr id="21" name="Group 90"/>
            <p:cNvGrpSpPr/>
            <p:nvPr/>
          </p:nvGrpSpPr>
          <p:grpSpPr bwMode="auto">
            <a:xfrm>
              <a:off x="3079" y="1981"/>
              <a:ext cx="325" cy="289"/>
              <a:chOff x="3079" y="1696"/>
              <a:chExt cx="325" cy="289"/>
            </a:xfrm>
          </p:grpSpPr>
          <p:sp>
            <p:nvSpPr>
              <p:cNvPr id="2733147" name="Freeform 91"/>
              <p:cNvSpPr/>
              <p:nvPr/>
            </p:nvSpPr>
            <p:spPr bwMode="auto">
              <a:xfrm>
                <a:off x="3079" y="1696"/>
                <a:ext cx="162" cy="289"/>
              </a:xfrm>
              <a:custGeom>
                <a:avLst/>
                <a:gdLst/>
                <a:ahLst/>
                <a:cxnLst>
                  <a:cxn ang="0">
                    <a:pos x="161" y="0"/>
                  </a:cxn>
                  <a:cxn ang="0">
                    <a:pos x="0" y="0"/>
                  </a:cxn>
                  <a:cxn ang="0">
                    <a:pos x="0" y="288"/>
                  </a:cxn>
                  <a:cxn ang="0">
                    <a:pos x="161" y="288"/>
                  </a:cxn>
                </a:cxnLst>
                <a:rect l="0" t="0" r="r" b="b"/>
                <a:pathLst>
                  <a:path w="162" h="289">
                    <a:moveTo>
                      <a:pt x="161" y="0"/>
                    </a:moveTo>
                    <a:lnTo>
                      <a:pt x="0" y="0"/>
                    </a:lnTo>
                    <a:lnTo>
                      <a:pt x="0" y="288"/>
                    </a:lnTo>
                    <a:lnTo>
                      <a:pt x="161" y="288"/>
                    </a:lnTo>
                  </a:path>
                </a:pathLst>
              </a:custGeom>
              <a:noFill/>
              <a:ln w="25400" cap="rnd" cmpd="sng">
                <a:solidFill>
                  <a:schemeClr val="tx1"/>
                </a:solidFill>
                <a:prstDash val="solid"/>
                <a:round/>
                <a:headEnd type="none" w="med" len="med"/>
                <a:tailEnd type="none" w="med" len="med"/>
              </a:ln>
              <a:effectLst/>
            </p:spPr>
            <p:txBody>
              <a:bodyPr/>
              <a:lstStyle/>
              <a:p>
                <a:pPr defTabSz="457200"/>
                <a:endParaRPr lang="en-US">
                  <a:solidFill>
                    <a:prstClr val="black"/>
                  </a:solidFill>
                </a:endParaRPr>
              </a:p>
            </p:txBody>
          </p:sp>
          <p:sp>
            <p:nvSpPr>
              <p:cNvPr id="2733148" name="Freeform 92"/>
              <p:cNvSpPr/>
              <p:nvPr/>
            </p:nvSpPr>
            <p:spPr bwMode="auto">
              <a:xfrm>
                <a:off x="3240" y="1696"/>
                <a:ext cx="164" cy="289"/>
              </a:xfrm>
              <a:custGeom>
                <a:avLst/>
                <a:gdLst/>
                <a:ahLst/>
                <a:cxnLst>
                  <a:cxn ang="0">
                    <a:pos x="0" y="0"/>
                  </a:cxn>
                  <a:cxn ang="0">
                    <a:pos x="163" y="0"/>
                  </a:cxn>
                  <a:cxn ang="0">
                    <a:pos x="163" y="288"/>
                  </a:cxn>
                  <a:cxn ang="0">
                    <a:pos x="0" y="288"/>
                  </a:cxn>
                </a:cxnLst>
                <a:rect l="0" t="0" r="r" b="b"/>
                <a:pathLst>
                  <a:path w="164" h="289">
                    <a:moveTo>
                      <a:pt x="0" y="0"/>
                    </a:moveTo>
                    <a:lnTo>
                      <a:pt x="163" y="0"/>
                    </a:lnTo>
                    <a:lnTo>
                      <a:pt x="163" y="288"/>
                    </a:lnTo>
                    <a:lnTo>
                      <a:pt x="0" y="288"/>
                    </a:lnTo>
                  </a:path>
                </a:pathLst>
              </a:custGeom>
              <a:noFill/>
              <a:ln w="25400" cap="rnd" cmpd="sng">
                <a:solidFill>
                  <a:schemeClr val="tx1"/>
                </a:solidFill>
                <a:prstDash val="solid"/>
                <a:round/>
                <a:headEnd type="none" w="med" len="med"/>
                <a:tailEnd type="none" w="med" len="med"/>
              </a:ln>
              <a:effectLst/>
            </p:spPr>
            <p:txBody>
              <a:bodyPr/>
              <a:lstStyle/>
              <a:p>
                <a:pPr defTabSz="457200"/>
                <a:endParaRPr lang="en-US">
                  <a:solidFill>
                    <a:prstClr val="black"/>
                  </a:solidFill>
                </a:endParaRPr>
              </a:p>
            </p:txBody>
          </p:sp>
        </p:grpSp>
        <p:sp>
          <p:nvSpPr>
            <p:cNvPr id="2733149" name="Rectangle 93"/>
            <p:cNvSpPr>
              <a:spLocks noChangeArrowheads="1"/>
            </p:cNvSpPr>
            <p:nvPr/>
          </p:nvSpPr>
          <p:spPr bwMode="auto">
            <a:xfrm>
              <a:off x="3065" y="2884"/>
              <a:ext cx="327" cy="188"/>
            </a:xfrm>
            <a:prstGeom prst="rect">
              <a:avLst/>
            </a:prstGeom>
            <a:noFill/>
            <a:ln w="12700">
              <a:noFill/>
              <a:miter lim="800000"/>
            </a:ln>
            <a:effectLst/>
          </p:spPr>
          <p:txBody>
            <a:bodyPr wrap="none" lIns="90487" tIns="44450" rIns="90487" bIns="44450">
              <a:spAutoFit/>
            </a:bodyPr>
            <a:lstStyle/>
            <a:p>
              <a:pPr indent="0" defTabSz="457200">
                <a:buNone/>
              </a:pPr>
              <a:r>
                <a:rPr lang="en-US" sz="1600" b="1">
                  <a:solidFill>
                    <a:prstClr val="black"/>
                  </a:solidFill>
                  <a:latin typeface="Times" pitchFamily="-65" charset="0"/>
                </a:rPr>
                <a:t>Reg</a:t>
              </a:r>
            </a:p>
          </p:txBody>
        </p:sp>
        <p:grpSp>
          <p:nvGrpSpPr>
            <p:cNvPr id="22" name="Group 94"/>
            <p:cNvGrpSpPr/>
            <p:nvPr/>
          </p:nvGrpSpPr>
          <p:grpSpPr bwMode="auto">
            <a:xfrm>
              <a:off x="3084" y="2877"/>
              <a:ext cx="296" cy="289"/>
              <a:chOff x="3084" y="2592"/>
              <a:chExt cx="296" cy="289"/>
            </a:xfrm>
          </p:grpSpPr>
          <p:sp>
            <p:nvSpPr>
              <p:cNvPr id="2733151" name="Freeform 95"/>
              <p:cNvSpPr/>
              <p:nvPr/>
            </p:nvSpPr>
            <p:spPr bwMode="auto">
              <a:xfrm>
                <a:off x="3084" y="2592"/>
                <a:ext cx="149" cy="289"/>
              </a:xfrm>
              <a:custGeom>
                <a:avLst/>
                <a:gdLst/>
                <a:ahLst/>
                <a:cxnLst>
                  <a:cxn ang="0">
                    <a:pos x="148" y="0"/>
                  </a:cxn>
                  <a:cxn ang="0">
                    <a:pos x="0" y="0"/>
                  </a:cxn>
                  <a:cxn ang="0">
                    <a:pos x="0" y="288"/>
                  </a:cxn>
                  <a:cxn ang="0">
                    <a:pos x="148" y="288"/>
                  </a:cxn>
                </a:cxnLst>
                <a:rect l="0" t="0" r="r" b="b"/>
                <a:pathLst>
                  <a:path w="149" h="289">
                    <a:moveTo>
                      <a:pt x="148" y="0"/>
                    </a:moveTo>
                    <a:lnTo>
                      <a:pt x="0" y="0"/>
                    </a:lnTo>
                    <a:lnTo>
                      <a:pt x="0" y="288"/>
                    </a:lnTo>
                    <a:lnTo>
                      <a:pt x="148" y="288"/>
                    </a:lnTo>
                  </a:path>
                </a:pathLst>
              </a:custGeom>
              <a:noFill/>
              <a:ln w="25400" cap="rnd" cmpd="sng">
                <a:solidFill>
                  <a:schemeClr val="tx1"/>
                </a:solidFill>
                <a:prstDash val="solid"/>
                <a:round/>
                <a:headEnd type="none" w="med" len="med"/>
                <a:tailEnd type="none" w="med" len="med"/>
              </a:ln>
              <a:effectLst/>
            </p:spPr>
            <p:txBody>
              <a:bodyPr/>
              <a:lstStyle/>
              <a:p>
                <a:pPr defTabSz="457200"/>
                <a:endParaRPr lang="en-US">
                  <a:solidFill>
                    <a:prstClr val="black"/>
                  </a:solidFill>
                </a:endParaRPr>
              </a:p>
            </p:txBody>
          </p:sp>
          <p:sp>
            <p:nvSpPr>
              <p:cNvPr id="2733152" name="Freeform 96"/>
              <p:cNvSpPr/>
              <p:nvPr/>
            </p:nvSpPr>
            <p:spPr bwMode="auto">
              <a:xfrm>
                <a:off x="3232" y="2592"/>
                <a:ext cx="148" cy="289"/>
              </a:xfrm>
              <a:custGeom>
                <a:avLst/>
                <a:gdLst/>
                <a:ahLst/>
                <a:cxnLst>
                  <a:cxn ang="0">
                    <a:pos x="0" y="0"/>
                  </a:cxn>
                  <a:cxn ang="0">
                    <a:pos x="147" y="0"/>
                  </a:cxn>
                  <a:cxn ang="0">
                    <a:pos x="147" y="288"/>
                  </a:cxn>
                  <a:cxn ang="0">
                    <a:pos x="0" y="288"/>
                  </a:cxn>
                </a:cxnLst>
                <a:rect l="0" t="0" r="r" b="b"/>
                <a:pathLst>
                  <a:path w="148" h="289">
                    <a:moveTo>
                      <a:pt x="0" y="0"/>
                    </a:moveTo>
                    <a:lnTo>
                      <a:pt x="147" y="0"/>
                    </a:lnTo>
                    <a:lnTo>
                      <a:pt x="147" y="288"/>
                    </a:lnTo>
                    <a:lnTo>
                      <a:pt x="0" y="288"/>
                    </a:lnTo>
                  </a:path>
                </a:pathLst>
              </a:custGeom>
              <a:noFill/>
              <a:ln w="25400" cap="rnd" cmpd="sng">
                <a:solidFill>
                  <a:schemeClr val="tx1"/>
                </a:solidFill>
                <a:prstDash val="solid"/>
                <a:round/>
                <a:headEnd type="none" w="med" len="med"/>
                <a:tailEnd type="none" w="med" len="med"/>
              </a:ln>
              <a:effectLst/>
            </p:spPr>
            <p:txBody>
              <a:bodyPr/>
              <a:lstStyle/>
              <a:p>
                <a:pPr defTabSz="457200"/>
                <a:endParaRPr lang="en-US">
                  <a:solidFill>
                    <a:prstClr val="black"/>
                  </a:solidFill>
                </a:endParaRPr>
              </a:p>
            </p:txBody>
          </p:sp>
        </p:grpSp>
        <p:sp>
          <p:nvSpPr>
            <p:cNvPr id="2733153" name="Line 97"/>
            <p:cNvSpPr>
              <a:spLocks noChangeShapeType="1"/>
            </p:cNvSpPr>
            <p:nvPr/>
          </p:nvSpPr>
          <p:spPr bwMode="auto">
            <a:xfrm>
              <a:off x="2969" y="3021"/>
              <a:ext cx="96" cy="0"/>
            </a:xfrm>
            <a:prstGeom prst="line">
              <a:avLst/>
            </a:prstGeom>
            <a:noFill/>
            <a:ln w="25400">
              <a:solidFill>
                <a:schemeClr val="tx1"/>
              </a:solidFill>
              <a:round/>
            </a:ln>
            <a:effectLst/>
          </p:spPr>
          <p:txBody>
            <a:bodyPr wrap="none" anchor="ctr"/>
            <a:lstStyle/>
            <a:p>
              <a:pPr defTabSz="457200"/>
              <a:endParaRPr lang="en-US">
                <a:solidFill>
                  <a:prstClr val="black"/>
                </a:solidFill>
              </a:endParaRPr>
            </a:p>
          </p:txBody>
        </p:sp>
        <p:sp>
          <p:nvSpPr>
            <p:cNvPr id="2733154" name="Freeform 98"/>
            <p:cNvSpPr/>
            <p:nvPr/>
          </p:nvSpPr>
          <p:spPr bwMode="auto">
            <a:xfrm>
              <a:off x="3031" y="2925"/>
              <a:ext cx="48" cy="97"/>
            </a:xfrm>
            <a:custGeom>
              <a:avLst/>
              <a:gdLst/>
              <a:ahLst/>
              <a:cxnLst>
                <a:cxn ang="0">
                  <a:pos x="0" y="96"/>
                </a:cxn>
                <a:cxn ang="0">
                  <a:pos x="0" y="0"/>
                </a:cxn>
                <a:cxn ang="0">
                  <a:pos x="47" y="0"/>
                </a:cxn>
                <a:cxn ang="0">
                  <a:pos x="47" y="0"/>
                </a:cxn>
              </a:cxnLst>
              <a:rect l="0" t="0" r="r" b="b"/>
              <a:pathLst>
                <a:path w="48" h="97">
                  <a:moveTo>
                    <a:pt x="0" y="96"/>
                  </a:moveTo>
                  <a:lnTo>
                    <a:pt x="0" y="0"/>
                  </a:lnTo>
                  <a:lnTo>
                    <a:pt x="47" y="0"/>
                  </a:lnTo>
                  <a:lnTo>
                    <a:pt x="47" y="0"/>
                  </a:lnTo>
                </a:path>
              </a:pathLst>
            </a:custGeom>
            <a:noFill/>
            <a:ln w="25400" cap="rnd" cmpd="sng">
              <a:solidFill>
                <a:schemeClr val="tx1"/>
              </a:solidFill>
              <a:prstDash val="solid"/>
              <a:round/>
              <a:headEnd type="none" w="med" len="med"/>
              <a:tailEnd type="none" w="med" len="med"/>
            </a:ln>
            <a:effectLst/>
          </p:spPr>
          <p:txBody>
            <a:bodyPr/>
            <a:lstStyle/>
            <a:p>
              <a:pPr defTabSz="457200"/>
              <a:endParaRPr lang="en-US">
                <a:solidFill>
                  <a:prstClr val="black"/>
                </a:solidFill>
              </a:endParaRPr>
            </a:p>
          </p:txBody>
        </p:sp>
        <p:grpSp>
          <p:nvGrpSpPr>
            <p:cNvPr id="23" name="Group 99"/>
            <p:cNvGrpSpPr/>
            <p:nvPr/>
          </p:nvGrpSpPr>
          <p:grpSpPr bwMode="auto">
            <a:xfrm>
              <a:off x="3032" y="3325"/>
              <a:ext cx="359" cy="289"/>
              <a:chOff x="3032" y="3040"/>
              <a:chExt cx="359" cy="289"/>
            </a:xfrm>
          </p:grpSpPr>
          <p:sp>
            <p:nvSpPr>
              <p:cNvPr id="2733156" name="Rectangle 100"/>
              <p:cNvSpPr>
                <a:spLocks noChangeArrowheads="1"/>
              </p:cNvSpPr>
              <p:nvPr/>
            </p:nvSpPr>
            <p:spPr bwMode="auto">
              <a:xfrm>
                <a:off x="3032" y="3042"/>
                <a:ext cx="292" cy="188"/>
              </a:xfrm>
              <a:prstGeom prst="rect">
                <a:avLst/>
              </a:prstGeom>
              <a:noFill/>
              <a:ln w="12700">
                <a:noFill/>
                <a:miter lim="800000"/>
              </a:ln>
              <a:effectLst/>
            </p:spPr>
            <p:txBody>
              <a:bodyPr wrap="none" lIns="90487" tIns="44450" rIns="90487" bIns="44450">
                <a:spAutoFit/>
              </a:bodyPr>
              <a:lstStyle/>
              <a:p>
                <a:pPr indent="0" defTabSz="457200">
                  <a:buNone/>
                </a:pPr>
                <a:r>
                  <a:rPr lang="en-US" sz="1600" b="1">
                    <a:solidFill>
                      <a:prstClr val="black"/>
                    </a:solidFill>
                    <a:latin typeface="Times" pitchFamily="-65" charset="0"/>
                  </a:rPr>
                  <a:t>  I$</a:t>
                </a:r>
                <a:endParaRPr lang="en-US" sz="1600" b="1" dirty="0">
                  <a:solidFill>
                    <a:prstClr val="black"/>
                  </a:solidFill>
                  <a:latin typeface="Times" pitchFamily="-65" charset="0"/>
                </a:endParaRPr>
              </a:p>
            </p:txBody>
          </p:sp>
          <p:grpSp>
            <p:nvGrpSpPr>
              <p:cNvPr id="24" name="Group 101"/>
              <p:cNvGrpSpPr/>
              <p:nvPr/>
            </p:nvGrpSpPr>
            <p:grpSpPr bwMode="auto">
              <a:xfrm>
                <a:off x="3051" y="3040"/>
                <a:ext cx="340" cy="289"/>
                <a:chOff x="3051" y="3040"/>
                <a:chExt cx="340" cy="289"/>
              </a:xfrm>
            </p:grpSpPr>
            <p:sp>
              <p:nvSpPr>
                <p:cNvPr id="2733158" name="Freeform 102"/>
                <p:cNvSpPr/>
                <p:nvPr/>
              </p:nvSpPr>
              <p:spPr bwMode="auto">
                <a:xfrm>
                  <a:off x="3051" y="3040"/>
                  <a:ext cx="170" cy="289"/>
                </a:xfrm>
                <a:custGeom>
                  <a:avLst/>
                  <a:gdLst/>
                  <a:ahLst/>
                  <a:cxnLst>
                    <a:cxn ang="0">
                      <a:pos x="169" y="0"/>
                    </a:cxn>
                    <a:cxn ang="0">
                      <a:pos x="0" y="0"/>
                    </a:cxn>
                    <a:cxn ang="0">
                      <a:pos x="0" y="288"/>
                    </a:cxn>
                    <a:cxn ang="0">
                      <a:pos x="169" y="288"/>
                    </a:cxn>
                  </a:cxnLst>
                  <a:rect l="0" t="0" r="r" b="b"/>
                  <a:pathLst>
                    <a:path w="170" h="289">
                      <a:moveTo>
                        <a:pt x="169" y="0"/>
                      </a:moveTo>
                      <a:lnTo>
                        <a:pt x="0" y="0"/>
                      </a:lnTo>
                      <a:lnTo>
                        <a:pt x="0" y="288"/>
                      </a:lnTo>
                      <a:lnTo>
                        <a:pt x="169" y="288"/>
                      </a:lnTo>
                    </a:path>
                  </a:pathLst>
                </a:custGeom>
                <a:noFill/>
                <a:ln w="25400" cap="rnd" cmpd="sng">
                  <a:solidFill>
                    <a:schemeClr val="tx1"/>
                  </a:solidFill>
                  <a:prstDash val="solid"/>
                  <a:round/>
                  <a:headEnd type="none" w="med" len="med"/>
                  <a:tailEnd type="none" w="med" len="med"/>
                </a:ln>
                <a:effectLst/>
              </p:spPr>
              <p:txBody>
                <a:bodyPr/>
                <a:lstStyle/>
                <a:p>
                  <a:pPr defTabSz="457200"/>
                  <a:endParaRPr lang="en-US">
                    <a:solidFill>
                      <a:prstClr val="black"/>
                    </a:solidFill>
                  </a:endParaRPr>
                </a:p>
              </p:txBody>
            </p:sp>
            <p:sp>
              <p:nvSpPr>
                <p:cNvPr id="2733159" name="Freeform 103"/>
                <p:cNvSpPr/>
                <p:nvPr/>
              </p:nvSpPr>
              <p:spPr bwMode="auto">
                <a:xfrm>
                  <a:off x="3220" y="3040"/>
                  <a:ext cx="171" cy="289"/>
                </a:xfrm>
                <a:custGeom>
                  <a:avLst/>
                  <a:gdLst/>
                  <a:ahLst/>
                  <a:cxnLst>
                    <a:cxn ang="0">
                      <a:pos x="0" y="0"/>
                    </a:cxn>
                    <a:cxn ang="0">
                      <a:pos x="170" y="0"/>
                    </a:cxn>
                    <a:cxn ang="0">
                      <a:pos x="170" y="288"/>
                    </a:cxn>
                    <a:cxn ang="0">
                      <a:pos x="0" y="288"/>
                    </a:cxn>
                  </a:cxnLst>
                  <a:rect l="0" t="0" r="r" b="b"/>
                  <a:pathLst>
                    <a:path w="171" h="289">
                      <a:moveTo>
                        <a:pt x="0" y="0"/>
                      </a:moveTo>
                      <a:lnTo>
                        <a:pt x="170" y="0"/>
                      </a:lnTo>
                      <a:lnTo>
                        <a:pt x="170" y="288"/>
                      </a:lnTo>
                      <a:lnTo>
                        <a:pt x="0" y="288"/>
                      </a:lnTo>
                    </a:path>
                  </a:pathLst>
                </a:custGeom>
                <a:noFill/>
                <a:ln w="25400" cap="rnd" cmpd="sng">
                  <a:solidFill>
                    <a:schemeClr val="tx1"/>
                  </a:solidFill>
                  <a:prstDash val="solid"/>
                  <a:round/>
                  <a:headEnd type="none" w="med" len="med"/>
                  <a:tailEnd type="none" w="med" len="med"/>
                </a:ln>
                <a:effectLst/>
              </p:spPr>
              <p:txBody>
                <a:bodyPr/>
                <a:lstStyle/>
                <a:p>
                  <a:pPr defTabSz="457200"/>
                  <a:endParaRPr lang="en-US">
                    <a:solidFill>
                      <a:prstClr val="black"/>
                    </a:solidFill>
                  </a:endParaRPr>
                </a:p>
              </p:txBody>
            </p:sp>
          </p:grpSp>
        </p:grpSp>
      </p:grpSp>
      <p:grpSp>
        <p:nvGrpSpPr>
          <p:cNvPr id="25" name="Group 104"/>
          <p:cNvGrpSpPr/>
          <p:nvPr/>
        </p:nvGrpSpPr>
        <p:grpSpPr bwMode="auto">
          <a:xfrm>
            <a:off x="7039147" y="2958441"/>
            <a:ext cx="809625" cy="2603500"/>
            <a:chOff x="3385" y="1981"/>
            <a:chExt cx="510" cy="1640"/>
          </a:xfrm>
        </p:grpSpPr>
        <p:sp>
          <p:nvSpPr>
            <p:cNvPr id="2733161" name="Freeform 105"/>
            <p:cNvSpPr/>
            <p:nvPr/>
          </p:nvSpPr>
          <p:spPr bwMode="auto">
            <a:xfrm>
              <a:off x="3464" y="2573"/>
              <a:ext cx="431" cy="193"/>
            </a:xfrm>
            <a:custGeom>
              <a:avLst/>
              <a:gdLst/>
              <a:ahLst/>
              <a:cxnLst>
                <a:cxn ang="0">
                  <a:pos x="0" y="0"/>
                </a:cxn>
                <a:cxn ang="0">
                  <a:pos x="0" y="192"/>
                </a:cxn>
                <a:cxn ang="0">
                  <a:pos x="391" y="192"/>
                </a:cxn>
                <a:cxn ang="0">
                  <a:pos x="391" y="64"/>
                </a:cxn>
                <a:cxn ang="0">
                  <a:pos x="430" y="0"/>
                </a:cxn>
              </a:cxnLst>
              <a:rect l="0" t="0" r="r" b="b"/>
              <a:pathLst>
                <a:path w="431" h="193">
                  <a:moveTo>
                    <a:pt x="0" y="0"/>
                  </a:moveTo>
                  <a:lnTo>
                    <a:pt x="0" y="192"/>
                  </a:lnTo>
                  <a:lnTo>
                    <a:pt x="391" y="192"/>
                  </a:lnTo>
                  <a:lnTo>
                    <a:pt x="391" y="64"/>
                  </a:lnTo>
                  <a:lnTo>
                    <a:pt x="430" y="0"/>
                  </a:lnTo>
                </a:path>
              </a:pathLst>
            </a:custGeom>
            <a:noFill/>
            <a:ln w="25400" cap="rnd" cmpd="sng">
              <a:solidFill>
                <a:schemeClr val="tx1"/>
              </a:solidFill>
              <a:prstDash val="solid"/>
              <a:round/>
              <a:headEnd type="none" w="med" len="med"/>
              <a:tailEnd type="none" w="med" len="med"/>
            </a:ln>
            <a:effectLst/>
          </p:spPr>
          <p:txBody>
            <a:bodyPr/>
            <a:lstStyle/>
            <a:p>
              <a:pPr defTabSz="457200"/>
              <a:endParaRPr lang="en-US">
                <a:solidFill>
                  <a:prstClr val="black"/>
                </a:solidFill>
              </a:endParaRPr>
            </a:p>
          </p:txBody>
        </p:sp>
        <p:sp>
          <p:nvSpPr>
            <p:cNvPr id="2733162" name="Freeform 106" descr="25%"/>
            <p:cNvSpPr/>
            <p:nvPr/>
          </p:nvSpPr>
          <p:spPr bwMode="auto">
            <a:xfrm>
              <a:off x="3660" y="3332"/>
              <a:ext cx="148" cy="289"/>
            </a:xfrm>
            <a:custGeom>
              <a:avLst/>
              <a:gdLst/>
              <a:ahLst/>
              <a:cxnLst>
                <a:cxn ang="0">
                  <a:pos x="0" y="0"/>
                </a:cxn>
                <a:cxn ang="0">
                  <a:pos x="147" y="0"/>
                </a:cxn>
                <a:cxn ang="0">
                  <a:pos x="147" y="288"/>
                </a:cxn>
                <a:cxn ang="0">
                  <a:pos x="0" y="288"/>
                </a:cxn>
              </a:cxnLst>
              <a:rect l="0" t="0" r="r" b="b"/>
              <a:pathLst>
                <a:path w="148" h="289">
                  <a:moveTo>
                    <a:pt x="0" y="0"/>
                  </a:moveTo>
                  <a:lnTo>
                    <a:pt x="147" y="0"/>
                  </a:lnTo>
                  <a:lnTo>
                    <a:pt x="147" y="288"/>
                  </a:lnTo>
                  <a:lnTo>
                    <a:pt x="0" y="288"/>
                  </a:lnTo>
                </a:path>
              </a:pathLst>
            </a:custGeom>
            <a:pattFill prst="pct25">
              <a:fgClr>
                <a:schemeClr val="accent1"/>
              </a:fgClr>
              <a:bgClr>
                <a:srgbClr val="FFFFFF"/>
              </a:bgClr>
            </a:pattFill>
            <a:ln w="25400" cap="rnd" cmpd="sng">
              <a:solidFill>
                <a:schemeClr val="tx1"/>
              </a:solidFill>
              <a:prstDash val="solid"/>
              <a:round/>
              <a:headEnd type="none" w="med" len="med"/>
              <a:tailEnd type="none" w="med" len="med"/>
            </a:ln>
            <a:effectLst/>
          </p:spPr>
          <p:txBody>
            <a:bodyPr/>
            <a:lstStyle/>
            <a:p>
              <a:pPr defTabSz="457200"/>
              <a:endParaRPr lang="en-US">
                <a:solidFill>
                  <a:prstClr val="black"/>
                </a:solidFill>
              </a:endParaRPr>
            </a:p>
          </p:txBody>
        </p:sp>
        <p:sp>
          <p:nvSpPr>
            <p:cNvPr id="2733163" name="Freeform 107" descr="25%"/>
            <p:cNvSpPr/>
            <p:nvPr/>
          </p:nvSpPr>
          <p:spPr bwMode="auto">
            <a:xfrm flipH="1">
              <a:off x="3547" y="1988"/>
              <a:ext cx="148" cy="289"/>
            </a:xfrm>
            <a:custGeom>
              <a:avLst/>
              <a:gdLst/>
              <a:ahLst/>
              <a:cxnLst>
                <a:cxn ang="0">
                  <a:pos x="0" y="0"/>
                </a:cxn>
                <a:cxn ang="0">
                  <a:pos x="147" y="0"/>
                </a:cxn>
                <a:cxn ang="0">
                  <a:pos x="147" y="288"/>
                </a:cxn>
                <a:cxn ang="0">
                  <a:pos x="0" y="288"/>
                </a:cxn>
              </a:cxnLst>
              <a:rect l="0" t="0" r="r" b="b"/>
              <a:pathLst>
                <a:path w="148" h="289">
                  <a:moveTo>
                    <a:pt x="0" y="0"/>
                  </a:moveTo>
                  <a:lnTo>
                    <a:pt x="147" y="0"/>
                  </a:lnTo>
                  <a:lnTo>
                    <a:pt x="147" y="288"/>
                  </a:lnTo>
                  <a:lnTo>
                    <a:pt x="0" y="288"/>
                  </a:lnTo>
                </a:path>
              </a:pathLst>
            </a:custGeom>
            <a:pattFill prst="pct25">
              <a:fgClr>
                <a:schemeClr val="accent1"/>
              </a:fgClr>
              <a:bgClr>
                <a:srgbClr val="FFFFFF"/>
              </a:bgClr>
            </a:pattFill>
            <a:ln w="25400" cap="rnd" cmpd="sng">
              <a:solidFill>
                <a:schemeClr val="tx1"/>
              </a:solidFill>
              <a:prstDash val="solid"/>
              <a:round/>
              <a:headEnd type="none" w="med" len="med"/>
              <a:tailEnd type="none" w="med" len="med"/>
            </a:ln>
            <a:effectLst/>
          </p:spPr>
          <p:txBody>
            <a:bodyPr/>
            <a:lstStyle/>
            <a:p>
              <a:pPr defTabSz="457200"/>
              <a:endParaRPr lang="en-US">
                <a:solidFill>
                  <a:prstClr val="black"/>
                </a:solidFill>
              </a:endParaRPr>
            </a:p>
          </p:txBody>
        </p:sp>
        <p:sp>
          <p:nvSpPr>
            <p:cNvPr id="2733164" name="Rectangle 108"/>
            <p:cNvSpPr>
              <a:spLocks noChangeArrowheads="1"/>
            </p:cNvSpPr>
            <p:nvPr/>
          </p:nvSpPr>
          <p:spPr bwMode="auto">
            <a:xfrm>
              <a:off x="3455" y="2431"/>
              <a:ext cx="334" cy="188"/>
            </a:xfrm>
            <a:prstGeom prst="rect">
              <a:avLst/>
            </a:prstGeom>
            <a:noFill/>
            <a:ln w="12700">
              <a:noFill/>
              <a:miter lim="800000"/>
            </a:ln>
            <a:effectLst/>
          </p:spPr>
          <p:txBody>
            <a:bodyPr wrap="none" lIns="90487" tIns="44450" rIns="90487" bIns="44450">
              <a:spAutoFit/>
            </a:bodyPr>
            <a:lstStyle/>
            <a:p>
              <a:pPr indent="0" defTabSz="457200">
                <a:buNone/>
              </a:pPr>
              <a:r>
                <a:rPr lang="en-US" sz="1600" b="1">
                  <a:solidFill>
                    <a:prstClr val="black"/>
                  </a:solidFill>
                  <a:latin typeface="Times" pitchFamily="-65" charset="0"/>
                </a:rPr>
                <a:t>  D$</a:t>
              </a:r>
            </a:p>
          </p:txBody>
        </p:sp>
        <p:grpSp>
          <p:nvGrpSpPr>
            <p:cNvPr id="26" name="Group 109"/>
            <p:cNvGrpSpPr/>
            <p:nvPr/>
          </p:nvGrpSpPr>
          <p:grpSpPr bwMode="auto">
            <a:xfrm>
              <a:off x="3506" y="2429"/>
              <a:ext cx="325" cy="289"/>
              <a:chOff x="3506" y="2144"/>
              <a:chExt cx="325" cy="289"/>
            </a:xfrm>
          </p:grpSpPr>
          <p:sp>
            <p:nvSpPr>
              <p:cNvPr id="2733166" name="Freeform 110"/>
              <p:cNvSpPr/>
              <p:nvPr/>
            </p:nvSpPr>
            <p:spPr bwMode="auto">
              <a:xfrm>
                <a:off x="3506" y="2144"/>
                <a:ext cx="162" cy="289"/>
              </a:xfrm>
              <a:custGeom>
                <a:avLst/>
                <a:gdLst/>
                <a:ahLst/>
                <a:cxnLst>
                  <a:cxn ang="0">
                    <a:pos x="161" y="0"/>
                  </a:cxn>
                  <a:cxn ang="0">
                    <a:pos x="0" y="0"/>
                  </a:cxn>
                  <a:cxn ang="0">
                    <a:pos x="0" y="288"/>
                  </a:cxn>
                  <a:cxn ang="0">
                    <a:pos x="161" y="288"/>
                  </a:cxn>
                </a:cxnLst>
                <a:rect l="0" t="0" r="r" b="b"/>
                <a:pathLst>
                  <a:path w="162" h="289">
                    <a:moveTo>
                      <a:pt x="161" y="0"/>
                    </a:moveTo>
                    <a:lnTo>
                      <a:pt x="0" y="0"/>
                    </a:lnTo>
                    <a:lnTo>
                      <a:pt x="0" y="288"/>
                    </a:lnTo>
                    <a:lnTo>
                      <a:pt x="161" y="288"/>
                    </a:lnTo>
                  </a:path>
                </a:pathLst>
              </a:custGeom>
              <a:noFill/>
              <a:ln w="25400" cap="rnd" cmpd="sng">
                <a:solidFill>
                  <a:schemeClr val="tx1"/>
                </a:solidFill>
                <a:prstDash val="solid"/>
                <a:round/>
                <a:headEnd type="none" w="med" len="med"/>
                <a:tailEnd type="none" w="med" len="med"/>
              </a:ln>
              <a:effectLst/>
            </p:spPr>
            <p:txBody>
              <a:bodyPr/>
              <a:lstStyle/>
              <a:p>
                <a:pPr defTabSz="457200"/>
                <a:endParaRPr lang="en-US">
                  <a:solidFill>
                    <a:prstClr val="black"/>
                  </a:solidFill>
                </a:endParaRPr>
              </a:p>
            </p:txBody>
          </p:sp>
          <p:sp>
            <p:nvSpPr>
              <p:cNvPr id="2733167" name="Freeform 111"/>
              <p:cNvSpPr/>
              <p:nvPr/>
            </p:nvSpPr>
            <p:spPr bwMode="auto">
              <a:xfrm>
                <a:off x="3667" y="2144"/>
                <a:ext cx="164" cy="289"/>
              </a:xfrm>
              <a:custGeom>
                <a:avLst/>
                <a:gdLst/>
                <a:ahLst/>
                <a:cxnLst>
                  <a:cxn ang="0">
                    <a:pos x="0" y="0"/>
                  </a:cxn>
                  <a:cxn ang="0">
                    <a:pos x="163" y="0"/>
                  </a:cxn>
                  <a:cxn ang="0">
                    <a:pos x="163" y="288"/>
                  </a:cxn>
                  <a:cxn ang="0">
                    <a:pos x="0" y="288"/>
                  </a:cxn>
                </a:cxnLst>
                <a:rect l="0" t="0" r="r" b="b"/>
                <a:pathLst>
                  <a:path w="164" h="289">
                    <a:moveTo>
                      <a:pt x="0" y="0"/>
                    </a:moveTo>
                    <a:lnTo>
                      <a:pt x="163" y="0"/>
                    </a:lnTo>
                    <a:lnTo>
                      <a:pt x="163" y="288"/>
                    </a:lnTo>
                    <a:lnTo>
                      <a:pt x="0" y="288"/>
                    </a:lnTo>
                  </a:path>
                </a:pathLst>
              </a:custGeom>
              <a:noFill/>
              <a:ln w="25400" cap="rnd" cmpd="sng">
                <a:solidFill>
                  <a:schemeClr val="tx1"/>
                </a:solidFill>
                <a:prstDash val="solid"/>
                <a:round/>
                <a:headEnd type="none" w="med" len="med"/>
                <a:tailEnd type="none" w="med" len="med"/>
              </a:ln>
              <a:effectLst/>
            </p:spPr>
            <p:txBody>
              <a:bodyPr/>
              <a:lstStyle/>
              <a:p>
                <a:pPr defTabSz="457200"/>
                <a:endParaRPr lang="en-US">
                  <a:solidFill>
                    <a:prstClr val="black"/>
                  </a:solidFill>
                </a:endParaRPr>
              </a:p>
            </p:txBody>
          </p:sp>
        </p:grpSp>
        <p:sp>
          <p:nvSpPr>
            <p:cNvPr id="2733168" name="Rectangle 112"/>
            <p:cNvSpPr>
              <a:spLocks noChangeArrowheads="1"/>
            </p:cNvSpPr>
            <p:nvPr/>
          </p:nvSpPr>
          <p:spPr bwMode="auto">
            <a:xfrm>
              <a:off x="3520" y="1983"/>
              <a:ext cx="327" cy="188"/>
            </a:xfrm>
            <a:prstGeom prst="rect">
              <a:avLst/>
            </a:prstGeom>
            <a:noFill/>
            <a:ln w="12700">
              <a:noFill/>
              <a:miter lim="800000"/>
            </a:ln>
            <a:effectLst/>
          </p:spPr>
          <p:txBody>
            <a:bodyPr wrap="none" lIns="90487" tIns="44450" rIns="90487" bIns="44450">
              <a:spAutoFit/>
            </a:bodyPr>
            <a:lstStyle/>
            <a:p>
              <a:pPr indent="0" defTabSz="457200">
                <a:buNone/>
              </a:pPr>
              <a:r>
                <a:rPr lang="en-US" sz="1600" b="1">
                  <a:solidFill>
                    <a:prstClr val="black"/>
                  </a:solidFill>
                  <a:latin typeface="Times" pitchFamily="-65" charset="0"/>
                </a:rPr>
                <a:t>Reg</a:t>
              </a:r>
            </a:p>
          </p:txBody>
        </p:sp>
        <p:grpSp>
          <p:nvGrpSpPr>
            <p:cNvPr id="27" name="Group 113"/>
            <p:cNvGrpSpPr/>
            <p:nvPr/>
          </p:nvGrpSpPr>
          <p:grpSpPr bwMode="auto">
            <a:xfrm>
              <a:off x="3547" y="1981"/>
              <a:ext cx="284" cy="289"/>
              <a:chOff x="3547" y="1696"/>
              <a:chExt cx="284" cy="289"/>
            </a:xfrm>
          </p:grpSpPr>
          <p:sp>
            <p:nvSpPr>
              <p:cNvPr id="2733170" name="Freeform 114"/>
              <p:cNvSpPr/>
              <p:nvPr/>
            </p:nvSpPr>
            <p:spPr bwMode="auto">
              <a:xfrm>
                <a:off x="3547" y="1696"/>
                <a:ext cx="142" cy="289"/>
              </a:xfrm>
              <a:custGeom>
                <a:avLst/>
                <a:gdLst/>
                <a:ahLst/>
                <a:cxnLst>
                  <a:cxn ang="0">
                    <a:pos x="141" y="0"/>
                  </a:cxn>
                  <a:cxn ang="0">
                    <a:pos x="0" y="0"/>
                  </a:cxn>
                  <a:cxn ang="0">
                    <a:pos x="0" y="288"/>
                  </a:cxn>
                  <a:cxn ang="0">
                    <a:pos x="141" y="288"/>
                  </a:cxn>
                </a:cxnLst>
                <a:rect l="0" t="0" r="r" b="b"/>
                <a:pathLst>
                  <a:path w="142" h="289">
                    <a:moveTo>
                      <a:pt x="141" y="0"/>
                    </a:moveTo>
                    <a:lnTo>
                      <a:pt x="0" y="0"/>
                    </a:lnTo>
                    <a:lnTo>
                      <a:pt x="0" y="288"/>
                    </a:lnTo>
                    <a:lnTo>
                      <a:pt x="141" y="288"/>
                    </a:lnTo>
                  </a:path>
                </a:pathLst>
              </a:custGeom>
              <a:noFill/>
              <a:ln w="25400" cap="rnd" cmpd="sng">
                <a:solidFill>
                  <a:schemeClr val="tx1"/>
                </a:solidFill>
                <a:prstDash val="solid"/>
                <a:round/>
                <a:headEnd type="none" w="med" len="med"/>
                <a:tailEnd type="none" w="med" len="med"/>
              </a:ln>
              <a:effectLst/>
            </p:spPr>
            <p:txBody>
              <a:bodyPr/>
              <a:lstStyle/>
              <a:p>
                <a:pPr defTabSz="457200"/>
                <a:endParaRPr lang="en-US">
                  <a:solidFill>
                    <a:prstClr val="black"/>
                  </a:solidFill>
                </a:endParaRPr>
              </a:p>
            </p:txBody>
          </p:sp>
          <p:sp>
            <p:nvSpPr>
              <p:cNvPr id="2733171" name="Freeform 115"/>
              <p:cNvSpPr/>
              <p:nvPr/>
            </p:nvSpPr>
            <p:spPr bwMode="auto">
              <a:xfrm>
                <a:off x="3688" y="1696"/>
                <a:ext cx="143" cy="289"/>
              </a:xfrm>
              <a:custGeom>
                <a:avLst/>
                <a:gdLst/>
                <a:ahLst/>
                <a:cxnLst>
                  <a:cxn ang="0">
                    <a:pos x="0" y="0"/>
                  </a:cxn>
                  <a:cxn ang="0">
                    <a:pos x="142" y="0"/>
                  </a:cxn>
                  <a:cxn ang="0">
                    <a:pos x="142" y="288"/>
                  </a:cxn>
                  <a:cxn ang="0">
                    <a:pos x="0" y="288"/>
                  </a:cxn>
                </a:cxnLst>
                <a:rect l="0" t="0" r="r" b="b"/>
                <a:pathLst>
                  <a:path w="143" h="289">
                    <a:moveTo>
                      <a:pt x="0" y="0"/>
                    </a:moveTo>
                    <a:lnTo>
                      <a:pt x="142" y="0"/>
                    </a:lnTo>
                    <a:lnTo>
                      <a:pt x="142" y="288"/>
                    </a:lnTo>
                    <a:lnTo>
                      <a:pt x="0" y="288"/>
                    </a:lnTo>
                  </a:path>
                </a:pathLst>
              </a:custGeom>
              <a:noFill/>
              <a:ln w="25400" cap="rnd" cmpd="sng">
                <a:solidFill>
                  <a:schemeClr val="tx1"/>
                </a:solidFill>
                <a:prstDash val="solid"/>
                <a:round/>
                <a:headEnd type="none" w="med" len="med"/>
                <a:tailEnd type="none" w="med" len="med"/>
              </a:ln>
              <a:effectLst/>
            </p:spPr>
            <p:txBody>
              <a:bodyPr/>
              <a:lstStyle/>
              <a:p>
                <a:pPr defTabSz="457200"/>
                <a:endParaRPr lang="en-US">
                  <a:solidFill>
                    <a:prstClr val="black"/>
                  </a:solidFill>
                </a:endParaRPr>
              </a:p>
            </p:txBody>
          </p:sp>
        </p:grpSp>
        <p:sp>
          <p:nvSpPr>
            <p:cNvPr id="2733172" name="Line 116"/>
            <p:cNvSpPr>
              <a:spLocks noChangeShapeType="1"/>
            </p:cNvSpPr>
            <p:nvPr/>
          </p:nvSpPr>
          <p:spPr bwMode="auto">
            <a:xfrm>
              <a:off x="3400" y="2125"/>
              <a:ext cx="139" cy="0"/>
            </a:xfrm>
            <a:prstGeom prst="line">
              <a:avLst/>
            </a:prstGeom>
            <a:noFill/>
            <a:ln w="25400">
              <a:solidFill>
                <a:schemeClr val="tx1"/>
              </a:solidFill>
              <a:round/>
            </a:ln>
            <a:effectLst/>
          </p:spPr>
          <p:txBody>
            <a:bodyPr wrap="none" anchor="ctr"/>
            <a:lstStyle/>
            <a:p>
              <a:pPr defTabSz="457200"/>
              <a:endParaRPr lang="en-US">
                <a:solidFill>
                  <a:prstClr val="black"/>
                </a:solidFill>
              </a:endParaRPr>
            </a:p>
          </p:txBody>
        </p:sp>
        <p:grpSp>
          <p:nvGrpSpPr>
            <p:cNvPr id="28" name="Group 117"/>
            <p:cNvGrpSpPr/>
            <p:nvPr/>
          </p:nvGrpSpPr>
          <p:grpSpPr bwMode="auto">
            <a:xfrm>
              <a:off x="3547" y="2781"/>
              <a:ext cx="216" cy="481"/>
              <a:chOff x="3547" y="2496"/>
              <a:chExt cx="216" cy="481"/>
            </a:xfrm>
          </p:grpSpPr>
          <p:sp>
            <p:nvSpPr>
              <p:cNvPr id="2733174" name="Freeform 118"/>
              <p:cNvSpPr/>
              <p:nvPr/>
            </p:nvSpPr>
            <p:spPr bwMode="auto">
              <a:xfrm>
                <a:off x="3550" y="2496"/>
                <a:ext cx="213" cy="481"/>
              </a:xfrm>
              <a:custGeom>
                <a:avLst/>
                <a:gdLst/>
                <a:ahLst/>
                <a:cxnLst>
                  <a:cxn ang="0">
                    <a:pos x="0" y="320"/>
                  </a:cxn>
                  <a:cxn ang="0">
                    <a:pos x="71" y="240"/>
                  </a:cxn>
                  <a:cxn ang="0">
                    <a:pos x="0" y="160"/>
                  </a:cxn>
                  <a:cxn ang="0">
                    <a:pos x="0" y="0"/>
                  </a:cxn>
                  <a:cxn ang="0">
                    <a:pos x="212" y="160"/>
                  </a:cxn>
                  <a:cxn ang="0">
                    <a:pos x="212" y="320"/>
                  </a:cxn>
                  <a:cxn ang="0">
                    <a:pos x="0" y="480"/>
                  </a:cxn>
                  <a:cxn ang="0">
                    <a:pos x="0" y="320"/>
                  </a:cxn>
                </a:cxnLst>
                <a:rect l="0" t="0" r="r" b="b"/>
                <a:pathLst>
                  <a:path w="213" h="481">
                    <a:moveTo>
                      <a:pt x="0" y="320"/>
                    </a:moveTo>
                    <a:lnTo>
                      <a:pt x="71" y="240"/>
                    </a:lnTo>
                    <a:lnTo>
                      <a:pt x="0" y="160"/>
                    </a:lnTo>
                    <a:lnTo>
                      <a:pt x="0" y="0"/>
                    </a:lnTo>
                    <a:lnTo>
                      <a:pt x="212" y="160"/>
                    </a:lnTo>
                    <a:lnTo>
                      <a:pt x="212" y="320"/>
                    </a:lnTo>
                    <a:lnTo>
                      <a:pt x="0" y="480"/>
                    </a:lnTo>
                    <a:lnTo>
                      <a:pt x="0" y="320"/>
                    </a:lnTo>
                  </a:path>
                </a:pathLst>
              </a:custGeom>
              <a:noFill/>
              <a:ln w="25400" cap="rnd" cmpd="sng">
                <a:solidFill>
                  <a:schemeClr val="tx1"/>
                </a:solidFill>
                <a:prstDash val="solid"/>
                <a:round/>
                <a:headEnd type="none" w="med" len="med"/>
                <a:tailEnd type="none" w="med" len="med"/>
              </a:ln>
              <a:effectLst/>
            </p:spPr>
            <p:txBody>
              <a:bodyPr/>
              <a:lstStyle/>
              <a:p>
                <a:pPr defTabSz="457200"/>
                <a:endParaRPr lang="en-US">
                  <a:solidFill>
                    <a:prstClr val="black"/>
                  </a:solidFill>
                </a:endParaRPr>
              </a:p>
            </p:txBody>
          </p:sp>
          <p:sp>
            <p:nvSpPr>
              <p:cNvPr id="2733175" name="Rectangle 119"/>
              <p:cNvSpPr>
                <a:spLocks noChangeArrowheads="1"/>
              </p:cNvSpPr>
              <p:nvPr/>
            </p:nvSpPr>
            <p:spPr bwMode="auto">
              <a:xfrm rot="5400000">
                <a:off x="3449" y="2617"/>
                <a:ext cx="384" cy="188"/>
              </a:xfrm>
              <a:prstGeom prst="rect">
                <a:avLst/>
              </a:prstGeom>
              <a:noFill/>
              <a:ln w="12700">
                <a:noFill/>
                <a:miter lim="800000"/>
              </a:ln>
              <a:effectLst/>
            </p:spPr>
            <p:txBody>
              <a:bodyPr wrap="none" lIns="90487" tIns="44450" rIns="90487" bIns="44450">
                <a:spAutoFit/>
              </a:bodyPr>
              <a:lstStyle/>
              <a:p>
                <a:pPr indent="0" defTabSz="457200">
                  <a:buNone/>
                </a:pPr>
                <a:r>
                  <a:rPr lang="en-US" sz="1600" b="1">
                    <a:solidFill>
                      <a:prstClr val="black"/>
                    </a:solidFill>
                    <a:latin typeface="Times" pitchFamily="-65" charset="0"/>
                  </a:rPr>
                  <a:t>ALU</a:t>
                </a:r>
              </a:p>
            </p:txBody>
          </p:sp>
        </p:grpSp>
        <p:sp>
          <p:nvSpPr>
            <p:cNvPr id="2733176" name="Line 120"/>
            <p:cNvSpPr>
              <a:spLocks noChangeShapeType="1"/>
            </p:cNvSpPr>
            <p:nvPr/>
          </p:nvSpPr>
          <p:spPr bwMode="auto">
            <a:xfrm>
              <a:off x="3385" y="2925"/>
              <a:ext cx="157" cy="0"/>
            </a:xfrm>
            <a:prstGeom prst="line">
              <a:avLst/>
            </a:prstGeom>
            <a:noFill/>
            <a:ln w="25400">
              <a:solidFill>
                <a:schemeClr val="tx1"/>
              </a:solidFill>
              <a:round/>
            </a:ln>
            <a:effectLst/>
          </p:spPr>
          <p:txBody>
            <a:bodyPr wrap="none" anchor="ctr"/>
            <a:lstStyle/>
            <a:p>
              <a:pPr defTabSz="457200"/>
              <a:endParaRPr lang="en-US">
                <a:solidFill>
                  <a:prstClr val="black"/>
                </a:solidFill>
              </a:endParaRPr>
            </a:p>
          </p:txBody>
        </p:sp>
        <p:sp>
          <p:nvSpPr>
            <p:cNvPr id="2733177" name="Line 121"/>
            <p:cNvSpPr>
              <a:spLocks noChangeShapeType="1"/>
            </p:cNvSpPr>
            <p:nvPr/>
          </p:nvSpPr>
          <p:spPr bwMode="auto">
            <a:xfrm>
              <a:off x="3385" y="3117"/>
              <a:ext cx="157" cy="0"/>
            </a:xfrm>
            <a:prstGeom prst="line">
              <a:avLst/>
            </a:prstGeom>
            <a:noFill/>
            <a:ln w="25400">
              <a:solidFill>
                <a:schemeClr val="tx1"/>
              </a:solidFill>
              <a:round/>
            </a:ln>
            <a:effectLst/>
          </p:spPr>
          <p:txBody>
            <a:bodyPr wrap="none" anchor="ctr"/>
            <a:lstStyle/>
            <a:p>
              <a:pPr defTabSz="457200"/>
              <a:endParaRPr lang="en-US">
                <a:solidFill>
                  <a:prstClr val="black"/>
                </a:solidFill>
              </a:endParaRPr>
            </a:p>
          </p:txBody>
        </p:sp>
        <p:sp>
          <p:nvSpPr>
            <p:cNvPr id="2733178" name="Freeform 122"/>
            <p:cNvSpPr/>
            <p:nvPr/>
          </p:nvSpPr>
          <p:spPr bwMode="auto">
            <a:xfrm>
              <a:off x="3478" y="3016"/>
              <a:ext cx="337" cy="278"/>
            </a:xfrm>
            <a:custGeom>
              <a:avLst/>
              <a:gdLst/>
              <a:ahLst/>
              <a:cxnLst>
                <a:cxn ang="0">
                  <a:pos x="0" y="101"/>
                </a:cxn>
                <a:cxn ang="0">
                  <a:pos x="0" y="277"/>
                </a:cxn>
                <a:cxn ang="0">
                  <a:pos x="294" y="277"/>
                </a:cxn>
                <a:cxn ang="0">
                  <a:pos x="294" y="90"/>
                </a:cxn>
                <a:cxn ang="0">
                  <a:pos x="336" y="0"/>
                </a:cxn>
              </a:cxnLst>
              <a:rect l="0" t="0" r="r" b="b"/>
              <a:pathLst>
                <a:path w="337" h="278">
                  <a:moveTo>
                    <a:pt x="0" y="101"/>
                  </a:moveTo>
                  <a:lnTo>
                    <a:pt x="0" y="277"/>
                  </a:lnTo>
                  <a:lnTo>
                    <a:pt x="294" y="277"/>
                  </a:lnTo>
                  <a:lnTo>
                    <a:pt x="294" y="90"/>
                  </a:lnTo>
                  <a:lnTo>
                    <a:pt x="336" y="0"/>
                  </a:lnTo>
                </a:path>
              </a:pathLst>
            </a:custGeom>
            <a:noFill/>
            <a:ln w="25400" cap="rnd" cmpd="sng">
              <a:solidFill>
                <a:schemeClr val="tx1"/>
              </a:solidFill>
              <a:prstDash val="solid"/>
              <a:round/>
              <a:headEnd type="none" w="med" len="med"/>
              <a:tailEnd type="none" w="med" len="med"/>
            </a:ln>
            <a:effectLst/>
          </p:spPr>
          <p:txBody>
            <a:bodyPr/>
            <a:lstStyle/>
            <a:p>
              <a:pPr defTabSz="457200"/>
              <a:endParaRPr lang="en-US">
                <a:solidFill>
                  <a:prstClr val="black"/>
                </a:solidFill>
              </a:endParaRPr>
            </a:p>
          </p:txBody>
        </p:sp>
        <p:sp>
          <p:nvSpPr>
            <p:cNvPr id="2733179" name="Rectangle 123"/>
            <p:cNvSpPr>
              <a:spLocks noChangeArrowheads="1"/>
            </p:cNvSpPr>
            <p:nvPr/>
          </p:nvSpPr>
          <p:spPr bwMode="auto">
            <a:xfrm>
              <a:off x="3492" y="3332"/>
              <a:ext cx="327" cy="188"/>
            </a:xfrm>
            <a:prstGeom prst="rect">
              <a:avLst/>
            </a:prstGeom>
            <a:noFill/>
            <a:ln w="12700">
              <a:noFill/>
              <a:miter lim="800000"/>
            </a:ln>
            <a:effectLst/>
          </p:spPr>
          <p:txBody>
            <a:bodyPr wrap="none" lIns="90487" tIns="44450" rIns="90487" bIns="44450">
              <a:spAutoFit/>
            </a:bodyPr>
            <a:lstStyle/>
            <a:p>
              <a:pPr indent="0" defTabSz="457200">
                <a:buNone/>
              </a:pPr>
              <a:r>
                <a:rPr lang="en-US" sz="1600" b="1">
                  <a:solidFill>
                    <a:prstClr val="black"/>
                  </a:solidFill>
                  <a:latin typeface="Times" pitchFamily="-65" charset="0"/>
                </a:rPr>
                <a:t>Reg</a:t>
              </a:r>
            </a:p>
          </p:txBody>
        </p:sp>
        <p:grpSp>
          <p:nvGrpSpPr>
            <p:cNvPr id="29" name="Group 124"/>
            <p:cNvGrpSpPr/>
            <p:nvPr/>
          </p:nvGrpSpPr>
          <p:grpSpPr bwMode="auto">
            <a:xfrm>
              <a:off x="3511" y="3325"/>
              <a:ext cx="296" cy="289"/>
              <a:chOff x="3511" y="3040"/>
              <a:chExt cx="296" cy="289"/>
            </a:xfrm>
          </p:grpSpPr>
          <p:sp>
            <p:nvSpPr>
              <p:cNvPr id="2733181" name="Freeform 125"/>
              <p:cNvSpPr/>
              <p:nvPr/>
            </p:nvSpPr>
            <p:spPr bwMode="auto">
              <a:xfrm>
                <a:off x="3511" y="3040"/>
                <a:ext cx="149" cy="289"/>
              </a:xfrm>
              <a:custGeom>
                <a:avLst/>
                <a:gdLst/>
                <a:ahLst/>
                <a:cxnLst>
                  <a:cxn ang="0">
                    <a:pos x="148" y="0"/>
                  </a:cxn>
                  <a:cxn ang="0">
                    <a:pos x="0" y="0"/>
                  </a:cxn>
                  <a:cxn ang="0">
                    <a:pos x="0" y="288"/>
                  </a:cxn>
                  <a:cxn ang="0">
                    <a:pos x="148" y="288"/>
                  </a:cxn>
                </a:cxnLst>
                <a:rect l="0" t="0" r="r" b="b"/>
                <a:pathLst>
                  <a:path w="149" h="289">
                    <a:moveTo>
                      <a:pt x="148" y="0"/>
                    </a:moveTo>
                    <a:lnTo>
                      <a:pt x="0" y="0"/>
                    </a:lnTo>
                    <a:lnTo>
                      <a:pt x="0" y="288"/>
                    </a:lnTo>
                    <a:lnTo>
                      <a:pt x="148" y="288"/>
                    </a:lnTo>
                  </a:path>
                </a:pathLst>
              </a:custGeom>
              <a:noFill/>
              <a:ln w="25400" cap="rnd" cmpd="sng">
                <a:solidFill>
                  <a:schemeClr val="tx1"/>
                </a:solidFill>
                <a:prstDash val="solid"/>
                <a:round/>
                <a:headEnd type="none" w="med" len="med"/>
                <a:tailEnd type="none" w="med" len="med"/>
              </a:ln>
              <a:effectLst/>
            </p:spPr>
            <p:txBody>
              <a:bodyPr/>
              <a:lstStyle/>
              <a:p>
                <a:pPr defTabSz="457200"/>
                <a:endParaRPr lang="en-US">
                  <a:solidFill>
                    <a:prstClr val="black"/>
                  </a:solidFill>
                </a:endParaRPr>
              </a:p>
            </p:txBody>
          </p:sp>
          <p:sp>
            <p:nvSpPr>
              <p:cNvPr id="2733182" name="Freeform 126"/>
              <p:cNvSpPr/>
              <p:nvPr/>
            </p:nvSpPr>
            <p:spPr bwMode="auto">
              <a:xfrm>
                <a:off x="3659" y="3040"/>
                <a:ext cx="148" cy="289"/>
              </a:xfrm>
              <a:custGeom>
                <a:avLst/>
                <a:gdLst/>
                <a:ahLst/>
                <a:cxnLst>
                  <a:cxn ang="0">
                    <a:pos x="0" y="0"/>
                  </a:cxn>
                  <a:cxn ang="0">
                    <a:pos x="147" y="0"/>
                  </a:cxn>
                  <a:cxn ang="0">
                    <a:pos x="147" y="288"/>
                  </a:cxn>
                  <a:cxn ang="0">
                    <a:pos x="0" y="288"/>
                  </a:cxn>
                </a:cxnLst>
                <a:rect l="0" t="0" r="r" b="b"/>
                <a:pathLst>
                  <a:path w="148" h="289">
                    <a:moveTo>
                      <a:pt x="0" y="0"/>
                    </a:moveTo>
                    <a:lnTo>
                      <a:pt x="147" y="0"/>
                    </a:lnTo>
                    <a:lnTo>
                      <a:pt x="147" y="288"/>
                    </a:lnTo>
                    <a:lnTo>
                      <a:pt x="0" y="288"/>
                    </a:lnTo>
                  </a:path>
                </a:pathLst>
              </a:custGeom>
              <a:noFill/>
              <a:ln w="25400" cap="rnd" cmpd="sng">
                <a:solidFill>
                  <a:schemeClr val="tx1"/>
                </a:solidFill>
                <a:prstDash val="solid"/>
                <a:round/>
                <a:headEnd type="none" w="med" len="med"/>
                <a:tailEnd type="none" w="med" len="med"/>
              </a:ln>
              <a:effectLst/>
            </p:spPr>
            <p:txBody>
              <a:bodyPr/>
              <a:lstStyle/>
              <a:p>
                <a:pPr defTabSz="457200"/>
                <a:endParaRPr lang="en-US">
                  <a:solidFill>
                    <a:prstClr val="black"/>
                  </a:solidFill>
                </a:endParaRPr>
              </a:p>
            </p:txBody>
          </p:sp>
        </p:grpSp>
        <p:sp>
          <p:nvSpPr>
            <p:cNvPr id="2733183" name="Line 127"/>
            <p:cNvSpPr>
              <a:spLocks noChangeShapeType="1"/>
            </p:cNvSpPr>
            <p:nvPr/>
          </p:nvSpPr>
          <p:spPr bwMode="auto">
            <a:xfrm>
              <a:off x="3396" y="3469"/>
              <a:ext cx="96" cy="0"/>
            </a:xfrm>
            <a:prstGeom prst="line">
              <a:avLst/>
            </a:prstGeom>
            <a:noFill/>
            <a:ln w="25400">
              <a:solidFill>
                <a:schemeClr val="tx1"/>
              </a:solidFill>
              <a:round/>
            </a:ln>
            <a:effectLst/>
          </p:spPr>
          <p:txBody>
            <a:bodyPr wrap="none" anchor="ctr"/>
            <a:lstStyle/>
            <a:p>
              <a:pPr defTabSz="457200"/>
              <a:endParaRPr lang="en-US">
                <a:solidFill>
                  <a:prstClr val="black"/>
                </a:solidFill>
              </a:endParaRPr>
            </a:p>
          </p:txBody>
        </p:sp>
        <p:sp>
          <p:nvSpPr>
            <p:cNvPr id="2733184" name="Freeform 128"/>
            <p:cNvSpPr/>
            <p:nvPr/>
          </p:nvSpPr>
          <p:spPr bwMode="auto">
            <a:xfrm>
              <a:off x="3458" y="3373"/>
              <a:ext cx="48" cy="97"/>
            </a:xfrm>
            <a:custGeom>
              <a:avLst/>
              <a:gdLst/>
              <a:ahLst/>
              <a:cxnLst>
                <a:cxn ang="0">
                  <a:pos x="0" y="96"/>
                </a:cxn>
                <a:cxn ang="0">
                  <a:pos x="0" y="0"/>
                </a:cxn>
                <a:cxn ang="0">
                  <a:pos x="47" y="0"/>
                </a:cxn>
                <a:cxn ang="0">
                  <a:pos x="47" y="0"/>
                </a:cxn>
              </a:cxnLst>
              <a:rect l="0" t="0" r="r" b="b"/>
              <a:pathLst>
                <a:path w="48" h="97">
                  <a:moveTo>
                    <a:pt x="0" y="96"/>
                  </a:moveTo>
                  <a:lnTo>
                    <a:pt x="0" y="0"/>
                  </a:lnTo>
                  <a:lnTo>
                    <a:pt x="47" y="0"/>
                  </a:lnTo>
                  <a:lnTo>
                    <a:pt x="47" y="0"/>
                  </a:lnTo>
                </a:path>
              </a:pathLst>
            </a:custGeom>
            <a:noFill/>
            <a:ln w="25400" cap="rnd" cmpd="sng">
              <a:solidFill>
                <a:schemeClr val="tx1"/>
              </a:solidFill>
              <a:prstDash val="solid"/>
              <a:round/>
              <a:headEnd type="none" w="med" len="med"/>
              <a:tailEnd type="none" w="med" len="med"/>
            </a:ln>
            <a:effectLst/>
          </p:spPr>
          <p:txBody>
            <a:bodyPr/>
            <a:lstStyle/>
            <a:p>
              <a:pPr defTabSz="457200"/>
              <a:endParaRPr lang="en-US">
                <a:solidFill>
                  <a:prstClr val="black"/>
                </a:solidFill>
              </a:endParaRPr>
            </a:p>
          </p:txBody>
        </p:sp>
      </p:grpSp>
      <p:grpSp>
        <p:nvGrpSpPr>
          <p:cNvPr id="30" name="Group 129"/>
          <p:cNvGrpSpPr/>
          <p:nvPr/>
        </p:nvGrpSpPr>
        <p:grpSpPr bwMode="auto">
          <a:xfrm>
            <a:off x="9096547" y="5082516"/>
            <a:ext cx="709612" cy="468312"/>
            <a:chOff x="4681" y="3034"/>
            <a:chExt cx="447" cy="295"/>
          </a:xfrm>
        </p:grpSpPr>
        <p:sp>
          <p:nvSpPr>
            <p:cNvPr id="2733186" name="Freeform 130" descr="25%"/>
            <p:cNvSpPr/>
            <p:nvPr/>
          </p:nvSpPr>
          <p:spPr bwMode="auto">
            <a:xfrm flipH="1">
              <a:off x="4828" y="3034"/>
              <a:ext cx="148" cy="289"/>
            </a:xfrm>
            <a:custGeom>
              <a:avLst/>
              <a:gdLst/>
              <a:ahLst/>
              <a:cxnLst>
                <a:cxn ang="0">
                  <a:pos x="0" y="0"/>
                </a:cxn>
                <a:cxn ang="0">
                  <a:pos x="147" y="0"/>
                </a:cxn>
                <a:cxn ang="0">
                  <a:pos x="147" y="288"/>
                </a:cxn>
                <a:cxn ang="0">
                  <a:pos x="0" y="288"/>
                </a:cxn>
              </a:cxnLst>
              <a:rect l="0" t="0" r="r" b="b"/>
              <a:pathLst>
                <a:path w="148" h="289">
                  <a:moveTo>
                    <a:pt x="0" y="0"/>
                  </a:moveTo>
                  <a:lnTo>
                    <a:pt x="147" y="0"/>
                  </a:lnTo>
                  <a:lnTo>
                    <a:pt x="147" y="288"/>
                  </a:lnTo>
                  <a:lnTo>
                    <a:pt x="0" y="288"/>
                  </a:lnTo>
                </a:path>
              </a:pathLst>
            </a:custGeom>
            <a:pattFill prst="pct25">
              <a:fgClr>
                <a:schemeClr val="accent1"/>
              </a:fgClr>
              <a:bgClr>
                <a:srgbClr val="FFFFFF"/>
              </a:bgClr>
            </a:pattFill>
            <a:ln w="25400" cap="rnd" cmpd="sng">
              <a:solidFill>
                <a:schemeClr val="tx1"/>
              </a:solidFill>
              <a:prstDash val="solid"/>
              <a:round/>
              <a:headEnd type="none" w="med" len="med"/>
              <a:tailEnd type="none" w="med" len="med"/>
            </a:ln>
            <a:effectLst/>
          </p:spPr>
          <p:txBody>
            <a:bodyPr/>
            <a:lstStyle/>
            <a:p>
              <a:pPr defTabSz="457200"/>
              <a:endParaRPr lang="en-US">
                <a:solidFill>
                  <a:prstClr val="black"/>
                </a:solidFill>
              </a:endParaRPr>
            </a:p>
          </p:txBody>
        </p:sp>
        <p:sp>
          <p:nvSpPr>
            <p:cNvPr id="2733187" name="Rectangle 131"/>
            <p:cNvSpPr>
              <a:spLocks noChangeArrowheads="1"/>
            </p:cNvSpPr>
            <p:nvPr/>
          </p:nvSpPr>
          <p:spPr bwMode="auto">
            <a:xfrm>
              <a:off x="4801" y="3042"/>
              <a:ext cx="327" cy="188"/>
            </a:xfrm>
            <a:prstGeom prst="rect">
              <a:avLst/>
            </a:prstGeom>
            <a:noFill/>
            <a:ln w="12700">
              <a:noFill/>
              <a:miter lim="800000"/>
            </a:ln>
            <a:effectLst/>
          </p:spPr>
          <p:txBody>
            <a:bodyPr wrap="none" lIns="90487" tIns="44450" rIns="90487" bIns="44450">
              <a:spAutoFit/>
            </a:bodyPr>
            <a:lstStyle/>
            <a:p>
              <a:pPr indent="0" defTabSz="457200">
                <a:buNone/>
              </a:pPr>
              <a:r>
                <a:rPr lang="en-US" sz="1600" b="1">
                  <a:solidFill>
                    <a:prstClr val="black"/>
                  </a:solidFill>
                  <a:latin typeface="Times" pitchFamily="-65" charset="0"/>
                </a:rPr>
                <a:t>Reg</a:t>
              </a:r>
            </a:p>
          </p:txBody>
        </p:sp>
        <p:grpSp>
          <p:nvGrpSpPr>
            <p:cNvPr id="31" name="Group 132"/>
            <p:cNvGrpSpPr/>
            <p:nvPr/>
          </p:nvGrpSpPr>
          <p:grpSpPr bwMode="auto">
            <a:xfrm>
              <a:off x="4828" y="3040"/>
              <a:ext cx="284" cy="289"/>
              <a:chOff x="4828" y="3040"/>
              <a:chExt cx="284" cy="289"/>
            </a:xfrm>
          </p:grpSpPr>
          <p:sp>
            <p:nvSpPr>
              <p:cNvPr id="2733189" name="Freeform 133"/>
              <p:cNvSpPr/>
              <p:nvPr/>
            </p:nvSpPr>
            <p:spPr bwMode="auto">
              <a:xfrm>
                <a:off x="4828" y="3040"/>
                <a:ext cx="142" cy="289"/>
              </a:xfrm>
              <a:custGeom>
                <a:avLst/>
                <a:gdLst/>
                <a:ahLst/>
                <a:cxnLst>
                  <a:cxn ang="0">
                    <a:pos x="141" y="0"/>
                  </a:cxn>
                  <a:cxn ang="0">
                    <a:pos x="0" y="0"/>
                  </a:cxn>
                  <a:cxn ang="0">
                    <a:pos x="0" y="288"/>
                  </a:cxn>
                  <a:cxn ang="0">
                    <a:pos x="141" y="288"/>
                  </a:cxn>
                </a:cxnLst>
                <a:rect l="0" t="0" r="r" b="b"/>
                <a:pathLst>
                  <a:path w="142" h="289">
                    <a:moveTo>
                      <a:pt x="141" y="0"/>
                    </a:moveTo>
                    <a:lnTo>
                      <a:pt x="0" y="0"/>
                    </a:lnTo>
                    <a:lnTo>
                      <a:pt x="0" y="288"/>
                    </a:lnTo>
                    <a:lnTo>
                      <a:pt x="141" y="288"/>
                    </a:lnTo>
                  </a:path>
                </a:pathLst>
              </a:custGeom>
              <a:noFill/>
              <a:ln w="25400" cap="rnd" cmpd="sng">
                <a:solidFill>
                  <a:schemeClr val="tx1"/>
                </a:solidFill>
                <a:prstDash val="solid"/>
                <a:round/>
                <a:headEnd type="none" w="med" len="med"/>
                <a:tailEnd type="none" w="med" len="med"/>
              </a:ln>
              <a:effectLst/>
            </p:spPr>
            <p:txBody>
              <a:bodyPr/>
              <a:lstStyle/>
              <a:p>
                <a:pPr defTabSz="457200"/>
                <a:endParaRPr lang="en-US">
                  <a:solidFill>
                    <a:prstClr val="black"/>
                  </a:solidFill>
                </a:endParaRPr>
              </a:p>
            </p:txBody>
          </p:sp>
          <p:sp>
            <p:nvSpPr>
              <p:cNvPr id="2733190" name="Freeform 134"/>
              <p:cNvSpPr/>
              <p:nvPr/>
            </p:nvSpPr>
            <p:spPr bwMode="auto">
              <a:xfrm>
                <a:off x="4969" y="3040"/>
                <a:ext cx="143" cy="289"/>
              </a:xfrm>
              <a:custGeom>
                <a:avLst/>
                <a:gdLst/>
                <a:ahLst/>
                <a:cxnLst>
                  <a:cxn ang="0">
                    <a:pos x="0" y="0"/>
                  </a:cxn>
                  <a:cxn ang="0">
                    <a:pos x="142" y="0"/>
                  </a:cxn>
                  <a:cxn ang="0">
                    <a:pos x="142" y="288"/>
                  </a:cxn>
                  <a:cxn ang="0">
                    <a:pos x="0" y="288"/>
                  </a:cxn>
                </a:cxnLst>
                <a:rect l="0" t="0" r="r" b="b"/>
                <a:pathLst>
                  <a:path w="143" h="289">
                    <a:moveTo>
                      <a:pt x="0" y="0"/>
                    </a:moveTo>
                    <a:lnTo>
                      <a:pt x="142" y="0"/>
                    </a:lnTo>
                    <a:lnTo>
                      <a:pt x="142" y="288"/>
                    </a:lnTo>
                    <a:lnTo>
                      <a:pt x="0" y="288"/>
                    </a:lnTo>
                  </a:path>
                </a:pathLst>
              </a:custGeom>
              <a:noFill/>
              <a:ln w="25400" cap="rnd" cmpd="sng">
                <a:solidFill>
                  <a:schemeClr val="tx1"/>
                </a:solidFill>
                <a:prstDash val="solid"/>
                <a:round/>
                <a:headEnd type="none" w="med" len="med"/>
                <a:tailEnd type="none" w="med" len="med"/>
              </a:ln>
              <a:effectLst/>
            </p:spPr>
            <p:txBody>
              <a:bodyPr/>
              <a:lstStyle/>
              <a:p>
                <a:pPr defTabSz="457200"/>
                <a:endParaRPr lang="en-US">
                  <a:solidFill>
                    <a:prstClr val="black"/>
                  </a:solidFill>
                </a:endParaRPr>
              </a:p>
            </p:txBody>
          </p:sp>
        </p:grpSp>
        <p:sp>
          <p:nvSpPr>
            <p:cNvPr id="2733191" name="Line 135"/>
            <p:cNvSpPr>
              <a:spLocks noChangeShapeType="1"/>
            </p:cNvSpPr>
            <p:nvPr/>
          </p:nvSpPr>
          <p:spPr bwMode="auto">
            <a:xfrm>
              <a:off x="4681" y="3184"/>
              <a:ext cx="139" cy="0"/>
            </a:xfrm>
            <a:prstGeom prst="line">
              <a:avLst/>
            </a:prstGeom>
            <a:noFill/>
            <a:ln w="25400">
              <a:solidFill>
                <a:schemeClr val="tx1"/>
              </a:solidFill>
              <a:round/>
            </a:ln>
            <a:effectLst/>
          </p:spPr>
          <p:txBody>
            <a:bodyPr wrap="none" anchor="ctr"/>
            <a:lstStyle/>
            <a:p>
              <a:pPr defTabSz="457200"/>
              <a:endParaRPr lang="en-US">
                <a:solidFill>
                  <a:prstClr val="black"/>
                </a:solidFill>
              </a:endParaRPr>
            </a:p>
          </p:txBody>
        </p:sp>
      </p:grpSp>
      <p:grpSp>
        <p:nvGrpSpPr>
          <p:cNvPr id="2733056" name="Group 136"/>
          <p:cNvGrpSpPr/>
          <p:nvPr/>
        </p:nvGrpSpPr>
        <p:grpSpPr bwMode="auto">
          <a:xfrm>
            <a:off x="8328197" y="4371316"/>
            <a:ext cx="876300" cy="1255712"/>
            <a:chOff x="4197" y="2586"/>
            <a:chExt cx="552" cy="791"/>
          </a:xfrm>
        </p:grpSpPr>
        <p:sp>
          <p:nvSpPr>
            <p:cNvPr id="2733193" name="Freeform 137" descr="25%"/>
            <p:cNvSpPr/>
            <p:nvPr/>
          </p:nvSpPr>
          <p:spPr bwMode="auto">
            <a:xfrm flipH="1">
              <a:off x="4401" y="2586"/>
              <a:ext cx="148" cy="289"/>
            </a:xfrm>
            <a:custGeom>
              <a:avLst/>
              <a:gdLst/>
              <a:ahLst/>
              <a:cxnLst>
                <a:cxn ang="0">
                  <a:pos x="0" y="0"/>
                </a:cxn>
                <a:cxn ang="0">
                  <a:pos x="147" y="0"/>
                </a:cxn>
                <a:cxn ang="0">
                  <a:pos x="147" y="288"/>
                </a:cxn>
                <a:cxn ang="0">
                  <a:pos x="0" y="288"/>
                </a:cxn>
              </a:cxnLst>
              <a:rect l="0" t="0" r="r" b="b"/>
              <a:pathLst>
                <a:path w="148" h="289">
                  <a:moveTo>
                    <a:pt x="0" y="0"/>
                  </a:moveTo>
                  <a:lnTo>
                    <a:pt x="147" y="0"/>
                  </a:lnTo>
                  <a:lnTo>
                    <a:pt x="147" y="288"/>
                  </a:lnTo>
                  <a:lnTo>
                    <a:pt x="0" y="288"/>
                  </a:lnTo>
                </a:path>
              </a:pathLst>
            </a:custGeom>
            <a:pattFill prst="pct25">
              <a:fgClr>
                <a:schemeClr val="accent1"/>
              </a:fgClr>
              <a:bgClr>
                <a:srgbClr val="FFFFFF"/>
              </a:bgClr>
            </a:pattFill>
            <a:ln w="25400" cap="rnd" cmpd="sng">
              <a:solidFill>
                <a:schemeClr val="tx1"/>
              </a:solidFill>
              <a:prstDash val="solid"/>
              <a:round/>
              <a:headEnd type="none" w="med" len="med"/>
              <a:tailEnd type="none" w="med" len="med"/>
            </a:ln>
            <a:effectLst/>
          </p:spPr>
          <p:txBody>
            <a:bodyPr/>
            <a:lstStyle/>
            <a:p>
              <a:pPr defTabSz="457200"/>
              <a:endParaRPr lang="en-US">
                <a:solidFill>
                  <a:prstClr val="black"/>
                </a:solidFill>
              </a:endParaRPr>
            </a:p>
          </p:txBody>
        </p:sp>
        <p:sp>
          <p:nvSpPr>
            <p:cNvPr id="2733194" name="Rectangle 138"/>
            <p:cNvSpPr>
              <a:spLocks noChangeArrowheads="1"/>
            </p:cNvSpPr>
            <p:nvPr/>
          </p:nvSpPr>
          <p:spPr bwMode="auto">
            <a:xfrm>
              <a:off x="4374" y="2594"/>
              <a:ext cx="327" cy="188"/>
            </a:xfrm>
            <a:prstGeom prst="rect">
              <a:avLst/>
            </a:prstGeom>
            <a:noFill/>
            <a:ln w="12700">
              <a:noFill/>
              <a:miter lim="800000"/>
            </a:ln>
            <a:effectLst/>
          </p:spPr>
          <p:txBody>
            <a:bodyPr wrap="none" lIns="90487" tIns="44450" rIns="90487" bIns="44450">
              <a:spAutoFit/>
            </a:bodyPr>
            <a:lstStyle/>
            <a:p>
              <a:pPr indent="0" defTabSz="457200">
                <a:buNone/>
              </a:pPr>
              <a:r>
                <a:rPr lang="en-US" sz="1600" b="1">
                  <a:solidFill>
                    <a:prstClr val="black"/>
                  </a:solidFill>
                  <a:latin typeface="Times" pitchFamily="-65" charset="0"/>
                </a:rPr>
                <a:t>Reg</a:t>
              </a:r>
            </a:p>
          </p:txBody>
        </p:sp>
        <p:grpSp>
          <p:nvGrpSpPr>
            <p:cNvPr id="2733057" name="Group 139"/>
            <p:cNvGrpSpPr/>
            <p:nvPr/>
          </p:nvGrpSpPr>
          <p:grpSpPr bwMode="auto">
            <a:xfrm>
              <a:off x="4401" y="2592"/>
              <a:ext cx="284" cy="289"/>
              <a:chOff x="4401" y="2592"/>
              <a:chExt cx="284" cy="289"/>
            </a:xfrm>
          </p:grpSpPr>
          <p:sp>
            <p:nvSpPr>
              <p:cNvPr id="2733196" name="Freeform 140"/>
              <p:cNvSpPr/>
              <p:nvPr/>
            </p:nvSpPr>
            <p:spPr bwMode="auto">
              <a:xfrm>
                <a:off x="4401" y="2592"/>
                <a:ext cx="142" cy="289"/>
              </a:xfrm>
              <a:custGeom>
                <a:avLst/>
                <a:gdLst/>
                <a:ahLst/>
                <a:cxnLst>
                  <a:cxn ang="0">
                    <a:pos x="141" y="0"/>
                  </a:cxn>
                  <a:cxn ang="0">
                    <a:pos x="0" y="0"/>
                  </a:cxn>
                  <a:cxn ang="0">
                    <a:pos x="0" y="288"/>
                  </a:cxn>
                  <a:cxn ang="0">
                    <a:pos x="141" y="288"/>
                  </a:cxn>
                </a:cxnLst>
                <a:rect l="0" t="0" r="r" b="b"/>
                <a:pathLst>
                  <a:path w="142" h="289">
                    <a:moveTo>
                      <a:pt x="141" y="0"/>
                    </a:moveTo>
                    <a:lnTo>
                      <a:pt x="0" y="0"/>
                    </a:lnTo>
                    <a:lnTo>
                      <a:pt x="0" y="288"/>
                    </a:lnTo>
                    <a:lnTo>
                      <a:pt x="141" y="288"/>
                    </a:lnTo>
                  </a:path>
                </a:pathLst>
              </a:custGeom>
              <a:noFill/>
              <a:ln w="25400" cap="rnd" cmpd="sng">
                <a:solidFill>
                  <a:schemeClr val="tx1"/>
                </a:solidFill>
                <a:prstDash val="solid"/>
                <a:round/>
                <a:headEnd type="none" w="med" len="med"/>
                <a:tailEnd type="none" w="med" len="med"/>
              </a:ln>
              <a:effectLst/>
            </p:spPr>
            <p:txBody>
              <a:bodyPr/>
              <a:lstStyle/>
              <a:p>
                <a:pPr defTabSz="457200"/>
                <a:endParaRPr lang="en-US">
                  <a:solidFill>
                    <a:prstClr val="black"/>
                  </a:solidFill>
                </a:endParaRPr>
              </a:p>
            </p:txBody>
          </p:sp>
          <p:sp>
            <p:nvSpPr>
              <p:cNvPr id="2733197" name="Freeform 141"/>
              <p:cNvSpPr/>
              <p:nvPr/>
            </p:nvSpPr>
            <p:spPr bwMode="auto">
              <a:xfrm>
                <a:off x="4542" y="2592"/>
                <a:ext cx="143" cy="289"/>
              </a:xfrm>
              <a:custGeom>
                <a:avLst/>
                <a:gdLst/>
                <a:ahLst/>
                <a:cxnLst>
                  <a:cxn ang="0">
                    <a:pos x="0" y="0"/>
                  </a:cxn>
                  <a:cxn ang="0">
                    <a:pos x="142" y="0"/>
                  </a:cxn>
                  <a:cxn ang="0">
                    <a:pos x="142" y="288"/>
                  </a:cxn>
                  <a:cxn ang="0">
                    <a:pos x="0" y="288"/>
                  </a:cxn>
                </a:cxnLst>
                <a:rect l="0" t="0" r="r" b="b"/>
                <a:pathLst>
                  <a:path w="143" h="289">
                    <a:moveTo>
                      <a:pt x="0" y="0"/>
                    </a:moveTo>
                    <a:lnTo>
                      <a:pt x="142" y="0"/>
                    </a:lnTo>
                    <a:lnTo>
                      <a:pt x="142" y="288"/>
                    </a:lnTo>
                    <a:lnTo>
                      <a:pt x="0" y="288"/>
                    </a:lnTo>
                  </a:path>
                </a:pathLst>
              </a:custGeom>
              <a:noFill/>
              <a:ln w="25400" cap="rnd" cmpd="sng">
                <a:solidFill>
                  <a:schemeClr val="tx1"/>
                </a:solidFill>
                <a:prstDash val="solid"/>
                <a:round/>
                <a:headEnd type="none" w="med" len="med"/>
                <a:tailEnd type="none" w="med" len="med"/>
              </a:ln>
              <a:effectLst/>
            </p:spPr>
            <p:txBody>
              <a:bodyPr/>
              <a:lstStyle/>
              <a:p>
                <a:pPr defTabSz="457200"/>
                <a:endParaRPr lang="en-US">
                  <a:solidFill>
                    <a:prstClr val="black"/>
                  </a:solidFill>
                </a:endParaRPr>
              </a:p>
            </p:txBody>
          </p:sp>
        </p:grpSp>
        <p:sp>
          <p:nvSpPr>
            <p:cNvPr id="2733198" name="Line 142"/>
            <p:cNvSpPr>
              <a:spLocks noChangeShapeType="1"/>
            </p:cNvSpPr>
            <p:nvPr/>
          </p:nvSpPr>
          <p:spPr bwMode="auto">
            <a:xfrm>
              <a:off x="4254" y="2736"/>
              <a:ext cx="139" cy="0"/>
            </a:xfrm>
            <a:prstGeom prst="line">
              <a:avLst/>
            </a:prstGeom>
            <a:noFill/>
            <a:ln w="25400">
              <a:solidFill>
                <a:schemeClr val="tx1"/>
              </a:solidFill>
              <a:round/>
            </a:ln>
            <a:effectLst/>
          </p:spPr>
          <p:txBody>
            <a:bodyPr wrap="none" anchor="ctr"/>
            <a:lstStyle/>
            <a:p>
              <a:pPr defTabSz="457200"/>
              <a:endParaRPr lang="en-US">
                <a:solidFill>
                  <a:prstClr val="black"/>
                </a:solidFill>
              </a:endParaRPr>
            </a:p>
          </p:txBody>
        </p:sp>
        <p:sp>
          <p:nvSpPr>
            <p:cNvPr id="2733199" name="Rectangle 143"/>
            <p:cNvSpPr>
              <a:spLocks noChangeArrowheads="1"/>
            </p:cNvSpPr>
            <p:nvPr/>
          </p:nvSpPr>
          <p:spPr bwMode="auto">
            <a:xfrm>
              <a:off x="4309" y="3042"/>
              <a:ext cx="334" cy="188"/>
            </a:xfrm>
            <a:prstGeom prst="rect">
              <a:avLst/>
            </a:prstGeom>
            <a:noFill/>
            <a:ln w="12700">
              <a:noFill/>
              <a:miter lim="800000"/>
            </a:ln>
            <a:effectLst/>
          </p:spPr>
          <p:txBody>
            <a:bodyPr wrap="none" lIns="90487" tIns="44450" rIns="90487" bIns="44450">
              <a:spAutoFit/>
            </a:bodyPr>
            <a:lstStyle/>
            <a:p>
              <a:pPr indent="0" defTabSz="457200">
                <a:buNone/>
              </a:pPr>
              <a:r>
                <a:rPr lang="en-US" sz="1600" b="1">
                  <a:solidFill>
                    <a:prstClr val="black"/>
                  </a:solidFill>
                  <a:latin typeface="Times" pitchFamily="-65" charset="0"/>
                </a:rPr>
                <a:t>  D$</a:t>
              </a:r>
            </a:p>
          </p:txBody>
        </p:sp>
        <p:grpSp>
          <p:nvGrpSpPr>
            <p:cNvPr id="2733058" name="Group 144"/>
            <p:cNvGrpSpPr/>
            <p:nvPr/>
          </p:nvGrpSpPr>
          <p:grpSpPr bwMode="auto">
            <a:xfrm>
              <a:off x="4360" y="3040"/>
              <a:ext cx="325" cy="289"/>
              <a:chOff x="4360" y="3040"/>
              <a:chExt cx="325" cy="289"/>
            </a:xfrm>
          </p:grpSpPr>
          <p:sp>
            <p:nvSpPr>
              <p:cNvPr id="2733201" name="Freeform 145"/>
              <p:cNvSpPr/>
              <p:nvPr/>
            </p:nvSpPr>
            <p:spPr bwMode="auto">
              <a:xfrm>
                <a:off x="4360" y="3040"/>
                <a:ext cx="162" cy="289"/>
              </a:xfrm>
              <a:custGeom>
                <a:avLst/>
                <a:gdLst/>
                <a:ahLst/>
                <a:cxnLst>
                  <a:cxn ang="0">
                    <a:pos x="161" y="0"/>
                  </a:cxn>
                  <a:cxn ang="0">
                    <a:pos x="0" y="0"/>
                  </a:cxn>
                  <a:cxn ang="0">
                    <a:pos x="0" y="288"/>
                  </a:cxn>
                  <a:cxn ang="0">
                    <a:pos x="161" y="288"/>
                  </a:cxn>
                </a:cxnLst>
                <a:rect l="0" t="0" r="r" b="b"/>
                <a:pathLst>
                  <a:path w="162" h="289">
                    <a:moveTo>
                      <a:pt x="161" y="0"/>
                    </a:moveTo>
                    <a:lnTo>
                      <a:pt x="0" y="0"/>
                    </a:lnTo>
                    <a:lnTo>
                      <a:pt x="0" y="288"/>
                    </a:lnTo>
                    <a:lnTo>
                      <a:pt x="161" y="288"/>
                    </a:lnTo>
                  </a:path>
                </a:pathLst>
              </a:custGeom>
              <a:noFill/>
              <a:ln w="25400" cap="rnd" cmpd="sng">
                <a:solidFill>
                  <a:schemeClr val="tx1"/>
                </a:solidFill>
                <a:prstDash val="solid"/>
                <a:round/>
                <a:headEnd type="none" w="med" len="med"/>
                <a:tailEnd type="none" w="med" len="med"/>
              </a:ln>
              <a:effectLst/>
            </p:spPr>
            <p:txBody>
              <a:bodyPr/>
              <a:lstStyle/>
              <a:p>
                <a:pPr defTabSz="457200"/>
                <a:endParaRPr lang="en-US">
                  <a:solidFill>
                    <a:prstClr val="black"/>
                  </a:solidFill>
                </a:endParaRPr>
              </a:p>
            </p:txBody>
          </p:sp>
          <p:sp>
            <p:nvSpPr>
              <p:cNvPr id="2733202" name="Freeform 146"/>
              <p:cNvSpPr/>
              <p:nvPr/>
            </p:nvSpPr>
            <p:spPr bwMode="auto">
              <a:xfrm>
                <a:off x="4521" y="3040"/>
                <a:ext cx="164" cy="289"/>
              </a:xfrm>
              <a:custGeom>
                <a:avLst/>
                <a:gdLst/>
                <a:ahLst/>
                <a:cxnLst>
                  <a:cxn ang="0">
                    <a:pos x="0" y="0"/>
                  </a:cxn>
                  <a:cxn ang="0">
                    <a:pos x="163" y="0"/>
                  </a:cxn>
                  <a:cxn ang="0">
                    <a:pos x="163" y="288"/>
                  </a:cxn>
                  <a:cxn ang="0">
                    <a:pos x="0" y="288"/>
                  </a:cxn>
                </a:cxnLst>
                <a:rect l="0" t="0" r="r" b="b"/>
                <a:pathLst>
                  <a:path w="164" h="289">
                    <a:moveTo>
                      <a:pt x="0" y="0"/>
                    </a:moveTo>
                    <a:lnTo>
                      <a:pt x="163" y="0"/>
                    </a:lnTo>
                    <a:lnTo>
                      <a:pt x="163" y="288"/>
                    </a:lnTo>
                    <a:lnTo>
                      <a:pt x="0" y="288"/>
                    </a:lnTo>
                  </a:path>
                </a:pathLst>
              </a:custGeom>
              <a:noFill/>
              <a:ln w="25400" cap="rnd" cmpd="sng">
                <a:solidFill>
                  <a:schemeClr val="tx1"/>
                </a:solidFill>
                <a:prstDash val="solid"/>
                <a:round/>
                <a:headEnd type="none" w="med" len="med"/>
                <a:tailEnd type="none" w="med" len="med"/>
              </a:ln>
              <a:effectLst/>
            </p:spPr>
            <p:txBody>
              <a:bodyPr/>
              <a:lstStyle/>
              <a:p>
                <a:pPr defTabSz="457200"/>
                <a:endParaRPr lang="en-US">
                  <a:solidFill>
                    <a:prstClr val="black"/>
                  </a:solidFill>
                </a:endParaRPr>
              </a:p>
            </p:txBody>
          </p:sp>
        </p:grpSp>
        <p:sp>
          <p:nvSpPr>
            <p:cNvPr id="2733203" name="Line 147"/>
            <p:cNvSpPr>
              <a:spLocks noChangeShapeType="1"/>
            </p:cNvSpPr>
            <p:nvPr/>
          </p:nvSpPr>
          <p:spPr bwMode="auto">
            <a:xfrm>
              <a:off x="4197" y="3184"/>
              <a:ext cx="155" cy="0"/>
            </a:xfrm>
            <a:prstGeom prst="line">
              <a:avLst/>
            </a:prstGeom>
            <a:noFill/>
            <a:ln w="25400">
              <a:solidFill>
                <a:schemeClr val="tx1"/>
              </a:solidFill>
              <a:round/>
            </a:ln>
            <a:effectLst/>
          </p:spPr>
          <p:txBody>
            <a:bodyPr wrap="none" anchor="ctr"/>
            <a:lstStyle/>
            <a:p>
              <a:pPr defTabSz="457200"/>
              <a:endParaRPr lang="en-US">
                <a:solidFill>
                  <a:prstClr val="black"/>
                </a:solidFill>
              </a:endParaRPr>
            </a:p>
          </p:txBody>
        </p:sp>
        <p:sp>
          <p:nvSpPr>
            <p:cNvPr id="2733204" name="Freeform 148"/>
            <p:cNvSpPr/>
            <p:nvPr/>
          </p:nvSpPr>
          <p:spPr bwMode="auto">
            <a:xfrm>
              <a:off x="4318" y="3184"/>
              <a:ext cx="431" cy="193"/>
            </a:xfrm>
            <a:custGeom>
              <a:avLst/>
              <a:gdLst/>
              <a:ahLst/>
              <a:cxnLst>
                <a:cxn ang="0">
                  <a:pos x="0" y="0"/>
                </a:cxn>
                <a:cxn ang="0">
                  <a:pos x="0" y="192"/>
                </a:cxn>
                <a:cxn ang="0">
                  <a:pos x="391" y="192"/>
                </a:cxn>
                <a:cxn ang="0">
                  <a:pos x="391" y="64"/>
                </a:cxn>
                <a:cxn ang="0">
                  <a:pos x="430" y="0"/>
                </a:cxn>
              </a:cxnLst>
              <a:rect l="0" t="0" r="r" b="b"/>
              <a:pathLst>
                <a:path w="431" h="193">
                  <a:moveTo>
                    <a:pt x="0" y="0"/>
                  </a:moveTo>
                  <a:lnTo>
                    <a:pt x="0" y="192"/>
                  </a:lnTo>
                  <a:lnTo>
                    <a:pt x="391" y="192"/>
                  </a:lnTo>
                  <a:lnTo>
                    <a:pt x="391" y="64"/>
                  </a:lnTo>
                  <a:lnTo>
                    <a:pt x="430" y="0"/>
                  </a:lnTo>
                </a:path>
              </a:pathLst>
            </a:custGeom>
            <a:noFill/>
            <a:ln w="25400" cap="rnd" cmpd="sng">
              <a:solidFill>
                <a:schemeClr val="tx1"/>
              </a:solidFill>
              <a:prstDash val="solid"/>
              <a:round/>
              <a:headEnd type="none" w="med" len="med"/>
              <a:tailEnd type="none" w="med" len="med"/>
            </a:ln>
            <a:effectLst/>
          </p:spPr>
          <p:txBody>
            <a:bodyPr/>
            <a:lstStyle/>
            <a:p>
              <a:pPr defTabSz="457200"/>
              <a:endParaRPr lang="en-US">
                <a:solidFill>
                  <a:prstClr val="black"/>
                </a:solidFill>
              </a:endParaRPr>
            </a:p>
          </p:txBody>
        </p:sp>
      </p:grpSp>
      <p:grpSp>
        <p:nvGrpSpPr>
          <p:cNvPr id="2733059" name="Group 149"/>
          <p:cNvGrpSpPr/>
          <p:nvPr/>
        </p:nvGrpSpPr>
        <p:grpSpPr bwMode="auto">
          <a:xfrm>
            <a:off x="7650334" y="3669641"/>
            <a:ext cx="876300" cy="2084387"/>
            <a:chOff x="3770" y="2144"/>
            <a:chExt cx="552" cy="1313"/>
          </a:xfrm>
        </p:grpSpPr>
        <p:sp>
          <p:nvSpPr>
            <p:cNvPr id="2733206" name="Rectangle 150"/>
            <p:cNvSpPr>
              <a:spLocks noChangeArrowheads="1"/>
            </p:cNvSpPr>
            <p:nvPr/>
          </p:nvSpPr>
          <p:spPr bwMode="auto">
            <a:xfrm>
              <a:off x="3947" y="2146"/>
              <a:ext cx="327" cy="188"/>
            </a:xfrm>
            <a:prstGeom prst="rect">
              <a:avLst/>
            </a:prstGeom>
            <a:noFill/>
            <a:ln w="12700">
              <a:noFill/>
              <a:miter lim="800000"/>
            </a:ln>
            <a:effectLst/>
          </p:spPr>
          <p:txBody>
            <a:bodyPr wrap="none" lIns="90487" tIns="44450" rIns="90487" bIns="44450">
              <a:spAutoFit/>
            </a:bodyPr>
            <a:lstStyle/>
            <a:p>
              <a:pPr indent="0" defTabSz="457200">
                <a:buNone/>
              </a:pPr>
              <a:r>
                <a:rPr lang="en-US" sz="1600" b="1">
                  <a:solidFill>
                    <a:prstClr val="black"/>
                  </a:solidFill>
                  <a:latin typeface="Times" pitchFamily="-65" charset="0"/>
                </a:rPr>
                <a:t>Reg</a:t>
              </a:r>
            </a:p>
          </p:txBody>
        </p:sp>
        <p:grpSp>
          <p:nvGrpSpPr>
            <p:cNvPr id="2733062" name="Group 151"/>
            <p:cNvGrpSpPr/>
            <p:nvPr/>
          </p:nvGrpSpPr>
          <p:grpSpPr bwMode="auto">
            <a:xfrm>
              <a:off x="3974" y="2144"/>
              <a:ext cx="284" cy="289"/>
              <a:chOff x="3974" y="2144"/>
              <a:chExt cx="284" cy="289"/>
            </a:xfrm>
          </p:grpSpPr>
          <p:sp>
            <p:nvSpPr>
              <p:cNvPr id="2733208" name="Freeform 152"/>
              <p:cNvSpPr/>
              <p:nvPr/>
            </p:nvSpPr>
            <p:spPr bwMode="auto">
              <a:xfrm>
                <a:off x="3974" y="2144"/>
                <a:ext cx="142" cy="289"/>
              </a:xfrm>
              <a:custGeom>
                <a:avLst/>
                <a:gdLst/>
                <a:ahLst/>
                <a:cxnLst>
                  <a:cxn ang="0">
                    <a:pos x="141" y="0"/>
                  </a:cxn>
                  <a:cxn ang="0">
                    <a:pos x="0" y="0"/>
                  </a:cxn>
                  <a:cxn ang="0">
                    <a:pos x="0" y="288"/>
                  </a:cxn>
                  <a:cxn ang="0">
                    <a:pos x="141" y="288"/>
                  </a:cxn>
                </a:cxnLst>
                <a:rect l="0" t="0" r="r" b="b"/>
                <a:pathLst>
                  <a:path w="142" h="289">
                    <a:moveTo>
                      <a:pt x="141" y="0"/>
                    </a:moveTo>
                    <a:lnTo>
                      <a:pt x="0" y="0"/>
                    </a:lnTo>
                    <a:lnTo>
                      <a:pt x="0" y="288"/>
                    </a:lnTo>
                    <a:lnTo>
                      <a:pt x="141" y="288"/>
                    </a:lnTo>
                  </a:path>
                </a:pathLst>
              </a:custGeom>
              <a:noFill/>
              <a:ln w="25400" cap="rnd" cmpd="sng">
                <a:solidFill>
                  <a:schemeClr val="tx1"/>
                </a:solidFill>
                <a:prstDash val="solid"/>
                <a:round/>
                <a:headEnd type="none" w="med" len="med"/>
                <a:tailEnd type="none" w="med" len="med"/>
              </a:ln>
              <a:effectLst/>
            </p:spPr>
            <p:txBody>
              <a:bodyPr/>
              <a:lstStyle/>
              <a:p>
                <a:pPr defTabSz="457200"/>
                <a:endParaRPr lang="en-US">
                  <a:solidFill>
                    <a:prstClr val="black"/>
                  </a:solidFill>
                </a:endParaRPr>
              </a:p>
            </p:txBody>
          </p:sp>
          <p:sp>
            <p:nvSpPr>
              <p:cNvPr id="2733209" name="Freeform 153"/>
              <p:cNvSpPr/>
              <p:nvPr/>
            </p:nvSpPr>
            <p:spPr bwMode="auto">
              <a:xfrm>
                <a:off x="4115" y="2144"/>
                <a:ext cx="143" cy="289"/>
              </a:xfrm>
              <a:custGeom>
                <a:avLst/>
                <a:gdLst/>
                <a:ahLst/>
                <a:cxnLst>
                  <a:cxn ang="0">
                    <a:pos x="0" y="0"/>
                  </a:cxn>
                  <a:cxn ang="0">
                    <a:pos x="142" y="0"/>
                  </a:cxn>
                  <a:cxn ang="0">
                    <a:pos x="142" y="288"/>
                  </a:cxn>
                  <a:cxn ang="0">
                    <a:pos x="0" y="288"/>
                  </a:cxn>
                </a:cxnLst>
                <a:rect l="0" t="0" r="r" b="b"/>
                <a:pathLst>
                  <a:path w="143" h="289">
                    <a:moveTo>
                      <a:pt x="0" y="0"/>
                    </a:moveTo>
                    <a:lnTo>
                      <a:pt x="142" y="0"/>
                    </a:lnTo>
                    <a:lnTo>
                      <a:pt x="142" y="288"/>
                    </a:lnTo>
                    <a:lnTo>
                      <a:pt x="0" y="288"/>
                    </a:lnTo>
                  </a:path>
                </a:pathLst>
              </a:custGeom>
              <a:noFill/>
              <a:ln w="25400" cap="rnd" cmpd="sng">
                <a:solidFill>
                  <a:schemeClr val="tx1"/>
                </a:solidFill>
                <a:prstDash val="solid"/>
                <a:round/>
                <a:headEnd type="none" w="med" len="med"/>
                <a:tailEnd type="none" w="med" len="med"/>
              </a:ln>
              <a:effectLst/>
            </p:spPr>
            <p:txBody>
              <a:bodyPr/>
              <a:lstStyle/>
              <a:p>
                <a:pPr defTabSz="457200"/>
                <a:endParaRPr lang="en-US">
                  <a:solidFill>
                    <a:prstClr val="black"/>
                  </a:solidFill>
                </a:endParaRPr>
              </a:p>
            </p:txBody>
          </p:sp>
        </p:grpSp>
        <p:sp>
          <p:nvSpPr>
            <p:cNvPr id="2733210" name="Line 154"/>
            <p:cNvSpPr>
              <a:spLocks noChangeShapeType="1"/>
            </p:cNvSpPr>
            <p:nvPr/>
          </p:nvSpPr>
          <p:spPr bwMode="auto">
            <a:xfrm>
              <a:off x="3827" y="2288"/>
              <a:ext cx="139" cy="0"/>
            </a:xfrm>
            <a:prstGeom prst="line">
              <a:avLst/>
            </a:prstGeom>
            <a:noFill/>
            <a:ln w="25400">
              <a:solidFill>
                <a:schemeClr val="tx1"/>
              </a:solidFill>
              <a:round/>
            </a:ln>
            <a:effectLst/>
          </p:spPr>
          <p:txBody>
            <a:bodyPr wrap="none" anchor="ctr"/>
            <a:lstStyle/>
            <a:p>
              <a:pPr defTabSz="457200"/>
              <a:endParaRPr lang="en-US">
                <a:solidFill>
                  <a:prstClr val="black"/>
                </a:solidFill>
              </a:endParaRPr>
            </a:p>
          </p:txBody>
        </p:sp>
        <p:sp>
          <p:nvSpPr>
            <p:cNvPr id="2733211" name="Rectangle 155"/>
            <p:cNvSpPr>
              <a:spLocks noChangeArrowheads="1"/>
            </p:cNvSpPr>
            <p:nvPr/>
          </p:nvSpPr>
          <p:spPr bwMode="auto">
            <a:xfrm>
              <a:off x="3882" y="2594"/>
              <a:ext cx="334" cy="188"/>
            </a:xfrm>
            <a:prstGeom prst="rect">
              <a:avLst/>
            </a:prstGeom>
            <a:noFill/>
            <a:ln w="12700">
              <a:noFill/>
              <a:miter lim="800000"/>
            </a:ln>
            <a:effectLst/>
          </p:spPr>
          <p:txBody>
            <a:bodyPr wrap="none" lIns="90487" tIns="44450" rIns="90487" bIns="44450">
              <a:spAutoFit/>
            </a:bodyPr>
            <a:lstStyle/>
            <a:p>
              <a:pPr indent="0" defTabSz="457200">
                <a:buNone/>
              </a:pPr>
              <a:r>
                <a:rPr lang="en-US" sz="1600" b="1">
                  <a:solidFill>
                    <a:prstClr val="black"/>
                  </a:solidFill>
                  <a:latin typeface="Times" pitchFamily="-65" charset="0"/>
                </a:rPr>
                <a:t>  D$</a:t>
              </a:r>
            </a:p>
          </p:txBody>
        </p:sp>
        <p:grpSp>
          <p:nvGrpSpPr>
            <p:cNvPr id="2733068" name="Group 156"/>
            <p:cNvGrpSpPr/>
            <p:nvPr/>
          </p:nvGrpSpPr>
          <p:grpSpPr bwMode="auto">
            <a:xfrm>
              <a:off x="3933" y="2592"/>
              <a:ext cx="325" cy="289"/>
              <a:chOff x="3933" y="2592"/>
              <a:chExt cx="325" cy="289"/>
            </a:xfrm>
          </p:grpSpPr>
          <p:sp>
            <p:nvSpPr>
              <p:cNvPr id="2733213" name="Freeform 157"/>
              <p:cNvSpPr/>
              <p:nvPr/>
            </p:nvSpPr>
            <p:spPr bwMode="auto">
              <a:xfrm>
                <a:off x="3933" y="2592"/>
                <a:ext cx="162" cy="289"/>
              </a:xfrm>
              <a:custGeom>
                <a:avLst/>
                <a:gdLst/>
                <a:ahLst/>
                <a:cxnLst>
                  <a:cxn ang="0">
                    <a:pos x="161" y="0"/>
                  </a:cxn>
                  <a:cxn ang="0">
                    <a:pos x="0" y="0"/>
                  </a:cxn>
                  <a:cxn ang="0">
                    <a:pos x="0" y="288"/>
                  </a:cxn>
                  <a:cxn ang="0">
                    <a:pos x="161" y="288"/>
                  </a:cxn>
                </a:cxnLst>
                <a:rect l="0" t="0" r="r" b="b"/>
                <a:pathLst>
                  <a:path w="162" h="289">
                    <a:moveTo>
                      <a:pt x="161" y="0"/>
                    </a:moveTo>
                    <a:lnTo>
                      <a:pt x="0" y="0"/>
                    </a:lnTo>
                    <a:lnTo>
                      <a:pt x="0" y="288"/>
                    </a:lnTo>
                    <a:lnTo>
                      <a:pt x="161" y="288"/>
                    </a:lnTo>
                  </a:path>
                </a:pathLst>
              </a:custGeom>
              <a:noFill/>
              <a:ln w="25400" cap="rnd" cmpd="sng">
                <a:solidFill>
                  <a:schemeClr val="tx1"/>
                </a:solidFill>
                <a:prstDash val="solid"/>
                <a:round/>
                <a:headEnd type="none" w="med" len="med"/>
                <a:tailEnd type="none" w="med" len="med"/>
              </a:ln>
              <a:effectLst/>
            </p:spPr>
            <p:txBody>
              <a:bodyPr/>
              <a:lstStyle/>
              <a:p>
                <a:pPr defTabSz="457200"/>
                <a:endParaRPr lang="en-US">
                  <a:solidFill>
                    <a:prstClr val="black"/>
                  </a:solidFill>
                </a:endParaRPr>
              </a:p>
            </p:txBody>
          </p:sp>
          <p:sp>
            <p:nvSpPr>
              <p:cNvPr id="2733214" name="Freeform 158"/>
              <p:cNvSpPr/>
              <p:nvPr/>
            </p:nvSpPr>
            <p:spPr bwMode="auto">
              <a:xfrm>
                <a:off x="4094" y="2592"/>
                <a:ext cx="164" cy="289"/>
              </a:xfrm>
              <a:custGeom>
                <a:avLst/>
                <a:gdLst/>
                <a:ahLst/>
                <a:cxnLst>
                  <a:cxn ang="0">
                    <a:pos x="0" y="0"/>
                  </a:cxn>
                  <a:cxn ang="0">
                    <a:pos x="163" y="0"/>
                  </a:cxn>
                  <a:cxn ang="0">
                    <a:pos x="163" y="288"/>
                  </a:cxn>
                  <a:cxn ang="0">
                    <a:pos x="0" y="288"/>
                  </a:cxn>
                </a:cxnLst>
                <a:rect l="0" t="0" r="r" b="b"/>
                <a:pathLst>
                  <a:path w="164" h="289">
                    <a:moveTo>
                      <a:pt x="0" y="0"/>
                    </a:moveTo>
                    <a:lnTo>
                      <a:pt x="163" y="0"/>
                    </a:lnTo>
                    <a:lnTo>
                      <a:pt x="163" y="288"/>
                    </a:lnTo>
                    <a:lnTo>
                      <a:pt x="0" y="288"/>
                    </a:lnTo>
                  </a:path>
                </a:pathLst>
              </a:custGeom>
              <a:noFill/>
              <a:ln w="25400" cap="rnd" cmpd="sng">
                <a:solidFill>
                  <a:schemeClr val="tx1"/>
                </a:solidFill>
                <a:prstDash val="solid"/>
                <a:round/>
                <a:headEnd type="none" w="med" len="med"/>
                <a:tailEnd type="none" w="med" len="med"/>
              </a:ln>
              <a:effectLst/>
            </p:spPr>
            <p:txBody>
              <a:bodyPr/>
              <a:lstStyle/>
              <a:p>
                <a:pPr defTabSz="457200"/>
                <a:endParaRPr lang="en-US">
                  <a:solidFill>
                    <a:prstClr val="black"/>
                  </a:solidFill>
                </a:endParaRPr>
              </a:p>
            </p:txBody>
          </p:sp>
        </p:grpSp>
        <p:sp>
          <p:nvSpPr>
            <p:cNvPr id="2733215" name="Line 159"/>
            <p:cNvSpPr>
              <a:spLocks noChangeShapeType="1"/>
            </p:cNvSpPr>
            <p:nvPr/>
          </p:nvSpPr>
          <p:spPr bwMode="auto">
            <a:xfrm>
              <a:off x="3770" y="2736"/>
              <a:ext cx="155" cy="0"/>
            </a:xfrm>
            <a:prstGeom prst="line">
              <a:avLst/>
            </a:prstGeom>
            <a:noFill/>
            <a:ln w="25400">
              <a:solidFill>
                <a:schemeClr val="tx1"/>
              </a:solidFill>
              <a:round/>
            </a:ln>
            <a:effectLst/>
          </p:spPr>
          <p:txBody>
            <a:bodyPr wrap="none" anchor="ctr"/>
            <a:lstStyle/>
            <a:p>
              <a:pPr defTabSz="457200"/>
              <a:endParaRPr lang="en-US">
                <a:solidFill>
                  <a:prstClr val="black"/>
                </a:solidFill>
              </a:endParaRPr>
            </a:p>
          </p:txBody>
        </p:sp>
        <p:sp>
          <p:nvSpPr>
            <p:cNvPr id="2733216" name="Freeform 160"/>
            <p:cNvSpPr/>
            <p:nvPr/>
          </p:nvSpPr>
          <p:spPr bwMode="auto">
            <a:xfrm>
              <a:off x="3891" y="2736"/>
              <a:ext cx="431" cy="193"/>
            </a:xfrm>
            <a:custGeom>
              <a:avLst/>
              <a:gdLst/>
              <a:ahLst/>
              <a:cxnLst>
                <a:cxn ang="0">
                  <a:pos x="0" y="0"/>
                </a:cxn>
                <a:cxn ang="0">
                  <a:pos x="0" y="192"/>
                </a:cxn>
                <a:cxn ang="0">
                  <a:pos x="391" y="192"/>
                </a:cxn>
                <a:cxn ang="0">
                  <a:pos x="391" y="64"/>
                </a:cxn>
                <a:cxn ang="0">
                  <a:pos x="430" y="0"/>
                </a:cxn>
              </a:cxnLst>
              <a:rect l="0" t="0" r="r" b="b"/>
              <a:pathLst>
                <a:path w="431" h="193">
                  <a:moveTo>
                    <a:pt x="0" y="0"/>
                  </a:moveTo>
                  <a:lnTo>
                    <a:pt x="0" y="192"/>
                  </a:lnTo>
                  <a:lnTo>
                    <a:pt x="391" y="192"/>
                  </a:lnTo>
                  <a:lnTo>
                    <a:pt x="391" y="64"/>
                  </a:lnTo>
                  <a:lnTo>
                    <a:pt x="430" y="0"/>
                  </a:lnTo>
                </a:path>
              </a:pathLst>
            </a:custGeom>
            <a:noFill/>
            <a:ln w="25400" cap="rnd" cmpd="sng">
              <a:solidFill>
                <a:schemeClr val="tx1"/>
              </a:solidFill>
              <a:prstDash val="solid"/>
              <a:round/>
              <a:headEnd type="none" w="med" len="med"/>
              <a:tailEnd type="none" w="med" len="med"/>
            </a:ln>
            <a:effectLst/>
          </p:spPr>
          <p:txBody>
            <a:bodyPr/>
            <a:lstStyle/>
            <a:p>
              <a:pPr defTabSz="457200"/>
              <a:endParaRPr lang="en-US">
                <a:solidFill>
                  <a:prstClr val="black"/>
                </a:solidFill>
              </a:endParaRPr>
            </a:p>
          </p:txBody>
        </p:sp>
        <p:grpSp>
          <p:nvGrpSpPr>
            <p:cNvPr id="2733077" name="Group 161"/>
            <p:cNvGrpSpPr/>
            <p:nvPr/>
          </p:nvGrpSpPr>
          <p:grpSpPr bwMode="auto">
            <a:xfrm>
              <a:off x="3974" y="2944"/>
              <a:ext cx="216" cy="481"/>
              <a:chOff x="3974" y="2944"/>
              <a:chExt cx="216" cy="481"/>
            </a:xfrm>
          </p:grpSpPr>
          <p:sp>
            <p:nvSpPr>
              <p:cNvPr id="2733218" name="Freeform 162"/>
              <p:cNvSpPr/>
              <p:nvPr/>
            </p:nvSpPr>
            <p:spPr bwMode="auto">
              <a:xfrm>
                <a:off x="3977" y="2944"/>
                <a:ext cx="213" cy="481"/>
              </a:xfrm>
              <a:custGeom>
                <a:avLst/>
                <a:gdLst/>
                <a:ahLst/>
                <a:cxnLst>
                  <a:cxn ang="0">
                    <a:pos x="0" y="320"/>
                  </a:cxn>
                  <a:cxn ang="0">
                    <a:pos x="71" y="240"/>
                  </a:cxn>
                  <a:cxn ang="0">
                    <a:pos x="0" y="160"/>
                  </a:cxn>
                  <a:cxn ang="0">
                    <a:pos x="0" y="0"/>
                  </a:cxn>
                  <a:cxn ang="0">
                    <a:pos x="212" y="160"/>
                  </a:cxn>
                  <a:cxn ang="0">
                    <a:pos x="212" y="320"/>
                  </a:cxn>
                  <a:cxn ang="0">
                    <a:pos x="0" y="480"/>
                  </a:cxn>
                  <a:cxn ang="0">
                    <a:pos x="0" y="320"/>
                  </a:cxn>
                </a:cxnLst>
                <a:rect l="0" t="0" r="r" b="b"/>
                <a:pathLst>
                  <a:path w="213" h="481">
                    <a:moveTo>
                      <a:pt x="0" y="320"/>
                    </a:moveTo>
                    <a:lnTo>
                      <a:pt x="71" y="240"/>
                    </a:lnTo>
                    <a:lnTo>
                      <a:pt x="0" y="160"/>
                    </a:lnTo>
                    <a:lnTo>
                      <a:pt x="0" y="0"/>
                    </a:lnTo>
                    <a:lnTo>
                      <a:pt x="212" y="160"/>
                    </a:lnTo>
                    <a:lnTo>
                      <a:pt x="212" y="320"/>
                    </a:lnTo>
                    <a:lnTo>
                      <a:pt x="0" y="480"/>
                    </a:lnTo>
                    <a:lnTo>
                      <a:pt x="0" y="320"/>
                    </a:lnTo>
                  </a:path>
                </a:pathLst>
              </a:custGeom>
              <a:noFill/>
              <a:ln w="25400" cap="rnd" cmpd="sng">
                <a:solidFill>
                  <a:schemeClr val="tx1"/>
                </a:solidFill>
                <a:prstDash val="solid"/>
                <a:round/>
                <a:headEnd type="none" w="med" len="med"/>
                <a:tailEnd type="none" w="med" len="med"/>
              </a:ln>
              <a:effectLst/>
            </p:spPr>
            <p:txBody>
              <a:bodyPr/>
              <a:lstStyle/>
              <a:p>
                <a:pPr defTabSz="457200"/>
                <a:endParaRPr lang="en-US">
                  <a:solidFill>
                    <a:prstClr val="black"/>
                  </a:solidFill>
                </a:endParaRPr>
              </a:p>
            </p:txBody>
          </p:sp>
          <p:sp>
            <p:nvSpPr>
              <p:cNvPr id="2733219" name="Rectangle 163"/>
              <p:cNvSpPr>
                <a:spLocks noChangeArrowheads="1"/>
              </p:cNvSpPr>
              <p:nvPr/>
            </p:nvSpPr>
            <p:spPr bwMode="auto">
              <a:xfrm rot="5400000">
                <a:off x="3876" y="3065"/>
                <a:ext cx="384" cy="188"/>
              </a:xfrm>
              <a:prstGeom prst="rect">
                <a:avLst/>
              </a:prstGeom>
              <a:noFill/>
              <a:ln w="12700">
                <a:noFill/>
                <a:miter lim="800000"/>
              </a:ln>
              <a:effectLst/>
            </p:spPr>
            <p:txBody>
              <a:bodyPr wrap="none" lIns="90487" tIns="44450" rIns="90487" bIns="44450">
                <a:spAutoFit/>
              </a:bodyPr>
              <a:lstStyle/>
              <a:p>
                <a:pPr indent="0" defTabSz="457200">
                  <a:buNone/>
                </a:pPr>
                <a:r>
                  <a:rPr lang="en-US" sz="1600" b="1">
                    <a:solidFill>
                      <a:prstClr val="black"/>
                    </a:solidFill>
                    <a:latin typeface="Times" pitchFamily="-65" charset="0"/>
                  </a:rPr>
                  <a:t>ALU</a:t>
                </a:r>
              </a:p>
            </p:txBody>
          </p:sp>
        </p:grpSp>
        <p:sp>
          <p:nvSpPr>
            <p:cNvPr id="2733220" name="Line 164"/>
            <p:cNvSpPr>
              <a:spLocks noChangeShapeType="1"/>
            </p:cNvSpPr>
            <p:nvPr/>
          </p:nvSpPr>
          <p:spPr bwMode="auto">
            <a:xfrm>
              <a:off x="3812" y="3088"/>
              <a:ext cx="157" cy="0"/>
            </a:xfrm>
            <a:prstGeom prst="line">
              <a:avLst/>
            </a:prstGeom>
            <a:noFill/>
            <a:ln w="25400">
              <a:solidFill>
                <a:schemeClr val="tx1"/>
              </a:solidFill>
              <a:round/>
            </a:ln>
            <a:effectLst/>
          </p:spPr>
          <p:txBody>
            <a:bodyPr wrap="none" anchor="ctr"/>
            <a:lstStyle/>
            <a:p>
              <a:pPr defTabSz="457200"/>
              <a:endParaRPr lang="en-US">
                <a:solidFill>
                  <a:prstClr val="black"/>
                </a:solidFill>
              </a:endParaRPr>
            </a:p>
          </p:txBody>
        </p:sp>
        <p:sp>
          <p:nvSpPr>
            <p:cNvPr id="2733221" name="Line 165"/>
            <p:cNvSpPr>
              <a:spLocks noChangeShapeType="1"/>
            </p:cNvSpPr>
            <p:nvPr/>
          </p:nvSpPr>
          <p:spPr bwMode="auto">
            <a:xfrm>
              <a:off x="3812" y="3280"/>
              <a:ext cx="157" cy="0"/>
            </a:xfrm>
            <a:prstGeom prst="line">
              <a:avLst/>
            </a:prstGeom>
            <a:noFill/>
            <a:ln w="25400">
              <a:solidFill>
                <a:schemeClr val="tx1"/>
              </a:solidFill>
              <a:round/>
            </a:ln>
            <a:effectLst/>
          </p:spPr>
          <p:txBody>
            <a:bodyPr wrap="none" anchor="ctr"/>
            <a:lstStyle/>
            <a:p>
              <a:pPr defTabSz="457200"/>
              <a:endParaRPr lang="en-US">
                <a:solidFill>
                  <a:prstClr val="black"/>
                </a:solidFill>
              </a:endParaRPr>
            </a:p>
          </p:txBody>
        </p:sp>
        <p:sp>
          <p:nvSpPr>
            <p:cNvPr id="2733222" name="Freeform 166"/>
            <p:cNvSpPr/>
            <p:nvPr/>
          </p:nvSpPr>
          <p:spPr bwMode="auto">
            <a:xfrm>
              <a:off x="3905" y="3179"/>
              <a:ext cx="337" cy="278"/>
            </a:xfrm>
            <a:custGeom>
              <a:avLst/>
              <a:gdLst/>
              <a:ahLst/>
              <a:cxnLst>
                <a:cxn ang="0">
                  <a:pos x="0" y="101"/>
                </a:cxn>
                <a:cxn ang="0">
                  <a:pos x="0" y="277"/>
                </a:cxn>
                <a:cxn ang="0">
                  <a:pos x="294" y="277"/>
                </a:cxn>
                <a:cxn ang="0">
                  <a:pos x="294" y="90"/>
                </a:cxn>
                <a:cxn ang="0">
                  <a:pos x="336" y="0"/>
                </a:cxn>
              </a:cxnLst>
              <a:rect l="0" t="0" r="r" b="b"/>
              <a:pathLst>
                <a:path w="337" h="278">
                  <a:moveTo>
                    <a:pt x="0" y="101"/>
                  </a:moveTo>
                  <a:lnTo>
                    <a:pt x="0" y="277"/>
                  </a:lnTo>
                  <a:lnTo>
                    <a:pt x="294" y="277"/>
                  </a:lnTo>
                  <a:lnTo>
                    <a:pt x="294" y="90"/>
                  </a:lnTo>
                  <a:lnTo>
                    <a:pt x="336" y="0"/>
                  </a:lnTo>
                </a:path>
              </a:pathLst>
            </a:custGeom>
            <a:noFill/>
            <a:ln w="25400" cap="rnd" cmpd="sng">
              <a:solidFill>
                <a:schemeClr val="tx1"/>
              </a:solidFill>
              <a:prstDash val="solid"/>
              <a:round/>
              <a:headEnd type="none" w="med" len="med"/>
              <a:tailEnd type="none" w="med" len="med"/>
            </a:ln>
            <a:effectLst/>
          </p:spPr>
          <p:txBody>
            <a:bodyPr/>
            <a:lstStyle/>
            <a:p>
              <a:pPr defTabSz="457200"/>
              <a:endParaRPr lang="en-US">
                <a:solidFill>
                  <a:prstClr val="black"/>
                </a:solidFill>
              </a:endParaRPr>
            </a:p>
          </p:txBody>
        </p:sp>
      </p:grpSp>
      <p:sp>
        <p:nvSpPr>
          <p:cNvPr id="2733223" name="Rectangle 167"/>
          <p:cNvSpPr>
            <a:spLocks noChangeArrowheads="1"/>
          </p:cNvSpPr>
          <p:nvPr/>
        </p:nvSpPr>
        <p:spPr bwMode="auto">
          <a:xfrm>
            <a:off x="204470" y="772795"/>
            <a:ext cx="7855585" cy="429895"/>
          </a:xfrm>
          <a:prstGeom prst="rect">
            <a:avLst/>
          </a:prstGeom>
          <a:noFill/>
          <a:ln w="12700">
            <a:noFill/>
            <a:miter lim="800000"/>
          </a:ln>
          <a:effectLst/>
        </p:spPr>
        <p:txBody>
          <a:bodyPr wrap="none" lIns="90487" tIns="44450" rIns="90487" bIns="44450">
            <a:normAutofit fontScale="95000" lnSpcReduction="10000"/>
          </a:bodyPr>
          <a:lstStyle/>
          <a:p>
            <a:pPr defTabSz="457200">
              <a:buFont typeface="Arial" panose="020B0604020202020204" pitchFamily="34" charset="0"/>
              <a:buChar char="•"/>
            </a:pPr>
            <a:r>
              <a:rPr lang="en-US" sz="2800" dirty="0">
                <a:solidFill>
                  <a:prstClr val="black"/>
                </a:solidFill>
              </a:rPr>
              <a:t>  </a:t>
            </a:r>
            <a:r>
              <a:rPr lang="zh-CN" altLang="en-US" sz="2800" dirty="0">
                <a:solidFill>
                  <a:prstClr val="black"/>
                </a:solidFill>
              </a:rPr>
              <a:t>每个寄存器右部分代表读操作，左部分代表写操作</a:t>
            </a:r>
            <a:endParaRPr lang="en-US" dirty="0">
              <a:solidFill>
                <a:prstClr val="black"/>
              </a:solidFill>
            </a:endParaRPr>
          </a:p>
        </p:txBody>
      </p:sp>
      <p:grpSp>
        <p:nvGrpSpPr>
          <p:cNvPr id="2733079" name="Group 168"/>
          <p:cNvGrpSpPr/>
          <p:nvPr/>
        </p:nvGrpSpPr>
        <p:grpSpPr bwMode="auto">
          <a:xfrm>
            <a:off x="4345159" y="2245653"/>
            <a:ext cx="673100" cy="1146175"/>
            <a:chOff x="1688" y="1247"/>
            <a:chExt cx="424" cy="722"/>
          </a:xfrm>
        </p:grpSpPr>
        <p:sp>
          <p:nvSpPr>
            <p:cNvPr id="2733225" name="Freeform 169" descr="25%"/>
            <p:cNvSpPr/>
            <p:nvPr/>
          </p:nvSpPr>
          <p:spPr bwMode="auto">
            <a:xfrm>
              <a:off x="1939" y="1247"/>
              <a:ext cx="148" cy="289"/>
            </a:xfrm>
            <a:custGeom>
              <a:avLst/>
              <a:gdLst/>
              <a:ahLst/>
              <a:cxnLst>
                <a:cxn ang="0">
                  <a:pos x="0" y="0"/>
                </a:cxn>
                <a:cxn ang="0">
                  <a:pos x="147" y="0"/>
                </a:cxn>
                <a:cxn ang="0">
                  <a:pos x="147" y="288"/>
                </a:cxn>
                <a:cxn ang="0">
                  <a:pos x="0" y="288"/>
                </a:cxn>
              </a:cxnLst>
              <a:rect l="0" t="0" r="r" b="b"/>
              <a:pathLst>
                <a:path w="148" h="289">
                  <a:moveTo>
                    <a:pt x="0" y="0"/>
                  </a:moveTo>
                  <a:lnTo>
                    <a:pt x="147" y="0"/>
                  </a:lnTo>
                  <a:lnTo>
                    <a:pt x="147" y="288"/>
                  </a:lnTo>
                  <a:lnTo>
                    <a:pt x="0" y="288"/>
                  </a:lnTo>
                </a:path>
              </a:pathLst>
            </a:custGeom>
            <a:pattFill prst="pct25">
              <a:fgClr>
                <a:schemeClr val="accent1"/>
              </a:fgClr>
              <a:bgClr>
                <a:srgbClr val="FFFFFF"/>
              </a:bgClr>
            </a:pattFill>
            <a:ln w="25400" cap="rnd" cmpd="sng">
              <a:solidFill>
                <a:schemeClr val="tx1"/>
              </a:solidFill>
              <a:prstDash val="solid"/>
              <a:round/>
              <a:headEnd type="none" w="med" len="med"/>
              <a:tailEnd type="none" w="med" len="med"/>
            </a:ln>
            <a:effectLst/>
          </p:spPr>
          <p:txBody>
            <a:bodyPr/>
            <a:lstStyle/>
            <a:p>
              <a:pPr defTabSz="457200"/>
              <a:endParaRPr lang="en-US">
                <a:solidFill>
                  <a:prstClr val="black"/>
                </a:solidFill>
              </a:endParaRPr>
            </a:p>
          </p:txBody>
        </p:sp>
        <p:sp>
          <p:nvSpPr>
            <p:cNvPr id="2733226" name="Rectangle 170"/>
            <p:cNvSpPr>
              <a:spLocks noChangeArrowheads="1"/>
            </p:cNvSpPr>
            <p:nvPr/>
          </p:nvSpPr>
          <p:spPr bwMode="auto">
            <a:xfrm>
              <a:off x="1784" y="1255"/>
              <a:ext cx="327" cy="188"/>
            </a:xfrm>
            <a:prstGeom prst="rect">
              <a:avLst/>
            </a:prstGeom>
            <a:noFill/>
            <a:ln w="12700">
              <a:noFill/>
              <a:miter lim="800000"/>
            </a:ln>
            <a:effectLst/>
          </p:spPr>
          <p:txBody>
            <a:bodyPr wrap="none" lIns="90487" tIns="44450" rIns="90487" bIns="44450">
              <a:spAutoFit/>
            </a:bodyPr>
            <a:lstStyle/>
            <a:p>
              <a:pPr indent="0" defTabSz="457200">
                <a:buNone/>
              </a:pPr>
              <a:r>
                <a:rPr lang="en-US" sz="1600" b="1">
                  <a:solidFill>
                    <a:prstClr val="black"/>
                  </a:solidFill>
                  <a:latin typeface="Times" pitchFamily="-65" charset="0"/>
                </a:rPr>
                <a:t>Reg</a:t>
              </a:r>
            </a:p>
          </p:txBody>
        </p:sp>
        <p:sp>
          <p:nvSpPr>
            <p:cNvPr id="2733227" name="Rectangle 171"/>
            <p:cNvSpPr>
              <a:spLocks noChangeArrowheads="1"/>
            </p:cNvSpPr>
            <p:nvPr/>
          </p:nvSpPr>
          <p:spPr bwMode="auto">
            <a:xfrm>
              <a:off x="1751" y="1698"/>
              <a:ext cx="292" cy="188"/>
            </a:xfrm>
            <a:prstGeom prst="rect">
              <a:avLst/>
            </a:prstGeom>
            <a:noFill/>
            <a:ln w="12700">
              <a:noFill/>
              <a:miter lim="800000"/>
            </a:ln>
            <a:effectLst/>
          </p:spPr>
          <p:txBody>
            <a:bodyPr wrap="none" lIns="90487" tIns="44450" rIns="90487" bIns="44450">
              <a:spAutoFit/>
            </a:bodyPr>
            <a:lstStyle/>
            <a:p>
              <a:pPr indent="0" defTabSz="457200">
                <a:buNone/>
              </a:pPr>
              <a:r>
                <a:rPr lang="en-US" sz="1600" b="1">
                  <a:solidFill>
                    <a:prstClr val="black"/>
                  </a:solidFill>
                  <a:latin typeface="Times" pitchFamily="-65" charset="0"/>
                </a:rPr>
                <a:t>  I$</a:t>
              </a:r>
              <a:endParaRPr lang="en-US" sz="1600" b="1" dirty="0">
                <a:solidFill>
                  <a:prstClr val="black"/>
                </a:solidFill>
                <a:latin typeface="Times" pitchFamily="-65" charset="0"/>
              </a:endParaRPr>
            </a:p>
          </p:txBody>
        </p:sp>
        <p:grpSp>
          <p:nvGrpSpPr>
            <p:cNvPr id="2733082" name="Group 172"/>
            <p:cNvGrpSpPr/>
            <p:nvPr/>
          </p:nvGrpSpPr>
          <p:grpSpPr bwMode="auto">
            <a:xfrm>
              <a:off x="1803" y="1248"/>
              <a:ext cx="296" cy="289"/>
              <a:chOff x="1803" y="1248"/>
              <a:chExt cx="296" cy="289"/>
            </a:xfrm>
          </p:grpSpPr>
          <p:sp>
            <p:nvSpPr>
              <p:cNvPr id="2733229" name="Freeform 173"/>
              <p:cNvSpPr/>
              <p:nvPr/>
            </p:nvSpPr>
            <p:spPr bwMode="auto">
              <a:xfrm>
                <a:off x="1803" y="1248"/>
                <a:ext cx="149" cy="289"/>
              </a:xfrm>
              <a:custGeom>
                <a:avLst/>
                <a:gdLst/>
                <a:ahLst/>
                <a:cxnLst>
                  <a:cxn ang="0">
                    <a:pos x="148" y="0"/>
                  </a:cxn>
                  <a:cxn ang="0">
                    <a:pos x="0" y="0"/>
                  </a:cxn>
                  <a:cxn ang="0">
                    <a:pos x="0" y="288"/>
                  </a:cxn>
                  <a:cxn ang="0">
                    <a:pos x="148" y="288"/>
                  </a:cxn>
                </a:cxnLst>
                <a:rect l="0" t="0" r="r" b="b"/>
                <a:pathLst>
                  <a:path w="149" h="289">
                    <a:moveTo>
                      <a:pt x="148" y="0"/>
                    </a:moveTo>
                    <a:lnTo>
                      <a:pt x="0" y="0"/>
                    </a:lnTo>
                    <a:lnTo>
                      <a:pt x="0" y="288"/>
                    </a:lnTo>
                    <a:lnTo>
                      <a:pt x="148" y="288"/>
                    </a:lnTo>
                  </a:path>
                </a:pathLst>
              </a:custGeom>
              <a:noFill/>
              <a:ln w="25400" cap="rnd" cmpd="sng">
                <a:solidFill>
                  <a:schemeClr val="tx1"/>
                </a:solidFill>
                <a:prstDash val="solid"/>
                <a:round/>
                <a:headEnd type="none" w="med" len="med"/>
                <a:tailEnd type="none" w="med" len="med"/>
              </a:ln>
              <a:effectLst/>
            </p:spPr>
            <p:txBody>
              <a:bodyPr/>
              <a:lstStyle/>
              <a:p>
                <a:pPr defTabSz="457200"/>
                <a:endParaRPr lang="en-US">
                  <a:solidFill>
                    <a:prstClr val="black"/>
                  </a:solidFill>
                </a:endParaRPr>
              </a:p>
            </p:txBody>
          </p:sp>
          <p:sp>
            <p:nvSpPr>
              <p:cNvPr id="2733230" name="Freeform 174"/>
              <p:cNvSpPr/>
              <p:nvPr/>
            </p:nvSpPr>
            <p:spPr bwMode="auto">
              <a:xfrm>
                <a:off x="1951" y="1248"/>
                <a:ext cx="148" cy="289"/>
              </a:xfrm>
              <a:custGeom>
                <a:avLst/>
                <a:gdLst/>
                <a:ahLst/>
                <a:cxnLst>
                  <a:cxn ang="0">
                    <a:pos x="0" y="0"/>
                  </a:cxn>
                  <a:cxn ang="0">
                    <a:pos x="147" y="0"/>
                  </a:cxn>
                  <a:cxn ang="0">
                    <a:pos x="147" y="288"/>
                  </a:cxn>
                  <a:cxn ang="0">
                    <a:pos x="0" y="288"/>
                  </a:cxn>
                </a:cxnLst>
                <a:rect l="0" t="0" r="r" b="b"/>
                <a:pathLst>
                  <a:path w="148" h="289">
                    <a:moveTo>
                      <a:pt x="0" y="0"/>
                    </a:moveTo>
                    <a:lnTo>
                      <a:pt x="147" y="0"/>
                    </a:lnTo>
                    <a:lnTo>
                      <a:pt x="147" y="288"/>
                    </a:lnTo>
                    <a:lnTo>
                      <a:pt x="0" y="288"/>
                    </a:lnTo>
                  </a:path>
                </a:pathLst>
              </a:custGeom>
              <a:noFill/>
              <a:ln w="25400" cap="rnd" cmpd="sng">
                <a:solidFill>
                  <a:schemeClr val="tx1"/>
                </a:solidFill>
                <a:prstDash val="solid"/>
                <a:round/>
                <a:headEnd type="none" w="med" len="med"/>
                <a:tailEnd type="none" w="med" len="med"/>
              </a:ln>
              <a:effectLst/>
            </p:spPr>
            <p:txBody>
              <a:bodyPr/>
              <a:lstStyle/>
              <a:p>
                <a:pPr defTabSz="457200"/>
                <a:endParaRPr lang="en-US">
                  <a:solidFill>
                    <a:prstClr val="black"/>
                  </a:solidFill>
                </a:endParaRPr>
              </a:p>
            </p:txBody>
          </p:sp>
        </p:grpSp>
        <p:sp>
          <p:nvSpPr>
            <p:cNvPr id="2733231" name="Line 175"/>
            <p:cNvSpPr>
              <a:spLocks noChangeShapeType="1"/>
            </p:cNvSpPr>
            <p:nvPr/>
          </p:nvSpPr>
          <p:spPr bwMode="auto">
            <a:xfrm>
              <a:off x="1688" y="1392"/>
              <a:ext cx="96" cy="0"/>
            </a:xfrm>
            <a:prstGeom prst="line">
              <a:avLst/>
            </a:prstGeom>
            <a:noFill/>
            <a:ln w="25400">
              <a:solidFill>
                <a:schemeClr val="tx1"/>
              </a:solidFill>
              <a:round/>
            </a:ln>
            <a:effectLst/>
          </p:spPr>
          <p:txBody>
            <a:bodyPr wrap="none" anchor="ctr"/>
            <a:lstStyle/>
            <a:p>
              <a:pPr defTabSz="457200"/>
              <a:endParaRPr lang="en-US">
                <a:solidFill>
                  <a:prstClr val="black"/>
                </a:solidFill>
              </a:endParaRPr>
            </a:p>
          </p:txBody>
        </p:sp>
        <p:sp>
          <p:nvSpPr>
            <p:cNvPr id="2733232" name="Freeform 176"/>
            <p:cNvSpPr/>
            <p:nvPr/>
          </p:nvSpPr>
          <p:spPr bwMode="auto">
            <a:xfrm>
              <a:off x="1750" y="1296"/>
              <a:ext cx="48" cy="97"/>
            </a:xfrm>
            <a:custGeom>
              <a:avLst/>
              <a:gdLst/>
              <a:ahLst/>
              <a:cxnLst>
                <a:cxn ang="0">
                  <a:pos x="0" y="96"/>
                </a:cxn>
                <a:cxn ang="0">
                  <a:pos x="0" y="0"/>
                </a:cxn>
                <a:cxn ang="0">
                  <a:pos x="47" y="0"/>
                </a:cxn>
                <a:cxn ang="0">
                  <a:pos x="47" y="0"/>
                </a:cxn>
              </a:cxnLst>
              <a:rect l="0" t="0" r="r" b="b"/>
              <a:pathLst>
                <a:path w="48" h="97">
                  <a:moveTo>
                    <a:pt x="0" y="96"/>
                  </a:moveTo>
                  <a:lnTo>
                    <a:pt x="0" y="0"/>
                  </a:lnTo>
                  <a:lnTo>
                    <a:pt x="47" y="0"/>
                  </a:lnTo>
                  <a:lnTo>
                    <a:pt x="47" y="0"/>
                  </a:lnTo>
                </a:path>
              </a:pathLst>
            </a:custGeom>
            <a:noFill/>
            <a:ln w="25400" cap="rnd" cmpd="sng">
              <a:solidFill>
                <a:schemeClr val="tx1"/>
              </a:solidFill>
              <a:prstDash val="solid"/>
              <a:round/>
              <a:headEnd type="none" w="med" len="med"/>
              <a:tailEnd type="none" w="med" len="med"/>
            </a:ln>
            <a:effectLst/>
          </p:spPr>
          <p:txBody>
            <a:bodyPr/>
            <a:lstStyle/>
            <a:p>
              <a:pPr defTabSz="457200"/>
              <a:endParaRPr lang="en-US">
                <a:solidFill>
                  <a:prstClr val="black"/>
                </a:solidFill>
              </a:endParaRPr>
            </a:p>
          </p:txBody>
        </p:sp>
        <p:grpSp>
          <p:nvGrpSpPr>
            <p:cNvPr id="2733085" name="Group 177"/>
            <p:cNvGrpSpPr/>
            <p:nvPr/>
          </p:nvGrpSpPr>
          <p:grpSpPr bwMode="auto">
            <a:xfrm>
              <a:off x="1753" y="1680"/>
              <a:ext cx="359" cy="289"/>
              <a:chOff x="1324" y="1248"/>
              <a:chExt cx="359" cy="289"/>
            </a:xfrm>
          </p:grpSpPr>
          <p:sp>
            <p:nvSpPr>
              <p:cNvPr id="2733234" name="Rectangle 178"/>
              <p:cNvSpPr>
                <a:spLocks noChangeArrowheads="1"/>
              </p:cNvSpPr>
              <p:nvPr/>
            </p:nvSpPr>
            <p:spPr bwMode="auto">
              <a:xfrm>
                <a:off x="1324" y="1250"/>
                <a:ext cx="194" cy="188"/>
              </a:xfrm>
              <a:prstGeom prst="rect">
                <a:avLst/>
              </a:prstGeom>
              <a:noFill/>
              <a:ln w="12700">
                <a:noFill/>
                <a:miter lim="800000"/>
              </a:ln>
              <a:effectLst/>
            </p:spPr>
            <p:txBody>
              <a:bodyPr wrap="none" lIns="90487" tIns="44450" rIns="90487" bIns="44450">
                <a:spAutoFit/>
              </a:bodyPr>
              <a:lstStyle/>
              <a:p>
                <a:pPr indent="0" defTabSz="457200">
                  <a:buNone/>
                </a:pPr>
                <a:r>
                  <a:rPr lang="en-US" sz="1600" b="1">
                    <a:solidFill>
                      <a:prstClr val="black"/>
                    </a:solidFill>
                    <a:latin typeface="Times" pitchFamily="-65" charset="0"/>
                  </a:rPr>
                  <a:t> </a:t>
                </a:r>
              </a:p>
            </p:txBody>
          </p:sp>
          <p:grpSp>
            <p:nvGrpSpPr>
              <p:cNvPr id="2733088" name="Group 179"/>
              <p:cNvGrpSpPr/>
              <p:nvPr/>
            </p:nvGrpSpPr>
            <p:grpSpPr bwMode="auto">
              <a:xfrm>
                <a:off x="1343" y="1248"/>
                <a:ext cx="340" cy="289"/>
                <a:chOff x="1343" y="1248"/>
                <a:chExt cx="340" cy="289"/>
              </a:xfrm>
            </p:grpSpPr>
            <p:sp>
              <p:nvSpPr>
                <p:cNvPr id="2733236" name="Freeform 180"/>
                <p:cNvSpPr/>
                <p:nvPr/>
              </p:nvSpPr>
              <p:spPr bwMode="auto">
                <a:xfrm>
                  <a:off x="1343" y="1248"/>
                  <a:ext cx="170" cy="289"/>
                </a:xfrm>
                <a:custGeom>
                  <a:avLst/>
                  <a:gdLst/>
                  <a:ahLst/>
                  <a:cxnLst>
                    <a:cxn ang="0">
                      <a:pos x="169" y="0"/>
                    </a:cxn>
                    <a:cxn ang="0">
                      <a:pos x="0" y="0"/>
                    </a:cxn>
                    <a:cxn ang="0">
                      <a:pos x="0" y="288"/>
                    </a:cxn>
                    <a:cxn ang="0">
                      <a:pos x="169" y="288"/>
                    </a:cxn>
                  </a:cxnLst>
                  <a:rect l="0" t="0" r="r" b="b"/>
                  <a:pathLst>
                    <a:path w="170" h="289">
                      <a:moveTo>
                        <a:pt x="169" y="0"/>
                      </a:moveTo>
                      <a:lnTo>
                        <a:pt x="0" y="0"/>
                      </a:lnTo>
                      <a:lnTo>
                        <a:pt x="0" y="288"/>
                      </a:lnTo>
                      <a:lnTo>
                        <a:pt x="169" y="288"/>
                      </a:lnTo>
                    </a:path>
                  </a:pathLst>
                </a:custGeom>
                <a:noFill/>
                <a:ln w="25400" cap="rnd" cmpd="sng">
                  <a:solidFill>
                    <a:schemeClr val="tx1"/>
                  </a:solidFill>
                  <a:prstDash val="solid"/>
                  <a:round/>
                  <a:headEnd type="none" w="med" len="med"/>
                  <a:tailEnd type="none" w="med" len="med"/>
                </a:ln>
                <a:effectLst/>
              </p:spPr>
              <p:txBody>
                <a:bodyPr/>
                <a:lstStyle/>
                <a:p>
                  <a:pPr defTabSz="457200"/>
                  <a:endParaRPr lang="en-US">
                    <a:solidFill>
                      <a:prstClr val="black"/>
                    </a:solidFill>
                  </a:endParaRPr>
                </a:p>
              </p:txBody>
            </p:sp>
            <p:sp>
              <p:nvSpPr>
                <p:cNvPr id="2733237" name="Freeform 181"/>
                <p:cNvSpPr/>
                <p:nvPr/>
              </p:nvSpPr>
              <p:spPr bwMode="auto">
                <a:xfrm>
                  <a:off x="1512" y="1248"/>
                  <a:ext cx="171" cy="289"/>
                </a:xfrm>
                <a:custGeom>
                  <a:avLst/>
                  <a:gdLst/>
                  <a:ahLst/>
                  <a:cxnLst>
                    <a:cxn ang="0">
                      <a:pos x="0" y="0"/>
                    </a:cxn>
                    <a:cxn ang="0">
                      <a:pos x="170" y="0"/>
                    </a:cxn>
                    <a:cxn ang="0">
                      <a:pos x="170" y="288"/>
                    </a:cxn>
                    <a:cxn ang="0">
                      <a:pos x="0" y="288"/>
                    </a:cxn>
                  </a:cxnLst>
                  <a:rect l="0" t="0" r="r" b="b"/>
                  <a:pathLst>
                    <a:path w="171" h="289">
                      <a:moveTo>
                        <a:pt x="0" y="0"/>
                      </a:moveTo>
                      <a:lnTo>
                        <a:pt x="170" y="0"/>
                      </a:lnTo>
                      <a:lnTo>
                        <a:pt x="170" y="288"/>
                      </a:lnTo>
                      <a:lnTo>
                        <a:pt x="0" y="288"/>
                      </a:lnTo>
                    </a:path>
                  </a:pathLst>
                </a:custGeom>
                <a:noFill/>
                <a:ln w="25400" cap="rnd" cmpd="sng">
                  <a:solidFill>
                    <a:schemeClr val="tx1"/>
                  </a:solidFill>
                  <a:prstDash val="solid"/>
                  <a:round/>
                  <a:headEnd type="none" w="med" len="med"/>
                  <a:tailEnd type="none" w="med" len="med"/>
                </a:ln>
                <a:effectLst/>
              </p:spPr>
              <p:txBody>
                <a:bodyPr/>
                <a:lstStyle/>
                <a:p>
                  <a:pPr defTabSz="457200"/>
                  <a:endParaRPr lang="en-US">
                    <a:solidFill>
                      <a:prstClr val="black"/>
                    </a:solidFill>
                  </a:endParaRPr>
                </a:p>
              </p:txBody>
            </p:sp>
          </p:grpSp>
        </p:grpSp>
      </p:grpSp>
      <p:sp>
        <p:nvSpPr>
          <p:cNvPr id="182" name="Title 181"/>
          <p:cNvSpPr>
            <a:spLocks noGrp="1"/>
          </p:cNvSpPr>
          <p:nvPr>
            <p:ph type="title" idx="4294967295"/>
          </p:nvPr>
        </p:nvSpPr>
        <p:spPr>
          <a:xfrm>
            <a:off x="32385" y="273050"/>
            <a:ext cx="7010400" cy="371475"/>
          </a:xfrm>
        </p:spPr>
        <p:txBody>
          <a:bodyPr/>
          <a:lstStyle/>
          <a:p>
            <a:r>
              <a:rPr lang="zh-CN" altLang="en-US" dirty="0">
                <a:solidFill>
                  <a:schemeClr val="accent1"/>
                </a:solidFill>
              </a:rPr>
              <a:t>流水线</a:t>
            </a:r>
            <a:endParaRPr lang="en-US" dirty="0">
              <a:solidFill>
                <a:schemeClr val="accent1"/>
              </a:solidFill>
            </a:endParaRPr>
          </a:p>
        </p:txBody>
      </p:sp>
    </p:spTree>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273050"/>
            <a:ext cx="7010400" cy="371475"/>
          </a:xfrm>
        </p:spPr>
        <p:txBody>
          <a:bodyPr/>
          <a:lstStyle/>
          <a:p>
            <a:r>
              <a:rPr lang="zh-CN" altLang="en-US" dirty="0">
                <a:solidFill>
                  <a:schemeClr val="accent1"/>
                </a:solidFill>
              </a:rPr>
              <a:t>指令集并行</a:t>
            </a:r>
            <a:r>
              <a:rPr lang="en-US" dirty="0">
                <a:solidFill>
                  <a:schemeClr val="accent1"/>
                </a:solidFill>
              </a:rPr>
              <a:t>(ILP)</a:t>
            </a:r>
          </a:p>
        </p:txBody>
      </p:sp>
      <p:sp>
        <p:nvSpPr>
          <p:cNvPr id="3" name="Content Placeholder 2"/>
          <p:cNvSpPr>
            <a:spLocks noGrp="1"/>
          </p:cNvSpPr>
          <p:nvPr>
            <p:ph idx="4294967295"/>
          </p:nvPr>
        </p:nvSpPr>
        <p:spPr>
          <a:xfrm>
            <a:off x="435610" y="1204595"/>
            <a:ext cx="8229600" cy="974090"/>
          </a:xfrm>
        </p:spPr>
        <p:txBody>
          <a:bodyPr/>
          <a:lstStyle/>
          <a:p>
            <a:r>
              <a:rPr lang="zh-CN" altLang="en-US" dirty="0"/>
              <a:t>指令集并行（</a:t>
            </a:r>
            <a:r>
              <a:rPr lang="en-US" altLang="zh-CN" dirty="0"/>
              <a:t>instruction level parallelism</a:t>
            </a:r>
            <a:r>
              <a:rPr lang="zh-CN" altLang="en-US" dirty="0"/>
              <a:t>，</a:t>
            </a:r>
            <a:r>
              <a:rPr lang="en-US" altLang="zh-CN" dirty="0"/>
              <a:t>ILP</a:t>
            </a:r>
            <a:r>
              <a:rPr lang="zh-CN" altLang="en-US" dirty="0"/>
              <a:t>）是指令流水线技术可以使多条指令在同一硬件上同时执行。</a:t>
            </a:r>
            <a:endParaRPr lang="en-US"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82" name="Rectangle 2"/>
          <p:cNvSpPr>
            <a:spLocks noGrp="1" noChangeArrowheads="1"/>
          </p:cNvSpPr>
          <p:nvPr>
            <p:ph type="title" idx="4294967295"/>
          </p:nvPr>
        </p:nvSpPr>
        <p:spPr>
          <a:xfrm>
            <a:off x="0" y="273050"/>
            <a:ext cx="7010400" cy="371475"/>
          </a:xfrm>
        </p:spPr>
        <p:txBody>
          <a:bodyPr/>
          <a:lstStyle/>
          <a:p>
            <a:r>
              <a:rPr lang="zh-CN" altLang="en-US" dirty="0">
                <a:solidFill>
                  <a:schemeClr val="accent1"/>
                </a:solidFill>
              </a:rPr>
              <a:t>流水线的优势</a:t>
            </a:r>
            <a:r>
              <a:rPr lang="en-US" dirty="0">
                <a:solidFill>
                  <a:schemeClr val="accent1"/>
                </a:solidFill>
              </a:rPr>
              <a:t>(1/2)</a:t>
            </a:r>
            <a:endParaRPr lang="en-AU" dirty="0">
              <a:solidFill>
                <a:schemeClr val="accent1"/>
              </a:solidFill>
            </a:endParaRPr>
          </a:p>
        </p:txBody>
      </p:sp>
      <p:sp>
        <p:nvSpPr>
          <p:cNvPr id="327683" name="Rectangle 3"/>
          <p:cNvSpPr>
            <a:spLocks noGrp="1" noChangeArrowheads="1"/>
          </p:cNvSpPr>
          <p:nvPr>
            <p:ph idx="4294967295"/>
          </p:nvPr>
        </p:nvSpPr>
        <p:spPr>
          <a:xfrm>
            <a:off x="902970" y="1205865"/>
            <a:ext cx="8229600" cy="4937760"/>
          </a:xfrm>
        </p:spPr>
        <p:txBody>
          <a:bodyPr>
            <a:normAutofit lnSpcReduction="10000"/>
          </a:bodyPr>
          <a:lstStyle/>
          <a:p>
            <a:r>
              <a:rPr lang="zh-CN" altLang="en-US" sz="2800" dirty="0"/>
              <a:t>假设</a:t>
            </a:r>
            <a:endParaRPr lang="en-US" sz="2800" dirty="0"/>
          </a:p>
          <a:p>
            <a:pPr lvl="1"/>
            <a:r>
              <a:rPr lang="zh-CN" altLang="en-US" sz="2400" dirty="0"/>
              <a:t>译码</a:t>
            </a:r>
            <a:r>
              <a:rPr lang="en-US" altLang="zh-CN" sz="2400" dirty="0"/>
              <a:t>/</a:t>
            </a:r>
            <a:r>
              <a:rPr lang="zh-CN" altLang="en-US" sz="2400" dirty="0"/>
              <a:t>读寄存器阶段和写寄存器阶段的花费为</a:t>
            </a:r>
            <a:r>
              <a:rPr lang="en-US" sz="2400" dirty="0"/>
              <a:t>100ps</a:t>
            </a:r>
          </a:p>
          <a:p>
            <a:pPr lvl="1"/>
            <a:r>
              <a:rPr lang="zh-CN" altLang="en-US" sz="2400" dirty="0"/>
              <a:t>其他阶段为</a:t>
            </a:r>
            <a:r>
              <a:rPr lang="en-US" sz="2400" dirty="0"/>
              <a:t>200ps</a:t>
            </a:r>
          </a:p>
          <a:p>
            <a:pPr lvl="1"/>
            <a:endParaRPr lang="en-US" sz="2800" dirty="0"/>
          </a:p>
          <a:p>
            <a:endParaRPr lang="en-US" sz="2800" dirty="0"/>
          </a:p>
          <a:p>
            <a:endParaRPr lang="en-US" sz="2800" dirty="0"/>
          </a:p>
          <a:p>
            <a:endParaRPr lang="en-US" sz="2800" dirty="0"/>
          </a:p>
          <a:p>
            <a:endParaRPr lang="en-US" sz="2800" dirty="0"/>
          </a:p>
          <a:p>
            <a:r>
              <a:rPr lang="zh-CN" altLang="en-US" sz="2800" dirty="0"/>
              <a:t>流水线时钟频率是多少？</a:t>
            </a:r>
            <a:endParaRPr lang="en-US" sz="2800" dirty="0"/>
          </a:p>
          <a:p>
            <a:pPr lvl="1"/>
            <a:r>
              <a:rPr lang="zh-CN" altLang="en-US" sz="2400" dirty="0"/>
              <a:t>对比流水线与单周期模型</a:t>
            </a:r>
            <a:endParaRPr lang="en-US" sz="2400" dirty="0"/>
          </a:p>
        </p:txBody>
      </p:sp>
      <p:graphicFrame>
        <p:nvGraphicFramePr>
          <p:cNvPr id="327684" name="Group 4"/>
          <p:cNvGraphicFramePr>
            <a:graphicFrameLocks noGrp="1"/>
          </p:cNvGraphicFramePr>
          <p:nvPr>
            <p:custDataLst>
              <p:tags r:id="rId1"/>
            </p:custDataLst>
          </p:nvPr>
        </p:nvGraphicFramePr>
        <p:xfrm>
          <a:off x="2020888" y="2648585"/>
          <a:ext cx="8353425" cy="2052320"/>
        </p:xfrm>
        <a:graphic>
          <a:graphicData uri="http://schemas.openxmlformats.org/drawingml/2006/table">
            <a:tbl>
              <a:tblPr/>
              <a:tblGrid>
                <a:gridCol w="1193800">
                  <a:extLst>
                    <a:ext uri="{9D8B030D-6E8A-4147-A177-3AD203B41FA5}">
                      <a16:colId xmlns:a16="http://schemas.microsoft.com/office/drawing/2014/main" val="20000"/>
                    </a:ext>
                  </a:extLst>
                </a:gridCol>
                <a:gridCol w="1191895">
                  <a:extLst>
                    <a:ext uri="{9D8B030D-6E8A-4147-A177-3AD203B41FA5}">
                      <a16:colId xmlns:a16="http://schemas.microsoft.com/office/drawing/2014/main" val="20001"/>
                    </a:ext>
                  </a:extLst>
                </a:gridCol>
                <a:gridCol w="1195705">
                  <a:extLst>
                    <a:ext uri="{9D8B030D-6E8A-4147-A177-3AD203B41FA5}">
                      <a16:colId xmlns:a16="http://schemas.microsoft.com/office/drawing/2014/main" val="20002"/>
                    </a:ext>
                  </a:extLst>
                </a:gridCol>
                <a:gridCol w="1190625">
                  <a:extLst>
                    <a:ext uri="{9D8B030D-6E8A-4147-A177-3AD203B41FA5}">
                      <a16:colId xmlns:a16="http://schemas.microsoft.com/office/drawing/2014/main" val="20003"/>
                    </a:ext>
                  </a:extLst>
                </a:gridCol>
                <a:gridCol w="1195070">
                  <a:extLst>
                    <a:ext uri="{9D8B030D-6E8A-4147-A177-3AD203B41FA5}">
                      <a16:colId xmlns:a16="http://schemas.microsoft.com/office/drawing/2014/main" val="20004"/>
                    </a:ext>
                  </a:extLst>
                </a:gridCol>
                <a:gridCol w="1192530">
                  <a:extLst>
                    <a:ext uri="{9D8B030D-6E8A-4147-A177-3AD203B41FA5}">
                      <a16:colId xmlns:a16="http://schemas.microsoft.com/office/drawing/2014/main" val="20005"/>
                    </a:ext>
                  </a:extLst>
                </a:gridCol>
                <a:gridCol w="1193800">
                  <a:extLst>
                    <a:ext uri="{9D8B030D-6E8A-4147-A177-3AD203B41FA5}">
                      <a16:colId xmlns:a16="http://schemas.microsoft.com/office/drawing/2014/main" val="20006"/>
                    </a:ext>
                  </a:extLst>
                </a:gridCol>
              </a:tblGrid>
              <a:tr h="446405">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zh-CN" altLang="en-US" sz="1800" b="1" i="0" u="none" strike="noStrike" cap="none" normalizeH="0" baseline="0" dirty="0">
                          <a:ln>
                            <a:noFill/>
                          </a:ln>
                          <a:solidFill>
                            <a:schemeClr val="tx1"/>
                          </a:solidFill>
                          <a:effectLst/>
                          <a:latin typeface="Arial" panose="020B0604020202020204" pitchFamily="34" charset="0"/>
                        </a:rPr>
                        <a:t>指令</a:t>
                      </a:r>
                      <a:endParaRPr kumimoji="0" lang="en-AU" sz="1800" b="1" i="0" u="none" strike="noStrike" cap="none" normalizeH="0" baseline="0" dirty="0">
                        <a:ln>
                          <a:noFill/>
                        </a:ln>
                        <a:solidFill>
                          <a:schemeClr val="tx1"/>
                        </a:solidFill>
                        <a:effectLst/>
                        <a:latin typeface="Arial" panose="020B0604020202020204"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zh-CN" altLang="en-US" sz="1800" b="1" i="0" u="none" strike="noStrike" cap="none" normalizeH="0" baseline="0" dirty="0">
                          <a:ln>
                            <a:noFill/>
                          </a:ln>
                          <a:solidFill>
                            <a:schemeClr val="tx1"/>
                          </a:solidFill>
                          <a:effectLst/>
                          <a:latin typeface="Arial" panose="020B0604020202020204" pitchFamily="34" charset="0"/>
                        </a:rPr>
                        <a:t>取址</a:t>
                      </a:r>
                      <a:endParaRPr kumimoji="0" lang="en-AU" sz="1800" b="1" i="0" u="none" strike="noStrike" cap="none" normalizeH="0" baseline="0" dirty="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zh-CN" altLang="en-US" sz="1800" b="1" i="0" u="none" strike="noStrike" cap="none" normalizeH="0" baseline="0" dirty="0">
                          <a:ln>
                            <a:noFill/>
                          </a:ln>
                          <a:solidFill>
                            <a:schemeClr val="tx1"/>
                          </a:solidFill>
                          <a:effectLst/>
                          <a:latin typeface="Arial" panose="020B0604020202020204" pitchFamily="34" charset="0"/>
                        </a:rPr>
                        <a:t>读寄存器</a:t>
                      </a:r>
                      <a:endParaRPr kumimoji="0" lang="en-AU" sz="1800" b="1" i="0" u="none" strike="noStrike" cap="none" normalizeH="0" baseline="0" dirty="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zh-CN" altLang="en-US" sz="1800" b="1" i="0" u="none" strike="noStrike" cap="none" normalizeH="0" baseline="0" dirty="0">
                          <a:ln>
                            <a:noFill/>
                          </a:ln>
                          <a:solidFill>
                            <a:schemeClr val="tx1"/>
                          </a:solidFill>
                          <a:effectLst/>
                          <a:latin typeface="Arial" panose="020B0604020202020204" pitchFamily="34" charset="0"/>
                        </a:rPr>
                        <a:t>运算执行</a:t>
                      </a:r>
                      <a:endParaRPr kumimoji="0" lang="en-AU" sz="1800" b="1" i="0" u="none" strike="noStrike" cap="none" normalizeH="0" baseline="0" dirty="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zh-CN" altLang="en-US" sz="1800" b="1" i="0" u="none" strike="noStrike" cap="none" normalizeH="0" baseline="0" dirty="0">
                          <a:ln>
                            <a:noFill/>
                          </a:ln>
                          <a:solidFill>
                            <a:schemeClr val="tx1"/>
                          </a:solidFill>
                          <a:effectLst/>
                          <a:latin typeface="Arial" panose="020B0604020202020204" pitchFamily="34" charset="0"/>
                        </a:rPr>
                        <a:t>访问内存</a:t>
                      </a:r>
                      <a:endParaRPr kumimoji="0" lang="en-AU" sz="1800" b="1" i="0" u="none" strike="noStrike" cap="none" normalizeH="0" baseline="0" dirty="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zh-CN" altLang="en-US" sz="1800" b="1" i="0" u="none" strike="noStrike" cap="none" normalizeH="0" baseline="0" dirty="0">
                          <a:ln>
                            <a:noFill/>
                          </a:ln>
                          <a:solidFill>
                            <a:schemeClr val="tx1"/>
                          </a:solidFill>
                          <a:effectLst/>
                          <a:latin typeface="Arial" panose="020B0604020202020204" pitchFamily="34" charset="0"/>
                        </a:rPr>
                        <a:t>写寄存器</a:t>
                      </a:r>
                      <a:endParaRPr kumimoji="0" lang="en-AU" sz="1800" b="1" i="0" u="none" strike="noStrike" cap="none" normalizeH="0" baseline="0" dirty="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zh-CN" altLang="en-US" sz="1800" b="1" i="0" u="none" strike="noStrike" cap="none" normalizeH="0" baseline="0" dirty="0">
                          <a:ln>
                            <a:noFill/>
                          </a:ln>
                          <a:solidFill>
                            <a:schemeClr val="tx1"/>
                          </a:solidFill>
                          <a:effectLst/>
                          <a:latin typeface="Arial" panose="020B0604020202020204" pitchFamily="34" charset="0"/>
                        </a:rPr>
                        <a:t>总计</a:t>
                      </a:r>
                      <a:endParaRPr kumimoji="0" lang="en-AU" sz="1800" b="1" i="0" u="none" strike="noStrike" cap="none" normalizeH="0" baseline="0" dirty="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00050">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dirty="0">
                          <a:ln>
                            <a:noFill/>
                          </a:ln>
                          <a:solidFill>
                            <a:schemeClr val="tx1"/>
                          </a:solidFill>
                          <a:effectLst/>
                          <a:latin typeface="Arial" panose="020B0604020202020204" pitchFamily="34" charset="0"/>
                        </a:rPr>
                        <a:t>lw</a:t>
                      </a:r>
                      <a:endParaRPr kumimoji="0" lang="en-AU" sz="1800" b="0" i="0" u="none" strike="noStrike" cap="none" normalizeH="0" baseline="0" dirty="0">
                        <a:ln>
                          <a:noFill/>
                        </a:ln>
                        <a:solidFill>
                          <a:schemeClr val="tx1"/>
                        </a:solidFill>
                        <a:effectLst/>
                        <a:latin typeface="Arial" panose="020B0604020202020204"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dirty="0">
                          <a:ln>
                            <a:noFill/>
                          </a:ln>
                          <a:solidFill>
                            <a:schemeClr val="tx1"/>
                          </a:solidFill>
                          <a:effectLst/>
                          <a:latin typeface="Arial" panose="020B0604020202020204" pitchFamily="34" charset="0"/>
                        </a:rPr>
                        <a:t>200ps</a:t>
                      </a:r>
                      <a:endParaRPr kumimoji="0" lang="en-AU" sz="1800" b="0" i="0" u="none" strike="noStrike" cap="none" normalizeH="0" baseline="0" dirty="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dirty="0">
                          <a:ln>
                            <a:noFill/>
                          </a:ln>
                          <a:solidFill>
                            <a:schemeClr val="tx1"/>
                          </a:solidFill>
                          <a:effectLst/>
                          <a:latin typeface="Arial" panose="020B0604020202020204" pitchFamily="34" charset="0"/>
                        </a:rPr>
                        <a:t>100 ps</a:t>
                      </a:r>
                      <a:endParaRPr kumimoji="0" lang="en-AU" sz="1800" b="0" i="0" u="none" strike="noStrike" cap="none" normalizeH="0" baseline="0" dirty="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dirty="0">
                          <a:ln>
                            <a:noFill/>
                          </a:ln>
                          <a:solidFill>
                            <a:schemeClr val="tx1"/>
                          </a:solidFill>
                          <a:effectLst/>
                          <a:latin typeface="Arial" panose="020B0604020202020204" pitchFamily="34" charset="0"/>
                        </a:rPr>
                        <a:t>200ps</a:t>
                      </a:r>
                      <a:endParaRPr kumimoji="0" lang="en-AU" sz="1800" b="0" i="0" u="none" strike="noStrike" cap="none" normalizeH="0" baseline="0" dirty="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a:ln>
                            <a:noFill/>
                          </a:ln>
                          <a:solidFill>
                            <a:schemeClr val="tx1"/>
                          </a:solidFill>
                          <a:effectLst/>
                          <a:latin typeface="Arial" panose="020B0604020202020204" pitchFamily="34" charset="0"/>
                        </a:rPr>
                        <a:t>200ps</a:t>
                      </a:r>
                      <a:endParaRPr kumimoji="0" lang="en-AU" sz="18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a:ln>
                            <a:noFill/>
                          </a:ln>
                          <a:solidFill>
                            <a:schemeClr val="tx1"/>
                          </a:solidFill>
                          <a:effectLst/>
                          <a:latin typeface="Arial" panose="020B0604020202020204" pitchFamily="34" charset="0"/>
                        </a:rPr>
                        <a:t>100 ps</a:t>
                      </a:r>
                      <a:endParaRPr kumimoji="0" lang="en-AU" sz="18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dirty="0">
                          <a:ln>
                            <a:noFill/>
                          </a:ln>
                          <a:solidFill>
                            <a:schemeClr val="tx1"/>
                          </a:solidFill>
                          <a:effectLst/>
                          <a:latin typeface="Arial" panose="020B0604020202020204" pitchFamily="34" charset="0"/>
                        </a:rPr>
                        <a:t>800ps</a:t>
                      </a:r>
                      <a:endParaRPr kumimoji="0" lang="en-AU" sz="1800" b="0" i="0" u="none" strike="noStrike" cap="none" normalizeH="0" baseline="0" dirty="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1"/>
                  </a:ext>
                </a:extLst>
              </a:tr>
              <a:tr h="403860">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a:ln>
                            <a:noFill/>
                          </a:ln>
                          <a:solidFill>
                            <a:schemeClr val="tx1"/>
                          </a:solidFill>
                          <a:effectLst/>
                          <a:latin typeface="Arial" panose="020B0604020202020204" pitchFamily="34" charset="0"/>
                        </a:rPr>
                        <a:t>sw</a:t>
                      </a:r>
                      <a:endParaRPr kumimoji="0" lang="en-AU" sz="1800" b="0" i="0" u="none" strike="noStrike" cap="none" normalizeH="0" baseline="0">
                        <a:ln>
                          <a:noFill/>
                        </a:ln>
                        <a:solidFill>
                          <a:schemeClr val="tx1"/>
                        </a:solidFill>
                        <a:effectLst/>
                        <a:latin typeface="Arial" panose="020B0604020202020204"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a:ln>
                            <a:noFill/>
                          </a:ln>
                          <a:solidFill>
                            <a:schemeClr val="tx1"/>
                          </a:solidFill>
                          <a:effectLst/>
                          <a:latin typeface="Arial" panose="020B0604020202020204" pitchFamily="34" charset="0"/>
                        </a:rPr>
                        <a:t>200ps</a:t>
                      </a:r>
                      <a:endParaRPr kumimoji="0" lang="en-AU" sz="18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a:ln>
                            <a:noFill/>
                          </a:ln>
                          <a:solidFill>
                            <a:schemeClr val="tx1"/>
                          </a:solidFill>
                          <a:effectLst/>
                          <a:latin typeface="Arial" panose="020B0604020202020204" pitchFamily="34" charset="0"/>
                        </a:rPr>
                        <a:t>100 ps</a:t>
                      </a:r>
                      <a:endParaRPr kumimoji="0" lang="en-AU" sz="18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a:ln>
                            <a:noFill/>
                          </a:ln>
                          <a:solidFill>
                            <a:schemeClr val="tx1"/>
                          </a:solidFill>
                          <a:effectLst/>
                          <a:latin typeface="Arial" panose="020B0604020202020204" pitchFamily="34" charset="0"/>
                        </a:rPr>
                        <a:t>200ps</a:t>
                      </a:r>
                      <a:endParaRPr kumimoji="0" lang="en-AU" sz="18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a:ln>
                            <a:noFill/>
                          </a:ln>
                          <a:solidFill>
                            <a:schemeClr val="tx1"/>
                          </a:solidFill>
                          <a:effectLst/>
                          <a:latin typeface="Arial" panose="020B0604020202020204" pitchFamily="34" charset="0"/>
                        </a:rPr>
                        <a:t>200ps</a:t>
                      </a:r>
                      <a:endParaRPr kumimoji="0" lang="en-AU" sz="18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en-US" sz="18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a:ln>
                            <a:noFill/>
                          </a:ln>
                          <a:solidFill>
                            <a:schemeClr val="tx1"/>
                          </a:solidFill>
                          <a:effectLst/>
                          <a:latin typeface="Arial" panose="020B0604020202020204" pitchFamily="34" charset="0"/>
                        </a:rPr>
                        <a:t>700ps</a:t>
                      </a:r>
                      <a:endParaRPr kumimoji="0" lang="en-AU" sz="18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00050">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a:ln>
                            <a:noFill/>
                          </a:ln>
                          <a:solidFill>
                            <a:schemeClr val="tx1"/>
                          </a:solidFill>
                          <a:effectLst/>
                          <a:latin typeface="Arial" panose="020B0604020202020204" pitchFamily="34" charset="0"/>
                        </a:rPr>
                        <a:t>R-format</a:t>
                      </a:r>
                      <a:endParaRPr kumimoji="0" lang="en-AU" sz="1800" b="0" i="0" u="none" strike="noStrike" cap="none" normalizeH="0" baseline="0">
                        <a:ln>
                          <a:noFill/>
                        </a:ln>
                        <a:solidFill>
                          <a:schemeClr val="tx1"/>
                        </a:solidFill>
                        <a:effectLst/>
                        <a:latin typeface="Arial" panose="020B0604020202020204"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a:ln>
                            <a:noFill/>
                          </a:ln>
                          <a:solidFill>
                            <a:schemeClr val="tx1"/>
                          </a:solidFill>
                          <a:effectLst/>
                          <a:latin typeface="Arial" panose="020B0604020202020204" pitchFamily="34" charset="0"/>
                        </a:rPr>
                        <a:t>200ps</a:t>
                      </a:r>
                      <a:endParaRPr kumimoji="0" lang="en-AU" sz="18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a:ln>
                            <a:noFill/>
                          </a:ln>
                          <a:solidFill>
                            <a:schemeClr val="tx1"/>
                          </a:solidFill>
                          <a:effectLst/>
                          <a:latin typeface="Arial" panose="020B0604020202020204" pitchFamily="34" charset="0"/>
                        </a:rPr>
                        <a:t>100 ps</a:t>
                      </a:r>
                      <a:endParaRPr kumimoji="0" lang="en-AU" sz="18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a:ln>
                            <a:noFill/>
                          </a:ln>
                          <a:solidFill>
                            <a:schemeClr val="tx1"/>
                          </a:solidFill>
                          <a:effectLst/>
                          <a:latin typeface="Arial" panose="020B0604020202020204" pitchFamily="34" charset="0"/>
                        </a:rPr>
                        <a:t>200ps</a:t>
                      </a:r>
                      <a:endParaRPr kumimoji="0" lang="en-AU" sz="18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en-US" sz="18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a:ln>
                            <a:noFill/>
                          </a:ln>
                          <a:solidFill>
                            <a:schemeClr val="tx1"/>
                          </a:solidFill>
                          <a:effectLst/>
                          <a:latin typeface="Arial" panose="020B0604020202020204" pitchFamily="34" charset="0"/>
                        </a:rPr>
                        <a:t>100 ps</a:t>
                      </a:r>
                      <a:endParaRPr kumimoji="0" lang="en-AU" sz="18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a:ln>
                            <a:noFill/>
                          </a:ln>
                          <a:solidFill>
                            <a:schemeClr val="tx1"/>
                          </a:solidFill>
                          <a:effectLst/>
                          <a:latin typeface="Arial" panose="020B0604020202020204" pitchFamily="34" charset="0"/>
                        </a:rPr>
                        <a:t>600ps</a:t>
                      </a:r>
                      <a:endParaRPr kumimoji="0" lang="en-AU" sz="18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01955">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dirty="0" err="1">
                          <a:ln>
                            <a:noFill/>
                          </a:ln>
                          <a:solidFill>
                            <a:schemeClr val="tx1"/>
                          </a:solidFill>
                          <a:effectLst/>
                          <a:latin typeface="Arial" panose="020B0604020202020204" pitchFamily="34" charset="0"/>
                        </a:rPr>
                        <a:t>beq</a:t>
                      </a:r>
                      <a:endParaRPr kumimoji="0" lang="en-AU" sz="1800" b="0" i="0" u="none" strike="noStrike" cap="none" normalizeH="0" baseline="0" dirty="0">
                        <a:ln>
                          <a:noFill/>
                        </a:ln>
                        <a:solidFill>
                          <a:schemeClr val="tx1"/>
                        </a:solidFill>
                        <a:effectLst/>
                        <a:latin typeface="Arial" panose="020B0604020202020204"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a:ln>
                            <a:noFill/>
                          </a:ln>
                          <a:solidFill>
                            <a:schemeClr val="tx1"/>
                          </a:solidFill>
                          <a:effectLst/>
                          <a:latin typeface="Arial" panose="020B0604020202020204" pitchFamily="34" charset="0"/>
                        </a:rPr>
                        <a:t>200ps</a:t>
                      </a:r>
                      <a:endParaRPr kumimoji="0" lang="en-AU" sz="18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a:ln>
                            <a:noFill/>
                          </a:ln>
                          <a:solidFill>
                            <a:schemeClr val="tx1"/>
                          </a:solidFill>
                          <a:effectLst/>
                          <a:latin typeface="Arial" panose="020B0604020202020204" pitchFamily="34" charset="0"/>
                        </a:rPr>
                        <a:t>100 ps</a:t>
                      </a:r>
                      <a:endParaRPr kumimoji="0" lang="en-AU" sz="18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dirty="0">
                          <a:ln>
                            <a:noFill/>
                          </a:ln>
                          <a:solidFill>
                            <a:schemeClr val="tx1"/>
                          </a:solidFill>
                          <a:effectLst/>
                          <a:latin typeface="Arial" panose="020B0604020202020204" pitchFamily="34" charset="0"/>
                        </a:rPr>
                        <a:t>200ps</a:t>
                      </a:r>
                      <a:endParaRPr kumimoji="0" lang="en-AU" sz="1800" b="0" i="0" u="none" strike="noStrike" cap="none" normalizeH="0" baseline="0" dirty="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en-US" sz="18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en-US" sz="18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dirty="0">
                          <a:ln>
                            <a:noFill/>
                          </a:ln>
                          <a:solidFill>
                            <a:schemeClr val="tx1"/>
                          </a:solidFill>
                          <a:effectLst/>
                          <a:latin typeface="Arial" panose="020B0604020202020204" pitchFamily="34" charset="0"/>
                        </a:rPr>
                        <a:t>500ps</a:t>
                      </a:r>
                      <a:endParaRPr kumimoji="0" lang="en-AU" sz="1800" b="0" i="0" u="none" strike="noStrike" cap="none" normalizeH="0" baseline="0" dirty="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7683">
                                            <p:txEl>
                                              <p:pRg st="8" end="8"/>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2768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FF0000">
            <a:alpha val="50000"/>
          </a:srgbClr>
        </a:solidFill>
        <a:effectLst/>
      </p:bgPr>
    </p:bg>
    <p:spTree>
      <p:nvGrpSpPr>
        <p:cNvPr id="1" name=""/>
        <p:cNvGrpSpPr/>
        <p:nvPr/>
      </p:nvGrpSpPr>
      <p:grpSpPr>
        <a:xfrm>
          <a:off x="0" y="0"/>
          <a:ext cx="0" cy="0"/>
          <a:chOff x="0" y="0"/>
          <a:chExt cx="0" cy="0"/>
        </a:xfrm>
      </p:grpSpPr>
      <p:sp>
        <p:nvSpPr>
          <p:cNvPr id="329730" name="Rectangle 2"/>
          <p:cNvSpPr>
            <a:spLocks noGrp="1" noChangeArrowheads="1"/>
          </p:cNvSpPr>
          <p:nvPr>
            <p:ph type="title" idx="4294967295"/>
          </p:nvPr>
        </p:nvSpPr>
        <p:spPr>
          <a:xfrm>
            <a:off x="0" y="274320"/>
            <a:ext cx="8229600" cy="371475"/>
          </a:xfrm>
        </p:spPr>
        <p:txBody>
          <a:bodyPr/>
          <a:lstStyle/>
          <a:p>
            <a:r>
              <a:rPr lang="zh-CN" altLang="en-US" dirty="0">
                <a:solidFill>
                  <a:schemeClr val="accent1"/>
                </a:solidFill>
              </a:rPr>
              <a:t>流水线的优势</a:t>
            </a:r>
            <a:r>
              <a:rPr lang="en-US" dirty="0">
                <a:solidFill>
                  <a:schemeClr val="accent1"/>
                </a:solidFill>
              </a:rPr>
              <a:t>(2/2)</a:t>
            </a:r>
            <a:endParaRPr lang="en-AU" dirty="0">
              <a:solidFill>
                <a:schemeClr val="accent1"/>
              </a:solidFill>
            </a:endParaRPr>
          </a:p>
        </p:txBody>
      </p:sp>
      <p:pic>
        <p:nvPicPr>
          <p:cNvPr id="329734" name="Picture 6" descr="f04-27-P374493"/>
          <p:cNvPicPr>
            <a:picLocks noChangeAspect="1" noChangeArrowheads="1"/>
          </p:cNvPicPr>
          <p:nvPr/>
        </p:nvPicPr>
        <p:blipFill>
          <a:blip r:embed="rId3"/>
          <a:srcRect/>
          <a:stretch>
            <a:fillRect/>
          </a:stretch>
        </p:blipFill>
        <p:spPr bwMode="auto">
          <a:xfrm>
            <a:off x="3169920" y="1600200"/>
            <a:ext cx="7062896" cy="4937760"/>
          </a:xfrm>
          <a:prstGeom prst="rect">
            <a:avLst/>
          </a:prstGeom>
          <a:noFill/>
        </p:spPr>
      </p:pic>
      <p:sp>
        <p:nvSpPr>
          <p:cNvPr id="9" name="TextBox 8"/>
          <p:cNvSpPr txBox="1"/>
          <p:nvPr/>
        </p:nvSpPr>
        <p:spPr>
          <a:xfrm>
            <a:off x="531495" y="2346960"/>
            <a:ext cx="2493010" cy="737235"/>
          </a:xfrm>
          <a:prstGeom prst="rect">
            <a:avLst/>
          </a:prstGeom>
          <a:noFill/>
        </p:spPr>
        <p:txBody>
          <a:bodyPr wrap="square" rtlCol="0">
            <a:spAutoFit/>
          </a:bodyPr>
          <a:lstStyle/>
          <a:p>
            <a:pPr algn="ctr" defTabSz="457200">
              <a:buNone/>
            </a:pPr>
            <a:r>
              <a:rPr lang="zh-CN" altLang="en-US" sz="2000" b="1" dirty="0">
                <a:solidFill>
                  <a:prstClr val="black"/>
                </a:solidFill>
              </a:rPr>
              <a:t>单周期</a:t>
            </a:r>
            <a:endParaRPr lang="en-US" altLang="zh-CN" sz="2000" b="1" dirty="0">
              <a:solidFill>
                <a:prstClr val="black"/>
              </a:solidFill>
            </a:endParaRPr>
          </a:p>
          <a:p>
            <a:pPr algn="ctr" defTabSz="457200">
              <a:buNone/>
            </a:pPr>
            <a:r>
              <a:rPr lang="en-US" sz="2000" b="1" dirty="0">
                <a:solidFill>
                  <a:prstClr val="black"/>
                </a:solidFill>
              </a:rPr>
              <a:t>T</a:t>
            </a:r>
            <a:r>
              <a:rPr lang="en-US" sz="2000" b="1" baseline="-25000" dirty="0">
                <a:solidFill>
                  <a:prstClr val="black"/>
                </a:solidFill>
              </a:rPr>
              <a:t>c</a:t>
            </a:r>
            <a:r>
              <a:rPr lang="en-US" sz="2000" b="1" dirty="0">
                <a:solidFill>
                  <a:prstClr val="black"/>
                </a:solidFill>
              </a:rPr>
              <a:t> = 800 ps</a:t>
            </a:r>
          </a:p>
        </p:txBody>
      </p:sp>
      <p:sp>
        <p:nvSpPr>
          <p:cNvPr id="10" name="TextBox 9"/>
          <p:cNvSpPr txBox="1"/>
          <p:nvPr/>
        </p:nvSpPr>
        <p:spPr>
          <a:xfrm>
            <a:off x="664845" y="4309110"/>
            <a:ext cx="2359660" cy="737235"/>
          </a:xfrm>
          <a:prstGeom prst="rect">
            <a:avLst/>
          </a:prstGeom>
          <a:noFill/>
        </p:spPr>
        <p:txBody>
          <a:bodyPr wrap="square" rtlCol="0">
            <a:spAutoFit/>
          </a:bodyPr>
          <a:lstStyle/>
          <a:p>
            <a:pPr algn="ctr" defTabSz="457200">
              <a:buNone/>
            </a:pPr>
            <a:r>
              <a:rPr lang="zh-CN" altLang="en-US" sz="2000" b="1" dirty="0">
                <a:solidFill>
                  <a:prstClr val="black"/>
                </a:solidFill>
              </a:rPr>
              <a:t>流水线</a:t>
            </a:r>
            <a:endParaRPr lang="en-US" altLang="zh-CN" sz="2000" b="1" dirty="0">
              <a:solidFill>
                <a:prstClr val="black"/>
              </a:solidFill>
            </a:endParaRPr>
          </a:p>
          <a:p>
            <a:pPr algn="ctr" defTabSz="457200">
              <a:buNone/>
            </a:pPr>
            <a:r>
              <a:rPr lang="en-US" sz="2000" b="1" dirty="0">
                <a:solidFill>
                  <a:prstClr val="black"/>
                </a:solidFill>
              </a:rPr>
              <a:t>T</a:t>
            </a:r>
            <a:r>
              <a:rPr lang="en-US" sz="2000" b="1" baseline="-25000" dirty="0">
                <a:solidFill>
                  <a:prstClr val="black"/>
                </a:solidFill>
              </a:rPr>
              <a:t>c</a:t>
            </a:r>
            <a:r>
              <a:rPr lang="en-US" sz="2000" b="1" dirty="0">
                <a:solidFill>
                  <a:prstClr val="black"/>
                </a:solidFill>
              </a:rPr>
              <a:t> = 200 ps</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1778" name="Rectangle 2"/>
          <p:cNvSpPr>
            <a:spLocks noGrp="1" noChangeArrowheads="1"/>
          </p:cNvSpPr>
          <p:nvPr>
            <p:ph type="title" idx="4294967295"/>
          </p:nvPr>
        </p:nvSpPr>
        <p:spPr>
          <a:xfrm>
            <a:off x="0" y="243205"/>
            <a:ext cx="7010400" cy="371475"/>
          </a:xfrm>
        </p:spPr>
        <p:txBody>
          <a:bodyPr/>
          <a:lstStyle/>
          <a:p>
            <a:r>
              <a:rPr lang="zh-CN" altLang="en-US" dirty="0">
                <a:solidFill>
                  <a:schemeClr val="accent1"/>
                </a:solidFill>
              </a:rPr>
              <a:t>流水线性能加速比</a:t>
            </a:r>
            <a:endParaRPr lang="en-AU" dirty="0">
              <a:solidFill>
                <a:schemeClr val="accent1"/>
              </a:solidFill>
            </a:endParaRPr>
          </a:p>
        </p:txBody>
      </p:sp>
      <p:sp>
        <p:nvSpPr>
          <p:cNvPr id="331779" name="Rectangle 3"/>
          <p:cNvSpPr>
            <a:spLocks noGrp="1" noChangeArrowheads="1"/>
          </p:cNvSpPr>
          <p:nvPr>
            <p:ph idx="4294967295"/>
          </p:nvPr>
        </p:nvSpPr>
        <p:spPr>
          <a:xfrm>
            <a:off x="1044575" y="1386840"/>
            <a:ext cx="9091930" cy="4937760"/>
          </a:xfrm>
        </p:spPr>
        <p:txBody>
          <a:bodyPr>
            <a:normAutofit/>
          </a:bodyPr>
          <a:lstStyle/>
          <a:p>
            <a:r>
              <a:rPr lang="zh-CN" altLang="en-US" b="1" dirty="0"/>
              <a:t>使用</a:t>
            </a:r>
            <a:r>
              <a:rPr lang="en-US" b="1" dirty="0"/>
              <a:t>T</a:t>
            </a:r>
            <a:r>
              <a:rPr lang="en-US" b="1" baseline="-25000" dirty="0"/>
              <a:t>c</a:t>
            </a:r>
            <a:r>
              <a:rPr lang="en-US" b="1" dirty="0"/>
              <a:t> (</a:t>
            </a:r>
            <a:r>
              <a:rPr lang="zh-CN" altLang="en-US" b="1" dirty="0"/>
              <a:t>指令完成的间隔时间</a:t>
            </a:r>
            <a:r>
              <a:rPr lang="en-US" b="1" dirty="0"/>
              <a:t>) </a:t>
            </a:r>
            <a:r>
              <a:rPr lang="zh-CN" altLang="en-US" b="1" dirty="0"/>
              <a:t>来衡量流水线的性能加速比</a:t>
            </a:r>
            <a:endParaRPr lang="en-US" b="1" dirty="0"/>
          </a:p>
          <a:p>
            <a:pPr lvl="1">
              <a:spcBef>
                <a:spcPts val="1800"/>
              </a:spcBef>
            </a:pPr>
            <a:r>
              <a:rPr lang="en-US" b="1" dirty="0"/>
              <a:t> </a:t>
            </a:r>
          </a:p>
          <a:p>
            <a:pPr lvl="1">
              <a:spcBef>
                <a:spcPts val="1800"/>
              </a:spcBef>
            </a:pPr>
            <a:r>
              <a:rPr lang="zh-CN" altLang="en-US" b="1" dirty="0"/>
              <a:t>只有当各阶段完成的任务大致相同的时候公式大致取等号</a:t>
            </a:r>
            <a:r>
              <a:rPr lang="en-US" b="1" dirty="0"/>
              <a:t>(i.e. </a:t>
            </a:r>
            <a:r>
              <a:rPr lang="zh-CN" altLang="en-US" b="1" dirty="0"/>
              <a:t>花费相同的时间</a:t>
            </a:r>
            <a:r>
              <a:rPr lang="en-US" b="1" dirty="0"/>
              <a:t>)</a:t>
            </a:r>
            <a:endParaRPr lang="zh-CN" altLang="en-US" b="1" dirty="0"/>
          </a:p>
          <a:p>
            <a:endParaRPr lang="zh-CN" altLang="en-US" b="1" dirty="0"/>
          </a:p>
          <a:p>
            <a:r>
              <a:rPr lang="zh-CN" altLang="en-US" b="1" dirty="0"/>
              <a:t>如果每个阶段的花费相同，那么采用流水线性能最优。</a:t>
            </a:r>
            <a:endParaRPr lang="en-US" b="1" dirty="0"/>
          </a:p>
          <a:p>
            <a:endParaRPr lang="zh-CN" altLang="en-US" b="1" dirty="0"/>
          </a:p>
          <a:p>
            <a:r>
              <a:rPr lang="zh-CN" altLang="en-US" b="1" dirty="0"/>
              <a:t>在给定的时间内，可以执行更多条指令</a:t>
            </a:r>
            <a:endParaRPr lang="en-US" b="1" dirty="0"/>
          </a:p>
          <a:p>
            <a:pPr lvl="1"/>
            <a:r>
              <a:rPr lang="zh-CN" altLang="en-US" b="1" dirty="0"/>
              <a:t>每条指令的执行时间并不减少</a:t>
            </a:r>
            <a:endParaRPr lang="en-AU" b="1" dirty="0"/>
          </a:p>
        </p:txBody>
      </p:sp>
      <p:sp>
        <p:nvSpPr>
          <p:cNvPr id="9218" name="Rectangle 2"/>
          <p:cNvSpPr>
            <a:spLocks noChangeArrowheads="1"/>
          </p:cNvSpPr>
          <p:nvPr/>
        </p:nvSpPr>
        <p:spPr bwMode="auto">
          <a:xfrm>
            <a:off x="1524000" y="65405"/>
            <a:ext cx="364490" cy="326390"/>
          </a:xfrm>
          <a:prstGeom prst="rect">
            <a:avLst/>
          </a:prstGeom>
          <a:noFill/>
          <a:ln w="9525">
            <a:noFill/>
            <a:miter lim="800000"/>
          </a:ln>
          <a:effectLst/>
        </p:spPr>
        <p:txBody>
          <a:bodyPr vert="horz" wrap="none" lIns="91440" tIns="45720" rIns="91440" bIns="45720" numCol="1" anchor="ctr" anchorCtr="0" compatLnSpc="1">
            <a:spAutoFit/>
          </a:bodyPr>
          <a:lstStyle/>
          <a:p>
            <a:pPr defTabSz="457200"/>
            <a:endParaRPr lang="en-US">
              <a:solidFill>
                <a:prstClr val="black"/>
              </a:solidFill>
            </a:endParaRPr>
          </a:p>
        </p:txBody>
      </p:sp>
      <p:pic>
        <p:nvPicPr>
          <p:cNvPr id="9217" name="Picture 1"/>
          <p:cNvPicPr>
            <a:picLocks noChangeAspect="1" noChangeArrowheads="1"/>
          </p:cNvPicPr>
          <p:nvPr/>
        </p:nvPicPr>
        <p:blipFill>
          <a:blip r:embed="rId3">
            <a:clrChange>
              <a:clrFrom>
                <a:srgbClr val="FFFFFF"/>
              </a:clrFrom>
              <a:clrTo>
                <a:srgbClr val="FFFFFF">
                  <a:alpha val="0"/>
                </a:srgbClr>
              </a:clrTo>
            </a:clrChange>
          </a:blip>
          <a:srcRect/>
          <a:stretch>
            <a:fillRect/>
          </a:stretch>
        </p:blipFill>
        <p:spPr bwMode="auto">
          <a:xfrm>
            <a:off x="2362835" y="1822450"/>
            <a:ext cx="4211955" cy="862965"/>
          </a:xfrm>
          <a:prstGeom prst="rect">
            <a:avLst/>
          </a:prstGeom>
          <a:noFill/>
        </p:spPr>
      </p:pic>
      <p:sp>
        <p:nvSpPr>
          <p:cNvPr id="9219" name="Rectangle 3"/>
          <p:cNvSpPr>
            <a:spLocks noChangeArrowheads="1"/>
          </p:cNvSpPr>
          <p:nvPr/>
        </p:nvSpPr>
        <p:spPr bwMode="auto">
          <a:xfrm>
            <a:off x="1524000" y="1246505"/>
            <a:ext cx="364490" cy="326390"/>
          </a:xfrm>
          <a:prstGeom prst="rect">
            <a:avLst/>
          </a:prstGeom>
          <a:noFill/>
          <a:ln w="9525">
            <a:noFill/>
            <a:miter lim="800000"/>
          </a:ln>
          <a:effectLst/>
        </p:spPr>
        <p:txBody>
          <a:bodyPr vert="horz" wrap="none" lIns="91440" tIns="45720" rIns="91440" bIns="45720" numCol="1" anchor="ctr" anchorCtr="0" compatLnSpc="1">
            <a:spAutoFit/>
          </a:bodyPr>
          <a:lstStyle/>
          <a:p>
            <a:pPr fontAlgn="base">
              <a:spcBef>
                <a:spcPct val="0"/>
              </a:spcBef>
              <a:spcAft>
                <a:spcPct val="0"/>
              </a:spcAft>
            </a:pPr>
            <a:endParaRPr lang="en-US">
              <a:solidFill>
                <a:prstClr val="black"/>
              </a:solidFill>
              <a:latin typeface="Arial" panose="020B0604020202020204" pitchFamily="34" charset="0"/>
              <a:cs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1779">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31779">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31779">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3177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3826" name="Rectangle 2"/>
          <p:cNvSpPr>
            <a:spLocks noGrp="1" noChangeArrowheads="1"/>
          </p:cNvSpPr>
          <p:nvPr>
            <p:ph type="title" idx="4294967295"/>
          </p:nvPr>
        </p:nvSpPr>
        <p:spPr>
          <a:xfrm>
            <a:off x="0" y="262890"/>
            <a:ext cx="7010400" cy="371475"/>
          </a:xfrm>
        </p:spPr>
        <p:txBody>
          <a:bodyPr/>
          <a:lstStyle/>
          <a:p>
            <a:r>
              <a:rPr lang="zh-CN" altLang="en-US" b="1" dirty="0">
                <a:solidFill>
                  <a:schemeClr val="accent1"/>
                </a:solidFill>
              </a:rPr>
              <a:t>流水线与指令集设计</a:t>
            </a:r>
            <a:endParaRPr lang="en-AU" b="1" dirty="0">
              <a:solidFill>
                <a:schemeClr val="accent1"/>
              </a:solidFill>
            </a:endParaRPr>
          </a:p>
        </p:txBody>
      </p:sp>
      <p:sp>
        <p:nvSpPr>
          <p:cNvPr id="333827" name="Rectangle 3"/>
          <p:cNvSpPr>
            <a:spLocks noGrp="1" noChangeArrowheads="1"/>
          </p:cNvSpPr>
          <p:nvPr>
            <p:ph idx="4294967295"/>
          </p:nvPr>
        </p:nvSpPr>
        <p:spPr>
          <a:xfrm>
            <a:off x="407368" y="816842"/>
            <a:ext cx="11377264" cy="4937760"/>
          </a:xfrm>
        </p:spPr>
        <p:txBody>
          <a:bodyPr>
            <a:normAutofit/>
          </a:bodyPr>
          <a:lstStyle/>
          <a:p>
            <a:pPr>
              <a:lnSpc>
                <a:spcPct val="150000"/>
              </a:lnSpc>
            </a:pPr>
            <a:r>
              <a:rPr lang="en-US" b="1" dirty="0"/>
              <a:t>MIPS</a:t>
            </a:r>
            <a:r>
              <a:rPr lang="zh-CN" altLang="en-US" b="1" dirty="0"/>
              <a:t>指令集就是专为指令执行的流水线化而设计的。</a:t>
            </a:r>
            <a:endParaRPr lang="en-US" b="1" dirty="0"/>
          </a:p>
          <a:p>
            <a:pPr>
              <a:lnSpc>
                <a:spcPct val="150000"/>
              </a:lnSpc>
            </a:pPr>
            <a:r>
              <a:rPr lang="zh-CN" altLang="en-US" b="1" dirty="0"/>
              <a:t>所有的指令均为</a:t>
            </a:r>
            <a:r>
              <a:rPr lang="en-US" altLang="zh-CN" b="1" dirty="0"/>
              <a:t>32</a:t>
            </a:r>
            <a:r>
              <a:rPr lang="zh-CN" altLang="en-US" b="1" dirty="0"/>
              <a:t>位</a:t>
            </a:r>
            <a:endParaRPr lang="en-US" b="1" dirty="0"/>
          </a:p>
          <a:p>
            <a:pPr lvl="1">
              <a:lnSpc>
                <a:spcPct val="150000"/>
              </a:lnSpc>
            </a:pPr>
            <a:r>
              <a:rPr lang="zh-CN" altLang="en-US" b="1" dirty="0"/>
              <a:t>更易于取址和译码</a:t>
            </a:r>
            <a:endParaRPr lang="en-US" b="1" dirty="0"/>
          </a:p>
          <a:p>
            <a:pPr>
              <a:lnSpc>
                <a:spcPct val="150000"/>
              </a:lnSpc>
            </a:pPr>
            <a:r>
              <a:rPr lang="zh-CN" altLang="en-US" b="1" dirty="0"/>
              <a:t>只有很少的几种指令格式，并且每条指令中的源寄存器字段都固定不变。</a:t>
            </a:r>
            <a:endParaRPr lang="en-US" b="1" dirty="0"/>
          </a:p>
          <a:p>
            <a:pPr lvl="1">
              <a:lnSpc>
                <a:spcPct val="150000"/>
              </a:lnSpc>
            </a:pPr>
            <a:r>
              <a:rPr lang="zh-CN" altLang="en-US" b="1" dirty="0"/>
              <a:t>可以在一个步骤进行译码和读寄存器操作；否则需要先译码然后才能取</a:t>
            </a:r>
            <a:r>
              <a:rPr lang="en-US" altLang="zh-CN" b="1" dirty="0"/>
              <a:t>RS</a:t>
            </a:r>
            <a:r>
              <a:rPr lang="zh-CN" altLang="en-US" b="1" dirty="0"/>
              <a:t>、</a:t>
            </a:r>
            <a:r>
              <a:rPr lang="en-US" altLang="zh-CN" b="1" dirty="0"/>
              <a:t>RT</a:t>
            </a:r>
            <a:r>
              <a:rPr lang="zh-CN" altLang="en-US" b="1" dirty="0"/>
              <a:t>和</a:t>
            </a:r>
            <a:r>
              <a:rPr lang="en-US" altLang="zh-CN" b="1" dirty="0"/>
              <a:t>RD</a:t>
            </a:r>
            <a:r>
              <a:rPr lang="zh-CN" altLang="en-US" b="1" dirty="0"/>
              <a:t>的值进行</a:t>
            </a:r>
            <a:r>
              <a:rPr lang="en-US" altLang="zh-CN" b="1" dirty="0"/>
              <a:t>RF</a:t>
            </a:r>
            <a:r>
              <a:rPr lang="zh-CN" altLang="en-US" b="1" dirty="0"/>
              <a:t>读操作</a:t>
            </a:r>
            <a:endParaRPr lang="en-US" b="1" dirty="0"/>
          </a:p>
          <a:p>
            <a:pPr>
              <a:lnSpc>
                <a:spcPct val="150000"/>
              </a:lnSpc>
            </a:pPr>
            <a:r>
              <a:rPr lang="zh-CN" altLang="en-US" b="1" dirty="0"/>
              <a:t>对内存的操作仅出现在</a:t>
            </a:r>
            <a:r>
              <a:rPr lang="en-US" altLang="zh-CN" b="1" dirty="0"/>
              <a:t>LW/SW</a:t>
            </a:r>
            <a:r>
              <a:rPr lang="zh-CN" altLang="en-US" b="1" dirty="0"/>
              <a:t>操作中。</a:t>
            </a:r>
            <a:endParaRPr lang="en-US" b="1" dirty="0"/>
          </a:p>
          <a:p>
            <a:pPr lvl="1">
              <a:lnSpc>
                <a:spcPct val="150000"/>
              </a:lnSpc>
            </a:pPr>
            <a:r>
              <a:rPr lang="zh-CN" altLang="en-US" b="1" dirty="0"/>
              <a:t>可以在第三阶段进行地址计算，在第四阶段进行存取</a:t>
            </a:r>
            <a:endParaRPr lang="en-US" b="1" dirty="0"/>
          </a:p>
          <a:p>
            <a:pPr>
              <a:lnSpc>
                <a:spcPct val="150000"/>
              </a:lnSpc>
            </a:pPr>
            <a:r>
              <a:rPr lang="zh-CN" altLang="en-US" b="1" dirty="0"/>
              <a:t>内存中的所有操作数必须对齐</a:t>
            </a:r>
            <a:endParaRPr lang="en-US" b="1" dirty="0"/>
          </a:p>
          <a:p>
            <a:pPr marL="457200" lvl="1" indent="0">
              <a:lnSpc>
                <a:spcPct val="110000"/>
              </a:lnSpc>
              <a:buNone/>
            </a:pPr>
            <a:endParaRPr lang="en-AU" b="1" dirty="0"/>
          </a:p>
        </p:txBody>
      </p:sp>
      <p:sp>
        <p:nvSpPr>
          <p:cNvPr id="2" name="矩形 1"/>
          <p:cNvSpPr/>
          <p:nvPr/>
        </p:nvSpPr>
        <p:spPr>
          <a:xfrm>
            <a:off x="767408" y="5989320"/>
            <a:ext cx="11017224" cy="353943"/>
          </a:xfrm>
          <a:prstGeom prst="rect">
            <a:avLst/>
          </a:prstGeom>
        </p:spPr>
        <p:txBody>
          <a:bodyPr wrap="square">
            <a:spAutoFit/>
          </a:bodyPr>
          <a:lstStyle/>
          <a:p>
            <a:pPr>
              <a:buNone/>
            </a:pPr>
            <a:r>
              <a:rPr lang="zh-CN" altLang="en-US" sz="2000" b="1" dirty="0">
                <a:solidFill>
                  <a:srgbClr val="FF0000"/>
                </a:solidFill>
              </a:rPr>
              <a:t>无内部互锁流水级的微处理器</a:t>
            </a:r>
            <a:r>
              <a:rPr lang="en-US" altLang="zh-CN" sz="2000" b="1" dirty="0">
                <a:solidFill>
                  <a:srgbClr val="FF0000"/>
                </a:solidFill>
              </a:rPr>
              <a:t>(Microprocessor without interlocked pipelined stages)</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8" name="TextBox 12"/>
          <p:cNvSpPr txBox="1">
            <a:spLocks noChangeArrowheads="1"/>
          </p:cNvSpPr>
          <p:nvPr/>
        </p:nvSpPr>
        <p:spPr bwMode="auto">
          <a:xfrm>
            <a:off x="0" y="188595"/>
            <a:ext cx="8471535" cy="457200"/>
          </a:xfrm>
          <a:prstGeom prst="rect">
            <a:avLst/>
          </a:prstGeom>
          <a:noFill/>
          <a:ln w="9525">
            <a:noFill/>
            <a:miter lim="800000"/>
          </a:ln>
        </p:spPr>
        <p:txBody>
          <a:bodyPr wrap="square">
            <a:spAutoFit/>
          </a:bodyPr>
          <a:lstStyle/>
          <a:p>
            <a:pPr indent="0">
              <a:buNone/>
            </a:pPr>
            <a:r>
              <a:rPr lang="en-US" sz="2800" b="1" dirty="0">
                <a:solidFill>
                  <a:srgbClr val="000000"/>
                </a:solidFill>
              </a:rPr>
              <a:t>Question:</a:t>
            </a:r>
            <a:r>
              <a:rPr lang="en-US" sz="2800" dirty="0">
                <a:solidFill>
                  <a:srgbClr val="000000"/>
                </a:solidFill>
              </a:rPr>
              <a:t>  </a:t>
            </a:r>
            <a:r>
              <a:rPr lang="zh-CN" altLang="en-US" sz="2800" b="1" dirty="0">
                <a:solidFill>
                  <a:srgbClr val="000000"/>
                </a:solidFill>
              </a:rPr>
              <a:t>下面哪个信号不需要传输到执行阶段？</a:t>
            </a:r>
            <a:endParaRPr lang="en-US" sz="2800" b="1" dirty="0">
              <a:ea typeface="Courier New" panose="02070309020205020404" pitchFamily="49" charset="0"/>
              <a:cs typeface="Courier New" panose="02070309020205020404" pitchFamily="49" charset="0"/>
            </a:endParaRPr>
          </a:p>
        </p:txBody>
      </p:sp>
      <p:grpSp>
        <p:nvGrpSpPr>
          <p:cNvPr id="8" name="Group 7"/>
          <p:cNvGrpSpPr/>
          <p:nvPr/>
        </p:nvGrpSpPr>
        <p:grpSpPr>
          <a:xfrm>
            <a:off x="1586865" y="1582187"/>
            <a:ext cx="2383971" cy="2652297"/>
            <a:chOff x="1005840" y="3566160"/>
            <a:chExt cx="2383971" cy="2652297"/>
          </a:xfrm>
        </p:grpSpPr>
        <p:grpSp>
          <p:nvGrpSpPr>
            <p:cNvPr id="4" name="Group 10"/>
            <p:cNvGrpSpPr/>
            <p:nvPr/>
          </p:nvGrpSpPr>
          <p:grpSpPr bwMode="auto">
            <a:xfrm>
              <a:off x="1005840" y="3566160"/>
              <a:ext cx="2383970" cy="457200"/>
              <a:chOff x="960651" y="1743728"/>
              <a:chExt cx="2383894" cy="342906"/>
            </a:xfrm>
          </p:grpSpPr>
          <p:sp>
            <p:nvSpPr>
              <p:cNvPr id="53259" name="TextBox 2"/>
              <p:cNvSpPr txBox="1">
                <a:spLocks noChangeArrowheads="1"/>
              </p:cNvSpPr>
              <p:nvPr/>
            </p:nvSpPr>
            <p:spPr bwMode="auto">
              <a:xfrm>
                <a:off x="1515803" y="1743728"/>
                <a:ext cx="1828742" cy="342906"/>
              </a:xfrm>
              <a:prstGeom prst="rect">
                <a:avLst/>
              </a:prstGeom>
              <a:noFill/>
              <a:ln w="9525">
                <a:noFill/>
                <a:miter lim="800000"/>
              </a:ln>
            </p:spPr>
            <p:txBody>
              <a:bodyPr wrap="square">
                <a:spAutoFit/>
              </a:bodyPr>
              <a:lstStyle/>
              <a:p>
                <a:pPr indent="0">
                  <a:buNone/>
                </a:pPr>
                <a:r>
                  <a:rPr lang="en-US" sz="2800" b="1" dirty="0" err="1">
                    <a:solidFill>
                      <a:srgbClr val="FF8000"/>
                    </a:solidFill>
                  </a:rPr>
                  <a:t>PC</a:t>
                </a:r>
                <a:r>
                  <a:rPr lang="en-US" altLang="zh-CN" sz="2800" b="1" dirty="0" err="1">
                    <a:solidFill>
                      <a:srgbClr val="FF8000"/>
                    </a:solidFill>
                  </a:rPr>
                  <a:t>Write</a:t>
                </a:r>
                <a:endParaRPr lang="en-US" sz="2800" b="1" dirty="0">
                  <a:solidFill>
                    <a:srgbClr val="FF8000"/>
                  </a:solidFill>
                  <a:latin typeface="Symbol" panose="05050102010706020507" pitchFamily="1" charset="2"/>
                </a:endParaRPr>
              </a:p>
            </p:txBody>
          </p:sp>
          <p:sp>
            <p:nvSpPr>
              <p:cNvPr id="53260" name="Rectangle 6"/>
              <p:cNvSpPr>
                <a:spLocks noChangeArrowheads="1"/>
              </p:cNvSpPr>
              <p:nvPr/>
            </p:nvSpPr>
            <p:spPr bwMode="auto">
              <a:xfrm>
                <a:off x="960651" y="1809750"/>
                <a:ext cx="412737" cy="244797"/>
              </a:xfrm>
              <a:prstGeom prst="rect">
                <a:avLst/>
              </a:prstGeom>
              <a:noFill/>
              <a:ln w="9525">
                <a:noFill/>
                <a:miter lim="800000"/>
              </a:ln>
            </p:spPr>
            <p:txBody>
              <a:bodyPr wrap="none">
                <a:spAutoFit/>
              </a:bodyPr>
              <a:lstStyle/>
              <a:p>
                <a:pPr indent="0">
                  <a:buNone/>
                </a:pPr>
                <a:r>
                  <a:rPr lang="en-US" dirty="0">
                    <a:latin typeface="MS Gothic" panose="020B0609070205080204" pitchFamily="1" charset="-128"/>
                    <a:ea typeface="MS Gothic" panose="020B0609070205080204" pitchFamily="1" charset="-128"/>
                    <a:cs typeface="MS Gothic" panose="020B0609070205080204" pitchFamily="1" charset="-128"/>
                  </a:rPr>
                  <a:t>☐</a:t>
                </a:r>
                <a:endParaRPr lang="en-US" dirty="0"/>
              </a:p>
            </p:txBody>
          </p:sp>
        </p:grpSp>
        <p:grpSp>
          <p:nvGrpSpPr>
            <p:cNvPr id="5" name="Group 2"/>
            <p:cNvGrpSpPr/>
            <p:nvPr/>
          </p:nvGrpSpPr>
          <p:grpSpPr>
            <a:xfrm>
              <a:off x="1005840" y="4297680"/>
              <a:ext cx="2383971" cy="457200"/>
              <a:chOff x="960438" y="3240088"/>
              <a:chExt cx="2383971" cy="457200"/>
            </a:xfrm>
          </p:grpSpPr>
          <p:sp>
            <p:nvSpPr>
              <p:cNvPr id="53250" name="TextBox 3"/>
              <p:cNvSpPr txBox="1">
                <a:spLocks noChangeArrowheads="1"/>
              </p:cNvSpPr>
              <p:nvPr/>
            </p:nvSpPr>
            <p:spPr bwMode="auto">
              <a:xfrm>
                <a:off x="1515609" y="3240088"/>
                <a:ext cx="1828800" cy="457200"/>
              </a:xfrm>
              <a:prstGeom prst="rect">
                <a:avLst/>
              </a:prstGeom>
              <a:noFill/>
              <a:ln w="9525">
                <a:noFill/>
                <a:miter lim="800000"/>
              </a:ln>
            </p:spPr>
            <p:txBody>
              <a:bodyPr>
                <a:spAutoFit/>
              </a:bodyPr>
              <a:lstStyle/>
              <a:p>
                <a:pPr indent="0">
                  <a:buNone/>
                </a:pPr>
                <a:r>
                  <a:rPr lang="en-US" sz="2800" b="1" dirty="0" err="1">
                    <a:solidFill>
                      <a:srgbClr val="408000"/>
                    </a:solidFill>
                  </a:rPr>
                  <a:t>MemWr</a:t>
                </a:r>
                <a:endParaRPr lang="en-US" sz="2800" b="1" dirty="0">
                  <a:solidFill>
                    <a:srgbClr val="408000"/>
                  </a:solidFill>
                  <a:latin typeface="Symbol" panose="05050102010706020507" pitchFamily="1" charset="2"/>
                </a:endParaRPr>
              </a:p>
            </p:txBody>
          </p:sp>
          <p:sp>
            <p:nvSpPr>
              <p:cNvPr id="53254" name="Rectangle 7"/>
              <p:cNvSpPr>
                <a:spLocks noChangeArrowheads="1"/>
              </p:cNvSpPr>
              <p:nvPr/>
            </p:nvSpPr>
            <p:spPr bwMode="auto">
              <a:xfrm>
                <a:off x="960438" y="3343275"/>
                <a:ext cx="412750" cy="326390"/>
              </a:xfrm>
              <a:prstGeom prst="rect">
                <a:avLst/>
              </a:prstGeom>
              <a:noFill/>
              <a:ln w="9525">
                <a:noFill/>
                <a:miter lim="800000"/>
              </a:ln>
            </p:spPr>
            <p:txBody>
              <a:bodyPr wrap="none">
                <a:spAutoFit/>
              </a:bodyPr>
              <a:lstStyle/>
              <a:p>
                <a:pPr indent="0">
                  <a:buNone/>
                </a:pPr>
                <a:r>
                  <a:rPr lang="en-US" dirty="0">
                    <a:latin typeface="MS Gothic" panose="020B0609070205080204" pitchFamily="1" charset="-128"/>
                    <a:ea typeface="MS Gothic" panose="020B0609070205080204" pitchFamily="1" charset="-128"/>
                    <a:cs typeface="MS Gothic" panose="020B0609070205080204" pitchFamily="1" charset="-128"/>
                  </a:rPr>
                  <a:t>☐</a:t>
                </a:r>
                <a:endParaRPr lang="en-US" dirty="0"/>
              </a:p>
            </p:txBody>
          </p:sp>
        </p:grpSp>
        <p:grpSp>
          <p:nvGrpSpPr>
            <p:cNvPr id="6" name="Group 3"/>
            <p:cNvGrpSpPr/>
            <p:nvPr/>
          </p:nvGrpSpPr>
          <p:grpSpPr>
            <a:xfrm>
              <a:off x="1005840" y="5029200"/>
              <a:ext cx="2383971" cy="457200"/>
              <a:chOff x="960438" y="4154488"/>
              <a:chExt cx="2383971" cy="457200"/>
            </a:xfrm>
          </p:grpSpPr>
          <p:sp>
            <p:nvSpPr>
              <p:cNvPr id="53251" name="TextBox 4"/>
              <p:cNvSpPr txBox="1">
                <a:spLocks noChangeArrowheads="1"/>
              </p:cNvSpPr>
              <p:nvPr/>
            </p:nvSpPr>
            <p:spPr bwMode="auto">
              <a:xfrm>
                <a:off x="1515609" y="4154488"/>
                <a:ext cx="1828800" cy="457200"/>
              </a:xfrm>
              <a:prstGeom prst="rect">
                <a:avLst/>
              </a:prstGeom>
              <a:noFill/>
              <a:ln w="9525">
                <a:noFill/>
                <a:miter lim="800000"/>
              </a:ln>
            </p:spPr>
            <p:txBody>
              <a:bodyPr>
                <a:spAutoFit/>
              </a:bodyPr>
              <a:lstStyle/>
              <a:p>
                <a:pPr indent="0">
                  <a:buNone/>
                </a:pPr>
                <a:r>
                  <a:rPr lang="en-US" sz="2800" b="1" dirty="0" err="1">
                    <a:solidFill>
                      <a:srgbClr val="FF66A0"/>
                    </a:solidFill>
                  </a:rPr>
                  <a:t>RegWr</a:t>
                </a:r>
                <a:endParaRPr lang="en-US" sz="2800" b="1" dirty="0">
                  <a:solidFill>
                    <a:srgbClr val="FF66A0"/>
                  </a:solidFill>
                  <a:latin typeface="Symbol" panose="05050102010706020507" pitchFamily="1" charset="2"/>
                </a:endParaRPr>
              </a:p>
            </p:txBody>
          </p:sp>
          <p:sp>
            <p:nvSpPr>
              <p:cNvPr id="53255" name="Rectangle 8"/>
              <p:cNvSpPr>
                <a:spLocks noChangeArrowheads="1"/>
              </p:cNvSpPr>
              <p:nvPr/>
            </p:nvSpPr>
            <p:spPr bwMode="auto">
              <a:xfrm>
                <a:off x="960438" y="4257675"/>
                <a:ext cx="412750" cy="326390"/>
              </a:xfrm>
              <a:prstGeom prst="rect">
                <a:avLst/>
              </a:prstGeom>
              <a:noFill/>
              <a:ln w="9525">
                <a:noFill/>
                <a:miter lim="800000"/>
              </a:ln>
            </p:spPr>
            <p:txBody>
              <a:bodyPr wrap="none">
                <a:spAutoFit/>
              </a:bodyPr>
              <a:lstStyle/>
              <a:p>
                <a:pPr indent="0">
                  <a:buNone/>
                </a:pPr>
                <a:r>
                  <a:rPr lang="en-US" dirty="0">
                    <a:latin typeface="MS Gothic" panose="020B0609070205080204" pitchFamily="1" charset="-128"/>
                    <a:ea typeface="MS Gothic" panose="020B0609070205080204" pitchFamily="1" charset="-128"/>
                    <a:cs typeface="MS Gothic" panose="020B0609070205080204" pitchFamily="1" charset="-128"/>
                  </a:rPr>
                  <a:t>☐</a:t>
                </a:r>
                <a:endParaRPr lang="en-US" dirty="0"/>
              </a:p>
            </p:txBody>
          </p:sp>
        </p:grpSp>
        <p:grpSp>
          <p:nvGrpSpPr>
            <p:cNvPr id="9" name="Group 4"/>
            <p:cNvGrpSpPr/>
            <p:nvPr/>
          </p:nvGrpSpPr>
          <p:grpSpPr>
            <a:xfrm>
              <a:off x="1005840" y="5761257"/>
              <a:ext cx="2383971" cy="457200"/>
              <a:chOff x="947738" y="5068888"/>
              <a:chExt cx="2383971" cy="457200"/>
            </a:xfrm>
          </p:grpSpPr>
          <p:sp>
            <p:nvSpPr>
              <p:cNvPr id="53252" name="TextBox 5"/>
              <p:cNvSpPr txBox="1">
                <a:spLocks noChangeArrowheads="1"/>
              </p:cNvSpPr>
              <p:nvPr/>
            </p:nvSpPr>
            <p:spPr bwMode="auto">
              <a:xfrm>
                <a:off x="1502909" y="5068888"/>
                <a:ext cx="1828800" cy="457200"/>
              </a:xfrm>
              <a:prstGeom prst="rect">
                <a:avLst/>
              </a:prstGeom>
              <a:noFill/>
              <a:ln w="9525">
                <a:noFill/>
                <a:miter lim="800000"/>
              </a:ln>
            </p:spPr>
            <p:txBody>
              <a:bodyPr>
                <a:spAutoFit/>
              </a:bodyPr>
              <a:lstStyle/>
              <a:p>
                <a:pPr indent="0">
                  <a:buNone/>
                </a:pPr>
                <a:r>
                  <a:rPr lang="en-US" sz="2800" b="1" dirty="0">
                    <a:ln>
                      <a:solidFill>
                        <a:schemeClr val="tx1"/>
                      </a:solidFill>
                    </a:ln>
                    <a:solidFill>
                      <a:srgbClr val="FFE860"/>
                    </a:solidFill>
                  </a:rPr>
                  <a:t>imm16</a:t>
                </a:r>
                <a:endParaRPr lang="en-US" sz="2800" b="1" dirty="0">
                  <a:ln>
                    <a:solidFill>
                      <a:schemeClr val="tx1"/>
                    </a:solidFill>
                  </a:ln>
                  <a:solidFill>
                    <a:srgbClr val="FFE860"/>
                  </a:solidFill>
                  <a:latin typeface="Symbol" panose="05050102010706020507" pitchFamily="1" charset="2"/>
                </a:endParaRPr>
              </a:p>
            </p:txBody>
          </p:sp>
          <p:sp>
            <p:nvSpPr>
              <p:cNvPr id="53256" name="Rectangle 9"/>
              <p:cNvSpPr>
                <a:spLocks noChangeArrowheads="1"/>
              </p:cNvSpPr>
              <p:nvPr/>
            </p:nvSpPr>
            <p:spPr bwMode="auto">
              <a:xfrm>
                <a:off x="947738" y="5156200"/>
                <a:ext cx="412750" cy="326390"/>
              </a:xfrm>
              <a:prstGeom prst="rect">
                <a:avLst/>
              </a:prstGeom>
              <a:noFill/>
              <a:ln w="9525">
                <a:noFill/>
                <a:miter lim="800000"/>
              </a:ln>
            </p:spPr>
            <p:txBody>
              <a:bodyPr wrap="none">
                <a:spAutoFit/>
              </a:bodyPr>
              <a:lstStyle/>
              <a:p>
                <a:pPr indent="0">
                  <a:buNone/>
                </a:pPr>
                <a:r>
                  <a:rPr lang="en-US" dirty="0">
                    <a:latin typeface="MS Gothic" panose="020B0609070205080204" pitchFamily="1" charset="-128"/>
                    <a:ea typeface="MS Gothic" panose="020B0609070205080204" pitchFamily="1" charset="-128"/>
                    <a:cs typeface="MS Gothic" panose="020B0609070205080204" pitchFamily="1" charset="-128"/>
                  </a:rPr>
                  <a:t>☐</a:t>
                </a:r>
                <a:endParaRPr lang="en-US" dirty="0"/>
              </a:p>
            </p:txBody>
          </p:sp>
        </p:grpSp>
      </p:grpSp>
      <p:sp>
        <p:nvSpPr>
          <p:cNvPr id="7" name="Rectangle 6"/>
          <p:cNvSpPr/>
          <p:nvPr/>
        </p:nvSpPr>
        <p:spPr>
          <a:xfrm>
            <a:off x="1495424" y="3822466"/>
            <a:ext cx="2194560" cy="4572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 name="Group 4"/>
          <p:cNvGrpSpPr/>
          <p:nvPr/>
        </p:nvGrpSpPr>
        <p:grpSpPr bwMode="auto">
          <a:xfrm>
            <a:off x="4695825" y="2039387"/>
            <a:ext cx="4171950" cy="1658938"/>
            <a:chOff x="1357" y="2946"/>
            <a:chExt cx="2628" cy="1045"/>
          </a:xfrm>
        </p:grpSpPr>
        <p:sp>
          <p:nvSpPr>
            <p:cNvPr id="23" name="Freeform 5"/>
            <p:cNvSpPr/>
            <p:nvPr/>
          </p:nvSpPr>
          <p:spPr bwMode="auto">
            <a:xfrm>
              <a:off x="2986" y="3520"/>
              <a:ext cx="209" cy="289"/>
            </a:xfrm>
            <a:custGeom>
              <a:avLst/>
              <a:gdLst/>
              <a:ahLst/>
              <a:cxnLst>
                <a:cxn ang="0">
                  <a:pos x="169" y="0"/>
                </a:cxn>
                <a:cxn ang="0">
                  <a:pos x="0" y="0"/>
                </a:cxn>
                <a:cxn ang="0">
                  <a:pos x="0" y="288"/>
                </a:cxn>
                <a:cxn ang="0">
                  <a:pos x="169" y="288"/>
                </a:cxn>
              </a:cxnLst>
              <a:rect l="0" t="0" r="r" b="b"/>
              <a:pathLst>
                <a:path w="170" h="289">
                  <a:moveTo>
                    <a:pt x="169" y="0"/>
                  </a:moveTo>
                  <a:lnTo>
                    <a:pt x="0" y="0"/>
                  </a:lnTo>
                  <a:lnTo>
                    <a:pt x="0" y="288"/>
                  </a:lnTo>
                  <a:lnTo>
                    <a:pt x="169" y="288"/>
                  </a:lnTo>
                </a:path>
              </a:pathLst>
            </a:custGeom>
            <a:noFill/>
            <a:ln w="25400" cap="rnd" cmpd="sng">
              <a:solidFill>
                <a:schemeClr val="accent1"/>
              </a:solidFill>
              <a:prstDash val="solid"/>
              <a:round/>
              <a:headEnd type="none" w="med" len="med"/>
              <a:tailEnd type="none" w="med" len="med"/>
            </a:ln>
            <a:effectLst/>
          </p:spPr>
          <p:txBody>
            <a:bodyPr/>
            <a:lstStyle/>
            <a:p>
              <a:endParaRPr lang="en-US"/>
            </a:p>
          </p:txBody>
        </p:sp>
        <p:sp>
          <p:nvSpPr>
            <p:cNvPr id="24" name="Freeform 6"/>
            <p:cNvSpPr/>
            <p:nvPr/>
          </p:nvSpPr>
          <p:spPr bwMode="auto">
            <a:xfrm>
              <a:off x="3193" y="3520"/>
              <a:ext cx="210" cy="289"/>
            </a:xfrm>
            <a:custGeom>
              <a:avLst/>
              <a:gdLst/>
              <a:ahLst/>
              <a:cxnLst>
                <a:cxn ang="0">
                  <a:pos x="0" y="0"/>
                </a:cxn>
                <a:cxn ang="0">
                  <a:pos x="170" y="0"/>
                </a:cxn>
                <a:cxn ang="0">
                  <a:pos x="170" y="288"/>
                </a:cxn>
                <a:cxn ang="0">
                  <a:pos x="0" y="288"/>
                </a:cxn>
              </a:cxnLst>
              <a:rect l="0" t="0" r="r" b="b"/>
              <a:pathLst>
                <a:path w="171" h="289">
                  <a:moveTo>
                    <a:pt x="0" y="0"/>
                  </a:moveTo>
                  <a:lnTo>
                    <a:pt x="170" y="0"/>
                  </a:lnTo>
                  <a:lnTo>
                    <a:pt x="170" y="288"/>
                  </a:lnTo>
                  <a:lnTo>
                    <a:pt x="0" y="288"/>
                  </a:lnTo>
                </a:path>
              </a:pathLst>
            </a:custGeom>
            <a:noFill/>
            <a:ln w="25400" cap="rnd" cmpd="sng">
              <a:solidFill>
                <a:schemeClr val="accent1"/>
              </a:solidFill>
              <a:prstDash val="solid"/>
              <a:round/>
              <a:headEnd type="none" w="med" len="med"/>
              <a:tailEnd type="none" w="med" len="med"/>
            </a:ln>
            <a:effectLst/>
          </p:spPr>
          <p:txBody>
            <a:bodyPr/>
            <a:lstStyle/>
            <a:p>
              <a:endParaRPr lang="en-US"/>
            </a:p>
          </p:txBody>
        </p:sp>
        <p:grpSp>
          <p:nvGrpSpPr>
            <p:cNvPr id="25" name="Group 7"/>
            <p:cNvGrpSpPr/>
            <p:nvPr/>
          </p:nvGrpSpPr>
          <p:grpSpPr bwMode="auto">
            <a:xfrm>
              <a:off x="1357" y="2946"/>
              <a:ext cx="2628" cy="253"/>
              <a:chOff x="1396" y="1662"/>
              <a:chExt cx="2628" cy="253"/>
            </a:xfrm>
          </p:grpSpPr>
          <p:sp>
            <p:nvSpPr>
              <p:cNvPr id="56" name="Rectangle 8"/>
              <p:cNvSpPr>
                <a:spLocks noChangeArrowheads="1"/>
              </p:cNvSpPr>
              <p:nvPr/>
            </p:nvSpPr>
            <p:spPr bwMode="auto">
              <a:xfrm>
                <a:off x="1400" y="1688"/>
                <a:ext cx="512" cy="224"/>
              </a:xfrm>
              <a:prstGeom prst="rect">
                <a:avLst/>
              </a:prstGeom>
              <a:noFill/>
              <a:ln w="25400">
                <a:solidFill>
                  <a:schemeClr val="tx1"/>
                </a:solidFill>
                <a:miter lim="800000"/>
              </a:ln>
              <a:effectLst/>
            </p:spPr>
            <p:txBody>
              <a:bodyPr wrap="none" anchor="ctr"/>
              <a:lstStyle/>
              <a:p>
                <a:endParaRPr lang="en-US"/>
              </a:p>
            </p:txBody>
          </p:sp>
          <p:sp>
            <p:nvSpPr>
              <p:cNvPr id="57" name="Rectangle 9"/>
              <p:cNvSpPr>
                <a:spLocks noChangeArrowheads="1"/>
              </p:cNvSpPr>
              <p:nvPr/>
            </p:nvSpPr>
            <p:spPr bwMode="auto">
              <a:xfrm>
                <a:off x="1396" y="1662"/>
                <a:ext cx="284" cy="253"/>
              </a:xfrm>
              <a:prstGeom prst="rect">
                <a:avLst/>
              </a:prstGeom>
              <a:noFill/>
              <a:ln w="12700">
                <a:noFill/>
                <a:miter lim="800000"/>
              </a:ln>
              <a:effectLst/>
            </p:spPr>
            <p:txBody>
              <a:bodyPr wrap="none" lIns="90487" tIns="44450" rIns="90487" bIns="44450">
                <a:spAutoFit/>
              </a:bodyPr>
              <a:lstStyle/>
              <a:p>
                <a:pPr indent="0">
                  <a:buNone/>
                </a:pPr>
                <a:r>
                  <a:rPr lang="en-US" sz="2400" b="1">
                    <a:solidFill>
                      <a:srgbClr val="FF0000"/>
                    </a:solidFill>
                  </a:rPr>
                  <a:t>IF</a:t>
                </a:r>
                <a:endParaRPr lang="en-US" sz="2400" b="1" dirty="0">
                  <a:solidFill>
                    <a:srgbClr val="FF0000"/>
                  </a:solidFill>
                </a:endParaRPr>
              </a:p>
            </p:txBody>
          </p:sp>
          <p:sp>
            <p:nvSpPr>
              <p:cNvPr id="58" name="Rectangle 10"/>
              <p:cNvSpPr>
                <a:spLocks noChangeArrowheads="1"/>
              </p:cNvSpPr>
              <p:nvPr/>
            </p:nvSpPr>
            <p:spPr bwMode="auto">
              <a:xfrm>
                <a:off x="1928" y="1688"/>
                <a:ext cx="512" cy="224"/>
              </a:xfrm>
              <a:prstGeom prst="rect">
                <a:avLst/>
              </a:prstGeom>
              <a:noFill/>
              <a:ln w="25400">
                <a:solidFill>
                  <a:schemeClr val="tx1"/>
                </a:solidFill>
                <a:miter lim="800000"/>
              </a:ln>
              <a:effectLst/>
            </p:spPr>
            <p:txBody>
              <a:bodyPr wrap="none" anchor="ctr"/>
              <a:lstStyle/>
              <a:p>
                <a:endParaRPr lang="en-US"/>
              </a:p>
            </p:txBody>
          </p:sp>
          <p:sp>
            <p:nvSpPr>
              <p:cNvPr id="59" name="Rectangle 11"/>
              <p:cNvSpPr>
                <a:spLocks noChangeArrowheads="1"/>
              </p:cNvSpPr>
              <p:nvPr/>
            </p:nvSpPr>
            <p:spPr bwMode="auto">
              <a:xfrm>
                <a:off x="2456" y="1688"/>
                <a:ext cx="512" cy="224"/>
              </a:xfrm>
              <a:prstGeom prst="rect">
                <a:avLst/>
              </a:prstGeom>
              <a:noFill/>
              <a:ln w="25400">
                <a:solidFill>
                  <a:schemeClr val="tx1"/>
                </a:solidFill>
                <a:miter lim="800000"/>
              </a:ln>
              <a:effectLst/>
            </p:spPr>
            <p:txBody>
              <a:bodyPr wrap="none" anchor="ctr"/>
              <a:lstStyle/>
              <a:p>
                <a:endParaRPr lang="en-US"/>
              </a:p>
            </p:txBody>
          </p:sp>
          <p:sp>
            <p:nvSpPr>
              <p:cNvPr id="60" name="Rectangle 12"/>
              <p:cNvSpPr>
                <a:spLocks noChangeArrowheads="1"/>
              </p:cNvSpPr>
              <p:nvPr/>
            </p:nvSpPr>
            <p:spPr bwMode="auto">
              <a:xfrm>
                <a:off x="2984" y="1688"/>
                <a:ext cx="512" cy="224"/>
              </a:xfrm>
              <a:prstGeom prst="rect">
                <a:avLst/>
              </a:prstGeom>
              <a:noFill/>
              <a:ln w="25400">
                <a:solidFill>
                  <a:schemeClr val="tx1"/>
                </a:solidFill>
                <a:miter lim="800000"/>
              </a:ln>
              <a:effectLst/>
            </p:spPr>
            <p:txBody>
              <a:bodyPr wrap="none" anchor="ctr"/>
              <a:lstStyle/>
              <a:p>
                <a:endParaRPr lang="en-US"/>
              </a:p>
            </p:txBody>
          </p:sp>
          <p:sp>
            <p:nvSpPr>
              <p:cNvPr id="61" name="Rectangle 13"/>
              <p:cNvSpPr>
                <a:spLocks noChangeArrowheads="1"/>
              </p:cNvSpPr>
              <p:nvPr/>
            </p:nvSpPr>
            <p:spPr bwMode="auto">
              <a:xfrm>
                <a:off x="3512" y="1688"/>
                <a:ext cx="512" cy="224"/>
              </a:xfrm>
              <a:prstGeom prst="rect">
                <a:avLst/>
              </a:prstGeom>
              <a:noFill/>
              <a:ln w="25400">
                <a:solidFill>
                  <a:schemeClr val="tx1"/>
                </a:solidFill>
                <a:miter lim="800000"/>
              </a:ln>
              <a:effectLst/>
            </p:spPr>
            <p:txBody>
              <a:bodyPr wrap="none" anchor="ctr"/>
              <a:lstStyle/>
              <a:p>
                <a:endParaRPr lang="en-US"/>
              </a:p>
            </p:txBody>
          </p:sp>
          <p:sp>
            <p:nvSpPr>
              <p:cNvPr id="62" name="Rectangle 14"/>
              <p:cNvSpPr>
                <a:spLocks noChangeArrowheads="1"/>
              </p:cNvSpPr>
              <p:nvPr/>
            </p:nvSpPr>
            <p:spPr bwMode="auto">
              <a:xfrm>
                <a:off x="1907" y="1662"/>
                <a:ext cx="306" cy="253"/>
              </a:xfrm>
              <a:prstGeom prst="rect">
                <a:avLst/>
              </a:prstGeom>
              <a:noFill/>
              <a:ln w="12700">
                <a:noFill/>
                <a:miter lim="800000"/>
              </a:ln>
              <a:effectLst/>
            </p:spPr>
            <p:txBody>
              <a:bodyPr wrap="none" lIns="90487" tIns="44450" rIns="90487" bIns="44450">
                <a:spAutoFit/>
              </a:bodyPr>
              <a:lstStyle/>
              <a:p>
                <a:pPr indent="0">
                  <a:buNone/>
                </a:pPr>
                <a:r>
                  <a:rPr lang="en-US" sz="2400" b="1">
                    <a:solidFill>
                      <a:srgbClr val="FF0000"/>
                    </a:solidFill>
                  </a:rPr>
                  <a:t>ID</a:t>
                </a:r>
                <a:endParaRPr lang="en-US" sz="2400" b="1" dirty="0">
                  <a:solidFill>
                    <a:srgbClr val="FF0000"/>
                  </a:solidFill>
                </a:endParaRPr>
              </a:p>
            </p:txBody>
          </p:sp>
          <p:sp>
            <p:nvSpPr>
              <p:cNvPr id="63" name="Rectangle 15"/>
              <p:cNvSpPr>
                <a:spLocks noChangeArrowheads="1"/>
              </p:cNvSpPr>
              <p:nvPr/>
            </p:nvSpPr>
            <p:spPr bwMode="auto">
              <a:xfrm>
                <a:off x="2435" y="1662"/>
                <a:ext cx="370" cy="253"/>
              </a:xfrm>
              <a:prstGeom prst="rect">
                <a:avLst/>
              </a:prstGeom>
              <a:noFill/>
              <a:ln w="12700">
                <a:noFill/>
                <a:miter lim="800000"/>
              </a:ln>
              <a:effectLst/>
            </p:spPr>
            <p:txBody>
              <a:bodyPr wrap="none" lIns="90487" tIns="44450" rIns="90487" bIns="44450">
                <a:spAutoFit/>
              </a:bodyPr>
              <a:lstStyle/>
              <a:p>
                <a:pPr indent="0">
                  <a:buNone/>
                </a:pPr>
                <a:r>
                  <a:rPr lang="en-US" sz="2400" b="1" dirty="0">
                    <a:solidFill>
                      <a:srgbClr val="FF0000"/>
                    </a:solidFill>
                  </a:rPr>
                  <a:t>EX</a:t>
                </a:r>
              </a:p>
            </p:txBody>
          </p:sp>
          <p:sp>
            <p:nvSpPr>
              <p:cNvPr id="64" name="Rectangle 16"/>
              <p:cNvSpPr>
                <a:spLocks noChangeArrowheads="1"/>
              </p:cNvSpPr>
              <p:nvPr/>
            </p:nvSpPr>
            <p:spPr bwMode="auto">
              <a:xfrm>
                <a:off x="2963" y="1662"/>
                <a:ext cx="551" cy="253"/>
              </a:xfrm>
              <a:prstGeom prst="rect">
                <a:avLst/>
              </a:prstGeom>
              <a:noFill/>
              <a:ln w="12700">
                <a:noFill/>
                <a:miter lim="800000"/>
              </a:ln>
              <a:effectLst/>
            </p:spPr>
            <p:txBody>
              <a:bodyPr wrap="none" lIns="90487" tIns="44450" rIns="90487" bIns="44450">
                <a:spAutoFit/>
              </a:bodyPr>
              <a:lstStyle/>
              <a:p>
                <a:pPr indent="0">
                  <a:buNone/>
                </a:pPr>
                <a:r>
                  <a:rPr lang="en-US" sz="2400" b="1" dirty="0" err="1">
                    <a:solidFill>
                      <a:srgbClr val="FF0000"/>
                    </a:solidFill>
                  </a:rPr>
                  <a:t>Mem</a:t>
                </a:r>
                <a:endParaRPr lang="en-US" sz="2400" b="1" dirty="0">
                  <a:solidFill>
                    <a:srgbClr val="FF0000"/>
                  </a:solidFill>
                </a:endParaRPr>
              </a:p>
            </p:txBody>
          </p:sp>
          <p:sp>
            <p:nvSpPr>
              <p:cNvPr id="65" name="Rectangle 17"/>
              <p:cNvSpPr>
                <a:spLocks noChangeArrowheads="1"/>
              </p:cNvSpPr>
              <p:nvPr/>
            </p:nvSpPr>
            <p:spPr bwMode="auto">
              <a:xfrm>
                <a:off x="3539" y="1662"/>
                <a:ext cx="434" cy="253"/>
              </a:xfrm>
              <a:prstGeom prst="rect">
                <a:avLst/>
              </a:prstGeom>
              <a:noFill/>
              <a:ln w="12700">
                <a:noFill/>
                <a:miter lim="800000"/>
              </a:ln>
              <a:effectLst/>
            </p:spPr>
            <p:txBody>
              <a:bodyPr wrap="none" lIns="90487" tIns="44450" rIns="90487" bIns="44450">
                <a:spAutoFit/>
              </a:bodyPr>
              <a:lstStyle/>
              <a:p>
                <a:pPr indent="0">
                  <a:buNone/>
                </a:pPr>
                <a:r>
                  <a:rPr lang="en-US" sz="2400" b="1" dirty="0">
                    <a:solidFill>
                      <a:srgbClr val="FF0000"/>
                    </a:solidFill>
                  </a:rPr>
                  <a:t>WB</a:t>
                </a:r>
              </a:p>
            </p:txBody>
          </p:sp>
        </p:grpSp>
        <p:sp>
          <p:nvSpPr>
            <p:cNvPr id="26" name="Freeform 18"/>
            <p:cNvSpPr/>
            <p:nvPr/>
          </p:nvSpPr>
          <p:spPr bwMode="auto">
            <a:xfrm>
              <a:off x="2551" y="3472"/>
              <a:ext cx="261" cy="481"/>
            </a:xfrm>
            <a:custGeom>
              <a:avLst/>
              <a:gdLst/>
              <a:ahLst/>
              <a:cxnLst>
                <a:cxn ang="0">
                  <a:pos x="0" y="320"/>
                </a:cxn>
                <a:cxn ang="0">
                  <a:pos x="71" y="240"/>
                </a:cxn>
                <a:cxn ang="0">
                  <a:pos x="0" y="160"/>
                </a:cxn>
                <a:cxn ang="0">
                  <a:pos x="0" y="0"/>
                </a:cxn>
                <a:cxn ang="0">
                  <a:pos x="212" y="160"/>
                </a:cxn>
                <a:cxn ang="0">
                  <a:pos x="212" y="320"/>
                </a:cxn>
                <a:cxn ang="0">
                  <a:pos x="0" y="480"/>
                </a:cxn>
                <a:cxn ang="0">
                  <a:pos x="0" y="320"/>
                </a:cxn>
              </a:cxnLst>
              <a:rect l="0" t="0" r="r" b="b"/>
              <a:pathLst>
                <a:path w="213" h="481">
                  <a:moveTo>
                    <a:pt x="0" y="320"/>
                  </a:moveTo>
                  <a:lnTo>
                    <a:pt x="71" y="240"/>
                  </a:lnTo>
                  <a:lnTo>
                    <a:pt x="0" y="160"/>
                  </a:lnTo>
                  <a:lnTo>
                    <a:pt x="0" y="0"/>
                  </a:lnTo>
                  <a:lnTo>
                    <a:pt x="212" y="160"/>
                  </a:lnTo>
                  <a:lnTo>
                    <a:pt x="212" y="320"/>
                  </a:lnTo>
                  <a:lnTo>
                    <a:pt x="0" y="480"/>
                  </a:lnTo>
                  <a:lnTo>
                    <a:pt x="0" y="320"/>
                  </a:lnTo>
                </a:path>
              </a:pathLst>
            </a:custGeom>
            <a:noFill/>
            <a:ln w="25400" cap="rnd" cmpd="sng">
              <a:solidFill>
                <a:schemeClr val="accent1"/>
              </a:solidFill>
              <a:prstDash val="solid"/>
              <a:round/>
              <a:headEnd type="none" w="med" len="med"/>
              <a:tailEnd type="none" w="med" len="med"/>
            </a:ln>
            <a:effectLst/>
          </p:spPr>
          <p:txBody>
            <a:bodyPr/>
            <a:lstStyle/>
            <a:p>
              <a:endParaRPr lang="en-US"/>
            </a:p>
          </p:txBody>
        </p:sp>
        <p:sp>
          <p:nvSpPr>
            <p:cNvPr id="27" name="Rectangle 19"/>
            <p:cNvSpPr>
              <a:spLocks noChangeArrowheads="1"/>
            </p:cNvSpPr>
            <p:nvPr/>
          </p:nvSpPr>
          <p:spPr bwMode="auto">
            <a:xfrm rot="5400000">
              <a:off x="2491" y="3593"/>
              <a:ext cx="384" cy="188"/>
            </a:xfrm>
            <a:prstGeom prst="rect">
              <a:avLst/>
            </a:prstGeom>
            <a:noFill/>
            <a:ln w="12700">
              <a:noFill/>
              <a:miter lim="800000"/>
            </a:ln>
            <a:effectLst/>
          </p:spPr>
          <p:txBody>
            <a:bodyPr wrap="none" lIns="90487" tIns="44450" rIns="90487" bIns="44450">
              <a:spAutoFit/>
            </a:bodyPr>
            <a:lstStyle/>
            <a:p>
              <a:pPr indent="0">
                <a:buNone/>
              </a:pPr>
              <a:r>
                <a:rPr lang="en-US" sz="1600" b="1">
                  <a:latin typeface="Times" pitchFamily="-65" charset="0"/>
                </a:rPr>
                <a:t>ALU</a:t>
              </a:r>
              <a:endParaRPr lang="en-US" sz="1600" b="1">
                <a:solidFill>
                  <a:schemeClr val="tx1"/>
                </a:solidFill>
                <a:latin typeface="Times" pitchFamily="-65" charset="0"/>
              </a:endParaRPr>
            </a:p>
          </p:txBody>
        </p:sp>
        <p:sp>
          <p:nvSpPr>
            <p:cNvPr id="28" name="Rectangle 20"/>
            <p:cNvSpPr>
              <a:spLocks noChangeArrowheads="1"/>
            </p:cNvSpPr>
            <p:nvPr/>
          </p:nvSpPr>
          <p:spPr bwMode="auto">
            <a:xfrm>
              <a:off x="1392" y="3570"/>
              <a:ext cx="292" cy="188"/>
            </a:xfrm>
            <a:prstGeom prst="rect">
              <a:avLst/>
            </a:prstGeom>
            <a:noFill/>
            <a:ln w="12700">
              <a:noFill/>
              <a:miter lim="800000"/>
            </a:ln>
            <a:effectLst/>
          </p:spPr>
          <p:txBody>
            <a:bodyPr wrap="none" lIns="90487" tIns="44450" rIns="90487" bIns="44450">
              <a:spAutoFit/>
            </a:bodyPr>
            <a:lstStyle/>
            <a:p>
              <a:pPr indent="0">
                <a:buNone/>
              </a:pPr>
              <a:r>
                <a:rPr lang="en-US" sz="1600" b="1">
                  <a:solidFill>
                    <a:schemeClr val="tx1"/>
                  </a:solidFill>
                  <a:latin typeface="Times" pitchFamily="-65" charset="0"/>
                </a:rPr>
                <a:t>  I$</a:t>
              </a:r>
              <a:endParaRPr lang="en-US" sz="1600" b="1" dirty="0">
                <a:solidFill>
                  <a:schemeClr val="tx1"/>
                </a:solidFill>
                <a:latin typeface="Times" pitchFamily="-65" charset="0"/>
              </a:endParaRPr>
            </a:p>
          </p:txBody>
        </p:sp>
        <p:grpSp>
          <p:nvGrpSpPr>
            <p:cNvPr id="29" name="Group 21"/>
            <p:cNvGrpSpPr/>
            <p:nvPr/>
          </p:nvGrpSpPr>
          <p:grpSpPr bwMode="auto">
            <a:xfrm>
              <a:off x="1419" y="3568"/>
              <a:ext cx="418" cy="289"/>
              <a:chOff x="1343" y="1248"/>
              <a:chExt cx="340" cy="289"/>
            </a:xfrm>
          </p:grpSpPr>
          <p:sp>
            <p:nvSpPr>
              <p:cNvPr id="54" name="Freeform 22"/>
              <p:cNvSpPr/>
              <p:nvPr/>
            </p:nvSpPr>
            <p:spPr bwMode="auto">
              <a:xfrm>
                <a:off x="1343" y="1248"/>
                <a:ext cx="170" cy="289"/>
              </a:xfrm>
              <a:custGeom>
                <a:avLst/>
                <a:gdLst/>
                <a:ahLst/>
                <a:cxnLst>
                  <a:cxn ang="0">
                    <a:pos x="169" y="0"/>
                  </a:cxn>
                  <a:cxn ang="0">
                    <a:pos x="0" y="0"/>
                  </a:cxn>
                  <a:cxn ang="0">
                    <a:pos x="0" y="288"/>
                  </a:cxn>
                  <a:cxn ang="0">
                    <a:pos x="169" y="288"/>
                  </a:cxn>
                </a:cxnLst>
                <a:rect l="0" t="0" r="r" b="b"/>
                <a:pathLst>
                  <a:path w="170" h="289">
                    <a:moveTo>
                      <a:pt x="169" y="0"/>
                    </a:moveTo>
                    <a:lnTo>
                      <a:pt x="0" y="0"/>
                    </a:lnTo>
                    <a:lnTo>
                      <a:pt x="0" y="288"/>
                    </a:lnTo>
                    <a:lnTo>
                      <a:pt x="169" y="288"/>
                    </a:lnTo>
                  </a:path>
                </a:pathLst>
              </a:custGeom>
              <a:noFill/>
              <a:ln w="25400" cap="rnd" cmpd="sng">
                <a:solidFill>
                  <a:schemeClr val="accent1"/>
                </a:solidFill>
                <a:prstDash val="solid"/>
                <a:round/>
                <a:headEnd type="none" w="med" len="med"/>
                <a:tailEnd type="none" w="med" len="med"/>
              </a:ln>
              <a:effectLst/>
            </p:spPr>
            <p:txBody>
              <a:bodyPr/>
              <a:lstStyle/>
              <a:p>
                <a:endParaRPr lang="en-US"/>
              </a:p>
            </p:txBody>
          </p:sp>
          <p:sp>
            <p:nvSpPr>
              <p:cNvPr id="55" name="Freeform 23"/>
              <p:cNvSpPr/>
              <p:nvPr/>
            </p:nvSpPr>
            <p:spPr bwMode="auto">
              <a:xfrm>
                <a:off x="1512" y="1248"/>
                <a:ext cx="171" cy="289"/>
              </a:xfrm>
              <a:custGeom>
                <a:avLst/>
                <a:gdLst/>
                <a:ahLst/>
                <a:cxnLst>
                  <a:cxn ang="0">
                    <a:pos x="0" y="0"/>
                  </a:cxn>
                  <a:cxn ang="0">
                    <a:pos x="170" y="0"/>
                  </a:cxn>
                  <a:cxn ang="0">
                    <a:pos x="170" y="288"/>
                  </a:cxn>
                  <a:cxn ang="0">
                    <a:pos x="0" y="288"/>
                  </a:cxn>
                </a:cxnLst>
                <a:rect l="0" t="0" r="r" b="b"/>
                <a:pathLst>
                  <a:path w="171" h="289">
                    <a:moveTo>
                      <a:pt x="0" y="0"/>
                    </a:moveTo>
                    <a:lnTo>
                      <a:pt x="170" y="0"/>
                    </a:lnTo>
                    <a:lnTo>
                      <a:pt x="170" y="288"/>
                    </a:lnTo>
                    <a:lnTo>
                      <a:pt x="0" y="288"/>
                    </a:lnTo>
                  </a:path>
                </a:pathLst>
              </a:custGeom>
              <a:noFill/>
              <a:ln w="25400" cap="rnd" cmpd="sng">
                <a:solidFill>
                  <a:schemeClr val="accent1"/>
                </a:solidFill>
                <a:prstDash val="solid"/>
                <a:round/>
                <a:headEnd type="none" w="med" len="med"/>
                <a:tailEnd type="none" w="med" len="med"/>
              </a:ln>
              <a:effectLst/>
            </p:spPr>
            <p:txBody>
              <a:bodyPr/>
              <a:lstStyle/>
              <a:p>
                <a:endParaRPr lang="en-US"/>
              </a:p>
            </p:txBody>
          </p:sp>
        </p:grpSp>
        <p:sp>
          <p:nvSpPr>
            <p:cNvPr id="30" name="Rectangle 24"/>
            <p:cNvSpPr>
              <a:spLocks noChangeArrowheads="1"/>
            </p:cNvSpPr>
            <p:nvPr/>
          </p:nvSpPr>
          <p:spPr bwMode="auto">
            <a:xfrm>
              <a:off x="1956" y="3575"/>
              <a:ext cx="327" cy="188"/>
            </a:xfrm>
            <a:prstGeom prst="rect">
              <a:avLst/>
            </a:prstGeom>
            <a:noFill/>
            <a:ln w="12700">
              <a:noFill/>
              <a:miter lim="800000"/>
            </a:ln>
            <a:effectLst/>
          </p:spPr>
          <p:txBody>
            <a:bodyPr wrap="none" lIns="90487" tIns="44450" rIns="90487" bIns="44450">
              <a:spAutoFit/>
            </a:bodyPr>
            <a:lstStyle/>
            <a:p>
              <a:pPr indent="0">
                <a:buNone/>
              </a:pPr>
              <a:r>
                <a:rPr lang="en-US" sz="1600" b="1" dirty="0" err="1">
                  <a:solidFill>
                    <a:schemeClr val="tx1"/>
                  </a:solidFill>
                  <a:latin typeface="Times" pitchFamily="-65" charset="0"/>
                </a:rPr>
                <a:t>Reg</a:t>
              </a:r>
              <a:endParaRPr lang="en-US" sz="1600" b="1" dirty="0">
                <a:solidFill>
                  <a:schemeClr val="tx1"/>
                </a:solidFill>
                <a:latin typeface="Times" pitchFamily="-65" charset="0"/>
              </a:endParaRPr>
            </a:p>
          </p:txBody>
        </p:sp>
        <p:sp>
          <p:nvSpPr>
            <p:cNvPr id="31" name="Freeform 25"/>
            <p:cNvSpPr/>
            <p:nvPr/>
          </p:nvSpPr>
          <p:spPr bwMode="auto">
            <a:xfrm>
              <a:off x="1979" y="3568"/>
              <a:ext cx="183" cy="289"/>
            </a:xfrm>
            <a:custGeom>
              <a:avLst/>
              <a:gdLst/>
              <a:ahLst/>
              <a:cxnLst>
                <a:cxn ang="0">
                  <a:pos x="148" y="0"/>
                </a:cxn>
                <a:cxn ang="0">
                  <a:pos x="0" y="0"/>
                </a:cxn>
                <a:cxn ang="0">
                  <a:pos x="0" y="288"/>
                </a:cxn>
                <a:cxn ang="0">
                  <a:pos x="148" y="288"/>
                </a:cxn>
              </a:cxnLst>
              <a:rect l="0" t="0" r="r" b="b"/>
              <a:pathLst>
                <a:path w="149" h="289">
                  <a:moveTo>
                    <a:pt x="148" y="0"/>
                  </a:moveTo>
                  <a:lnTo>
                    <a:pt x="0" y="0"/>
                  </a:lnTo>
                  <a:lnTo>
                    <a:pt x="0" y="288"/>
                  </a:lnTo>
                  <a:lnTo>
                    <a:pt x="148" y="288"/>
                  </a:lnTo>
                </a:path>
              </a:pathLst>
            </a:custGeom>
            <a:noFill/>
            <a:ln w="25400" cap="rnd" cmpd="sng">
              <a:solidFill>
                <a:schemeClr val="accent1"/>
              </a:solidFill>
              <a:prstDash val="solid"/>
              <a:round/>
              <a:headEnd type="none" w="med" len="med"/>
              <a:tailEnd type="none" w="med" len="med"/>
            </a:ln>
            <a:effectLst/>
          </p:spPr>
          <p:txBody>
            <a:bodyPr/>
            <a:lstStyle/>
            <a:p>
              <a:endParaRPr lang="en-US"/>
            </a:p>
          </p:txBody>
        </p:sp>
        <p:sp>
          <p:nvSpPr>
            <p:cNvPr id="32" name="Freeform 26"/>
            <p:cNvSpPr/>
            <p:nvPr/>
          </p:nvSpPr>
          <p:spPr bwMode="auto">
            <a:xfrm>
              <a:off x="2161" y="3568"/>
              <a:ext cx="181" cy="289"/>
            </a:xfrm>
            <a:custGeom>
              <a:avLst/>
              <a:gdLst/>
              <a:ahLst/>
              <a:cxnLst>
                <a:cxn ang="0">
                  <a:pos x="0" y="0"/>
                </a:cxn>
                <a:cxn ang="0">
                  <a:pos x="147" y="0"/>
                </a:cxn>
                <a:cxn ang="0">
                  <a:pos x="147" y="288"/>
                </a:cxn>
                <a:cxn ang="0">
                  <a:pos x="0" y="288"/>
                </a:cxn>
              </a:cxnLst>
              <a:rect l="0" t="0" r="r" b="b"/>
              <a:pathLst>
                <a:path w="148" h="289">
                  <a:moveTo>
                    <a:pt x="0" y="0"/>
                  </a:moveTo>
                  <a:lnTo>
                    <a:pt x="147" y="0"/>
                  </a:lnTo>
                  <a:lnTo>
                    <a:pt x="147" y="288"/>
                  </a:lnTo>
                  <a:lnTo>
                    <a:pt x="0" y="288"/>
                  </a:lnTo>
                </a:path>
              </a:pathLst>
            </a:custGeom>
            <a:noFill/>
            <a:ln w="25400" cap="rnd" cmpd="sng">
              <a:solidFill>
                <a:schemeClr val="accent1"/>
              </a:solidFill>
              <a:prstDash val="solid"/>
              <a:round/>
              <a:headEnd type="none" w="med" len="med"/>
              <a:tailEnd type="none" w="med" len="med"/>
            </a:ln>
            <a:effectLst/>
          </p:spPr>
          <p:txBody>
            <a:bodyPr/>
            <a:lstStyle/>
            <a:p>
              <a:endParaRPr lang="en-US"/>
            </a:p>
          </p:txBody>
        </p:sp>
        <p:sp>
          <p:nvSpPr>
            <p:cNvPr id="33" name="Line 27"/>
            <p:cNvSpPr>
              <a:spLocks noChangeShapeType="1"/>
            </p:cNvSpPr>
            <p:nvPr/>
          </p:nvSpPr>
          <p:spPr bwMode="auto">
            <a:xfrm>
              <a:off x="1838" y="3712"/>
              <a:ext cx="118" cy="0"/>
            </a:xfrm>
            <a:prstGeom prst="line">
              <a:avLst/>
            </a:prstGeom>
            <a:noFill/>
            <a:ln w="25400">
              <a:solidFill>
                <a:schemeClr val="accent1"/>
              </a:solidFill>
              <a:round/>
            </a:ln>
            <a:effectLst/>
          </p:spPr>
          <p:txBody>
            <a:bodyPr wrap="none" anchor="ctr"/>
            <a:lstStyle/>
            <a:p>
              <a:endParaRPr lang="en-US"/>
            </a:p>
          </p:txBody>
        </p:sp>
        <p:sp>
          <p:nvSpPr>
            <p:cNvPr id="34" name="Freeform 28"/>
            <p:cNvSpPr/>
            <p:nvPr/>
          </p:nvSpPr>
          <p:spPr bwMode="auto">
            <a:xfrm>
              <a:off x="1914" y="3616"/>
              <a:ext cx="59" cy="97"/>
            </a:xfrm>
            <a:custGeom>
              <a:avLst/>
              <a:gdLst/>
              <a:ahLst/>
              <a:cxnLst>
                <a:cxn ang="0">
                  <a:pos x="0" y="96"/>
                </a:cxn>
                <a:cxn ang="0">
                  <a:pos x="0" y="0"/>
                </a:cxn>
                <a:cxn ang="0">
                  <a:pos x="47" y="0"/>
                </a:cxn>
                <a:cxn ang="0">
                  <a:pos x="47" y="0"/>
                </a:cxn>
              </a:cxnLst>
              <a:rect l="0" t="0" r="r" b="b"/>
              <a:pathLst>
                <a:path w="48" h="97">
                  <a:moveTo>
                    <a:pt x="0" y="96"/>
                  </a:moveTo>
                  <a:lnTo>
                    <a:pt x="0" y="0"/>
                  </a:lnTo>
                  <a:lnTo>
                    <a:pt x="47" y="0"/>
                  </a:lnTo>
                  <a:lnTo>
                    <a:pt x="47" y="0"/>
                  </a:lnTo>
                </a:path>
              </a:pathLst>
            </a:custGeom>
            <a:noFill/>
            <a:ln w="25400" cap="rnd" cmpd="sng">
              <a:solidFill>
                <a:schemeClr val="accent1"/>
              </a:solidFill>
              <a:prstDash val="solid"/>
              <a:round/>
              <a:headEnd type="none" w="med" len="med"/>
              <a:tailEnd type="none" w="med" len="med"/>
            </a:ln>
            <a:effectLst/>
          </p:spPr>
          <p:txBody>
            <a:bodyPr/>
            <a:lstStyle/>
            <a:p>
              <a:endParaRPr lang="en-US"/>
            </a:p>
          </p:txBody>
        </p:sp>
        <p:sp>
          <p:nvSpPr>
            <p:cNvPr id="35" name="Line 29"/>
            <p:cNvSpPr>
              <a:spLocks noChangeShapeType="1"/>
            </p:cNvSpPr>
            <p:nvPr/>
          </p:nvSpPr>
          <p:spPr bwMode="auto">
            <a:xfrm>
              <a:off x="2349" y="3616"/>
              <a:ext cx="192" cy="0"/>
            </a:xfrm>
            <a:prstGeom prst="line">
              <a:avLst/>
            </a:prstGeom>
            <a:noFill/>
            <a:ln w="25400">
              <a:solidFill>
                <a:schemeClr val="accent1"/>
              </a:solidFill>
              <a:round/>
            </a:ln>
            <a:effectLst/>
          </p:spPr>
          <p:txBody>
            <a:bodyPr wrap="none" anchor="ctr"/>
            <a:lstStyle/>
            <a:p>
              <a:endParaRPr lang="en-US"/>
            </a:p>
          </p:txBody>
        </p:sp>
        <p:sp>
          <p:nvSpPr>
            <p:cNvPr id="36" name="Rectangle 30"/>
            <p:cNvSpPr>
              <a:spLocks noChangeArrowheads="1"/>
            </p:cNvSpPr>
            <p:nvPr/>
          </p:nvSpPr>
          <p:spPr bwMode="auto">
            <a:xfrm>
              <a:off x="2958" y="3570"/>
              <a:ext cx="334" cy="188"/>
            </a:xfrm>
            <a:prstGeom prst="rect">
              <a:avLst/>
            </a:prstGeom>
            <a:noFill/>
            <a:ln w="12700">
              <a:noFill/>
              <a:miter lim="800000"/>
            </a:ln>
            <a:effectLst/>
          </p:spPr>
          <p:txBody>
            <a:bodyPr wrap="none" lIns="90487" tIns="44450" rIns="90487" bIns="44450">
              <a:spAutoFit/>
            </a:bodyPr>
            <a:lstStyle/>
            <a:p>
              <a:pPr indent="0">
                <a:buNone/>
              </a:pPr>
              <a:r>
                <a:rPr lang="en-US" sz="1600" b="1">
                  <a:solidFill>
                    <a:schemeClr val="tx1"/>
                  </a:solidFill>
                  <a:latin typeface="Times" pitchFamily="-65" charset="0"/>
                </a:rPr>
                <a:t>  D$</a:t>
              </a:r>
            </a:p>
          </p:txBody>
        </p:sp>
        <p:sp>
          <p:nvSpPr>
            <p:cNvPr id="37" name="Rectangle 31"/>
            <p:cNvSpPr>
              <a:spLocks noChangeArrowheads="1"/>
            </p:cNvSpPr>
            <p:nvPr/>
          </p:nvSpPr>
          <p:spPr bwMode="auto">
            <a:xfrm>
              <a:off x="3562" y="3570"/>
              <a:ext cx="327" cy="188"/>
            </a:xfrm>
            <a:prstGeom prst="rect">
              <a:avLst/>
            </a:prstGeom>
            <a:noFill/>
            <a:ln w="12700">
              <a:noFill/>
              <a:miter lim="800000"/>
            </a:ln>
            <a:effectLst/>
          </p:spPr>
          <p:txBody>
            <a:bodyPr wrap="none" lIns="90487" tIns="44450" rIns="90487" bIns="44450">
              <a:spAutoFit/>
            </a:bodyPr>
            <a:lstStyle/>
            <a:p>
              <a:pPr indent="0">
                <a:buNone/>
              </a:pPr>
              <a:r>
                <a:rPr lang="en-US" sz="1600" b="1">
                  <a:solidFill>
                    <a:schemeClr val="tx1"/>
                  </a:solidFill>
                  <a:latin typeface="Times" pitchFamily="-65" charset="0"/>
                </a:rPr>
                <a:t>Reg</a:t>
              </a:r>
            </a:p>
          </p:txBody>
        </p:sp>
        <p:sp>
          <p:nvSpPr>
            <p:cNvPr id="38" name="Freeform 32"/>
            <p:cNvSpPr/>
            <p:nvPr/>
          </p:nvSpPr>
          <p:spPr bwMode="auto">
            <a:xfrm>
              <a:off x="3595" y="3568"/>
              <a:ext cx="174" cy="289"/>
            </a:xfrm>
            <a:custGeom>
              <a:avLst/>
              <a:gdLst/>
              <a:ahLst/>
              <a:cxnLst>
                <a:cxn ang="0">
                  <a:pos x="141" y="0"/>
                </a:cxn>
                <a:cxn ang="0">
                  <a:pos x="0" y="0"/>
                </a:cxn>
                <a:cxn ang="0">
                  <a:pos x="0" y="288"/>
                </a:cxn>
                <a:cxn ang="0">
                  <a:pos x="141" y="288"/>
                </a:cxn>
              </a:cxnLst>
              <a:rect l="0" t="0" r="r" b="b"/>
              <a:pathLst>
                <a:path w="142" h="289">
                  <a:moveTo>
                    <a:pt x="141" y="0"/>
                  </a:moveTo>
                  <a:lnTo>
                    <a:pt x="0" y="0"/>
                  </a:lnTo>
                  <a:lnTo>
                    <a:pt x="0" y="288"/>
                  </a:lnTo>
                  <a:lnTo>
                    <a:pt x="141" y="288"/>
                  </a:lnTo>
                </a:path>
              </a:pathLst>
            </a:custGeom>
            <a:noFill/>
            <a:ln w="25400" cap="rnd" cmpd="sng">
              <a:solidFill>
                <a:schemeClr val="accent1"/>
              </a:solidFill>
              <a:prstDash val="solid"/>
              <a:round/>
              <a:headEnd type="none" w="med" len="med"/>
              <a:tailEnd type="none" w="med" len="med"/>
            </a:ln>
            <a:effectLst/>
          </p:spPr>
          <p:txBody>
            <a:bodyPr/>
            <a:lstStyle/>
            <a:p>
              <a:endParaRPr lang="en-US"/>
            </a:p>
          </p:txBody>
        </p:sp>
        <p:sp>
          <p:nvSpPr>
            <p:cNvPr id="39" name="Freeform 33"/>
            <p:cNvSpPr/>
            <p:nvPr/>
          </p:nvSpPr>
          <p:spPr bwMode="auto">
            <a:xfrm>
              <a:off x="3768" y="3568"/>
              <a:ext cx="175" cy="289"/>
            </a:xfrm>
            <a:custGeom>
              <a:avLst/>
              <a:gdLst/>
              <a:ahLst/>
              <a:cxnLst>
                <a:cxn ang="0">
                  <a:pos x="0" y="0"/>
                </a:cxn>
                <a:cxn ang="0">
                  <a:pos x="142" y="0"/>
                </a:cxn>
                <a:cxn ang="0">
                  <a:pos x="142" y="288"/>
                </a:cxn>
                <a:cxn ang="0">
                  <a:pos x="0" y="288"/>
                </a:cxn>
              </a:cxnLst>
              <a:rect l="0" t="0" r="r" b="b"/>
              <a:pathLst>
                <a:path w="143" h="289">
                  <a:moveTo>
                    <a:pt x="0" y="0"/>
                  </a:moveTo>
                  <a:lnTo>
                    <a:pt x="142" y="0"/>
                  </a:lnTo>
                  <a:lnTo>
                    <a:pt x="142" y="288"/>
                  </a:lnTo>
                  <a:lnTo>
                    <a:pt x="0" y="288"/>
                  </a:lnTo>
                </a:path>
              </a:pathLst>
            </a:custGeom>
            <a:noFill/>
            <a:ln w="25400" cap="rnd" cmpd="sng">
              <a:solidFill>
                <a:schemeClr val="accent1"/>
              </a:solidFill>
              <a:prstDash val="solid"/>
              <a:round/>
              <a:headEnd type="none" w="med" len="med"/>
              <a:tailEnd type="none" w="med" len="med"/>
            </a:ln>
            <a:effectLst/>
          </p:spPr>
          <p:txBody>
            <a:bodyPr/>
            <a:lstStyle/>
            <a:p>
              <a:endParaRPr lang="en-US"/>
            </a:p>
          </p:txBody>
        </p:sp>
        <p:sp>
          <p:nvSpPr>
            <p:cNvPr id="40" name="Line 34"/>
            <p:cNvSpPr>
              <a:spLocks noChangeShapeType="1"/>
            </p:cNvSpPr>
            <p:nvPr/>
          </p:nvSpPr>
          <p:spPr bwMode="auto">
            <a:xfrm>
              <a:off x="3414" y="3712"/>
              <a:ext cx="171" cy="0"/>
            </a:xfrm>
            <a:prstGeom prst="line">
              <a:avLst/>
            </a:prstGeom>
            <a:noFill/>
            <a:ln w="25400">
              <a:solidFill>
                <a:schemeClr val="accent1"/>
              </a:solidFill>
              <a:round/>
            </a:ln>
            <a:effectLst/>
          </p:spPr>
          <p:txBody>
            <a:bodyPr wrap="none" anchor="ctr"/>
            <a:lstStyle/>
            <a:p>
              <a:endParaRPr lang="en-US"/>
            </a:p>
          </p:txBody>
        </p:sp>
        <p:sp>
          <p:nvSpPr>
            <p:cNvPr id="41" name="Line 35"/>
            <p:cNvSpPr>
              <a:spLocks noChangeShapeType="1"/>
            </p:cNvSpPr>
            <p:nvPr/>
          </p:nvSpPr>
          <p:spPr bwMode="auto">
            <a:xfrm>
              <a:off x="2821" y="3712"/>
              <a:ext cx="190" cy="0"/>
            </a:xfrm>
            <a:prstGeom prst="line">
              <a:avLst/>
            </a:prstGeom>
            <a:noFill/>
            <a:ln w="25400">
              <a:solidFill>
                <a:schemeClr val="accent1"/>
              </a:solidFill>
              <a:round/>
            </a:ln>
            <a:effectLst/>
          </p:spPr>
          <p:txBody>
            <a:bodyPr wrap="none" anchor="ctr"/>
            <a:lstStyle/>
            <a:p>
              <a:endParaRPr lang="en-US"/>
            </a:p>
          </p:txBody>
        </p:sp>
        <p:sp>
          <p:nvSpPr>
            <p:cNvPr id="42" name="Freeform 36"/>
            <p:cNvSpPr/>
            <p:nvPr/>
          </p:nvSpPr>
          <p:spPr bwMode="auto">
            <a:xfrm>
              <a:off x="2969" y="3712"/>
              <a:ext cx="529" cy="193"/>
            </a:xfrm>
            <a:custGeom>
              <a:avLst/>
              <a:gdLst/>
              <a:ahLst/>
              <a:cxnLst>
                <a:cxn ang="0">
                  <a:pos x="0" y="0"/>
                </a:cxn>
                <a:cxn ang="0">
                  <a:pos x="0" y="192"/>
                </a:cxn>
                <a:cxn ang="0">
                  <a:pos x="391" y="192"/>
                </a:cxn>
                <a:cxn ang="0">
                  <a:pos x="391" y="64"/>
                </a:cxn>
                <a:cxn ang="0">
                  <a:pos x="430" y="0"/>
                </a:cxn>
              </a:cxnLst>
              <a:rect l="0" t="0" r="r" b="b"/>
              <a:pathLst>
                <a:path w="431" h="193">
                  <a:moveTo>
                    <a:pt x="0" y="0"/>
                  </a:moveTo>
                  <a:lnTo>
                    <a:pt x="0" y="192"/>
                  </a:lnTo>
                  <a:lnTo>
                    <a:pt x="391" y="192"/>
                  </a:lnTo>
                  <a:lnTo>
                    <a:pt x="391" y="64"/>
                  </a:lnTo>
                  <a:lnTo>
                    <a:pt x="430" y="0"/>
                  </a:lnTo>
                </a:path>
              </a:pathLst>
            </a:custGeom>
            <a:noFill/>
            <a:ln w="25400" cap="rnd" cmpd="sng">
              <a:solidFill>
                <a:schemeClr val="accent1"/>
              </a:solidFill>
              <a:prstDash val="solid"/>
              <a:round/>
              <a:headEnd type="none" w="med" len="med"/>
              <a:tailEnd type="none" w="med" len="med"/>
            </a:ln>
            <a:effectLst/>
          </p:spPr>
          <p:txBody>
            <a:bodyPr/>
            <a:lstStyle/>
            <a:p>
              <a:endParaRPr lang="en-US"/>
            </a:p>
          </p:txBody>
        </p:sp>
        <p:sp>
          <p:nvSpPr>
            <p:cNvPr id="43" name="Line 37"/>
            <p:cNvSpPr>
              <a:spLocks noChangeShapeType="1"/>
            </p:cNvSpPr>
            <p:nvPr/>
          </p:nvSpPr>
          <p:spPr bwMode="auto">
            <a:xfrm>
              <a:off x="2349" y="3808"/>
              <a:ext cx="192" cy="0"/>
            </a:xfrm>
            <a:prstGeom prst="line">
              <a:avLst/>
            </a:prstGeom>
            <a:noFill/>
            <a:ln w="25400">
              <a:solidFill>
                <a:schemeClr val="accent1"/>
              </a:solidFill>
              <a:round/>
            </a:ln>
            <a:effectLst/>
          </p:spPr>
          <p:txBody>
            <a:bodyPr wrap="none" anchor="ctr"/>
            <a:lstStyle/>
            <a:p>
              <a:endParaRPr lang="en-US"/>
            </a:p>
          </p:txBody>
        </p:sp>
        <p:sp>
          <p:nvSpPr>
            <p:cNvPr id="44" name="Freeform 38"/>
            <p:cNvSpPr/>
            <p:nvPr/>
          </p:nvSpPr>
          <p:spPr bwMode="auto">
            <a:xfrm>
              <a:off x="2463" y="3707"/>
              <a:ext cx="413" cy="278"/>
            </a:xfrm>
            <a:custGeom>
              <a:avLst/>
              <a:gdLst/>
              <a:ahLst/>
              <a:cxnLst>
                <a:cxn ang="0">
                  <a:pos x="0" y="101"/>
                </a:cxn>
                <a:cxn ang="0">
                  <a:pos x="0" y="277"/>
                </a:cxn>
                <a:cxn ang="0">
                  <a:pos x="294" y="277"/>
                </a:cxn>
                <a:cxn ang="0">
                  <a:pos x="294" y="90"/>
                </a:cxn>
                <a:cxn ang="0">
                  <a:pos x="336" y="0"/>
                </a:cxn>
              </a:cxnLst>
              <a:rect l="0" t="0" r="r" b="b"/>
              <a:pathLst>
                <a:path w="337" h="278">
                  <a:moveTo>
                    <a:pt x="0" y="101"/>
                  </a:moveTo>
                  <a:lnTo>
                    <a:pt x="0" y="277"/>
                  </a:lnTo>
                  <a:lnTo>
                    <a:pt x="294" y="277"/>
                  </a:lnTo>
                  <a:lnTo>
                    <a:pt x="294" y="90"/>
                  </a:lnTo>
                  <a:lnTo>
                    <a:pt x="336" y="0"/>
                  </a:lnTo>
                </a:path>
              </a:pathLst>
            </a:custGeom>
            <a:noFill/>
            <a:ln w="25400" cap="rnd" cmpd="sng">
              <a:solidFill>
                <a:schemeClr val="accent1"/>
              </a:solidFill>
              <a:prstDash val="solid"/>
              <a:round/>
              <a:headEnd type="none" w="med" len="med"/>
              <a:tailEnd type="none" w="med" len="med"/>
            </a:ln>
            <a:effectLst/>
          </p:spPr>
          <p:txBody>
            <a:bodyPr/>
            <a:lstStyle/>
            <a:p>
              <a:endParaRPr lang="en-US"/>
            </a:p>
          </p:txBody>
        </p:sp>
        <p:sp>
          <p:nvSpPr>
            <p:cNvPr id="45" name="Line 39"/>
            <p:cNvSpPr>
              <a:spLocks noChangeShapeType="1"/>
            </p:cNvSpPr>
            <p:nvPr/>
          </p:nvSpPr>
          <p:spPr bwMode="auto">
            <a:xfrm>
              <a:off x="1664" y="3232"/>
              <a:ext cx="0" cy="276"/>
            </a:xfrm>
            <a:prstGeom prst="line">
              <a:avLst/>
            </a:prstGeom>
            <a:noFill/>
            <a:ln w="38100">
              <a:solidFill>
                <a:schemeClr val="tx1"/>
              </a:solidFill>
              <a:round/>
              <a:tailEnd type="triangle" w="med" len="med"/>
            </a:ln>
            <a:effectLst/>
          </p:spPr>
          <p:txBody>
            <a:bodyPr wrap="none" anchor="ctr"/>
            <a:lstStyle/>
            <a:p>
              <a:endParaRPr lang="en-US"/>
            </a:p>
          </p:txBody>
        </p:sp>
        <p:sp>
          <p:nvSpPr>
            <p:cNvPr id="46" name="Line 40"/>
            <p:cNvSpPr>
              <a:spLocks noChangeShapeType="1"/>
            </p:cNvSpPr>
            <p:nvPr/>
          </p:nvSpPr>
          <p:spPr bwMode="auto">
            <a:xfrm>
              <a:off x="2172" y="3244"/>
              <a:ext cx="0" cy="276"/>
            </a:xfrm>
            <a:prstGeom prst="line">
              <a:avLst/>
            </a:prstGeom>
            <a:noFill/>
            <a:ln w="38100">
              <a:solidFill>
                <a:schemeClr val="tx1"/>
              </a:solidFill>
              <a:round/>
              <a:tailEnd type="triangle" w="med" len="med"/>
            </a:ln>
            <a:effectLst/>
          </p:spPr>
          <p:txBody>
            <a:bodyPr wrap="none" anchor="ctr"/>
            <a:lstStyle/>
            <a:p>
              <a:endParaRPr lang="en-US"/>
            </a:p>
          </p:txBody>
        </p:sp>
        <p:sp>
          <p:nvSpPr>
            <p:cNvPr id="47" name="Line 41"/>
            <p:cNvSpPr>
              <a:spLocks noChangeShapeType="1"/>
            </p:cNvSpPr>
            <p:nvPr/>
          </p:nvSpPr>
          <p:spPr bwMode="auto">
            <a:xfrm>
              <a:off x="2688" y="3232"/>
              <a:ext cx="0" cy="276"/>
            </a:xfrm>
            <a:prstGeom prst="line">
              <a:avLst/>
            </a:prstGeom>
            <a:noFill/>
            <a:ln w="38100">
              <a:solidFill>
                <a:schemeClr val="tx1"/>
              </a:solidFill>
              <a:round/>
              <a:tailEnd type="triangle" w="med" len="med"/>
            </a:ln>
            <a:effectLst/>
          </p:spPr>
          <p:txBody>
            <a:bodyPr wrap="none" anchor="ctr"/>
            <a:lstStyle/>
            <a:p>
              <a:endParaRPr lang="en-US"/>
            </a:p>
          </p:txBody>
        </p:sp>
        <p:sp>
          <p:nvSpPr>
            <p:cNvPr id="48" name="Line 42"/>
            <p:cNvSpPr>
              <a:spLocks noChangeShapeType="1"/>
            </p:cNvSpPr>
            <p:nvPr/>
          </p:nvSpPr>
          <p:spPr bwMode="auto">
            <a:xfrm>
              <a:off x="3230" y="3244"/>
              <a:ext cx="0" cy="276"/>
            </a:xfrm>
            <a:prstGeom prst="line">
              <a:avLst/>
            </a:prstGeom>
            <a:noFill/>
            <a:ln w="38100">
              <a:solidFill>
                <a:schemeClr val="tx1"/>
              </a:solidFill>
              <a:round/>
              <a:tailEnd type="triangle" w="med" len="med"/>
            </a:ln>
            <a:effectLst/>
          </p:spPr>
          <p:txBody>
            <a:bodyPr wrap="none" anchor="ctr"/>
            <a:lstStyle/>
            <a:p>
              <a:endParaRPr lang="en-US"/>
            </a:p>
          </p:txBody>
        </p:sp>
        <p:sp>
          <p:nvSpPr>
            <p:cNvPr id="49" name="Line 43"/>
            <p:cNvSpPr>
              <a:spLocks noChangeShapeType="1"/>
            </p:cNvSpPr>
            <p:nvPr/>
          </p:nvSpPr>
          <p:spPr bwMode="auto">
            <a:xfrm>
              <a:off x="3810" y="3244"/>
              <a:ext cx="0" cy="276"/>
            </a:xfrm>
            <a:prstGeom prst="line">
              <a:avLst/>
            </a:prstGeom>
            <a:noFill/>
            <a:ln w="38100">
              <a:solidFill>
                <a:schemeClr val="tx1"/>
              </a:solidFill>
              <a:round/>
              <a:tailEnd type="triangle" w="med" len="med"/>
            </a:ln>
            <a:effectLst/>
          </p:spPr>
          <p:txBody>
            <a:bodyPr wrap="none" anchor="ctr"/>
            <a:lstStyle/>
            <a:p>
              <a:endParaRPr lang="en-US"/>
            </a:p>
          </p:txBody>
        </p:sp>
        <p:sp>
          <p:nvSpPr>
            <p:cNvPr id="50" name="Line 44"/>
            <p:cNvSpPr>
              <a:spLocks noChangeShapeType="1"/>
            </p:cNvSpPr>
            <p:nvPr/>
          </p:nvSpPr>
          <p:spPr bwMode="auto">
            <a:xfrm flipH="1">
              <a:off x="1886" y="2954"/>
              <a:ext cx="0" cy="1037"/>
            </a:xfrm>
            <a:prstGeom prst="line">
              <a:avLst/>
            </a:prstGeom>
            <a:noFill/>
            <a:ln w="25400">
              <a:solidFill>
                <a:schemeClr val="tx1"/>
              </a:solidFill>
              <a:prstDash val="sysDot"/>
              <a:round/>
            </a:ln>
            <a:effectLst/>
          </p:spPr>
          <p:txBody>
            <a:bodyPr wrap="none" anchor="ctr"/>
            <a:lstStyle/>
            <a:p>
              <a:endParaRPr lang="en-US"/>
            </a:p>
          </p:txBody>
        </p:sp>
        <p:sp>
          <p:nvSpPr>
            <p:cNvPr id="51" name="Line 45"/>
            <p:cNvSpPr>
              <a:spLocks noChangeShapeType="1"/>
            </p:cNvSpPr>
            <p:nvPr/>
          </p:nvSpPr>
          <p:spPr bwMode="auto">
            <a:xfrm>
              <a:off x="2410" y="2954"/>
              <a:ext cx="0" cy="1037"/>
            </a:xfrm>
            <a:prstGeom prst="line">
              <a:avLst/>
            </a:prstGeom>
            <a:noFill/>
            <a:ln w="25400">
              <a:solidFill>
                <a:schemeClr val="tx1"/>
              </a:solidFill>
              <a:prstDash val="sysDot"/>
              <a:round/>
            </a:ln>
            <a:effectLst/>
          </p:spPr>
          <p:txBody>
            <a:bodyPr wrap="none" anchor="ctr"/>
            <a:lstStyle/>
            <a:p>
              <a:endParaRPr lang="en-US"/>
            </a:p>
          </p:txBody>
        </p:sp>
        <p:sp>
          <p:nvSpPr>
            <p:cNvPr id="52" name="Line 46"/>
            <p:cNvSpPr>
              <a:spLocks noChangeShapeType="1"/>
            </p:cNvSpPr>
            <p:nvPr/>
          </p:nvSpPr>
          <p:spPr bwMode="auto">
            <a:xfrm>
              <a:off x="2935" y="2954"/>
              <a:ext cx="0" cy="1037"/>
            </a:xfrm>
            <a:prstGeom prst="line">
              <a:avLst/>
            </a:prstGeom>
            <a:noFill/>
            <a:ln w="25400">
              <a:solidFill>
                <a:schemeClr val="tx1"/>
              </a:solidFill>
              <a:prstDash val="sysDot"/>
              <a:round/>
            </a:ln>
            <a:effectLst/>
          </p:spPr>
          <p:txBody>
            <a:bodyPr wrap="none" anchor="ctr"/>
            <a:lstStyle/>
            <a:p>
              <a:endParaRPr lang="en-US"/>
            </a:p>
          </p:txBody>
        </p:sp>
        <p:sp>
          <p:nvSpPr>
            <p:cNvPr id="53" name="Line 47"/>
            <p:cNvSpPr>
              <a:spLocks noChangeShapeType="1"/>
            </p:cNvSpPr>
            <p:nvPr/>
          </p:nvSpPr>
          <p:spPr bwMode="auto">
            <a:xfrm flipH="1">
              <a:off x="3476" y="2954"/>
              <a:ext cx="0" cy="1037"/>
            </a:xfrm>
            <a:prstGeom prst="line">
              <a:avLst/>
            </a:prstGeom>
            <a:noFill/>
            <a:ln w="25400">
              <a:solidFill>
                <a:schemeClr val="tx1"/>
              </a:solidFill>
              <a:prstDash val="sysDot"/>
              <a:round/>
            </a:ln>
            <a:effectLst/>
          </p:spPr>
          <p:txBody>
            <a:bodyPr wrap="none" anchor="ctr"/>
            <a:lstStyle/>
            <a:p>
              <a:endParaRPr lang="en-US"/>
            </a:p>
          </p:txBody>
        </p:sp>
      </p:grpSp>
      <p:pic>
        <p:nvPicPr>
          <p:cNvPr id="67" name="Picture 6" descr="f04-41-P374493"/>
          <p:cNvPicPr>
            <a:picLocks noChangeAspect="1" noChangeArrowheads="1"/>
          </p:cNvPicPr>
          <p:nvPr/>
        </p:nvPicPr>
        <p:blipFill>
          <a:blip r:embed="rId3"/>
          <a:srcRect/>
          <a:stretch>
            <a:fillRect/>
          </a:stretch>
        </p:blipFill>
        <p:spPr bwMode="auto">
          <a:xfrm>
            <a:off x="4264678" y="3864596"/>
            <a:ext cx="5515433" cy="2542127"/>
          </a:xfrm>
          <a:prstGeom prst="rect">
            <a:avLst/>
          </a:prstGeom>
          <a:solidFill>
            <a:schemeClr val="bg1"/>
          </a:solid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7"/>
                                        </p:tgtEl>
                                        <p:attrNameLst>
                                          <p:attrName>style.visibility</p:attrName>
                                        </p:attrNameLst>
                                      </p:cBhvr>
                                      <p:to>
                                        <p:strVal val="visible"/>
                                      </p:to>
                                    </p:set>
                                    <p:anim calcmode="lin" valueType="num">
                                      <p:cBhvr additive="base">
                                        <p:cTn id="7" dur="500" fill="hold"/>
                                        <p:tgtEl>
                                          <p:spTgt spid="67"/>
                                        </p:tgtEl>
                                        <p:attrNameLst>
                                          <p:attrName>ppt_x</p:attrName>
                                        </p:attrNameLst>
                                      </p:cBhvr>
                                      <p:tavLst>
                                        <p:tav tm="0">
                                          <p:val>
                                            <p:strVal val="#ppt_x"/>
                                          </p:val>
                                        </p:tav>
                                        <p:tav tm="100000">
                                          <p:val>
                                            <p:strVal val="#ppt_x"/>
                                          </p:val>
                                        </p:tav>
                                      </p:tavLst>
                                    </p:anim>
                                    <p:anim calcmode="lin" valueType="num">
                                      <p:cBhvr additive="base">
                                        <p:cTn id="8" dur="500" fill="hold"/>
                                        <p:tgtEl>
                                          <p:spTgt spid="6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5" name="Rectangle 3"/>
          <p:cNvSpPr>
            <a:spLocks noGrp="1" noChangeArrowheads="1"/>
          </p:cNvSpPr>
          <p:nvPr>
            <p:ph type="body" idx="4294967295"/>
          </p:nvPr>
        </p:nvSpPr>
        <p:spPr>
          <a:xfrm>
            <a:off x="1219200" y="1112520"/>
            <a:ext cx="10536555" cy="2818765"/>
          </a:xfrm>
        </p:spPr>
        <p:txBody>
          <a:bodyPr wrap="square"/>
          <a:lstStyle/>
          <a:p>
            <a:pPr>
              <a:lnSpc>
                <a:spcPct val="120000"/>
              </a:lnSpc>
              <a:spcBef>
                <a:spcPts val="0"/>
              </a:spcBef>
              <a:spcAft>
                <a:spcPts val="0"/>
              </a:spcAft>
            </a:pPr>
            <a:r>
              <a:rPr lang="zh-CN" altLang="en-US" dirty="0">
                <a:ea typeface="宋体" panose="02010600030101010101" pitchFamily="2" charset="-122"/>
              </a:rPr>
              <a:t>多周期数据通路设计总体考虑</a:t>
            </a:r>
          </a:p>
          <a:p>
            <a:pPr lvl="1">
              <a:lnSpc>
                <a:spcPct val="120000"/>
              </a:lnSpc>
              <a:spcBef>
                <a:spcPts val="0"/>
              </a:spcBef>
              <a:spcAft>
                <a:spcPts val="0"/>
              </a:spcAft>
            </a:pPr>
            <a:r>
              <a:rPr lang="zh-CN" altLang="en-US" dirty="0">
                <a:solidFill>
                  <a:srgbClr val="FF0000"/>
                </a:solidFill>
                <a:ea typeface="宋体" panose="02010600030101010101" pitchFamily="2" charset="-122"/>
              </a:rPr>
              <a:t>普林斯顿结构</a:t>
            </a:r>
            <a:r>
              <a:rPr lang="zh-CN" altLang="en-US" dirty="0">
                <a:ea typeface="宋体" panose="02010600030101010101" pitchFamily="2" charset="-122"/>
              </a:rPr>
              <a:t>：指令和数据使用同一个存储器器；</a:t>
            </a:r>
          </a:p>
          <a:p>
            <a:pPr lvl="1">
              <a:lnSpc>
                <a:spcPct val="120000"/>
              </a:lnSpc>
              <a:spcBef>
                <a:spcPts val="0"/>
              </a:spcBef>
              <a:spcAft>
                <a:spcPts val="0"/>
              </a:spcAft>
            </a:pPr>
            <a:r>
              <a:rPr lang="zh-CN" altLang="en-US" dirty="0">
                <a:ea typeface="宋体" panose="02010600030101010101" pitchFamily="2" charset="-122"/>
              </a:rPr>
              <a:t>一个</a:t>
            </a:r>
            <a:r>
              <a:rPr lang="en-US" altLang="zh-CN" dirty="0">
                <a:ea typeface="宋体" panose="02010600030101010101" pitchFamily="2" charset="-122"/>
              </a:rPr>
              <a:t>ALU</a:t>
            </a:r>
            <a:r>
              <a:rPr lang="zh-CN" altLang="en-US" dirty="0">
                <a:ea typeface="宋体" panose="02010600030101010101" pitchFamily="2" charset="-122"/>
              </a:rPr>
              <a:t>： </a:t>
            </a:r>
            <a:r>
              <a:rPr lang="en-US" altLang="zh-CN" dirty="0">
                <a:ea typeface="宋体" panose="02010600030101010101" pitchFamily="2" charset="-122"/>
              </a:rPr>
              <a:t>R</a:t>
            </a:r>
            <a:r>
              <a:rPr lang="zh-CN" altLang="en-US" dirty="0">
                <a:ea typeface="宋体" panose="02010600030101010101" pitchFamily="2" charset="-122"/>
              </a:rPr>
              <a:t>型指令算术逻辑运算、取指令后形成</a:t>
            </a:r>
            <a:r>
              <a:rPr lang="en-US" altLang="zh-CN" dirty="0">
                <a:ea typeface="宋体" panose="02010600030101010101" pitchFamily="2" charset="-122"/>
              </a:rPr>
              <a:t>PC+4</a:t>
            </a:r>
            <a:r>
              <a:rPr lang="zh-CN" altLang="en-US" dirty="0">
                <a:ea typeface="宋体" panose="02010600030101010101" pitchFamily="2" charset="-122"/>
              </a:rPr>
              <a:t>新值、及</a:t>
            </a:r>
            <a:r>
              <a:rPr lang="en-US" altLang="zh-CN" dirty="0" err="1">
                <a:ea typeface="宋体" panose="02010600030101010101" pitchFamily="2" charset="-122"/>
              </a:rPr>
              <a:t>Beq</a:t>
            </a:r>
            <a:r>
              <a:rPr lang="zh-CN" altLang="en-US" dirty="0">
                <a:ea typeface="宋体" panose="02010600030101010101" pitchFamily="2" charset="-122"/>
              </a:rPr>
              <a:t>指令转向地址计算（</a:t>
            </a:r>
            <a:r>
              <a:rPr lang="en-US" altLang="zh-CN" dirty="0" err="1">
                <a:ea typeface="宋体" panose="02010600030101010101" pitchFamily="2" charset="-122"/>
              </a:rPr>
              <a:t>PC+Signext</a:t>
            </a:r>
            <a:r>
              <a:rPr lang="en-US" altLang="zh-CN" dirty="0">
                <a:ea typeface="宋体" panose="02010600030101010101" pitchFamily="2" charset="-122"/>
              </a:rPr>
              <a:t>(imm16)&lt;&lt;2</a:t>
            </a:r>
            <a:r>
              <a:rPr lang="zh-CN" altLang="en-US" dirty="0">
                <a:ea typeface="宋体" panose="02010600030101010101" pitchFamily="2" charset="-122"/>
              </a:rPr>
              <a:t>），都在</a:t>
            </a:r>
            <a:r>
              <a:rPr lang="en-US" altLang="zh-CN" dirty="0">
                <a:ea typeface="宋体" panose="02010600030101010101" pitchFamily="2" charset="-122"/>
              </a:rPr>
              <a:t>ALU</a:t>
            </a:r>
            <a:r>
              <a:rPr lang="zh-CN" altLang="en-US" dirty="0">
                <a:ea typeface="宋体" panose="02010600030101010101" pitchFamily="2" charset="-122"/>
              </a:rPr>
              <a:t>中完成；</a:t>
            </a:r>
            <a:endParaRPr lang="en-US" altLang="zh-CN" dirty="0">
              <a:ea typeface="宋体" panose="02010600030101010101" pitchFamily="2" charset="-122"/>
            </a:endParaRPr>
          </a:p>
          <a:p>
            <a:pPr lvl="1">
              <a:lnSpc>
                <a:spcPct val="120000"/>
              </a:lnSpc>
              <a:spcBef>
                <a:spcPts val="0"/>
              </a:spcBef>
              <a:spcAft>
                <a:spcPts val="0"/>
              </a:spcAft>
            </a:pPr>
            <a:r>
              <a:rPr lang="zh-CN" altLang="en-US" dirty="0">
                <a:ea typeface="宋体" panose="02010600030101010101" pitchFamily="2" charset="-122"/>
              </a:rPr>
              <a:t>时钟同步方法：一个时钟周期内信号总是从一个状态单元经过组合逻辑处理后传送到另一个状态单元。所以指令每一步的执行总是从前一个状态单元接收输入，经过功能单元处理，在下一个时钟周期触发沿将结果写入下一个状态单元，因此数据通路中需要增加了一个或多个寄存器以保存指令各执行步骤形成的结果（输出值），以便在指令的后续时钟周期内继续使用。</a:t>
            </a:r>
          </a:p>
        </p:txBody>
      </p:sp>
      <p:sp>
        <p:nvSpPr>
          <p:cNvPr id="7" name="TextBox 25"/>
          <p:cNvSpPr txBox="1"/>
          <p:nvPr/>
        </p:nvSpPr>
        <p:spPr>
          <a:xfrm>
            <a:off x="7085413" y="4592808"/>
            <a:ext cx="3096343" cy="1555750"/>
          </a:xfrm>
          <a:prstGeom prst="rect">
            <a:avLst/>
          </a:prstGeom>
          <a:noFill/>
          <a:ln>
            <a:solidFill>
              <a:srgbClr val="C00000"/>
            </a:solidFill>
          </a:ln>
        </p:spPr>
        <p:txBody>
          <a:bodyPr wrap="square" rtlCol="0">
            <a:spAutoFit/>
          </a:bodyPr>
          <a:lstStyle/>
          <a:p>
            <a:pPr marL="176530" indent="-176530" eaLnBrk="0" fontAlgn="base" hangingPunct="0">
              <a:lnSpc>
                <a:spcPct val="150000"/>
              </a:lnSpc>
              <a:spcAft>
                <a:spcPct val="0"/>
              </a:spcAft>
              <a:buClr>
                <a:srgbClr val="001ADC"/>
              </a:buClr>
              <a:buSzPct val="100000"/>
              <a:buFont typeface="Wingdings" panose="05000000000000000000" pitchFamily="2" charset="2"/>
              <a:buChar char="Ø"/>
            </a:pPr>
            <a:r>
              <a:rPr lang="zh-CN" altLang="en-US" sz="1400" dirty="0">
                <a:solidFill>
                  <a:srgbClr val="081D58">
                    <a:lumMod val="75000"/>
                    <a:lumOff val="25000"/>
                  </a:srgbClr>
                </a:solidFill>
              </a:rPr>
              <a:t>组合逻辑操作时钟周期内完成；</a:t>
            </a:r>
            <a:endParaRPr lang="en-US" altLang="zh-CN" sz="1400" dirty="0">
              <a:solidFill>
                <a:srgbClr val="081D58">
                  <a:lumMod val="75000"/>
                  <a:lumOff val="25000"/>
                </a:srgbClr>
              </a:solidFill>
            </a:endParaRPr>
          </a:p>
          <a:p>
            <a:pPr marL="176530" indent="-176530" eaLnBrk="0" fontAlgn="base" hangingPunct="0">
              <a:lnSpc>
                <a:spcPct val="150000"/>
              </a:lnSpc>
              <a:spcAft>
                <a:spcPct val="0"/>
              </a:spcAft>
              <a:buClr>
                <a:srgbClr val="001ADC"/>
              </a:buClr>
              <a:buSzPct val="100000"/>
              <a:buFont typeface="Wingdings" panose="05000000000000000000" pitchFamily="2" charset="2"/>
              <a:buChar char="Ø"/>
            </a:pPr>
            <a:r>
              <a:rPr lang="zh-CN" altLang="en-US" sz="1400" dirty="0">
                <a:solidFill>
                  <a:srgbClr val="081D58">
                    <a:lumMod val="75000"/>
                    <a:lumOff val="25000"/>
                  </a:srgbClr>
                </a:solidFill>
              </a:rPr>
              <a:t>所有信号在时钟周期内从状态单元</a:t>
            </a:r>
            <a:r>
              <a:rPr lang="en-US" altLang="zh-CN" sz="1400" dirty="0">
                <a:solidFill>
                  <a:srgbClr val="081D58">
                    <a:lumMod val="75000"/>
                    <a:lumOff val="25000"/>
                  </a:srgbClr>
                </a:solidFill>
              </a:rPr>
              <a:t>1</a:t>
            </a:r>
            <a:r>
              <a:rPr lang="zh-CN" altLang="en-US" sz="1400" dirty="0">
                <a:solidFill>
                  <a:srgbClr val="081D58">
                    <a:lumMod val="75000"/>
                    <a:lumOff val="25000"/>
                  </a:srgbClr>
                </a:solidFill>
              </a:rPr>
              <a:t>经组合逻辑传送到状态单元</a:t>
            </a:r>
            <a:r>
              <a:rPr lang="en-US" altLang="zh-CN" sz="1400" dirty="0">
                <a:solidFill>
                  <a:srgbClr val="081D58">
                    <a:lumMod val="75000"/>
                    <a:lumOff val="25000"/>
                  </a:srgbClr>
                </a:solidFill>
              </a:rPr>
              <a:t>2</a:t>
            </a:r>
            <a:r>
              <a:rPr lang="zh-CN" altLang="en-US" sz="1400" dirty="0">
                <a:solidFill>
                  <a:srgbClr val="081D58">
                    <a:lumMod val="75000"/>
                    <a:lumOff val="25000"/>
                  </a:srgbClr>
                </a:solidFill>
              </a:rPr>
              <a:t>。</a:t>
            </a:r>
            <a:endParaRPr lang="en-US" altLang="zh-CN" sz="1400" dirty="0">
              <a:solidFill>
                <a:srgbClr val="081D58">
                  <a:lumMod val="75000"/>
                  <a:lumOff val="25000"/>
                </a:srgbClr>
              </a:solidFill>
            </a:endParaRPr>
          </a:p>
          <a:p>
            <a:pPr marL="176530" indent="-176530" eaLnBrk="0" fontAlgn="base" hangingPunct="0">
              <a:lnSpc>
                <a:spcPct val="150000"/>
              </a:lnSpc>
              <a:spcAft>
                <a:spcPct val="0"/>
              </a:spcAft>
              <a:buClr>
                <a:srgbClr val="001ADC"/>
              </a:buClr>
              <a:buSzPct val="100000"/>
              <a:buFont typeface="Wingdings" panose="05000000000000000000" pitchFamily="2" charset="2"/>
              <a:buChar char="Ø"/>
            </a:pPr>
            <a:r>
              <a:rPr lang="zh-CN" altLang="en-US" sz="1400" dirty="0">
                <a:solidFill>
                  <a:srgbClr val="081D58">
                    <a:lumMod val="75000"/>
                    <a:lumOff val="25000"/>
                  </a:srgbClr>
                </a:solidFill>
              </a:rPr>
              <a:t>时钟信号上跳沿同步</a:t>
            </a:r>
            <a:r>
              <a:rPr lang="en-US" altLang="zh-CN" sz="1400" dirty="0">
                <a:solidFill>
                  <a:srgbClr val="081D58">
                    <a:lumMod val="75000"/>
                    <a:lumOff val="25000"/>
                  </a:srgbClr>
                </a:solidFill>
              </a:rPr>
              <a:t> </a:t>
            </a:r>
            <a:endParaRPr lang="zh-CN" altLang="en-US" sz="1400" dirty="0">
              <a:solidFill>
                <a:srgbClr val="081D58">
                  <a:lumMod val="75000"/>
                  <a:lumOff val="25000"/>
                </a:srgbClr>
              </a:solidFill>
            </a:endParaRPr>
          </a:p>
        </p:txBody>
      </p:sp>
      <p:sp>
        <p:nvSpPr>
          <p:cNvPr id="2" name="文本框 1"/>
          <p:cNvSpPr txBox="1"/>
          <p:nvPr/>
        </p:nvSpPr>
        <p:spPr>
          <a:xfrm>
            <a:off x="4889775" y="6231636"/>
            <a:ext cx="2195637" cy="326390"/>
          </a:xfrm>
          <a:prstGeom prst="rect">
            <a:avLst/>
          </a:prstGeom>
          <a:noFill/>
          <a:ln>
            <a:noFill/>
          </a:ln>
        </p:spPr>
        <p:txBody>
          <a:bodyPr wrap="square" rtlCol="0">
            <a:spAutoFit/>
          </a:bodyPr>
          <a:lstStyle/>
          <a:p>
            <a:pPr eaLnBrk="0" fontAlgn="base" hangingPunct="0">
              <a:lnSpc>
                <a:spcPct val="85000"/>
              </a:lnSpc>
              <a:spcBef>
                <a:spcPct val="40000"/>
              </a:spcBef>
              <a:spcAft>
                <a:spcPct val="0"/>
              </a:spcAft>
              <a:buClr>
                <a:srgbClr val="001ADC"/>
              </a:buClr>
              <a:buSzPct val="100000"/>
              <a:buFont typeface="Wingdings" panose="05000000000000000000" pitchFamily="2" charset="2"/>
              <a:buNone/>
            </a:pPr>
            <a:r>
              <a:rPr lang="zh-CN" altLang="en-US" b="1" dirty="0">
                <a:solidFill>
                  <a:srgbClr val="FF0000"/>
                </a:solidFill>
              </a:rPr>
              <a:t>时钟同步方法</a:t>
            </a:r>
          </a:p>
        </p:txBody>
      </p:sp>
      <p:sp>
        <p:nvSpPr>
          <p:cNvPr id="3" name="圆角矩形 2"/>
          <p:cNvSpPr/>
          <p:nvPr/>
        </p:nvSpPr>
        <p:spPr bwMode="auto">
          <a:xfrm>
            <a:off x="1991544" y="4359428"/>
            <a:ext cx="8424936" cy="2199990"/>
          </a:xfrm>
          <a:prstGeom prst="roundRect">
            <a:avLst/>
          </a:prstGeom>
          <a:noFill/>
          <a:ln w="6350" cap="flat" cmpd="sng" algn="ctr">
            <a:solidFill>
              <a:srgbClr val="00B050"/>
            </a:solidFill>
            <a:prstDash val="solid"/>
            <a:round/>
            <a:headEnd type="none" w="med" len="med"/>
            <a:tailEnd type="none" w="med" len="med"/>
          </a:ln>
          <a:effectLst/>
        </p:spPr>
        <p:txBody>
          <a:bodyPr vert="horz" wrap="square" lIns="63500" tIns="25400" rIns="63500" bIns="25400" numCol="1" rtlCol="0" anchor="t" anchorCtr="0" compatLnSpc="1">
            <a:noAutofit/>
          </a:bodyPr>
          <a:lstStyle/>
          <a:p>
            <a:pPr marL="668655" indent="-193675" eaLnBrk="0" fontAlgn="base" hangingPunct="0">
              <a:lnSpc>
                <a:spcPct val="85000"/>
              </a:lnSpc>
              <a:spcBef>
                <a:spcPct val="40000"/>
              </a:spcBef>
              <a:spcAft>
                <a:spcPct val="0"/>
              </a:spcAft>
              <a:buClr>
                <a:srgbClr val="001ADC"/>
              </a:buClr>
              <a:buSzPct val="100000"/>
              <a:buFont typeface="Wingdings" panose="05000000000000000000" pitchFamily="2" charset="2"/>
              <a:buChar char="Ø"/>
            </a:pPr>
            <a:endParaRPr lang="zh-CN" altLang="en-US" b="1">
              <a:solidFill>
                <a:srgbClr val="000000"/>
              </a:solidFill>
            </a:endParaRPr>
          </a:p>
        </p:txBody>
      </p:sp>
      <p:pic>
        <p:nvPicPr>
          <p:cNvPr id="542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79576" y="4592807"/>
            <a:ext cx="4752596" cy="1343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标题 1"/>
          <p:cNvSpPr>
            <a:spLocks noGrp="1"/>
          </p:cNvSpPr>
          <p:nvPr/>
        </p:nvSpPr>
        <p:spPr>
          <a:xfrm>
            <a:off x="0" y="205105"/>
            <a:ext cx="7010400" cy="478790"/>
          </a:xfrm>
          <a:prstGeom prst="rect">
            <a:avLst/>
          </a:prstGeom>
          <a:noFill/>
          <a:ln w="12700">
            <a:noFill/>
            <a:miter lim="800000"/>
          </a:ln>
        </p:spPr>
        <p:txBody>
          <a:bodyPr vert="horz" wrap="square" lIns="63500" tIns="25400" rIns="63500" bIns="25400" numCol="1" anchor="t" anchorCtr="0" compatLnSpc="1">
            <a:spAutoFit/>
          </a:bodyPr>
          <a:lstStyle>
            <a:lvl1pPr algn="l" rtl="0" eaLnBrk="0" fontAlgn="base" hangingPunct="0">
              <a:lnSpc>
                <a:spcPct val="87000"/>
              </a:lnSpc>
              <a:spcBef>
                <a:spcPct val="0"/>
              </a:spcBef>
              <a:spcAft>
                <a:spcPct val="0"/>
              </a:spcAft>
              <a:defRPr sz="2400" b="1" i="0">
                <a:solidFill>
                  <a:srgbClr val="FF0000"/>
                </a:solidFill>
                <a:latin typeface="+mj-lt"/>
                <a:ea typeface="+mj-ea"/>
                <a:cs typeface="楷体_GB2312"/>
              </a:defRPr>
            </a:lvl1pPr>
            <a:lvl2pPr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cs typeface="楷体_GB2312"/>
              </a:defRPr>
            </a:lvl2pPr>
            <a:lvl3pPr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cs typeface="楷体_GB2312"/>
              </a:defRPr>
            </a:lvl3pPr>
            <a:lvl4pPr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cs typeface="楷体_GB2312"/>
              </a:defRPr>
            </a:lvl4pPr>
            <a:lvl5pPr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cs typeface="楷体_GB2312"/>
              </a:defRPr>
            </a:lvl5pPr>
            <a:lvl6pPr marL="457200"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defRPr>
            </a:lvl6pPr>
            <a:lvl7pPr marL="914400"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defRPr>
            </a:lvl7pPr>
            <a:lvl8pPr marL="1371600"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defRPr>
            </a:lvl8pPr>
            <a:lvl9pPr marL="1828800"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defRPr>
            </a:lvl9pPr>
          </a:lstStyle>
          <a:p>
            <a:pPr indent="0">
              <a:buNone/>
            </a:pPr>
            <a:r>
              <a:rPr lang="en-US" altLang="zh-CN" sz="3200" dirty="0">
                <a:latin typeface="Times New Roman" panose="02020603050405020304" pitchFamily="18" charset="0"/>
                <a:cs typeface="Times New Roman" panose="02020603050405020304" pitchFamily="18" charset="0"/>
              </a:rPr>
              <a:t>4.1  MIPS </a:t>
            </a:r>
            <a:r>
              <a:rPr lang="zh-CN" altLang="en-US" sz="3200" dirty="0">
                <a:latin typeface="Times New Roman" panose="02020603050405020304" pitchFamily="18" charset="0"/>
                <a:cs typeface="Times New Roman" panose="02020603050405020304" pitchFamily="18" charset="0"/>
              </a:rPr>
              <a:t>多周期数据通路设计</a:t>
            </a:r>
            <a:endParaRPr lang="zh-CN" altLang="en-US" sz="3200"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FF0000">
            <a:alpha val="50000"/>
          </a:srgbClr>
        </a:solidFill>
        <a:effectLst/>
      </p:bgPr>
    </p:bg>
    <p:spTree>
      <p:nvGrpSpPr>
        <p:cNvPr id="1" name=""/>
        <p:cNvGrpSpPr/>
        <p:nvPr/>
      </p:nvGrpSpPr>
      <p:grpSpPr>
        <a:xfrm>
          <a:off x="0" y="0"/>
          <a:ext cx="0" cy="0"/>
          <a:chOff x="0" y="0"/>
          <a:chExt cx="0" cy="0"/>
        </a:xfrm>
      </p:grpSpPr>
      <p:sp>
        <p:nvSpPr>
          <p:cNvPr id="335874" name="Rectangle 2"/>
          <p:cNvSpPr>
            <a:spLocks noGrp="1" noChangeArrowheads="1"/>
          </p:cNvSpPr>
          <p:nvPr>
            <p:ph type="title" idx="4294967295"/>
          </p:nvPr>
        </p:nvSpPr>
        <p:spPr>
          <a:xfrm>
            <a:off x="0" y="299085"/>
            <a:ext cx="8229600" cy="371475"/>
          </a:xfrm>
        </p:spPr>
        <p:txBody>
          <a:bodyPr/>
          <a:lstStyle/>
          <a:p>
            <a:r>
              <a:rPr lang="zh-CN" altLang="en-US" b="1" dirty="0">
                <a:solidFill>
                  <a:schemeClr val="accent1"/>
                </a:solidFill>
              </a:rPr>
              <a:t>流水线冒险</a:t>
            </a:r>
            <a:endParaRPr lang="en-AU" b="1" dirty="0">
              <a:solidFill>
                <a:schemeClr val="accent1"/>
              </a:solidFill>
            </a:endParaRPr>
          </a:p>
        </p:txBody>
      </p:sp>
      <p:sp>
        <p:nvSpPr>
          <p:cNvPr id="335875" name="Rectangle 3"/>
          <p:cNvSpPr>
            <a:spLocks noGrp="1" noChangeArrowheads="1"/>
          </p:cNvSpPr>
          <p:nvPr>
            <p:ph idx="4294967295"/>
          </p:nvPr>
        </p:nvSpPr>
        <p:spPr>
          <a:xfrm>
            <a:off x="715010" y="1193165"/>
            <a:ext cx="10637574" cy="4937760"/>
          </a:xfrm>
        </p:spPr>
        <p:txBody>
          <a:bodyPr>
            <a:normAutofit fontScale="92500"/>
          </a:bodyPr>
          <a:lstStyle/>
          <a:p>
            <a:pPr indent="0">
              <a:buNone/>
            </a:pPr>
            <a:r>
              <a:rPr lang="zh-CN" altLang="en-US" sz="2600" b="1" dirty="0"/>
              <a:t>流水线冒险（</a:t>
            </a:r>
            <a:r>
              <a:rPr lang="en-US" sz="2600" b="1" dirty="0"/>
              <a:t>Hazard，</a:t>
            </a:r>
            <a:r>
              <a:rPr lang="zh-CN" altLang="en-US" sz="2600" b="1" dirty="0"/>
              <a:t>也称流水线相关问题）：相近指令在流水线上出现某些关联，下一个时钟周期不能执行下一条指令，指令流水线必须出现停顿。</a:t>
            </a:r>
            <a:endParaRPr lang="en-US" sz="2600" b="1" dirty="0"/>
          </a:p>
          <a:p>
            <a:pPr marL="514350" indent="-514350">
              <a:buFont typeface="+mj-lt"/>
              <a:buAutoNum type="arabicParenR"/>
            </a:pPr>
            <a:r>
              <a:rPr lang="zh-CN" altLang="en-US" sz="2400" b="1" dirty="0">
                <a:solidFill>
                  <a:srgbClr val="FF0000"/>
                </a:solidFill>
              </a:rPr>
              <a:t>结构冒险：</a:t>
            </a:r>
            <a:r>
              <a:rPr lang="zh-CN" altLang="en-US" sz="2400" b="1" dirty="0"/>
              <a:t>资源竞争，要使用的部件正在忙（同一部件在不同阶段中被不同的指令同时使用）。例如，若系统只有一个存储器部件，就会带来结构冒险问题</a:t>
            </a:r>
            <a:endParaRPr lang="en-US" sz="2400" b="1" dirty="0"/>
          </a:p>
          <a:p>
            <a:pPr marL="514350" indent="-514350">
              <a:buFont typeface="+mj-lt"/>
              <a:buAutoNum type="arabicParenR"/>
            </a:pPr>
            <a:r>
              <a:rPr lang="zh-CN" altLang="en-US" sz="2400" b="1" dirty="0">
                <a:solidFill>
                  <a:srgbClr val="FF0000"/>
                </a:solidFill>
              </a:rPr>
              <a:t>数据冒险：</a:t>
            </a:r>
            <a:r>
              <a:rPr lang="zh-CN" altLang="en-US" sz="2400" b="1" dirty="0"/>
              <a:t>指令执行所需的数据暂时不可用而造成的指令执行的停顿。数据冒险一般发生在相近指令访问一个存储单元或寄存器时。后序指令需要等待前序指令执行完毕</a:t>
            </a:r>
            <a:endParaRPr lang="en-US" sz="2400" b="1" dirty="0"/>
          </a:p>
          <a:p>
            <a:pPr marL="514350" indent="-514350">
              <a:buFont typeface="+mj-lt"/>
              <a:buAutoNum type="arabicParenR"/>
            </a:pPr>
            <a:r>
              <a:rPr lang="zh-CN" altLang="en-US" sz="2400" b="1" dirty="0">
                <a:solidFill>
                  <a:srgbClr val="FF0000"/>
                </a:solidFill>
              </a:rPr>
              <a:t>控制冒险：</a:t>
            </a:r>
            <a:r>
              <a:rPr lang="zh-CN" altLang="en-US" sz="2400" b="1" dirty="0"/>
              <a:t>也称为分支冒险（</a:t>
            </a:r>
            <a:r>
              <a:rPr lang="en-US" altLang="zh-CN" sz="2400" b="1" dirty="0"/>
              <a:t>branch hazard</a:t>
            </a:r>
            <a:r>
              <a:rPr lang="zh-CN" altLang="en-US" sz="2400" b="1" dirty="0"/>
              <a:t>），必须根据前一条指令的执行结果才能确定下一条真正要执行的指令，此时流水线中取得的可能不是真正要执行的指令。</a:t>
            </a:r>
            <a:endParaRPr lang="en-US" sz="2400" b="1"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22" name="Rectangle 2"/>
          <p:cNvSpPr>
            <a:spLocks noGrp="1" noChangeArrowheads="1"/>
          </p:cNvSpPr>
          <p:nvPr>
            <p:ph type="title" idx="4294967295"/>
          </p:nvPr>
        </p:nvSpPr>
        <p:spPr>
          <a:xfrm>
            <a:off x="0" y="303530"/>
            <a:ext cx="7010400" cy="371475"/>
          </a:xfrm>
        </p:spPr>
        <p:txBody>
          <a:bodyPr/>
          <a:lstStyle/>
          <a:p>
            <a:r>
              <a:rPr lang="en-US" dirty="0">
                <a:solidFill>
                  <a:schemeClr val="accent1"/>
                </a:solidFill>
              </a:rPr>
              <a:t>1. </a:t>
            </a:r>
            <a:r>
              <a:rPr lang="zh-CN" altLang="en-US" dirty="0">
                <a:solidFill>
                  <a:schemeClr val="accent1"/>
                </a:solidFill>
              </a:rPr>
              <a:t>结构冒险</a:t>
            </a:r>
            <a:endParaRPr lang="en-AU" dirty="0">
              <a:solidFill>
                <a:schemeClr val="accent1"/>
              </a:solidFill>
            </a:endParaRPr>
          </a:p>
        </p:txBody>
      </p:sp>
      <p:sp>
        <p:nvSpPr>
          <p:cNvPr id="337923" name="Rectangle 3"/>
          <p:cNvSpPr>
            <a:spLocks noGrp="1" noChangeArrowheads="1"/>
          </p:cNvSpPr>
          <p:nvPr>
            <p:ph idx="4294967295"/>
          </p:nvPr>
        </p:nvSpPr>
        <p:spPr>
          <a:xfrm>
            <a:off x="1084580" y="1327150"/>
            <a:ext cx="8229600" cy="4937760"/>
          </a:xfrm>
        </p:spPr>
        <p:txBody>
          <a:bodyPr>
            <a:normAutofit/>
          </a:bodyPr>
          <a:lstStyle/>
          <a:p>
            <a:r>
              <a:rPr lang="zh-CN" altLang="en-US" b="1" dirty="0"/>
              <a:t>所需硬件资源的冲突</a:t>
            </a:r>
            <a:endParaRPr lang="en-US" b="1" dirty="0"/>
          </a:p>
          <a:p>
            <a:r>
              <a:rPr lang="zh-CN" altLang="en-US" b="1" dirty="0"/>
              <a:t>如果</a:t>
            </a:r>
            <a:r>
              <a:rPr lang="en-US" b="1" dirty="0"/>
              <a:t>MIPS</a:t>
            </a:r>
            <a:r>
              <a:rPr lang="zh-CN" altLang="en-US" b="1" dirty="0"/>
              <a:t>流水线仅有一个内存</a:t>
            </a:r>
            <a:endParaRPr lang="en-US" b="1" dirty="0"/>
          </a:p>
          <a:p>
            <a:pPr lvl="1"/>
            <a:r>
              <a:rPr lang="zh-CN" altLang="en-US" b="1" dirty="0"/>
              <a:t>读或写数据操作需要获取内存的权限</a:t>
            </a:r>
            <a:endParaRPr lang="en-US" b="1" dirty="0"/>
          </a:p>
          <a:p>
            <a:pPr lvl="1"/>
            <a:r>
              <a:rPr lang="zh-CN" altLang="en-US" b="1" dirty="0"/>
              <a:t>取址需要等待一个周期</a:t>
            </a:r>
            <a:endParaRPr lang="en-US" b="1" dirty="0"/>
          </a:p>
          <a:p>
            <a:pPr lvl="2"/>
            <a:r>
              <a:rPr lang="zh-CN" altLang="en-US" b="1" dirty="0"/>
              <a:t>引入流水线气泡（</a:t>
            </a:r>
            <a:r>
              <a:rPr lang="en-US" altLang="zh-CN" b="1" dirty="0"/>
              <a:t>Bubble</a:t>
            </a:r>
            <a:r>
              <a:rPr lang="zh-CN" altLang="en-US" b="1" dirty="0"/>
              <a:t>）</a:t>
            </a:r>
            <a:endParaRPr lang="en-US" b="1" dirty="0"/>
          </a:p>
          <a:p>
            <a:r>
              <a:rPr lang="zh-CN" altLang="en-US" b="1" dirty="0"/>
              <a:t>因此，流水线的数据通路需要将指令和数据分别存储。</a:t>
            </a:r>
            <a:endParaRPr lang="en-US" b="1"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
          <p:cNvGrpSpPr/>
          <p:nvPr/>
        </p:nvGrpSpPr>
        <p:grpSpPr bwMode="auto">
          <a:xfrm>
            <a:off x="5859388" y="2107530"/>
            <a:ext cx="1019175" cy="3089275"/>
            <a:chOff x="2470" y="1034"/>
            <a:chExt cx="642" cy="1946"/>
          </a:xfrm>
        </p:grpSpPr>
        <p:sp>
          <p:nvSpPr>
            <p:cNvPr id="2743301" name="Oval 5"/>
            <p:cNvSpPr>
              <a:spLocks noChangeArrowheads="1"/>
            </p:cNvSpPr>
            <p:nvPr/>
          </p:nvSpPr>
          <p:spPr bwMode="auto">
            <a:xfrm>
              <a:off x="2470" y="2481"/>
              <a:ext cx="623" cy="499"/>
            </a:xfrm>
            <a:prstGeom prst="ellipse">
              <a:avLst/>
            </a:prstGeom>
            <a:noFill/>
            <a:ln w="57150">
              <a:solidFill>
                <a:schemeClr val="accent1"/>
              </a:solidFill>
              <a:round/>
            </a:ln>
            <a:effectLst/>
          </p:spPr>
          <p:txBody>
            <a:bodyPr wrap="none" anchor="ctr"/>
            <a:lstStyle/>
            <a:p>
              <a:endParaRPr lang="en-US"/>
            </a:p>
          </p:txBody>
        </p:sp>
        <p:sp>
          <p:nvSpPr>
            <p:cNvPr id="2743302" name="Oval 6"/>
            <p:cNvSpPr>
              <a:spLocks noChangeArrowheads="1"/>
            </p:cNvSpPr>
            <p:nvPr/>
          </p:nvSpPr>
          <p:spPr bwMode="auto">
            <a:xfrm>
              <a:off x="2489" y="1034"/>
              <a:ext cx="623" cy="566"/>
            </a:xfrm>
            <a:prstGeom prst="ellipse">
              <a:avLst/>
            </a:prstGeom>
            <a:noFill/>
            <a:ln w="57150">
              <a:solidFill>
                <a:schemeClr val="accent1"/>
              </a:solidFill>
              <a:round/>
            </a:ln>
            <a:effectLst/>
          </p:spPr>
          <p:txBody>
            <a:bodyPr wrap="none" anchor="ctr"/>
            <a:lstStyle/>
            <a:p>
              <a:endParaRPr lang="en-US"/>
            </a:p>
          </p:txBody>
        </p:sp>
      </p:grpSp>
      <p:grpSp>
        <p:nvGrpSpPr>
          <p:cNvPr id="3" name="Group 7"/>
          <p:cNvGrpSpPr/>
          <p:nvPr/>
        </p:nvGrpSpPr>
        <p:grpSpPr bwMode="auto">
          <a:xfrm>
            <a:off x="1770941" y="1340768"/>
            <a:ext cx="8297863" cy="4700588"/>
            <a:chOff x="-99" y="551"/>
            <a:chExt cx="5227" cy="2961"/>
          </a:xfrm>
        </p:grpSpPr>
        <p:grpSp>
          <p:nvGrpSpPr>
            <p:cNvPr id="4" name="Group 8"/>
            <p:cNvGrpSpPr/>
            <p:nvPr/>
          </p:nvGrpSpPr>
          <p:grpSpPr bwMode="auto">
            <a:xfrm>
              <a:off x="2624" y="1200"/>
              <a:ext cx="340" cy="289"/>
              <a:chOff x="2624" y="1200"/>
              <a:chExt cx="340" cy="289"/>
            </a:xfrm>
          </p:grpSpPr>
          <p:sp>
            <p:nvSpPr>
              <p:cNvPr id="2743305" name="Freeform 9"/>
              <p:cNvSpPr/>
              <p:nvPr/>
            </p:nvSpPr>
            <p:spPr bwMode="auto">
              <a:xfrm>
                <a:off x="2624" y="1200"/>
                <a:ext cx="170" cy="289"/>
              </a:xfrm>
              <a:custGeom>
                <a:avLst/>
                <a:gdLst/>
                <a:ahLst/>
                <a:cxnLst>
                  <a:cxn ang="0">
                    <a:pos x="169" y="0"/>
                  </a:cxn>
                  <a:cxn ang="0">
                    <a:pos x="0" y="0"/>
                  </a:cxn>
                  <a:cxn ang="0">
                    <a:pos x="0" y="288"/>
                  </a:cxn>
                  <a:cxn ang="0">
                    <a:pos x="169" y="288"/>
                  </a:cxn>
                </a:cxnLst>
                <a:rect l="0" t="0" r="r" b="b"/>
                <a:pathLst>
                  <a:path w="170" h="289">
                    <a:moveTo>
                      <a:pt x="169" y="0"/>
                    </a:moveTo>
                    <a:lnTo>
                      <a:pt x="0" y="0"/>
                    </a:lnTo>
                    <a:lnTo>
                      <a:pt x="0" y="288"/>
                    </a:lnTo>
                    <a:lnTo>
                      <a:pt x="169" y="288"/>
                    </a:lnTo>
                  </a:path>
                </a:pathLst>
              </a:custGeom>
              <a:noFill/>
              <a:ln w="25400" cap="rnd" cmpd="sng">
                <a:solidFill>
                  <a:schemeClr val="tx1"/>
                </a:solidFill>
                <a:prstDash val="solid"/>
                <a:round/>
                <a:headEnd type="none" w="med" len="med"/>
                <a:tailEnd type="none" w="med" len="med"/>
              </a:ln>
              <a:effectLst/>
            </p:spPr>
            <p:txBody>
              <a:bodyPr/>
              <a:lstStyle/>
              <a:p>
                <a:endParaRPr lang="en-US"/>
              </a:p>
            </p:txBody>
          </p:sp>
          <p:sp>
            <p:nvSpPr>
              <p:cNvPr id="2743306" name="Freeform 10"/>
              <p:cNvSpPr/>
              <p:nvPr/>
            </p:nvSpPr>
            <p:spPr bwMode="auto">
              <a:xfrm>
                <a:off x="2793" y="1200"/>
                <a:ext cx="171" cy="289"/>
              </a:xfrm>
              <a:custGeom>
                <a:avLst/>
                <a:gdLst/>
                <a:ahLst/>
                <a:cxnLst>
                  <a:cxn ang="0">
                    <a:pos x="0" y="0"/>
                  </a:cxn>
                  <a:cxn ang="0">
                    <a:pos x="170" y="0"/>
                  </a:cxn>
                  <a:cxn ang="0">
                    <a:pos x="170" y="288"/>
                  </a:cxn>
                  <a:cxn ang="0">
                    <a:pos x="0" y="288"/>
                  </a:cxn>
                </a:cxnLst>
                <a:rect l="0" t="0" r="r" b="b"/>
                <a:pathLst>
                  <a:path w="171" h="289">
                    <a:moveTo>
                      <a:pt x="0" y="0"/>
                    </a:moveTo>
                    <a:lnTo>
                      <a:pt x="170" y="0"/>
                    </a:lnTo>
                    <a:lnTo>
                      <a:pt x="170" y="288"/>
                    </a:lnTo>
                    <a:lnTo>
                      <a:pt x="0" y="288"/>
                    </a:lnTo>
                  </a:path>
                </a:pathLst>
              </a:custGeom>
              <a:noFill/>
              <a:ln w="25400" cap="rnd" cmpd="sng">
                <a:solidFill>
                  <a:schemeClr val="tx1"/>
                </a:solidFill>
                <a:prstDash val="solid"/>
                <a:round/>
                <a:headEnd type="none" w="med" len="med"/>
                <a:tailEnd type="none" w="med" len="med"/>
              </a:ln>
              <a:effectLst/>
            </p:spPr>
            <p:txBody>
              <a:bodyPr/>
              <a:lstStyle/>
              <a:p>
                <a:endParaRPr lang="en-US"/>
              </a:p>
            </p:txBody>
          </p:sp>
        </p:grpSp>
        <p:grpSp>
          <p:nvGrpSpPr>
            <p:cNvPr id="5" name="Group 11"/>
            <p:cNvGrpSpPr/>
            <p:nvPr/>
          </p:nvGrpSpPr>
          <p:grpSpPr bwMode="auto">
            <a:xfrm>
              <a:off x="2624" y="2592"/>
              <a:ext cx="340" cy="289"/>
              <a:chOff x="2624" y="2592"/>
              <a:chExt cx="340" cy="289"/>
            </a:xfrm>
          </p:grpSpPr>
          <p:sp>
            <p:nvSpPr>
              <p:cNvPr id="2743308" name="Freeform 12"/>
              <p:cNvSpPr/>
              <p:nvPr/>
            </p:nvSpPr>
            <p:spPr bwMode="auto">
              <a:xfrm>
                <a:off x="2624" y="2592"/>
                <a:ext cx="170" cy="289"/>
              </a:xfrm>
              <a:custGeom>
                <a:avLst/>
                <a:gdLst/>
                <a:ahLst/>
                <a:cxnLst>
                  <a:cxn ang="0">
                    <a:pos x="169" y="0"/>
                  </a:cxn>
                  <a:cxn ang="0">
                    <a:pos x="0" y="0"/>
                  </a:cxn>
                  <a:cxn ang="0">
                    <a:pos x="0" y="288"/>
                  </a:cxn>
                  <a:cxn ang="0">
                    <a:pos x="169" y="288"/>
                  </a:cxn>
                </a:cxnLst>
                <a:rect l="0" t="0" r="r" b="b"/>
                <a:pathLst>
                  <a:path w="170" h="289">
                    <a:moveTo>
                      <a:pt x="169" y="0"/>
                    </a:moveTo>
                    <a:lnTo>
                      <a:pt x="0" y="0"/>
                    </a:lnTo>
                    <a:lnTo>
                      <a:pt x="0" y="288"/>
                    </a:lnTo>
                    <a:lnTo>
                      <a:pt x="169" y="288"/>
                    </a:lnTo>
                  </a:path>
                </a:pathLst>
              </a:custGeom>
              <a:noFill/>
              <a:ln w="25400" cap="rnd" cmpd="sng">
                <a:solidFill>
                  <a:schemeClr val="tx1"/>
                </a:solidFill>
                <a:prstDash val="solid"/>
                <a:round/>
                <a:headEnd type="none" w="med" len="med"/>
                <a:tailEnd type="none" w="med" len="med"/>
              </a:ln>
              <a:effectLst/>
            </p:spPr>
            <p:txBody>
              <a:bodyPr/>
              <a:lstStyle/>
              <a:p>
                <a:endParaRPr lang="en-US"/>
              </a:p>
            </p:txBody>
          </p:sp>
          <p:sp>
            <p:nvSpPr>
              <p:cNvPr id="2743309" name="Freeform 13"/>
              <p:cNvSpPr/>
              <p:nvPr/>
            </p:nvSpPr>
            <p:spPr bwMode="auto">
              <a:xfrm>
                <a:off x="2793" y="2592"/>
                <a:ext cx="171" cy="289"/>
              </a:xfrm>
              <a:custGeom>
                <a:avLst/>
                <a:gdLst/>
                <a:ahLst/>
                <a:cxnLst>
                  <a:cxn ang="0">
                    <a:pos x="0" y="0"/>
                  </a:cxn>
                  <a:cxn ang="0">
                    <a:pos x="170" y="0"/>
                  </a:cxn>
                  <a:cxn ang="0">
                    <a:pos x="170" y="288"/>
                  </a:cxn>
                  <a:cxn ang="0">
                    <a:pos x="0" y="288"/>
                  </a:cxn>
                </a:cxnLst>
                <a:rect l="0" t="0" r="r" b="b"/>
                <a:pathLst>
                  <a:path w="171" h="289">
                    <a:moveTo>
                      <a:pt x="0" y="0"/>
                    </a:moveTo>
                    <a:lnTo>
                      <a:pt x="170" y="0"/>
                    </a:lnTo>
                    <a:lnTo>
                      <a:pt x="170" y="288"/>
                    </a:lnTo>
                    <a:lnTo>
                      <a:pt x="0" y="288"/>
                    </a:lnTo>
                  </a:path>
                </a:pathLst>
              </a:custGeom>
              <a:noFill/>
              <a:ln w="25400" cap="rnd" cmpd="sng">
                <a:solidFill>
                  <a:schemeClr val="tx1"/>
                </a:solidFill>
                <a:prstDash val="solid"/>
                <a:round/>
                <a:headEnd type="none" w="med" len="med"/>
                <a:tailEnd type="none" w="med" len="med"/>
              </a:ln>
              <a:effectLst/>
            </p:spPr>
            <p:txBody>
              <a:bodyPr/>
              <a:lstStyle/>
              <a:p>
                <a:endParaRPr lang="en-US"/>
              </a:p>
            </p:txBody>
          </p:sp>
        </p:grpSp>
        <p:sp>
          <p:nvSpPr>
            <p:cNvPr id="2743310" name="Rectangle 14"/>
            <p:cNvSpPr>
              <a:spLocks noChangeArrowheads="1"/>
            </p:cNvSpPr>
            <p:nvPr/>
          </p:nvSpPr>
          <p:spPr bwMode="auto">
            <a:xfrm>
              <a:off x="2605" y="2594"/>
              <a:ext cx="292" cy="188"/>
            </a:xfrm>
            <a:prstGeom prst="rect">
              <a:avLst/>
            </a:prstGeom>
            <a:noFill/>
            <a:ln w="12700">
              <a:noFill/>
              <a:miter lim="800000"/>
            </a:ln>
            <a:effectLst/>
          </p:spPr>
          <p:txBody>
            <a:bodyPr wrap="none" lIns="90487" tIns="44450" rIns="90487" bIns="44450">
              <a:spAutoFit/>
            </a:bodyPr>
            <a:lstStyle/>
            <a:p>
              <a:pPr indent="0">
                <a:buNone/>
              </a:pPr>
              <a:r>
                <a:rPr lang="en-US" sz="1600" b="1">
                  <a:solidFill>
                    <a:schemeClr val="tx1"/>
                  </a:solidFill>
                  <a:latin typeface="Times" pitchFamily="-65" charset="0"/>
                </a:rPr>
                <a:t>  I$</a:t>
              </a:r>
              <a:endParaRPr lang="en-US" sz="1600" b="1" dirty="0">
                <a:solidFill>
                  <a:schemeClr val="tx1"/>
                </a:solidFill>
                <a:latin typeface="Times" pitchFamily="-65" charset="0"/>
              </a:endParaRPr>
            </a:p>
          </p:txBody>
        </p:sp>
        <p:sp>
          <p:nvSpPr>
            <p:cNvPr id="2743311" name="Line 15"/>
            <p:cNvSpPr>
              <a:spLocks noChangeShapeType="1"/>
            </p:cNvSpPr>
            <p:nvPr/>
          </p:nvSpPr>
          <p:spPr bwMode="auto">
            <a:xfrm>
              <a:off x="584" y="1224"/>
              <a:ext cx="0" cy="2032"/>
            </a:xfrm>
            <a:prstGeom prst="line">
              <a:avLst/>
            </a:prstGeom>
            <a:noFill/>
            <a:ln w="38100">
              <a:solidFill>
                <a:schemeClr val="tx1"/>
              </a:solidFill>
              <a:round/>
              <a:tailEnd type="triangle" w="med" len="med"/>
            </a:ln>
            <a:effectLst/>
          </p:spPr>
          <p:txBody>
            <a:bodyPr wrap="none" anchor="ctr"/>
            <a:lstStyle/>
            <a:p>
              <a:endParaRPr lang="en-US"/>
            </a:p>
          </p:txBody>
        </p:sp>
        <p:sp>
          <p:nvSpPr>
            <p:cNvPr id="2743312" name="Line 16"/>
            <p:cNvSpPr>
              <a:spLocks noChangeShapeType="1"/>
            </p:cNvSpPr>
            <p:nvPr/>
          </p:nvSpPr>
          <p:spPr bwMode="auto">
            <a:xfrm>
              <a:off x="984" y="840"/>
              <a:ext cx="3976" cy="0"/>
            </a:xfrm>
            <a:prstGeom prst="line">
              <a:avLst/>
            </a:prstGeom>
            <a:noFill/>
            <a:ln w="38100">
              <a:solidFill>
                <a:schemeClr val="tx1"/>
              </a:solidFill>
              <a:round/>
              <a:tailEnd type="triangle" w="med" len="med"/>
            </a:ln>
            <a:effectLst/>
          </p:spPr>
          <p:txBody>
            <a:bodyPr wrap="none" anchor="ctr"/>
            <a:lstStyle/>
            <a:p>
              <a:endParaRPr lang="en-US"/>
            </a:p>
          </p:txBody>
        </p:sp>
        <p:sp>
          <p:nvSpPr>
            <p:cNvPr id="2743313" name="Rectangle 17"/>
            <p:cNvSpPr>
              <a:spLocks noChangeArrowheads="1"/>
            </p:cNvSpPr>
            <p:nvPr/>
          </p:nvSpPr>
          <p:spPr bwMode="auto">
            <a:xfrm>
              <a:off x="579" y="1302"/>
              <a:ext cx="648" cy="286"/>
            </a:xfrm>
            <a:prstGeom prst="rect">
              <a:avLst/>
            </a:prstGeom>
            <a:noFill/>
            <a:ln w="12700">
              <a:noFill/>
              <a:miter lim="800000"/>
            </a:ln>
            <a:effectLst/>
          </p:spPr>
          <p:txBody>
            <a:bodyPr wrap="none" lIns="90487" tIns="44450" rIns="90487" bIns="44450">
              <a:spAutoFit/>
            </a:bodyPr>
            <a:lstStyle/>
            <a:p>
              <a:pPr indent="0">
                <a:buNone/>
              </a:pPr>
              <a:r>
                <a:rPr lang="en-US" sz="2800" b="1">
                  <a:solidFill>
                    <a:schemeClr val="tx1"/>
                  </a:solidFill>
                  <a:latin typeface="Arial" panose="020B0604020202020204" pitchFamily="34" charset="0"/>
                </a:rPr>
                <a:t>Load</a:t>
              </a:r>
            </a:p>
          </p:txBody>
        </p:sp>
        <p:sp>
          <p:nvSpPr>
            <p:cNvPr id="2743314" name="Rectangle 18"/>
            <p:cNvSpPr>
              <a:spLocks noChangeArrowheads="1"/>
            </p:cNvSpPr>
            <p:nvPr/>
          </p:nvSpPr>
          <p:spPr bwMode="auto">
            <a:xfrm>
              <a:off x="563" y="1718"/>
              <a:ext cx="786" cy="286"/>
            </a:xfrm>
            <a:prstGeom prst="rect">
              <a:avLst/>
            </a:prstGeom>
            <a:noFill/>
            <a:ln w="12700">
              <a:noFill/>
              <a:miter lim="800000"/>
            </a:ln>
            <a:effectLst/>
          </p:spPr>
          <p:txBody>
            <a:bodyPr wrap="none" lIns="90487" tIns="44450" rIns="90487" bIns="44450">
              <a:spAutoFit/>
            </a:bodyPr>
            <a:lstStyle/>
            <a:p>
              <a:pPr indent="0">
                <a:buNone/>
              </a:pPr>
              <a:r>
                <a:rPr lang="en-US" sz="2800" b="1">
                  <a:solidFill>
                    <a:schemeClr val="tx1"/>
                  </a:solidFill>
                  <a:latin typeface="Arial" panose="020B0604020202020204" pitchFamily="34" charset="0"/>
                </a:rPr>
                <a:t>Instr </a:t>
              </a:r>
              <a:r>
                <a:rPr lang="en-US" sz="2800" b="1" dirty="0">
                  <a:solidFill>
                    <a:schemeClr val="tx1"/>
                  </a:solidFill>
                  <a:latin typeface="Arial" panose="020B0604020202020204" pitchFamily="34" charset="0"/>
                </a:rPr>
                <a:t>1</a:t>
              </a:r>
            </a:p>
          </p:txBody>
        </p:sp>
        <p:sp>
          <p:nvSpPr>
            <p:cNvPr id="2743315" name="Rectangle 19"/>
            <p:cNvSpPr>
              <a:spLocks noChangeArrowheads="1"/>
            </p:cNvSpPr>
            <p:nvPr/>
          </p:nvSpPr>
          <p:spPr bwMode="auto">
            <a:xfrm>
              <a:off x="555" y="2182"/>
              <a:ext cx="786" cy="286"/>
            </a:xfrm>
            <a:prstGeom prst="rect">
              <a:avLst/>
            </a:prstGeom>
            <a:noFill/>
            <a:ln w="12700">
              <a:noFill/>
              <a:miter lim="800000"/>
            </a:ln>
            <a:effectLst/>
          </p:spPr>
          <p:txBody>
            <a:bodyPr wrap="none" lIns="90487" tIns="44450" rIns="90487" bIns="44450">
              <a:spAutoFit/>
            </a:bodyPr>
            <a:lstStyle/>
            <a:p>
              <a:pPr indent="0">
                <a:buNone/>
              </a:pPr>
              <a:r>
                <a:rPr lang="en-US" sz="2800" b="1">
                  <a:solidFill>
                    <a:schemeClr val="tx1"/>
                  </a:solidFill>
                  <a:latin typeface="Arial" panose="020B0604020202020204" pitchFamily="34" charset="0"/>
                </a:rPr>
                <a:t>Instr </a:t>
              </a:r>
              <a:r>
                <a:rPr lang="en-US" sz="2800" b="1" dirty="0">
                  <a:solidFill>
                    <a:schemeClr val="tx1"/>
                  </a:solidFill>
                  <a:latin typeface="Arial" panose="020B0604020202020204" pitchFamily="34" charset="0"/>
                </a:rPr>
                <a:t>2</a:t>
              </a:r>
            </a:p>
          </p:txBody>
        </p:sp>
        <p:sp>
          <p:nvSpPr>
            <p:cNvPr id="2743316" name="Rectangle 20"/>
            <p:cNvSpPr>
              <a:spLocks noChangeArrowheads="1"/>
            </p:cNvSpPr>
            <p:nvPr/>
          </p:nvSpPr>
          <p:spPr bwMode="auto">
            <a:xfrm>
              <a:off x="598" y="2612"/>
              <a:ext cx="786" cy="286"/>
            </a:xfrm>
            <a:prstGeom prst="rect">
              <a:avLst/>
            </a:prstGeom>
            <a:noFill/>
            <a:ln w="12700">
              <a:noFill/>
              <a:miter lim="800000"/>
            </a:ln>
            <a:effectLst/>
          </p:spPr>
          <p:txBody>
            <a:bodyPr wrap="none" lIns="90487" tIns="44450" rIns="90487" bIns="44450">
              <a:spAutoFit/>
            </a:bodyPr>
            <a:lstStyle/>
            <a:p>
              <a:pPr indent="0">
                <a:buNone/>
              </a:pPr>
              <a:r>
                <a:rPr lang="en-US" sz="2800" b="1">
                  <a:solidFill>
                    <a:schemeClr val="tx1"/>
                  </a:solidFill>
                  <a:latin typeface="Arial" panose="020B0604020202020204" pitchFamily="34" charset="0"/>
                </a:rPr>
                <a:t>Instr </a:t>
              </a:r>
              <a:r>
                <a:rPr lang="en-US" sz="2800" b="1" dirty="0">
                  <a:solidFill>
                    <a:schemeClr val="tx1"/>
                  </a:solidFill>
                  <a:latin typeface="Arial" panose="020B0604020202020204" pitchFamily="34" charset="0"/>
                </a:rPr>
                <a:t>3</a:t>
              </a:r>
            </a:p>
          </p:txBody>
        </p:sp>
        <p:sp>
          <p:nvSpPr>
            <p:cNvPr id="2743317" name="Rectangle 21"/>
            <p:cNvSpPr>
              <a:spLocks noChangeArrowheads="1"/>
            </p:cNvSpPr>
            <p:nvPr/>
          </p:nvSpPr>
          <p:spPr bwMode="auto">
            <a:xfrm>
              <a:off x="587" y="3067"/>
              <a:ext cx="786" cy="286"/>
            </a:xfrm>
            <a:prstGeom prst="rect">
              <a:avLst/>
            </a:prstGeom>
            <a:noFill/>
            <a:ln w="12700">
              <a:noFill/>
              <a:miter lim="800000"/>
            </a:ln>
            <a:effectLst/>
          </p:spPr>
          <p:txBody>
            <a:bodyPr wrap="none" lIns="90487" tIns="44450" rIns="90487" bIns="44450">
              <a:spAutoFit/>
            </a:bodyPr>
            <a:lstStyle/>
            <a:p>
              <a:pPr indent="0">
                <a:buNone/>
              </a:pPr>
              <a:r>
                <a:rPr lang="en-US" sz="2800" b="1">
                  <a:solidFill>
                    <a:schemeClr val="tx1"/>
                  </a:solidFill>
                  <a:latin typeface="Arial" panose="020B0604020202020204" pitchFamily="34" charset="0"/>
                </a:rPr>
                <a:t>Instr </a:t>
              </a:r>
              <a:r>
                <a:rPr lang="en-US" sz="2800" b="1" dirty="0">
                  <a:solidFill>
                    <a:schemeClr val="tx1"/>
                  </a:solidFill>
                  <a:latin typeface="Arial" panose="020B0604020202020204" pitchFamily="34" charset="0"/>
                </a:rPr>
                <a:t>4</a:t>
              </a:r>
            </a:p>
          </p:txBody>
        </p:sp>
        <p:sp>
          <p:nvSpPr>
            <p:cNvPr id="2743318" name="Line 22"/>
            <p:cNvSpPr>
              <a:spLocks noChangeShapeType="1"/>
            </p:cNvSpPr>
            <p:nvPr/>
          </p:nvSpPr>
          <p:spPr bwMode="auto">
            <a:xfrm>
              <a:off x="1728" y="920"/>
              <a:ext cx="0" cy="2592"/>
            </a:xfrm>
            <a:prstGeom prst="line">
              <a:avLst/>
            </a:prstGeom>
            <a:noFill/>
            <a:ln w="25400">
              <a:solidFill>
                <a:schemeClr val="tx1"/>
              </a:solidFill>
              <a:prstDash val="sysDot"/>
              <a:round/>
            </a:ln>
            <a:effectLst/>
          </p:spPr>
          <p:txBody>
            <a:bodyPr wrap="none" anchor="ctr"/>
            <a:lstStyle/>
            <a:p>
              <a:endParaRPr lang="en-US"/>
            </a:p>
          </p:txBody>
        </p:sp>
        <p:sp>
          <p:nvSpPr>
            <p:cNvPr id="2743319" name="Line 23"/>
            <p:cNvSpPr>
              <a:spLocks noChangeShapeType="1"/>
            </p:cNvSpPr>
            <p:nvPr/>
          </p:nvSpPr>
          <p:spPr bwMode="auto">
            <a:xfrm>
              <a:off x="2160" y="920"/>
              <a:ext cx="0" cy="2592"/>
            </a:xfrm>
            <a:prstGeom prst="line">
              <a:avLst/>
            </a:prstGeom>
            <a:noFill/>
            <a:ln w="25400">
              <a:solidFill>
                <a:schemeClr val="tx1"/>
              </a:solidFill>
              <a:prstDash val="sysDot"/>
              <a:round/>
            </a:ln>
            <a:effectLst/>
          </p:spPr>
          <p:txBody>
            <a:bodyPr wrap="none" anchor="ctr"/>
            <a:lstStyle/>
            <a:p>
              <a:endParaRPr lang="en-US"/>
            </a:p>
          </p:txBody>
        </p:sp>
        <p:sp>
          <p:nvSpPr>
            <p:cNvPr id="2743320" name="Line 24"/>
            <p:cNvSpPr>
              <a:spLocks noChangeShapeType="1"/>
            </p:cNvSpPr>
            <p:nvPr/>
          </p:nvSpPr>
          <p:spPr bwMode="auto">
            <a:xfrm>
              <a:off x="2592" y="920"/>
              <a:ext cx="0" cy="2592"/>
            </a:xfrm>
            <a:prstGeom prst="line">
              <a:avLst/>
            </a:prstGeom>
            <a:noFill/>
            <a:ln w="25400">
              <a:solidFill>
                <a:schemeClr val="tx1"/>
              </a:solidFill>
              <a:prstDash val="sysDot"/>
              <a:round/>
            </a:ln>
            <a:effectLst/>
          </p:spPr>
          <p:txBody>
            <a:bodyPr wrap="none" anchor="ctr"/>
            <a:lstStyle/>
            <a:p>
              <a:endParaRPr lang="en-US"/>
            </a:p>
          </p:txBody>
        </p:sp>
        <p:sp>
          <p:nvSpPr>
            <p:cNvPr id="2743321" name="Line 25"/>
            <p:cNvSpPr>
              <a:spLocks noChangeShapeType="1"/>
            </p:cNvSpPr>
            <p:nvPr/>
          </p:nvSpPr>
          <p:spPr bwMode="auto">
            <a:xfrm>
              <a:off x="3024" y="920"/>
              <a:ext cx="0" cy="2592"/>
            </a:xfrm>
            <a:prstGeom prst="line">
              <a:avLst/>
            </a:prstGeom>
            <a:noFill/>
            <a:ln w="25400">
              <a:solidFill>
                <a:schemeClr val="tx1"/>
              </a:solidFill>
              <a:prstDash val="sysDot"/>
              <a:round/>
            </a:ln>
            <a:effectLst/>
          </p:spPr>
          <p:txBody>
            <a:bodyPr wrap="none" anchor="ctr"/>
            <a:lstStyle/>
            <a:p>
              <a:endParaRPr lang="en-US"/>
            </a:p>
          </p:txBody>
        </p:sp>
        <p:sp>
          <p:nvSpPr>
            <p:cNvPr id="2743322" name="Line 26"/>
            <p:cNvSpPr>
              <a:spLocks noChangeShapeType="1"/>
            </p:cNvSpPr>
            <p:nvPr/>
          </p:nvSpPr>
          <p:spPr bwMode="auto">
            <a:xfrm>
              <a:off x="3456" y="920"/>
              <a:ext cx="0" cy="2592"/>
            </a:xfrm>
            <a:prstGeom prst="line">
              <a:avLst/>
            </a:prstGeom>
            <a:noFill/>
            <a:ln w="25400">
              <a:solidFill>
                <a:schemeClr val="tx1"/>
              </a:solidFill>
              <a:prstDash val="sysDot"/>
              <a:round/>
            </a:ln>
            <a:effectLst/>
          </p:spPr>
          <p:txBody>
            <a:bodyPr wrap="none" anchor="ctr"/>
            <a:lstStyle/>
            <a:p>
              <a:endParaRPr lang="en-US"/>
            </a:p>
          </p:txBody>
        </p:sp>
        <p:sp>
          <p:nvSpPr>
            <p:cNvPr id="2743323" name="Line 27"/>
            <p:cNvSpPr>
              <a:spLocks noChangeShapeType="1"/>
            </p:cNvSpPr>
            <p:nvPr/>
          </p:nvSpPr>
          <p:spPr bwMode="auto">
            <a:xfrm>
              <a:off x="3888" y="920"/>
              <a:ext cx="0" cy="2592"/>
            </a:xfrm>
            <a:prstGeom prst="line">
              <a:avLst/>
            </a:prstGeom>
            <a:noFill/>
            <a:ln w="25400">
              <a:solidFill>
                <a:schemeClr val="tx1"/>
              </a:solidFill>
              <a:prstDash val="sysDot"/>
              <a:round/>
            </a:ln>
            <a:effectLst/>
          </p:spPr>
          <p:txBody>
            <a:bodyPr wrap="none" anchor="ctr"/>
            <a:lstStyle/>
            <a:p>
              <a:endParaRPr lang="en-US"/>
            </a:p>
          </p:txBody>
        </p:sp>
        <p:sp>
          <p:nvSpPr>
            <p:cNvPr id="2743324" name="Line 28"/>
            <p:cNvSpPr>
              <a:spLocks noChangeShapeType="1"/>
            </p:cNvSpPr>
            <p:nvPr/>
          </p:nvSpPr>
          <p:spPr bwMode="auto">
            <a:xfrm>
              <a:off x="4320" y="920"/>
              <a:ext cx="0" cy="2592"/>
            </a:xfrm>
            <a:prstGeom prst="line">
              <a:avLst/>
            </a:prstGeom>
            <a:noFill/>
            <a:ln w="25400">
              <a:solidFill>
                <a:schemeClr val="tx1"/>
              </a:solidFill>
              <a:prstDash val="sysDot"/>
              <a:round/>
            </a:ln>
            <a:effectLst/>
          </p:spPr>
          <p:txBody>
            <a:bodyPr wrap="none" anchor="ctr"/>
            <a:lstStyle/>
            <a:p>
              <a:endParaRPr lang="en-US"/>
            </a:p>
          </p:txBody>
        </p:sp>
        <p:sp>
          <p:nvSpPr>
            <p:cNvPr id="2743325" name="Line 29"/>
            <p:cNvSpPr>
              <a:spLocks noChangeShapeType="1"/>
            </p:cNvSpPr>
            <p:nvPr/>
          </p:nvSpPr>
          <p:spPr bwMode="auto">
            <a:xfrm>
              <a:off x="4752" y="920"/>
              <a:ext cx="0" cy="2592"/>
            </a:xfrm>
            <a:prstGeom prst="line">
              <a:avLst/>
            </a:prstGeom>
            <a:noFill/>
            <a:ln w="25400">
              <a:solidFill>
                <a:schemeClr val="tx1"/>
              </a:solidFill>
              <a:prstDash val="sysDot"/>
              <a:round/>
            </a:ln>
            <a:effectLst/>
          </p:spPr>
          <p:txBody>
            <a:bodyPr wrap="none" anchor="ctr"/>
            <a:lstStyle/>
            <a:p>
              <a:endParaRPr lang="en-US"/>
            </a:p>
          </p:txBody>
        </p:sp>
        <p:grpSp>
          <p:nvGrpSpPr>
            <p:cNvPr id="6" name="Group 30"/>
            <p:cNvGrpSpPr/>
            <p:nvPr/>
          </p:nvGrpSpPr>
          <p:grpSpPr bwMode="auto">
            <a:xfrm>
              <a:off x="2268" y="1152"/>
              <a:ext cx="214" cy="481"/>
              <a:chOff x="2268" y="1152"/>
              <a:chExt cx="214" cy="481"/>
            </a:xfrm>
          </p:grpSpPr>
          <p:sp>
            <p:nvSpPr>
              <p:cNvPr id="2743327" name="Freeform 31"/>
              <p:cNvSpPr/>
              <p:nvPr/>
            </p:nvSpPr>
            <p:spPr bwMode="auto">
              <a:xfrm>
                <a:off x="2269" y="1152"/>
                <a:ext cx="213" cy="481"/>
              </a:xfrm>
              <a:custGeom>
                <a:avLst/>
                <a:gdLst/>
                <a:ahLst/>
                <a:cxnLst>
                  <a:cxn ang="0">
                    <a:pos x="0" y="320"/>
                  </a:cxn>
                  <a:cxn ang="0">
                    <a:pos x="71" y="240"/>
                  </a:cxn>
                  <a:cxn ang="0">
                    <a:pos x="0" y="160"/>
                  </a:cxn>
                  <a:cxn ang="0">
                    <a:pos x="0" y="0"/>
                  </a:cxn>
                  <a:cxn ang="0">
                    <a:pos x="212" y="160"/>
                  </a:cxn>
                  <a:cxn ang="0">
                    <a:pos x="212" y="320"/>
                  </a:cxn>
                  <a:cxn ang="0">
                    <a:pos x="0" y="480"/>
                  </a:cxn>
                  <a:cxn ang="0">
                    <a:pos x="0" y="320"/>
                  </a:cxn>
                </a:cxnLst>
                <a:rect l="0" t="0" r="r" b="b"/>
                <a:pathLst>
                  <a:path w="213" h="481">
                    <a:moveTo>
                      <a:pt x="0" y="320"/>
                    </a:moveTo>
                    <a:lnTo>
                      <a:pt x="71" y="240"/>
                    </a:lnTo>
                    <a:lnTo>
                      <a:pt x="0" y="160"/>
                    </a:lnTo>
                    <a:lnTo>
                      <a:pt x="0" y="0"/>
                    </a:lnTo>
                    <a:lnTo>
                      <a:pt x="212" y="160"/>
                    </a:lnTo>
                    <a:lnTo>
                      <a:pt x="212" y="320"/>
                    </a:lnTo>
                    <a:lnTo>
                      <a:pt x="0" y="480"/>
                    </a:lnTo>
                    <a:lnTo>
                      <a:pt x="0" y="320"/>
                    </a:lnTo>
                  </a:path>
                </a:pathLst>
              </a:custGeom>
              <a:noFill/>
              <a:ln w="25400" cap="rnd" cmpd="sng">
                <a:solidFill>
                  <a:schemeClr val="tx1"/>
                </a:solidFill>
                <a:prstDash val="solid"/>
                <a:round/>
                <a:headEnd type="none" w="med" len="med"/>
                <a:tailEnd type="none" w="med" len="med"/>
              </a:ln>
              <a:effectLst/>
            </p:spPr>
            <p:txBody>
              <a:bodyPr/>
              <a:lstStyle/>
              <a:p>
                <a:endParaRPr lang="en-US"/>
              </a:p>
            </p:txBody>
          </p:sp>
          <p:sp>
            <p:nvSpPr>
              <p:cNvPr id="2743328" name="Rectangle 32"/>
              <p:cNvSpPr>
                <a:spLocks noChangeArrowheads="1"/>
              </p:cNvSpPr>
              <p:nvPr/>
            </p:nvSpPr>
            <p:spPr bwMode="auto">
              <a:xfrm rot="5400000">
                <a:off x="2170" y="1274"/>
                <a:ext cx="384" cy="188"/>
              </a:xfrm>
              <a:prstGeom prst="rect">
                <a:avLst/>
              </a:prstGeom>
              <a:noFill/>
              <a:ln w="12700">
                <a:noFill/>
                <a:miter lim="800000"/>
              </a:ln>
              <a:effectLst/>
            </p:spPr>
            <p:txBody>
              <a:bodyPr wrap="none" lIns="90487" tIns="44450" rIns="90487" bIns="44450">
                <a:spAutoFit/>
              </a:bodyPr>
              <a:lstStyle/>
              <a:p>
                <a:pPr indent="0">
                  <a:buNone/>
                </a:pPr>
                <a:r>
                  <a:rPr lang="en-US" sz="1600" b="1">
                    <a:solidFill>
                      <a:schemeClr val="tx1"/>
                    </a:solidFill>
                    <a:latin typeface="Times" pitchFamily="-65" charset="0"/>
                  </a:rPr>
                  <a:t>ALU</a:t>
                </a:r>
              </a:p>
            </p:txBody>
          </p:sp>
        </p:grpSp>
        <p:grpSp>
          <p:nvGrpSpPr>
            <p:cNvPr id="7" name="Group 33"/>
            <p:cNvGrpSpPr/>
            <p:nvPr/>
          </p:nvGrpSpPr>
          <p:grpSpPr bwMode="auto">
            <a:xfrm>
              <a:off x="1324" y="1248"/>
              <a:ext cx="359" cy="289"/>
              <a:chOff x="1324" y="1248"/>
              <a:chExt cx="359" cy="289"/>
            </a:xfrm>
          </p:grpSpPr>
          <p:sp>
            <p:nvSpPr>
              <p:cNvPr id="2743330" name="Rectangle 34"/>
              <p:cNvSpPr>
                <a:spLocks noChangeArrowheads="1"/>
              </p:cNvSpPr>
              <p:nvPr/>
            </p:nvSpPr>
            <p:spPr bwMode="auto">
              <a:xfrm>
                <a:off x="1324" y="1250"/>
                <a:ext cx="292" cy="188"/>
              </a:xfrm>
              <a:prstGeom prst="rect">
                <a:avLst/>
              </a:prstGeom>
              <a:noFill/>
              <a:ln w="12700">
                <a:noFill/>
                <a:miter lim="800000"/>
              </a:ln>
              <a:effectLst/>
            </p:spPr>
            <p:txBody>
              <a:bodyPr wrap="none" lIns="90487" tIns="44450" rIns="90487" bIns="44450">
                <a:spAutoFit/>
              </a:bodyPr>
              <a:lstStyle/>
              <a:p>
                <a:pPr indent="0">
                  <a:buNone/>
                </a:pPr>
                <a:r>
                  <a:rPr lang="en-US" sz="1600" b="1">
                    <a:solidFill>
                      <a:schemeClr val="tx1"/>
                    </a:solidFill>
                    <a:latin typeface="Times" pitchFamily="-65" charset="0"/>
                  </a:rPr>
                  <a:t>  I$</a:t>
                </a:r>
                <a:endParaRPr lang="en-US" sz="1600" b="1" dirty="0">
                  <a:solidFill>
                    <a:schemeClr val="tx1"/>
                  </a:solidFill>
                  <a:latin typeface="Times" pitchFamily="-65" charset="0"/>
                </a:endParaRPr>
              </a:p>
            </p:txBody>
          </p:sp>
          <p:grpSp>
            <p:nvGrpSpPr>
              <p:cNvPr id="8" name="Group 35"/>
              <p:cNvGrpSpPr/>
              <p:nvPr/>
            </p:nvGrpSpPr>
            <p:grpSpPr bwMode="auto">
              <a:xfrm>
                <a:off x="1343" y="1248"/>
                <a:ext cx="340" cy="289"/>
                <a:chOff x="1343" y="1248"/>
                <a:chExt cx="340" cy="289"/>
              </a:xfrm>
            </p:grpSpPr>
            <p:sp>
              <p:nvSpPr>
                <p:cNvPr id="2743332" name="Freeform 36"/>
                <p:cNvSpPr/>
                <p:nvPr/>
              </p:nvSpPr>
              <p:spPr bwMode="auto">
                <a:xfrm>
                  <a:off x="1343" y="1248"/>
                  <a:ext cx="170" cy="289"/>
                </a:xfrm>
                <a:custGeom>
                  <a:avLst/>
                  <a:gdLst/>
                  <a:ahLst/>
                  <a:cxnLst>
                    <a:cxn ang="0">
                      <a:pos x="169" y="0"/>
                    </a:cxn>
                    <a:cxn ang="0">
                      <a:pos x="0" y="0"/>
                    </a:cxn>
                    <a:cxn ang="0">
                      <a:pos x="0" y="288"/>
                    </a:cxn>
                    <a:cxn ang="0">
                      <a:pos x="169" y="288"/>
                    </a:cxn>
                  </a:cxnLst>
                  <a:rect l="0" t="0" r="r" b="b"/>
                  <a:pathLst>
                    <a:path w="170" h="289">
                      <a:moveTo>
                        <a:pt x="169" y="0"/>
                      </a:moveTo>
                      <a:lnTo>
                        <a:pt x="0" y="0"/>
                      </a:lnTo>
                      <a:lnTo>
                        <a:pt x="0" y="288"/>
                      </a:lnTo>
                      <a:lnTo>
                        <a:pt x="169" y="288"/>
                      </a:lnTo>
                    </a:path>
                  </a:pathLst>
                </a:custGeom>
                <a:noFill/>
                <a:ln w="25400" cap="rnd" cmpd="sng">
                  <a:solidFill>
                    <a:schemeClr val="tx1"/>
                  </a:solidFill>
                  <a:prstDash val="solid"/>
                  <a:round/>
                  <a:headEnd type="none" w="med" len="med"/>
                  <a:tailEnd type="none" w="med" len="med"/>
                </a:ln>
                <a:effectLst/>
              </p:spPr>
              <p:txBody>
                <a:bodyPr/>
                <a:lstStyle/>
                <a:p>
                  <a:endParaRPr lang="en-US"/>
                </a:p>
              </p:txBody>
            </p:sp>
            <p:sp>
              <p:nvSpPr>
                <p:cNvPr id="2743333" name="Freeform 37"/>
                <p:cNvSpPr/>
                <p:nvPr/>
              </p:nvSpPr>
              <p:spPr bwMode="auto">
                <a:xfrm>
                  <a:off x="1512" y="1248"/>
                  <a:ext cx="171" cy="289"/>
                </a:xfrm>
                <a:custGeom>
                  <a:avLst/>
                  <a:gdLst/>
                  <a:ahLst/>
                  <a:cxnLst>
                    <a:cxn ang="0">
                      <a:pos x="0" y="0"/>
                    </a:cxn>
                    <a:cxn ang="0">
                      <a:pos x="170" y="0"/>
                    </a:cxn>
                    <a:cxn ang="0">
                      <a:pos x="170" y="288"/>
                    </a:cxn>
                    <a:cxn ang="0">
                      <a:pos x="0" y="288"/>
                    </a:cxn>
                  </a:cxnLst>
                  <a:rect l="0" t="0" r="r" b="b"/>
                  <a:pathLst>
                    <a:path w="171" h="289">
                      <a:moveTo>
                        <a:pt x="0" y="0"/>
                      </a:moveTo>
                      <a:lnTo>
                        <a:pt x="170" y="0"/>
                      </a:lnTo>
                      <a:lnTo>
                        <a:pt x="170" y="288"/>
                      </a:lnTo>
                      <a:lnTo>
                        <a:pt x="0" y="288"/>
                      </a:lnTo>
                    </a:path>
                  </a:pathLst>
                </a:custGeom>
                <a:noFill/>
                <a:ln w="25400" cap="rnd" cmpd="sng">
                  <a:solidFill>
                    <a:schemeClr val="tx1"/>
                  </a:solidFill>
                  <a:prstDash val="solid"/>
                  <a:round/>
                  <a:headEnd type="none" w="med" len="med"/>
                  <a:tailEnd type="none" w="med" len="med"/>
                </a:ln>
                <a:effectLst/>
              </p:spPr>
              <p:txBody>
                <a:bodyPr/>
                <a:lstStyle/>
                <a:p>
                  <a:endParaRPr lang="en-US"/>
                </a:p>
              </p:txBody>
            </p:sp>
          </p:grpSp>
        </p:grpSp>
        <p:sp>
          <p:nvSpPr>
            <p:cNvPr id="2743334" name="Rectangle 38"/>
            <p:cNvSpPr>
              <a:spLocks noChangeArrowheads="1"/>
            </p:cNvSpPr>
            <p:nvPr/>
          </p:nvSpPr>
          <p:spPr bwMode="auto">
            <a:xfrm>
              <a:off x="1784" y="1255"/>
              <a:ext cx="327" cy="188"/>
            </a:xfrm>
            <a:prstGeom prst="rect">
              <a:avLst/>
            </a:prstGeom>
            <a:noFill/>
            <a:ln w="12700">
              <a:noFill/>
              <a:miter lim="800000"/>
            </a:ln>
            <a:effectLst/>
          </p:spPr>
          <p:txBody>
            <a:bodyPr wrap="none" lIns="90487" tIns="44450" rIns="90487" bIns="44450">
              <a:spAutoFit/>
            </a:bodyPr>
            <a:lstStyle/>
            <a:p>
              <a:pPr indent="0">
                <a:buNone/>
              </a:pPr>
              <a:r>
                <a:rPr lang="en-US" sz="1600" b="1">
                  <a:solidFill>
                    <a:schemeClr val="tx1"/>
                  </a:solidFill>
                  <a:latin typeface="Times" pitchFamily="-65" charset="0"/>
                </a:rPr>
                <a:t>Reg</a:t>
              </a:r>
            </a:p>
          </p:txBody>
        </p:sp>
        <p:grpSp>
          <p:nvGrpSpPr>
            <p:cNvPr id="9" name="Group 39"/>
            <p:cNvGrpSpPr/>
            <p:nvPr/>
          </p:nvGrpSpPr>
          <p:grpSpPr bwMode="auto">
            <a:xfrm>
              <a:off x="1803" y="1248"/>
              <a:ext cx="296" cy="289"/>
              <a:chOff x="1803" y="1248"/>
              <a:chExt cx="296" cy="289"/>
            </a:xfrm>
          </p:grpSpPr>
          <p:sp>
            <p:nvSpPr>
              <p:cNvPr id="2743336" name="Freeform 40"/>
              <p:cNvSpPr/>
              <p:nvPr/>
            </p:nvSpPr>
            <p:spPr bwMode="auto">
              <a:xfrm>
                <a:off x="1803" y="1248"/>
                <a:ext cx="149" cy="289"/>
              </a:xfrm>
              <a:custGeom>
                <a:avLst/>
                <a:gdLst/>
                <a:ahLst/>
                <a:cxnLst>
                  <a:cxn ang="0">
                    <a:pos x="148" y="0"/>
                  </a:cxn>
                  <a:cxn ang="0">
                    <a:pos x="0" y="0"/>
                  </a:cxn>
                  <a:cxn ang="0">
                    <a:pos x="0" y="288"/>
                  </a:cxn>
                  <a:cxn ang="0">
                    <a:pos x="148" y="288"/>
                  </a:cxn>
                </a:cxnLst>
                <a:rect l="0" t="0" r="r" b="b"/>
                <a:pathLst>
                  <a:path w="149" h="289">
                    <a:moveTo>
                      <a:pt x="148" y="0"/>
                    </a:moveTo>
                    <a:lnTo>
                      <a:pt x="0" y="0"/>
                    </a:lnTo>
                    <a:lnTo>
                      <a:pt x="0" y="288"/>
                    </a:lnTo>
                    <a:lnTo>
                      <a:pt x="148" y="288"/>
                    </a:lnTo>
                  </a:path>
                </a:pathLst>
              </a:custGeom>
              <a:noFill/>
              <a:ln w="25400" cap="rnd" cmpd="sng">
                <a:solidFill>
                  <a:schemeClr val="tx1"/>
                </a:solidFill>
                <a:prstDash val="solid"/>
                <a:round/>
                <a:headEnd type="none" w="med" len="med"/>
                <a:tailEnd type="none" w="med" len="med"/>
              </a:ln>
              <a:effectLst/>
            </p:spPr>
            <p:txBody>
              <a:bodyPr/>
              <a:lstStyle/>
              <a:p>
                <a:endParaRPr lang="en-US"/>
              </a:p>
            </p:txBody>
          </p:sp>
          <p:sp>
            <p:nvSpPr>
              <p:cNvPr id="2743337" name="Freeform 41"/>
              <p:cNvSpPr/>
              <p:nvPr/>
            </p:nvSpPr>
            <p:spPr bwMode="auto">
              <a:xfrm>
                <a:off x="1951" y="1248"/>
                <a:ext cx="148" cy="289"/>
              </a:xfrm>
              <a:custGeom>
                <a:avLst/>
                <a:gdLst/>
                <a:ahLst/>
                <a:cxnLst>
                  <a:cxn ang="0">
                    <a:pos x="0" y="0"/>
                  </a:cxn>
                  <a:cxn ang="0">
                    <a:pos x="147" y="0"/>
                  </a:cxn>
                  <a:cxn ang="0">
                    <a:pos x="147" y="288"/>
                  </a:cxn>
                  <a:cxn ang="0">
                    <a:pos x="0" y="288"/>
                  </a:cxn>
                </a:cxnLst>
                <a:rect l="0" t="0" r="r" b="b"/>
                <a:pathLst>
                  <a:path w="148" h="289">
                    <a:moveTo>
                      <a:pt x="0" y="0"/>
                    </a:moveTo>
                    <a:lnTo>
                      <a:pt x="147" y="0"/>
                    </a:lnTo>
                    <a:lnTo>
                      <a:pt x="147" y="288"/>
                    </a:lnTo>
                    <a:lnTo>
                      <a:pt x="0" y="288"/>
                    </a:lnTo>
                  </a:path>
                </a:pathLst>
              </a:custGeom>
              <a:noFill/>
              <a:ln w="25400" cap="rnd" cmpd="sng">
                <a:solidFill>
                  <a:schemeClr val="tx1"/>
                </a:solidFill>
                <a:prstDash val="solid"/>
                <a:round/>
                <a:headEnd type="none" w="med" len="med"/>
                <a:tailEnd type="none" w="med" len="med"/>
              </a:ln>
              <a:effectLst/>
            </p:spPr>
            <p:txBody>
              <a:bodyPr/>
              <a:lstStyle/>
              <a:p>
                <a:endParaRPr lang="en-US"/>
              </a:p>
            </p:txBody>
          </p:sp>
        </p:grpSp>
        <p:sp>
          <p:nvSpPr>
            <p:cNvPr id="2743338" name="Line 42"/>
            <p:cNvSpPr>
              <a:spLocks noChangeShapeType="1"/>
            </p:cNvSpPr>
            <p:nvPr/>
          </p:nvSpPr>
          <p:spPr bwMode="auto">
            <a:xfrm>
              <a:off x="1688" y="1392"/>
              <a:ext cx="96" cy="0"/>
            </a:xfrm>
            <a:prstGeom prst="line">
              <a:avLst/>
            </a:prstGeom>
            <a:noFill/>
            <a:ln w="25400">
              <a:solidFill>
                <a:schemeClr val="tx1"/>
              </a:solidFill>
              <a:round/>
            </a:ln>
            <a:effectLst/>
          </p:spPr>
          <p:txBody>
            <a:bodyPr wrap="none" anchor="ctr"/>
            <a:lstStyle/>
            <a:p>
              <a:endParaRPr lang="en-US"/>
            </a:p>
          </p:txBody>
        </p:sp>
        <p:sp>
          <p:nvSpPr>
            <p:cNvPr id="2743339" name="Freeform 43"/>
            <p:cNvSpPr/>
            <p:nvPr/>
          </p:nvSpPr>
          <p:spPr bwMode="auto">
            <a:xfrm>
              <a:off x="1750" y="1296"/>
              <a:ext cx="48" cy="97"/>
            </a:xfrm>
            <a:custGeom>
              <a:avLst/>
              <a:gdLst/>
              <a:ahLst/>
              <a:cxnLst>
                <a:cxn ang="0">
                  <a:pos x="0" y="96"/>
                </a:cxn>
                <a:cxn ang="0">
                  <a:pos x="0" y="0"/>
                </a:cxn>
                <a:cxn ang="0">
                  <a:pos x="47" y="0"/>
                </a:cxn>
                <a:cxn ang="0">
                  <a:pos x="47" y="0"/>
                </a:cxn>
              </a:cxnLst>
              <a:rect l="0" t="0" r="r" b="b"/>
              <a:pathLst>
                <a:path w="48" h="97">
                  <a:moveTo>
                    <a:pt x="0" y="96"/>
                  </a:moveTo>
                  <a:lnTo>
                    <a:pt x="0" y="0"/>
                  </a:lnTo>
                  <a:lnTo>
                    <a:pt x="47" y="0"/>
                  </a:lnTo>
                  <a:lnTo>
                    <a:pt x="47" y="0"/>
                  </a:lnTo>
                </a:path>
              </a:pathLst>
            </a:custGeom>
            <a:noFill/>
            <a:ln w="25400" cap="rnd" cmpd="sng">
              <a:solidFill>
                <a:schemeClr val="tx1"/>
              </a:solidFill>
              <a:prstDash val="solid"/>
              <a:round/>
              <a:headEnd type="none" w="med" len="med"/>
              <a:tailEnd type="none" w="med" len="med"/>
            </a:ln>
            <a:effectLst/>
          </p:spPr>
          <p:txBody>
            <a:bodyPr/>
            <a:lstStyle/>
            <a:p>
              <a:endParaRPr lang="en-US"/>
            </a:p>
          </p:txBody>
        </p:sp>
        <p:sp>
          <p:nvSpPr>
            <p:cNvPr id="2743340" name="Line 44"/>
            <p:cNvSpPr>
              <a:spLocks noChangeShapeType="1"/>
            </p:cNvSpPr>
            <p:nvPr/>
          </p:nvSpPr>
          <p:spPr bwMode="auto">
            <a:xfrm>
              <a:off x="2104" y="1296"/>
              <a:ext cx="157" cy="0"/>
            </a:xfrm>
            <a:prstGeom prst="line">
              <a:avLst/>
            </a:prstGeom>
            <a:noFill/>
            <a:ln w="25400">
              <a:solidFill>
                <a:schemeClr val="tx1"/>
              </a:solidFill>
              <a:round/>
            </a:ln>
            <a:effectLst/>
          </p:spPr>
          <p:txBody>
            <a:bodyPr wrap="none" anchor="ctr"/>
            <a:lstStyle/>
            <a:p>
              <a:endParaRPr lang="en-US"/>
            </a:p>
          </p:txBody>
        </p:sp>
        <p:sp>
          <p:nvSpPr>
            <p:cNvPr id="2743341" name="Rectangle 45"/>
            <p:cNvSpPr>
              <a:spLocks noChangeArrowheads="1"/>
            </p:cNvSpPr>
            <p:nvPr/>
          </p:nvSpPr>
          <p:spPr bwMode="auto">
            <a:xfrm>
              <a:off x="2601" y="1250"/>
              <a:ext cx="334" cy="188"/>
            </a:xfrm>
            <a:prstGeom prst="rect">
              <a:avLst/>
            </a:prstGeom>
            <a:noFill/>
            <a:ln w="12700">
              <a:noFill/>
              <a:miter lim="800000"/>
            </a:ln>
            <a:effectLst/>
          </p:spPr>
          <p:txBody>
            <a:bodyPr wrap="none" lIns="90487" tIns="44450" rIns="90487" bIns="44450">
              <a:spAutoFit/>
            </a:bodyPr>
            <a:lstStyle/>
            <a:p>
              <a:pPr indent="0">
                <a:buNone/>
              </a:pPr>
              <a:r>
                <a:rPr lang="en-US" sz="1600" b="1">
                  <a:solidFill>
                    <a:schemeClr val="tx1"/>
                  </a:solidFill>
                  <a:latin typeface="Times" pitchFamily="-65" charset="0"/>
                </a:rPr>
                <a:t>  D$</a:t>
              </a:r>
            </a:p>
          </p:txBody>
        </p:sp>
        <p:sp>
          <p:nvSpPr>
            <p:cNvPr id="2743342" name="Rectangle 46"/>
            <p:cNvSpPr>
              <a:spLocks noChangeArrowheads="1"/>
            </p:cNvSpPr>
            <p:nvPr/>
          </p:nvSpPr>
          <p:spPr bwMode="auto">
            <a:xfrm>
              <a:off x="3093" y="1250"/>
              <a:ext cx="327" cy="188"/>
            </a:xfrm>
            <a:prstGeom prst="rect">
              <a:avLst/>
            </a:prstGeom>
            <a:noFill/>
            <a:ln w="12700">
              <a:noFill/>
              <a:miter lim="800000"/>
            </a:ln>
            <a:effectLst/>
          </p:spPr>
          <p:txBody>
            <a:bodyPr wrap="none" lIns="90487" tIns="44450" rIns="90487" bIns="44450">
              <a:spAutoFit/>
            </a:bodyPr>
            <a:lstStyle/>
            <a:p>
              <a:pPr indent="0">
                <a:buNone/>
              </a:pPr>
              <a:r>
                <a:rPr lang="en-US" sz="1600" b="1">
                  <a:solidFill>
                    <a:schemeClr val="tx1"/>
                  </a:solidFill>
                  <a:latin typeface="Times" pitchFamily="-65" charset="0"/>
                </a:rPr>
                <a:t>Reg</a:t>
              </a:r>
            </a:p>
          </p:txBody>
        </p:sp>
        <p:grpSp>
          <p:nvGrpSpPr>
            <p:cNvPr id="10" name="Group 47"/>
            <p:cNvGrpSpPr/>
            <p:nvPr/>
          </p:nvGrpSpPr>
          <p:grpSpPr bwMode="auto">
            <a:xfrm>
              <a:off x="3120" y="1248"/>
              <a:ext cx="284" cy="289"/>
              <a:chOff x="3120" y="1248"/>
              <a:chExt cx="284" cy="289"/>
            </a:xfrm>
          </p:grpSpPr>
          <p:sp>
            <p:nvSpPr>
              <p:cNvPr id="2743344" name="Freeform 48"/>
              <p:cNvSpPr/>
              <p:nvPr/>
            </p:nvSpPr>
            <p:spPr bwMode="auto">
              <a:xfrm>
                <a:off x="3120" y="1248"/>
                <a:ext cx="142" cy="289"/>
              </a:xfrm>
              <a:custGeom>
                <a:avLst/>
                <a:gdLst/>
                <a:ahLst/>
                <a:cxnLst>
                  <a:cxn ang="0">
                    <a:pos x="141" y="0"/>
                  </a:cxn>
                  <a:cxn ang="0">
                    <a:pos x="0" y="0"/>
                  </a:cxn>
                  <a:cxn ang="0">
                    <a:pos x="0" y="288"/>
                  </a:cxn>
                  <a:cxn ang="0">
                    <a:pos x="141" y="288"/>
                  </a:cxn>
                </a:cxnLst>
                <a:rect l="0" t="0" r="r" b="b"/>
                <a:pathLst>
                  <a:path w="142" h="289">
                    <a:moveTo>
                      <a:pt x="141" y="0"/>
                    </a:moveTo>
                    <a:lnTo>
                      <a:pt x="0" y="0"/>
                    </a:lnTo>
                    <a:lnTo>
                      <a:pt x="0" y="288"/>
                    </a:lnTo>
                    <a:lnTo>
                      <a:pt x="141" y="288"/>
                    </a:lnTo>
                  </a:path>
                </a:pathLst>
              </a:custGeom>
              <a:noFill/>
              <a:ln w="25400" cap="rnd" cmpd="sng">
                <a:solidFill>
                  <a:schemeClr val="tx1"/>
                </a:solidFill>
                <a:prstDash val="solid"/>
                <a:round/>
                <a:headEnd type="none" w="med" len="med"/>
                <a:tailEnd type="none" w="med" len="med"/>
              </a:ln>
              <a:effectLst/>
            </p:spPr>
            <p:txBody>
              <a:bodyPr/>
              <a:lstStyle/>
              <a:p>
                <a:endParaRPr lang="en-US"/>
              </a:p>
            </p:txBody>
          </p:sp>
          <p:sp>
            <p:nvSpPr>
              <p:cNvPr id="2743345" name="Freeform 49"/>
              <p:cNvSpPr/>
              <p:nvPr/>
            </p:nvSpPr>
            <p:spPr bwMode="auto">
              <a:xfrm>
                <a:off x="3261" y="1248"/>
                <a:ext cx="143" cy="289"/>
              </a:xfrm>
              <a:custGeom>
                <a:avLst/>
                <a:gdLst/>
                <a:ahLst/>
                <a:cxnLst>
                  <a:cxn ang="0">
                    <a:pos x="0" y="0"/>
                  </a:cxn>
                  <a:cxn ang="0">
                    <a:pos x="142" y="0"/>
                  </a:cxn>
                  <a:cxn ang="0">
                    <a:pos x="142" y="288"/>
                  </a:cxn>
                  <a:cxn ang="0">
                    <a:pos x="0" y="288"/>
                  </a:cxn>
                </a:cxnLst>
                <a:rect l="0" t="0" r="r" b="b"/>
                <a:pathLst>
                  <a:path w="143" h="289">
                    <a:moveTo>
                      <a:pt x="0" y="0"/>
                    </a:moveTo>
                    <a:lnTo>
                      <a:pt x="142" y="0"/>
                    </a:lnTo>
                    <a:lnTo>
                      <a:pt x="142" y="288"/>
                    </a:lnTo>
                    <a:lnTo>
                      <a:pt x="0" y="288"/>
                    </a:lnTo>
                  </a:path>
                </a:pathLst>
              </a:custGeom>
              <a:noFill/>
              <a:ln w="25400" cap="rnd" cmpd="sng">
                <a:solidFill>
                  <a:schemeClr val="tx1"/>
                </a:solidFill>
                <a:prstDash val="solid"/>
                <a:round/>
                <a:headEnd type="none" w="med" len="med"/>
                <a:tailEnd type="none" w="med" len="med"/>
              </a:ln>
              <a:effectLst/>
            </p:spPr>
            <p:txBody>
              <a:bodyPr/>
              <a:lstStyle/>
              <a:p>
                <a:endParaRPr lang="en-US"/>
              </a:p>
            </p:txBody>
          </p:sp>
        </p:grpSp>
        <p:sp>
          <p:nvSpPr>
            <p:cNvPr id="2743346" name="Line 50"/>
            <p:cNvSpPr>
              <a:spLocks noChangeShapeType="1"/>
            </p:cNvSpPr>
            <p:nvPr/>
          </p:nvSpPr>
          <p:spPr bwMode="auto">
            <a:xfrm>
              <a:off x="2973" y="1392"/>
              <a:ext cx="139" cy="0"/>
            </a:xfrm>
            <a:prstGeom prst="line">
              <a:avLst/>
            </a:prstGeom>
            <a:noFill/>
            <a:ln w="25400">
              <a:solidFill>
                <a:schemeClr val="tx1"/>
              </a:solidFill>
              <a:round/>
            </a:ln>
            <a:effectLst/>
          </p:spPr>
          <p:txBody>
            <a:bodyPr wrap="none" anchor="ctr"/>
            <a:lstStyle/>
            <a:p>
              <a:endParaRPr lang="en-US"/>
            </a:p>
          </p:txBody>
        </p:sp>
        <p:sp>
          <p:nvSpPr>
            <p:cNvPr id="2743347" name="Line 51"/>
            <p:cNvSpPr>
              <a:spLocks noChangeShapeType="1"/>
            </p:cNvSpPr>
            <p:nvPr/>
          </p:nvSpPr>
          <p:spPr bwMode="auto">
            <a:xfrm>
              <a:off x="2489" y="1392"/>
              <a:ext cx="155" cy="0"/>
            </a:xfrm>
            <a:prstGeom prst="line">
              <a:avLst/>
            </a:prstGeom>
            <a:noFill/>
            <a:ln w="25400">
              <a:solidFill>
                <a:schemeClr val="tx1"/>
              </a:solidFill>
              <a:round/>
            </a:ln>
            <a:effectLst/>
          </p:spPr>
          <p:txBody>
            <a:bodyPr wrap="none" anchor="ctr"/>
            <a:lstStyle/>
            <a:p>
              <a:endParaRPr lang="en-US"/>
            </a:p>
          </p:txBody>
        </p:sp>
        <p:sp>
          <p:nvSpPr>
            <p:cNvPr id="2743348" name="Freeform 52"/>
            <p:cNvSpPr/>
            <p:nvPr/>
          </p:nvSpPr>
          <p:spPr bwMode="auto">
            <a:xfrm>
              <a:off x="2610" y="1392"/>
              <a:ext cx="431" cy="193"/>
            </a:xfrm>
            <a:custGeom>
              <a:avLst/>
              <a:gdLst/>
              <a:ahLst/>
              <a:cxnLst>
                <a:cxn ang="0">
                  <a:pos x="0" y="0"/>
                </a:cxn>
                <a:cxn ang="0">
                  <a:pos x="0" y="192"/>
                </a:cxn>
                <a:cxn ang="0">
                  <a:pos x="391" y="192"/>
                </a:cxn>
                <a:cxn ang="0">
                  <a:pos x="391" y="64"/>
                </a:cxn>
                <a:cxn ang="0">
                  <a:pos x="430" y="0"/>
                </a:cxn>
              </a:cxnLst>
              <a:rect l="0" t="0" r="r" b="b"/>
              <a:pathLst>
                <a:path w="431" h="193">
                  <a:moveTo>
                    <a:pt x="0" y="0"/>
                  </a:moveTo>
                  <a:lnTo>
                    <a:pt x="0" y="192"/>
                  </a:lnTo>
                  <a:lnTo>
                    <a:pt x="391" y="192"/>
                  </a:lnTo>
                  <a:lnTo>
                    <a:pt x="391" y="64"/>
                  </a:lnTo>
                  <a:lnTo>
                    <a:pt x="430" y="0"/>
                  </a:lnTo>
                </a:path>
              </a:pathLst>
            </a:custGeom>
            <a:noFill/>
            <a:ln w="25400" cap="rnd" cmpd="sng">
              <a:solidFill>
                <a:schemeClr val="tx1"/>
              </a:solidFill>
              <a:prstDash val="solid"/>
              <a:round/>
              <a:headEnd type="none" w="med" len="med"/>
              <a:tailEnd type="none" w="med" len="med"/>
            </a:ln>
            <a:effectLst/>
          </p:spPr>
          <p:txBody>
            <a:bodyPr/>
            <a:lstStyle/>
            <a:p>
              <a:endParaRPr lang="en-US"/>
            </a:p>
          </p:txBody>
        </p:sp>
        <p:sp>
          <p:nvSpPr>
            <p:cNvPr id="2743349" name="Line 53"/>
            <p:cNvSpPr>
              <a:spLocks noChangeShapeType="1"/>
            </p:cNvSpPr>
            <p:nvPr/>
          </p:nvSpPr>
          <p:spPr bwMode="auto">
            <a:xfrm>
              <a:off x="2104" y="1488"/>
              <a:ext cx="157" cy="0"/>
            </a:xfrm>
            <a:prstGeom prst="line">
              <a:avLst/>
            </a:prstGeom>
            <a:noFill/>
            <a:ln w="25400">
              <a:solidFill>
                <a:schemeClr val="tx1"/>
              </a:solidFill>
              <a:round/>
            </a:ln>
            <a:effectLst/>
          </p:spPr>
          <p:txBody>
            <a:bodyPr wrap="none" anchor="ctr"/>
            <a:lstStyle/>
            <a:p>
              <a:endParaRPr lang="en-US"/>
            </a:p>
          </p:txBody>
        </p:sp>
        <p:sp>
          <p:nvSpPr>
            <p:cNvPr id="2743350" name="Freeform 54"/>
            <p:cNvSpPr/>
            <p:nvPr/>
          </p:nvSpPr>
          <p:spPr bwMode="auto">
            <a:xfrm>
              <a:off x="2197" y="1387"/>
              <a:ext cx="337" cy="278"/>
            </a:xfrm>
            <a:custGeom>
              <a:avLst/>
              <a:gdLst/>
              <a:ahLst/>
              <a:cxnLst>
                <a:cxn ang="0">
                  <a:pos x="0" y="101"/>
                </a:cxn>
                <a:cxn ang="0">
                  <a:pos x="0" y="277"/>
                </a:cxn>
                <a:cxn ang="0">
                  <a:pos x="294" y="277"/>
                </a:cxn>
                <a:cxn ang="0">
                  <a:pos x="294" y="90"/>
                </a:cxn>
                <a:cxn ang="0">
                  <a:pos x="336" y="0"/>
                </a:cxn>
              </a:cxnLst>
              <a:rect l="0" t="0" r="r" b="b"/>
              <a:pathLst>
                <a:path w="337" h="278">
                  <a:moveTo>
                    <a:pt x="0" y="101"/>
                  </a:moveTo>
                  <a:lnTo>
                    <a:pt x="0" y="277"/>
                  </a:lnTo>
                  <a:lnTo>
                    <a:pt x="294" y="277"/>
                  </a:lnTo>
                  <a:lnTo>
                    <a:pt x="294" y="90"/>
                  </a:lnTo>
                  <a:lnTo>
                    <a:pt x="336" y="0"/>
                  </a:lnTo>
                </a:path>
              </a:pathLst>
            </a:custGeom>
            <a:noFill/>
            <a:ln w="25400" cap="rnd" cmpd="sng">
              <a:solidFill>
                <a:schemeClr val="tx1"/>
              </a:solidFill>
              <a:prstDash val="solid"/>
              <a:round/>
              <a:headEnd type="none" w="med" len="med"/>
              <a:tailEnd type="none" w="med" len="med"/>
            </a:ln>
            <a:effectLst/>
          </p:spPr>
          <p:txBody>
            <a:bodyPr/>
            <a:lstStyle/>
            <a:p>
              <a:endParaRPr lang="en-US"/>
            </a:p>
          </p:txBody>
        </p:sp>
        <p:grpSp>
          <p:nvGrpSpPr>
            <p:cNvPr id="11" name="Group 55"/>
            <p:cNvGrpSpPr/>
            <p:nvPr/>
          </p:nvGrpSpPr>
          <p:grpSpPr bwMode="auto">
            <a:xfrm>
              <a:off x="1751" y="1600"/>
              <a:ext cx="2096" cy="513"/>
              <a:chOff x="1751" y="1600"/>
              <a:chExt cx="2096" cy="513"/>
            </a:xfrm>
          </p:grpSpPr>
          <p:grpSp>
            <p:nvGrpSpPr>
              <p:cNvPr id="12" name="Group 56"/>
              <p:cNvGrpSpPr/>
              <p:nvPr/>
            </p:nvGrpSpPr>
            <p:grpSpPr bwMode="auto">
              <a:xfrm>
                <a:off x="2695" y="1600"/>
                <a:ext cx="214" cy="481"/>
                <a:chOff x="2695" y="1600"/>
                <a:chExt cx="214" cy="481"/>
              </a:xfrm>
            </p:grpSpPr>
            <p:sp>
              <p:nvSpPr>
                <p:cNvPr id="2743353" name="Freeform 57"/>
                <p:cNvSpPr/>
                <p:nvPr/>
              </p:nvSpPr>
              <p:spPr bwMode="auto">
                <a:xfrm>
                  <a:off x="2696" y="1600"/>
                  <a:ext cx="213" cy="481"/>
                </a:xfrm>
                <a:custGeom>
                  <a:avLst/>
                  <a:gdLst/>
                  <a:ahLst/>
                  <a:cxnLst>
                    <a:cxn ang="0">
                      <a:pos x="0" y="320"/>
                    </a:cxn>
                    <a:cxn ang="0">
                      <a:pos x="71" y="240"/>
                    </a:cxn>
                    <a:cxn ang="0">
                      <a:pos x="0" y="160"/>
                    </a:cxn>
                    <a:cxn ang="0">
                      <a:pos x="0" y="0"/>
                    </a:cxn>
                    <a:cxn ang="0">
                      <a:pos x="212" y="160"/>
                    </a:cxn>
                    <a:cxn ang="0">
                      <a:pos x="212" y="320"/>
                    </a:cxn>
                    <a:cxn ang="0">
                      <a:pos x="0" y="480"/>
                    </a:cxn>
                    <a:cxn ang="0">
                      <a:pos x="0" y="320"/>
                    </a:cxn>
                  </a:cxnLst>
                  <a:rect l="0" t="0" r="r" b="b"/>
                  <a:pathLst>
                    <a:path w="213" h="481">
                      <a:moveTo>
                        <a:pt x="0" y="320"/>
                      </a:moveTo>
                      <a:lnTo>
                        <a:pt x="71" y="240"/>
                      </a:lnTo>
                      <a:lnTo>
                        <a:pt x="0" y="160"/>
                      </a:lnTo>
                      <a:lnTo>
                        <a:pt x="0" y="0"/>
                      </a:lnTo>
                      <a:lnTo>
                        <a:pt x="212" y="160"/>
                      </a:lnTo>
                      <a:lnTo>
                        <a:pt x="212" y="320"/>
                      </a:lnTo>
                      <a:lnTo>
                        <a:pt x="0" y="480"/>
                      </a:lnTo>
                      <a:lnTo>
                        <a:pt x="0" y="320"/>
                      </a:lnTo>
                    </a:path>
                  </a:pathLst>
                </a:custGeom>
                <a:noFill/>
                <a:ln w="25400" cap="rnd" cmpd="sng">
                  <a:solidFill>
                    <a:schemeClr val="tx1"/>
                  </a:solidFill>
                  <a:prstDash val="solid"/>
                  <a:round/>
                  <a:headEnd type="none" w="med" len="med"/>
                  <a:tailEnd type="none" w="med" len="med"/>
                </a:ln>
                <a:effectLst/>
              </p:spPr>
              <p:txBody>
                <a:bodyPr/>
                <a:lstStyle/>
                <a:p>
                  <a:endParaRPr lang="en-US"/>
                </a:p>
              </p:txBody>
            </p:sp>
            <p:sp>
              <p:nvSpPr>
                <p:cNvPr id="2743354" name="Rectangle 58"/>
                <p:cNvSpPr>
                  <a:spLocks noChangeArrowheads="1"/>
                </p:cNvSpPr>
                <p:nvPr/>
              </p:nvSpPr>
              <p:spPr bwMode="auto">
                <a:xfrm rot="5400000">
                  <a:off x="2597" y="1722"/>
                  <a:ext cx="384" cy="188"/>
                </a:xfrm>
                <a:prstGeom prst="rect">
                  <a:avLst/>
                </a:prstGeom>
                <a:noFill/>
                <a:ln w="12700">
                  <a:noFill/>
                  <a:miter lim="800000"/>
                </a:ln>
                <a:effectLst/>
              </p:spPr>
              <p:txBody>
                <a:bodyPr wrap="none" lIns="90487" tIns="44450" rIns="90487" bIns="44450">
                  <a:spAutoFit/>
                </a:bodyPr>
                <a:lstStyle/>
                <a:p>
                  <a:pPr indent="0">
                    <a:buNone/>
                  </a:pPr>
                  <a:r>
                    <a:rPr lang="en-US" sz="1600" b="1">
                      <a:solidFill>
                        <a:schemeClr val="tx1"/>
                      </a:solidFill>
                      <a:latin typeface="Times" pitchFamily="-65" charset="0"/>
                    </a:rPr>
                    <a:t>ALU</a:t>
                  </a:r>
                </a:p>
              </p:txBody>
            </p:sp>
          </p:grpSp>
          <p:grpSp>
            <p:nvGrpSpPr>
              <p:cNvPr id="13" name="Group 59"/>
              <p:cNvGrpSpPr/>
              <p:nvPr/>
            </p:nvGrpSpPr>
            <p:grpSpPr bwMode="auto">
              <a:xfrm>
                <a:off x="1751" y="1696"/>
                <a:ext cx="359" cy="289"/>
                <a:chOff x="1751" y="1696"/>
                <a:chExt cx="359" cy="289"/>
              </a:xfrm>
            </p:grpSpPr>
            <p:sp>
              <p:nvSpPr>
                <p:cNvPr id="2743356" name="Rectangle 60"/>
                <p:cNvSpPr>
                  <a:spLocks noChangeArrowheads="1"/>
                </p:cNvSpPr>
                <p:nvPr/>
              </p:nvSpPr>
              <p:spPr bwMode="auto">
                <a:xfrm>
                  <a:off x="1751" y="1698"/>
                  <a:ext cx="292" cy="188"/>
                </a:xfrm>
                <a:prstGeom prst="rect">
                  <a:avLst/>
                </a:prstGeom>
                <a:noFill/>
                <a:ln w="12700">
                  <a:noFill/>
                  <a:miter lim="800000"/>
                </a:ln>
                <a:effectLst/>
              </p:spPr>
              <p:txBody>
                <a:bodyPr wrap="none" lIns="90487" tIns="44450" rIns="90487" bIns="44450">
                  <a:spAutoFit/>
                </a:bodyPr>
                <a:lstStyle/>
                <a:p>
                  <a:pPr indent="0">
                    <a:buNone/>
                  </a:pPr>
                  <a:r>
                    <a:rPr lang="en-US" sz="1600" b="1">
                      <a:solidFill>
                        <a:schemeClr val="tx1"/>
                      </a:solidFill>
                      <a:latin typeface="Times" pitchFamily="-65" charset="0"/>
                    </a:rPr>
                    <a:t>  I$</a:t>
                  </a:r>
                  <a:endParaRPr lang="en-US" sz="1600" b="1" dirty="0">
                    <a:solidFill>
                      <a:schemeClr val="tx1"/>
                    </a:solidFill>
                    <a:latin typeface="Times" pitchFamily="-65" charset="0"/>
                  </a:endParaRPr>
                </a:p>
              </p:txBody>
            </p:sp>
            <p:grpSp>
              <p:nvGrpSpPr>
                <p:cNvPr id="14" name="Group 61"/>
                <p:cNvGrpSpPr/>
                <p:nvPr/>
              </p:nvGrpSpPr>
              <p:grpSpPr bwMode="auto">
                <a:xfrm>
                  <a:off x="1770" y="1696"/>
                  <a:ext cx="340" cy="289"/>
                  <a:chOff x="1770" y="1696"/>
                  <a:chExt cx="340" cy="289"/>
                </a:xfrm>
              </p:grpSpPr>
              <p:sp>
                <p:nvSpPr>
                  <p:cNvPr id="2743358" name="Freeform 62"/>
                  <p:cNvSpPr/>
                  <p:nvPr/>
                </p:nvSpPr>
                <p:spPr bwMode="auto">
                  <a:xfrm>
                    <a:off x="1770" y="1696"/>
                    <a:ext cx="170" cy="289"/>
                  </a:xfrm>
                  <a:custGeom>
                    <a:avLst/>
                    <a:gdLst/>
                    <a:ahLst/>
                    <a:cxnLst>
                      <a:cxn ang="0">
                        <a:pos x="169" y="0"/>
                      </a:cxn>
                      <a:cxn ang="0">
                        <a:pos x="0" y="0"/>
                      </a:cxn>
                      <a:cxn ang="0">
                        <a:pos x="0" y="288"/>
                      </a:cxn>
                      <a:cxn ang="0">
                        <a:pos x="169" y="288"/>
                      </a:cxn>
                    </a:cxnLst>
                    <a:rect l="0" t="0" r="r" b="b"/>
                    <a:pathLst>
                      <a:path w="170" h="289">
                        <a:moveTo>
                          <a:pt x="169" y="0"/>
                        </a:moveTo>
                        <a:lnTo>
                          <a:pt x="0" y="0"/>
                        </a:lnTo>
                        <a:lnTo>
                          <a:pt x="0" y="288"/>
                        </a:lnTo>
                        <a:lnTo>
                          <a:pt x="169" y="288"/>
                        </a:lnTo>
                      </a:path>
                    </a:pathLst>
                  </a:custGeom>
                  <a:noFill/>
                  <a:ln w="25400" cap="rnd" cmpd="sng">
                    <a:solidFill>
                      <a:schemeClr val="tx1"/>
                    </a:solidFill>
                    <a:prstDash val="solid"/>
                    <a:round/>
                    <a:headEnd type="none" w="med" len="med"/>
                    <a:tailEnd type="none" w="med" len="med"/>
                  </a:ln>
                  <a:effectLst/>
                </p:spPr>
                <p:txBody>
                  <a:bodyPr/>
                  <a:lstStyle/>
                  <a:p>
                    <a:endParaRPr lang="en-US"/>
                  </a:p>
                </p:txBody>
              </p:sp>
              <p:sp>
                <p:nvSpPr>
                  <p:cNvPr id="2743359" name="Freeform 63"/>
                  <p:cNvSpPr/>
                  <p:nvPr/>
                </p:nvSpPr>
                <p:spPr bwMode="auto">
                  <a:xfrm>
                    <a:off x="1939" y="1696"/>
                    <a:ext cx="171" cy="289"/>
                  </a:xfrm>
                  <a:custGeom>
                    <a:avLst/>
                    <a:gdLst/>
                    <a:ahLst/>
                    <a:cxnLst>
                      <a:cxn ang="0">
                        <a:pos x="0" y="0"/>
                      </a:cxn>
                      <a:cxn ang="0">
                        <a:pos x="170" y="0"/>
                      </a:cxn>
                      <a:cxn ang="0">
                        <a:pos x="170" y="288"/>
                      </a:cxn>
                      <a:cxn ang="0">
                        <a:pos x="0" y="288"/>
                      </a:cxn>
                    </a:cxnLst>
                    <a:rect l="0" t="0" r="r" b="b"/>
                    <a:pathLst>
                      <a:path w="171" h="289">
                        <a:moveTo>
                          <a:pt x="0" y="0"/>
                        </a:moveTo>
                        <a:lnTo>
                          <a:pt x="170" y="0"/>
                        </a:lnTo>
                        <a:lnTo>
                          <a:pt x="170" y="288"/>
                        </a:lnTo>
                        <a:lnTo>
                          <a:pt x="0" y="288"/>
                        </a:lnTo>
                      </a:path>
                    </a:pathLst>
                  </a:custGeom>
                  <a:noFill/>
                  <a:ln w="25400" cap="rnd" cmpd="sng">
                    <a:solidFill>
                      <a:schemeClr val="tx1"/>
                    </a:solidFill>
                    <a:prstDash val="solid"/>
                    <a:round/>
                    <a:headEnd type="none" w="med" len="med"/>
                    <a:tailEnd type="none" w="med" len="med"/>
                  </a:ln>
                  <a:effectLst/>
                </p:spPr>
                <p:txBody>
                  <a:bodyPr/>
                  <a:lstStyle/>
                  <a:p>
                    <a:endParaRPr lang="en-US"/>
                  </a:p>
                </p:txBody>
              </p:sp>
            </p:grpSp>
          </p:grpSp>
          <p:sp>
            <p:nvSpPr>
              <p:cNvPr id="2743360" name="Rectangle 64"/>
              <p:cNvSpPr>
                <a:spLocks noChangeArrowheads="1"/>
              </p:cNvSpPr>
              <p:nvPr/>
            </p:nvSpPr>
            <p:spPr bwMode="auto">
              <a:xfrm>
                <a:off x="2211" y="1703"/>
                <a:ext cx="327" cy="188"/>
              </a:xfrm>
              <a:prstGeom prst="rect">
                <a:avLst/>
              </a:prstGeom>
              <a:noFill/>
              <a:ln w="12700">
                <a:noFill/>
                <a:miter lim="800000"/>
              </a:ln>
              <a:effectLst/>
            </p:spPr>
            <p:txBody>
              <a:bodyPr wrap="none" lIns="90487" tIns="44450" rIns="90487" bIns="44450">
                <a:spAutoFit/>
              </a:bodyPr>
              <a:lstStyle/>
              <a:p>
                <a:pPr indent="0">
                  <a:buNone/>
                </a:pPr>
                <a:r>
                  <a:rPr lang="en-US" sz="1600" b="1">
                    <a:solidFill>
                      <a:schemeClr val="tx1"/>
                    </a:solidFill>
                    <a:latin typeface="Times" pitchFamily="-65" charset="0"/>
                  </a:rPr>
                  <a:t>Reg</a:t>
                </a:r>
              </a:p>
            </p:txBody>
          </p:sp>
          <p:grpSp>
            <p:nvGrpSpPr>
              <p:cNvPr id="15" name="Group 65"/>
              <p:cNvGrpSpPr/>
              <p:nvPr/>
            </p:nvGrpSpPr>
            <p:grpSpPr bwMode="auto">
              <a:xfrm>
                <a:off x="2230" y="1696"/>
                <a:ext cx="296" cy="289"/>
                <a:chOff x="2230" y="1696"/>
                <a:chExt cx="296" cy="289"/>
              </a:xfrm>
            </p:grpSpPr>
            <p:sp>
              <p:nvSpPr>
                <p:cNvPr id="2743362" name="Freeform 66"/>
                <p:cNvSpPr/>
                <p:nvPr/>
              </p:nvSpPr>
              <p:spPr bwMode="auto">
                <a:xfrm>
                  <a:off x="2230" y="1696"/>
                  <a:ext cx="149" cy="289"/>
                </a:xfrm>
                <a:custGeom>
                  <a:avLst/>
                  <a:gdLst/>
                  <a:ahLst/>
                  <a:cxnLst>
                    <a:cxn ang="0">
                      <a:pos x="148" y="0"/>
                    </a:cxn>
                    <a:cxn ang="0">
                      <a:pos x="0" y="0"/>
                    </a:cxn>
                    <a:cxn ang="0">
                      <a:pos x="0" y="288"/>
                    </a:cxn>
                    <a:cxn ang="0">
                      <a:pos x="148" y="288"/>
                    </a:cxn>
                  </a:cxnLst>
                  <a:rect l="0" t="0" r="r" b="b"/>
                  <a:pathLst>
                    <a:path w="149" h="289">
                      <a:moveTo>
                        <a:pt x="148" y="0"/>
                      </a:moveTo>
                      <a:lnTo>
                        <a:pt x="0" y="0"/>
                      </a:lnTo>
                      <a:lnTo>
                        <a:pt x="0" y="288"/>
                      </a:lnTo>
                      <a:lnTo>
                        <a:pt x="148" y="288"/>
                      </a:lnTo>
                    </a:path>
                  </a:pathLst>
                </a:custGeom>
                <a:noFill/>
                <a:ln w="25400" cap="rnd" cmpd="sng">
                  <a:solidFill>
                    <a:schemeClr val="tx1"/>
                  </a:solidFill>
                  <a:prstDash val="solid"/>
                  <a:round/>
                  <a:headEnd type="none" w="med" len="med"/>
                  <a:tailEnd type="none" w="med" len="med"/>
                </a:ln>
                <a:effectLst/>
              </p:spPr>
              <p:txBody>
                <a:bodyPr/>
                <a:lstStyle/>
                <a:p>
                  <a:endParaRPr lang="en-US"/>
                </a:p>
              </p:txBody>
            </p:sp>
            <p:sp>
              <p:nvSpPr>
                <p:cNvPr id="2743363" name="Freeform 67"/>
                <p:cNvSpPr/>
                <p:nvPr/>
              </p:nvSpPr>
              <p:spPr bwMode="auto">
                <a:xfrm>
                  <a:off x="2378" y="1696"/>
                  <a:ext cx="148" cy="289"/>
                </a:xfrm>
                <a:custGeom>
                  <a:avLst/>
                  <a:gdLst/>
                  <a:ahLst/>
                  <a:cxnLst>
                    <a:cxn ang="0">
                      <a:pos x="0" y="0"/>
                    </a:cxn>
                    <a:cxn ang="0">
                      <a:pos x="147" y="0"/>
                    </a:cxn>
                    <a:cxn ang="0">
                      <a:pos x="147" y="288"/>
                    </a:cxn>
                    <a:cxn ang="0">
                      <a:pos x="0" y="288"/>
                    </a:cxn>
                  </a:cxnLst>
                  <a:rect l="0" t="0" r="r" b="b"/>
                  <a:pathLst>
                    <a:path w="148" h="289">
                      <a:moveTo>
                        <a:pt x="0" y="0"/>
                      </a:moveTo>
                      <a:lnTo>
                        <a:pt x="147" y="0"/>
                      </a:lnTo>
                      <a:lnTo>
                        <a:pt x="147" y="288"/>
                      </a:lnTo>
                      <a:lnTo>
                        <a:pt x="0" y="288"/>
                      </a:lnTo>
                    </a:path>
                  </a:pathLst>
                </a:custGeom>
                <a:noFill/>
                <a:ln w="25400" cap="rnd" cmpd="sng">
                  <a:solidFill>
                    <a:schemeClr val="tx1"/>
                  </a:solidFill>
                  <a:prstDash val="solid"/>
                  <a:round/>
                  <a:headEnd type="none" w="med" len="med"/>
                  <a:tailEnd type="none" w="med" len="med"/>
                </a:ln>
                <a:effectLst/>
              </p:spPr>
              <p:txBody>
                <a:bodyPr/>
                <a:lstStyle/>
                <a:p>
                  <a:endParaRPr lang="en-US"/>
                </a:p>
              </p:txBody>
            </p:sp>
          </p:grpSp>
          <p:sp>
            <p:nvSpPr>
              <p:cNvPr id="2743364" name="Line 68"/>
              <p:cNvSpPr>
                <a:spLocks noChangeShapeType="1"/>
              </p:cNvSpPr>
              <p:nvPr/>
            </p:nvSpPr>
            <p:spPr bwMode="auto">
              <a:xfrm>
                <a:off x="2115" y="1840"/>
                <a:ext cx="96" cy="0"/>
              </a:xfrm>
              <a:prstGeom prst="line">
                <a:avLst/>
              </a:prstGeom>
              <a:noFill/>
              <a:ln w="25400">
                <a:solidFill>
                  <a:schemeClr val="tx1"/>
                </a:solidFill>
                <a:round/>
              </a:ln>
              <a:effectLst/>
            </p:spPr>
            <p:txBody>
              <a:bodyPr wrap="none" anchor="ctr"/>
              <a:lstStyle/>
              <a:p>
                <a:endParaRPr lang="en-US"/>
              </a:p>
            </p:txBody>
          </p:sp>
          <p:sp>
            <p:nvSpPr>
              <p:cNvPr id="2743365" name="Freeform 69"/>
              <p:cNvSpPr/>
              <p:nvPr/>
            </p:nvSpPr>
            <p:spPr bwMode="auto">
              <a:xfrm>
                <a:off x="2177" y="1744"/>
                <a:ext cx="48" cy="97"/>
              </a:xfrm>
              <a:custGeom>
                <a:avLst/>
                <a:gdLst/>
                <a:ahLst/>
                <a:cxnLst>
                  <a:cxn ang="0">
                    <a:pos x="0" y="96"/>
                  </a:cxn>
                  <a:cxn ang="0">
                    <a:pos x="0" y="0"/>
                  </a:cxn>
                  <a:cxn ang="0">
                    <a:pos x="47" y="0"/>
                  </a:cxn>
                  <a:cxn ang="0">
                    <a:pos x="47" y="0"/>
                  </a:cxn>
                </a:cxnLst>
                <a:rect l="0" t="0" r="r" b="b"/>
                <a:pathLst>
                  <a:path w="48" h="97">
                    <a:moveTo>
                      <a:pt x="0" y="96"/>
                    </a:moveTo>
                    <a:lnTo>
                      <a:pt x="0" y="0"/>
                    </a:lnTo>
                    <a:lnTo>
                      <a:pt x="47" y="0"/>
                    </a:lnTo>
                    <a:lnTo>
                      <a:pt x="47" y="0"/>
                    </a:lnTo>
                  </a:path>
                </a:pathLst>
              </a:custGeom>
              <a:noFill/>
              <a:ln w="25400" cap="rnd" cmpd="sng">
                <a:solidFill>
                  <a:schemeClr val="tx1"/>
                </a:solidFill>
                <a:prstDash val="solid"/>
                <a:round/>
                <a:headEnd type="none" w="med" len="med"/>
                <a:tailEnd type="none" w="med" len="med"/>
              </a:ln>
              <a:effectLst/>
            </p:spPr>
            <p:txBody>
              <a:bodyPr/>
              <a:lstStyle/>
              <a:p>
                <a:endParaRPr lang="en-US"/>
              </a:p>
            </p:txBody>
          </p:sp>
          <p:sp>
            <p:nvSpPr>
              <p:cNvPr id="2743366" name="Line 70"/>
              <p:cNvSpPr>
                <a:spLocks noChangeShapeType="1"/>
              </p:cNvSpPr>
              <p:nvPr/>
            </p:nvSpPr>
            <p:spPr bwMode="auto">
              <a:xfrm>
                <a:off x="2531" y="1744"/>
                <a:ext cx="157" cy="0"/>
              </a:xfrm>
              <a:prstGeom prst="line">
                <a:avLst/>
              </a:prstGeom>
              <a:noFill/>
              <a:ln w="25400">
                <a:solidFill>
                  <a:schemeClr val="tx1"/>
                </a:solidFill>
                <a:round/>
              </a:ln>
              <a:effectLst/>
            </p:spPr>
            <p:txBody>
              <a:bodyPr wrap="none" anchor="ctr"/>
              <a:lstStyle/>
              <a:p>
                <a:endParaRPr lang="en-US"/>
              </a:p>
            </p:txBody>
          </p:sp>
          <p:sp>
            <p:nvSpPr>
              <p:cNvPr id="2743367" name="Rectangle 71"/>
              <p:cNvSpPr>
                <a:spLocks noChangeArrowheads="1"/>
              </p:cNvSpPr>
              <p:nvPr/>
            </p:nvSpPr>
            <p:spPr bwMode="auto">
              <a:xfrm>
                <a:off x="3028" y="1698"/>
                <a:ext cx="334" cy="188"/>
              </a:xfrm>
              <a:prstGeom prst="rect">
                <a:avLst/>
              </a:prstGeom>
              <a:noFill/>
              <a:ln w="12700">
                <a:noFill/>
                <a:miter lim="800000"/>
              </a:ln>
              <a:effectLst/>
            </p:spPr>
            <p:txBody>
              <a:bodyPr wrap="none" lIns="90487" tIns="44450" rIns="90487" bIns="44450">
                <a:spAutoFit/>
              </a:bodyPr>
              <a:lstStyle/>
              <a:p>
                <a:pPr indent="0">
                  <a:buNone/>
                </a:pPr>
                <a:r>
                  <a:rPr lang="en-US" sz="1600" b="1">
                    <a:solidFill>
                      <a:schemeClr val="tx1"/>
                    </a:solidFill>
                    <a:latin typeface="Times" pitchFamily="-65" charset="0"/>
                  </a:rPr>
                  <a:t>  D$</a:t>
                </a:r>
              </a:p>
            </p:txBody>
          </p:sp>
          <p:grpSp>
            <p:nvGrpSpPr>
              <p:cNvPr id="16" name="Group 72"/>
              <p:cNvGrpSpPr/>
              <p:nvPr/>
            </p:nvGrpSpPr>
            <p:grpSpPr bwMode="auto">
              <a:xfrm>
                <a:off x="3079" y="1696"/>
                <a:ext cx="325" cy="289"/>
                <a:chOff x="3079" y="1696"/>
                <a:chExt cx="325" cy="289"/>
              </a:xfrm>
            </p:grpSpPr>
            <p:sp>
              <p:nvSpPr>
                <p:cNvPr id="2743369" name="Freeform 73"/>
                <p:cNvSpPr/>
                <p:nvPr/>
              </p:nvSpPr>
              <p:spPr bwMode="auto">
                <a:xfrm>
                  <a:off x="3079" y="1696"/>
                  <a:ext cx="162" cy="289"/>
                </a:xfrm>
                <a:custGeom>
                  <a:avLst/>
                  <a:gdLst/>
                  <a:ahLst/>
                  <a:cxnLst>
                    <a:cxn ang="0">
                      <a:pos x="161" y="0"/>
                    </a:cxn>
                    <a:cxn ang="0">
                      <a:pos x="0" y="0"/>
                    </a:cxn>
                    <a:cxn ang="0">
                      <a:pos x="0" y="288"/>
                    </a:cxn>
                    <a:cxn ang="0">
                      <a:pos x="161" y="288"/>
                    </a:cxn>
                  </a:cxnLst>
                  <a:rect l="0" t="0" r="r" b="b"/>
                  <a:pathLst>
                    <a:path w="162" h="289">
                      <a:moveTo>
                        <a:pt x="161" y="0"/>
                      </a:moveTo>
                      <a:lnTo>
                        <a:pt x="0" y="0"/>
                      </a:lnTo>
                      <a:lnTo>
                        <a:pt x="0" y="288"/>
                      </a:lnTo>
                      <a:lnTo>
                        <a:pt x="161" y="288"/>
                      </a:lnTo>
                    </a:path>
                  </a:pathLst>
                </a:custGeom>
                <a:noFill/>
                <a:ln w="25400" cap="rnd" cmpd="sng">
                  <a:solidFill>
                    <a:schemeClr val="tx1"/>
                  </a:solidFill>
                  <a:prstDash val="solid"/>
                  <a:round/>
                  <a:headEnd type="none" w="med" len="med"/>
                  <a:tailEnd type="none" w="med" len="med"/>
                </a:ln>
                <a:effectLst/>
              </p:spPr>
              <p:txBody>
                <a:bodyPr/>
                <a:lstStyle/>
                <a:p>
                  <a:endParaRPr lang="en-US"/>
                </a:p>
              </p:txBody>
            </p:sp>
            <p:sp>
              <p:nvSpPr>
                <p:cNvPr id="2743370" name="Freeform 74"/>
                <p:cNvSpPr/>
                <p:nvPr/>
              </p:nvSpPr>
              <p:spPr bwMode="auto">
                <a:xfrm>
                  <a:off x="3240" y="1696"/>
                  <a:ext cx="164" cy="289"/>
                </a:xfrm>
                <a:custGeom>
                  <a:avLst/>
                  <a:gdLst/>
                  <a:ahLst/>
                  <a:cxnLst>
                    <a:cxn ang="0">
                      <a:pos x="0" y="0"/>
                    </a:cxn>
                    <a:cxn ang="0">
                      <a:pos x="163" y="0"/>
                    </a:cxn>
                    <a:cxn ang="0">
                      <a:pos x="163" y="288"/>
                    </a:cxn>
                    <a:cxn ang="0">
                      <a:pos x="0" y="288"/>
                    </a:cxn>
                  </a:cxnLst>
                  <a:rect l="0" t="0" r="r" b="b"/>
                  <a:pathLst>
                    <a:path w="164" h="289">
                      <a:moveTo>
                        <a:pt x="0" y="0"/>
                      </a:moveTo>
                      <a:lnTo>
                        <a:pt x="163" y="0"/>
                      </a:lnTo>
                      <a:lnTo>
                        <a:pt x="163" y="288"/>
                      </a:lnTo>
                      <a:lnTo>
                        <a:pt x="0" y="288"/>
                      </a:lnTo>
                    </a:path>
                  </a:pathLst>
                </a:custGeom>
                <a:noFill/>
                <a:ln w="25400" cap="rnd" cmpd="sng">
                  <a:solidFill>
                    <a:schemeClr val="tx1"/>
                  </a:solidFill>
                  <a:prstDash val="solid"/>
                  <a:round/>
                  <a:headEnd type="none" w="med" len="med"/>
                  <a:tailEnd type="none" w="med" len="med"/>
                </a:ln>
                <a:effectLst/>
              </p:spPr>
              <p:txBody>
                <a:bodyPr/>
                <a:lstStyle/>
                <a:p>
                  <a:endParaRPr lang="en-US"/>
                </a:p>
              </p:txBody>
            </p:sp>
          </p:grpSp>
          <p:sp>
            <p:nvSpPr>
              <p:cNvPr id="2743371" name="Rectangle 75"/>
              <p:cNvSpPr>
                <a:spLocks noChangeArrowheads="1"/>
              </p:cNvSpPr>
              <p:nvPr/>
            </p:nvSpPr>
            <p:spPr bwMode="auto">
              <a:xfrm>
                <a:off x="3520" y="1698"/>
                <a:ext cx="327" cy="188"/>
              </a:xfrm>
              <a:prstGeom prst="rect">
                <a:avLst/>
              </a:prstGeom>
              <a:noFill/>
              <a:ln w="12700">
                <a:noFill/>
                <a:miter lim="800000"/>
              </a:ln>
              <a:effectLst/>
            </p:spPr>
            <p:txBody>
              <a:bodyPr wrap="none" lIns="90487" tIns="44450" rIns="90487" bIns="44450">
                <a:spAutoFit/>
              </a:bodyPr>
              <a:lstStyle/>
              <a:p>
                <a:pPr indent="0">
                  <a:buNone/>
                </a:pPr>
                <a:r>
                  <a:rPr lang="en-US" sz="1600" b="1">
                    <a:solidFill>
                      <a:schemeClr val="tx1"/>
                    </a:solidFill>
                    <a:latin typeface="Times" pitchFamily="-65" charset="0"/>
                  </a:rPr>
                  <a:t>Reg</a:t>
                </a:r>
              </a:p>
            </p:txBody>
          </p:sp>
          <p:grpSp>
            <p:nvGrpSpPr>
              <p:cNvPr id="17" name="Group 76"/>
              <p:cNvGrpSpPr/>
              <p:nvPr/>
            </p:nvGrpSpPr>
            <p:grpSpPr bwMode="auto">
              <a:xfrm>
                <a:off x="3547" y="1696"/>
                <a:ext cx="284" cy="289"/>
                <a:chOff x="3547" y="1696"/>
                <a:chExt cx="284" cy="289"/>
              </a:xfrm>
            </p:grpSpPr>
            <p:sp>
              <p:nvSpPr>
                <p:cNvPr id="2743373" name="Freeform 77"/>
                <p:cNvSpPr/>
                <p:nvPr/>
              </p:nvSpPr>
              <p:spPr bwMode="auto">
                <a:xfrm>
                  <a:off x="3547" y="1696"/>
                  <a:ext cx="142" cy="289"/>
                </a:xfrm>
                <a:custGeom>
                  <a:avLst/>
                  <a:gdLst/>
                  <a:ahLst/>
                  <a:cxnLst>
                    <a:cxn ang="0">
                      <a:pos x="141" y="0"/>
                    </a:cxn>
                    <a:cxn ang="0">
                      <a:pos x="0" y="0"/>
                    </a:cxn>
                    <a:cxn ang="0">
                      <a:pos x="0" y="288"/>
                    </a:cxn>
                    <a:cxn ang="0">
                      <a:pos x="141" y="288"/>
                    </a:cxn>
                  </a:cxnLst>
                  <a:rect l="0" t="0" r="r" b="b"/>
                  <a:pathLst>
                    <a:path w="142" h="289">
                      <a:moveTo>
                        <a:pt x="141" y="0"/>
                      </a:moveTo>
                      <a:lnTo>
                        <a:pt x="0" y="0"/>
                      </a:lnTo>
                      <a:lnTo>
                        <a:pt x="0" y="288"/>
                      </a:lnTo>
                      <a:lnTo>
                        <a:pt x="141" y="288"/>
                      </a:lnTo>
                    </a:path>
                  </a:pathLst>
                </a:custGeom>
                <a:noFill/>
                <a:ln w="25400" cap="rnd" cmpd="sng">
                  <a:solidFill>
                    <a:schemeClr val="tx1"/>
                  </a:solidFill>
                  <a:prstDash val="solid"/>
                  <a:round/>
                  <a:headEnd type="none" w="med" len="med"/>
                  <a:tailEnd type="none" w="med" len="med"/>
                </a:ln>
                <a:effectLst/>
              </p:spPr>
              <p:txBody>
                <a:bodyPr/>
                <a:lstStyle/>
                <a:p>
                  <a:endParaRPr lang="en-US"/>
                </a:p>
              </p:txBody>
            </p:sp>
            <p:sp>
              <p:nvSpPr>
                <p:cNvPr id="2743374" name="Freeform 78"/>
                <p:cNvSpPr/>
                <p:nvPr/>
              </p:nvSpPr>
              <p:spPr bwMode="auto">
                <a:xfrm>
                  <a:off x="3688" y="1696"/>
                  <a:ext cx="143" cy="289"/>
                </a:xfrm>
                <a:custGeom>
                  <a:avLst/>
                  <a:gdLst/>
                  <a:ahLst/>
                  <a:cxnLst>
                    <a:cxn ang="0">
                      <a:pos x="0" y="0"/>
                    </a:cxn>
                    <a:cxn ang="0">
                      <a:pos x="142" y="0"/>
                    </a:cxn>
                    <a:cxn ang="0">
                      <a:pos x="142" y="288"/>
                    </a:cxn>
                    <a:cxn ang="0">
                      <a:pos x="0" y="288"/>
                    </a:cxn>
                  </a:cxnLst>
                  <a:rect l="0" t="0" r="r" b="b"/>
                  <a:pathLst>
                    <a:path w="143" h="289">
                      <a:moveTo>
                        <a:pt x="0" y="0"/>
                      </a:moveTo>
                      <a:lnTo>
                        <a:pt x="142" y="0"/>
                      </a:lnTo>
                      <a:lnTo>
                        <a:pt x="142" y="288"/>
                      </a:lnTo>
                      <a:lnTo>
                        <a:pt x="0" y="288"/>
                      </a:lnTo>
                    </a:path>
                  </a:pathLst>
                </a:custGeom>
                <a:noFill/>
                <a:ln w="25400" cap="rnd" cmpd="sng">
                  <a:solidFill>
                    <a:schemeClr val="tx1"/>
                  </a:solidFill>
                  <a:prstDash val="solid"/>
                  <a:round/>
                  <a:headEnd type="none" w="med" len="med"/>
                  <a:tailEnd type="none" w="med" len="med"/>
                </a:ln>
                <a:effectLst/>
              </p:spPr>
              <p:txBody>
                <a:bodyPr/>
                <a:lstStyle/>
                <a:p>
                  <a:endParaRPr lang="en-US"/>
                </a:p>
              </p:txBody>
            </p:sp>
          </p:grpSp>
          <p:sp>
            <p:nvSpPr>
              <p:cNvPr id="2743375" name="Line 79"/>
              <p:cNvSpPr>
                <a:spLocks noChangeShapeType="1"/>
              </p:cNvSpPr>
              <p:nvPr/>
            </p:nvSpPr>
            <p:spPr bwMode="auto">
              <a:xfrm>
                <a:off x="3400" y="1840"/>
                <a:ext cx="139" cy="0"/>
              </a:xfrm>
              <a:prstGeom prst="line">
                <a:avLst/>
              </a:prstGeom>
              <a:noFill/>
              <a:ln w="25400">
                <a:solidFill>
                  <a:schemeClr val="tx1"/>
                </a:solidFill>
                <a:round/>
              </a:ln>
              <a:effectLst/>
            </p:spPr>
            <p:txBody>
              <a:bodyPr wrap="none" anchor="ctr"/>
              <a:lstStyle/>
              <a:p>
                <a:endParaRPr lang="en-US"/>
              </a:p>
            </p:txBody>
          </p:sp>
          <p:sp>
            <p:nvSpPr>
              <p:cNvPr id="2743376" name="Line 80"/>
              <p:cNvSpPr>
                <a:spLocks noChangeShapeType="1"/>
              </p:cNvSpPr>
              <p:nvPr/>
            </p:nvSpPr>
            <p:spPr bwMode="auto">
              <a:xfrm>
                <a:off x="2916" y="1840"/>
                <a:ext cx="155" cy="0"/>
              </a:xfrm>
              <a:prstGeom prst="line">
                <a:avLst/>
              </a:prstGeom>
              <a:noFill/>
              <a:ln w="25400">
                <a:solidFill>
                  <a:schemeClr val="tx1"/>
                </a:solidFill>
                <a:round/>
              </a:ln>
              <a:effectLst/>
            </p:spPr>
            <p:txBody>
              <a:bodyPr wrap="none" anchor="ctr"/>
              <a:lstStyle/>
              <a:p>
                <a:endParaRPr lang="en-US"/>
              </a:p>
            </p:txBody>
          </p:sp>
          <p:sp>
            <p:nvSpPr>
              <p:cNvPr id="2743377" name="Freeform 81"/>
              <p:cNvSpPr/>
              <p:nvPr/>
            </p:nvSpPr>
            <p:spPr bwMode="auto">
              <a:xfrm>
                <a:off x="3037" y="1840"/>
                <a:ext cx="431" cy="193"/>
              </a:xfrm>
              <a:custGeom>
                <a:avLst/>
                <a:gdLst/>
                <a:ahLst/>
                <a:cxnLst>
                  <a:cxn ang="0">
                    <a:pos x="0" y="0"/>
                  </a:cxn>
                  <a:cxn ang="0">
                    <a:pos x="0" y="192"/>
                  </a:cxn>
                  <a:cxn ang="0">
                    <a:pos x="391" y="192"/>
                  </a:cxn>
                  <a:cxn ang="0">
                    <a:pos x="391" y="64"/>
                  </a:cxn>
                  <a:cxn ang="0">
                    <a:pos x="430" y="0"/>
                  </a:cxn>
                </a:cxnLst>
                <a:rect l="0" t="0" r="r" b="b"/>
                <a:pathLst>
                  <a:path w="431" h="193">
                    <a:moveTo>
                      <a:pt x="0" y="0"/>
                    </a:moveTo>
                    <a:lnTo>
                      <a:pt x="0" y="192"/>
                    </a:lnTo>
                    <a:lnTo>
                      <a:pt x="391" y="192"/>
                    </a:lnTo>
                    <a:lnTo>
                      <a:pt x="391" y="64"/>
                    </a:lnTo>
                    <a:lnTo>
                      <a:pt x="430" y="0"/>
                    </a:lnTo>
                  </a:path>
                </a:pathLst>
              </a:custGeom>
              <a:noFill/>
              <a:ln w="25400" cap="rnd" cmpd="sng">
                <a:solidFill>
                  <a:schemeClr val="tx1"/>
                </a:solidFill>
                <a:prstDash val="solid"/>
                <a:round/>
                <a:headEnd type="none" w="med" len="med"/>
                <a:tailEnd type="none" w="med" len="med"/>
              </a:ln>
              <a:effectLst/>
            </p:spPr>
            <p:txBody>
              <a:bodyPr/>
              <a:lstStyle/>
              <a:p>
                <a:endParaRPr lang="en-US"/>
              </a:p>
            </p:txBody>
          </p:sp>
          <p:sp>
            <p:nvSpPr>
              <p:cNvPr id="2743378" name="Line 82"/>
              <p:cNvSpPr>
                <a:spLocks noChangeShapeType="1"/>
              </p:cNvSpPr>
              <p:nvPr/>
            </p:nvSpPr>
            <p:spPr bwMode="auto">
              <a:xfrm>
                <a:off x="2531" y="1936"/>
                <a:ext cx="157" cy="0"/>
              </a:xfrm>
              <a:prstGeom prst="line">
                <a:avLst/>
              </a:prstGeom>
              <a:noFill/>
              <a:ln w="25400">
                <a:solidFill>
                  <a:schemeClr val="tx1"/>
                </a:solidFill>
                <a:round/>
              </a:ln>
              <a:effectLst/>
            </p:spPr>
            <p:txBody>
              <a:bodyPr wrap="none" anchor="ctr"/>
              <a:lstStyle/>
              <a:p>
                <a:endParaRPr lang="en-US"/>
              </a:p>
            </p:txBody>
          </p:sp>
          <p:sp>
            <p:nvSpPr>
              <p:cNvPr id="2743379" name="Freeform 83"/>
              <p:cNvSpPr/>
              <p:nvPr/>
            </p:nvSpPr>
            <p:spPr bwMode="auto">
              <a:xfrm>
                <a:off x="2624" y="1835"/>
                <a:ext cx="337" cy="278"/>
              </a:xfrm>
              <a:custGeom>
                <a:avLst/>
                <a:gdLst/>
                <a:ahLst/>
                <a:cxnLst>
                  <a:cxn ang="0">
                    <a:pos x="0" y="101"/>
                  </a:cxn>
                  <a:cxn ang="0">
                    <a:pos x="0" y="277"/>
                  </a:cxn>
                  <a:cxn ang="0">
                    <a:pos x="294" y="277"/>
                  </a:cxn>
                  <a:cxn ang="0">
                    <a:pos x="294" y="90"/>
                  </a:cxn>
                  <a:cxn ang="0">
                    <a:pos x="336" y="0"/>
                  </a:cxn>
                </a:cxnLst>
                <a:rect l="0" t="0" r="r" b="b"/>
                <a:pathLst>
                  <a:path w="337" h="278">
                    <a:moveTo>
                      <a:pt x="0" y="101"/>
                    </a:moveTo>
                    <a:lnTo>
                      <a:pt x="0" y="277"/>
                    </a:lnTo>
                    <a:lnTo>
                      <a:pt x="294" y="277"/>
                    </a:lnTo>
                    <a:lnTo>
                      <a:pt x="294" y="90"/>
                    </a:lnTo>
                    <a:lnTo>
                      <a:pt x="336" y="0"/>
                    </a:lnTo>
                  </a:path>
                </a:pathLst>
              </a:custGeom>
              <a:noFill/>
              <a:ln w="25400" cap="rnd" cmpd="sng">
                <a:solidFill>
                  <a:schemeClr val="tx1"/>
                </a:solidFill>
                <a:prstDash val="solid"/>
                <a:round/>
                <a:headEnd type="none" w="med" len="med"/>
                <a:tailEnd type="none" w="med" len="med"/>
              </a:ln>
              <a:effectLst/>
            </p:spPr>
            <p:txBody>
              <a:bodyPr/>
              <a:lstStyle/>
              <a:p>
                <a:endParaRPr lang="en-US"/>
              </a:p>
            </p:txBody>
          </p:sp>
        </p:grpSp>
        <p:grpSp>
          <p:nvGrpSpPr>
            <p:cNvPr id="18" name="Group 84"/>
            <p:cNvGrpSpPr/>
            <p:nvPr/>
          </p:nvGrpSpPr>
          <p:grpSpPr bwMode="auto">
            <a:xfrm>
              <a:off x="2178" y="2048"/>
              <a:ext cx="2096" cy="513"/>
              <a:chOff x="2178" y="2048"/>
              <a:chExt cx="2096" cy="513"/>
            </a:xfrm>
          </p:grpSpPr>
          <p:grpSp>
            <p:nvGrpSpPr>
              <p:cNvPr id="19" name="Group 85"/>
              <p:cNvGrpSpPr/>
              <p:nvPr/>
            </p:nvGrpSpPr>
            <p:grpSpPr bwMode="auto">
              <a:xfrm>
                <a:off x="3122" y="2048"/>
                <a:ext cx="214" cy="481"/>
                <a:chOff x="3122" y="2048"/>
                <a:chExt cx="214" cy="481"/>
              </a:xfrm>
            </p:grpSpPr>
            <p:sp>
              <p:nvSpPr>
                <p:cNvPr id="2743382" name="Freeform 86"/>
                <p:cNvSpPr/>
                <p:nvPr/>
              </p:nvSpPr>
              <p:spPr bwMode="auto">
                <a:xfrm>
                  <a:off x="3123" y="2048"/>
                  <a:ext cx="213" cy="481"/>
                </a:xfrm>
                <a:custGeom>
                  <a:avLst/>
                  <a:gdLst/>
                  <a:ahLst/>
                  <a:cxnLst>
                    <a:cxn ang="0">
                      <a:pos x="0" y="320"/>
                    </a:cxn>
                    <a:cxn ang="0">
                      <a:pos x="71" y="240"/>
                    </a:cxn>
                    <a:cxn ang="0">
                      <a:pos x="0" y="160"/>
                    </a:cxn>
                    <a:cxn ang="0">
                      <a:pos x="0" y="0"/>
                    </a:cxn>
                    <a:cxn ang="0">
                      <a:pos x="212" y="160"/>
                    </a:cxn>
                    <a:cxn ang="0">
                      <a:pos x="212" y="320"/>
                    </a:cxn>
                    <a:cxn ang="0">
                      <a:pos x="0" y="480"/>
                    </a:cxn>
                    <a:cxn ang="0">
                      <a:pos x="0" y="320"/>
                    </a:cxn>
                  </a:cxnLst>
                  <a:rect l="0" t="0" r="r" b="b"/>
                  <a:pathLst>
                    <a:path w="213" h="481">
                      <a:moveTo>
                        <a:pt x="0" y="320"/>
                      </a:moveTo>
                      <a:lnTo>
                        <a:pt x="71" y="240"/>
                      </a:lnTo>
                      <a:lnTo>
                        <a:pt x="0" y="160"/>
                      </a:lnTo>
                      <a:lnTo>
                        <a:pt x="0" y="0"/>
                      </a:lnTo>
                      <a:lnTo>
                        <a:pt x="212" y="160"/>
                      </a:lnTo>
                      <a:lnTo>
                        <a:pt x="212" y="320"/>
                      </a:lnTo>
                      <a:lnTo>
                        <a:pt x="0" y="480"/>
                      </a:lnTo>
                      <a:lnTo>
                        <a:pt x="0" y="320"/>
                      </a:lnTo>
                    </a:path>
                  </a:pathLst>
                </a:custGeom>
                <a:noFill/>
                <a:ln w="25400" cap="rnd" cmpd="sng">
                  <a:solidFill>
                    <a:schemeClr val="tx1"/>
                  </a:solidFill>
                  <a:prstDash val="solid"/>
                  <a:round/>
                  <a:headEnd type="none" w="med" len="med"/>
                  <a:tailEnd type="none" w="med" len="med"/>
                </a:ln>
                <a:effectLst/>
              </p:spPr>
              <p:txBody>
                <a:bodyPr/>
                <a:lstStyle/>
                <a:p>
                  <a:endParaRPr lang="en-US"/>
                </a:p>
              </p:txBody>
            </p:sp>
            <p:sp>
              <p:nvSpPr>
                <p:cNvPr id="2743383" name="Rectangle 87"/>
                <p:cNvSpPr>
                  <a:spLocks noChangeArrowheads="1"/>
                </p:cNvSpPr>
                <p:nvPr/>
              </p:nvSpPr>
              <p:spPr bwMode="auto">
                <a:xfrm rot="5400000">
                  <a:off x="3024" y="2170"/>
                  <a:ext cx="384" cy="188"/>
                </a:xfrm>
                <a:prstGeom prst="rect">
                  <a:avLst/>
                </a:prstGeom>
                <a:noFill/>
                <a:ln w="12700">
                  <a:noFill/>
                  <a:miter lim="800000"/>
                </a:ln>
                <a:effectLst/>
              </p:spPr>
              <p:txBody>
                <a:bodyPr wrap="none" lIns="90487" tIns="44450" rIns="90487" bIns="44450">
                  <a:spAutoFit/>
                </a:bodyPr>
                <a:lstStyle/>
                <a:p>
                  <a:pPr indent="0">
                    <a:buNone/>
                  </a:pPr>
                  <a:r>
                    <a:rPr lang="en-US" sz="1600" b="1">
                      <a:solidFill>
                        <a:schemeClr val="tx1"/>
                      </a:solidFill>
                      <a:latin typeface="Times" pitchFamily="-65" charset="0"/>
                    </a:rPr>
                    <a:t>ALU</a:t>
                  </a:r>
                </a:p>
              </p:txBody>
            </p:sp>
          </p:grpSp>
          <p:grpSp>
            <p:nvGrpSpPr>
              <p:cNvPr id="20" name="Group 88"/>
              <p:cNvGrpSpPr/>
              <p:nvPr/>
            </p:nvGrpSpPr>
            <p:grpSpPr bwMode="auto">
              <a:xfrm>
                <a:off x="2178" y="2144"/>
                <a:ext cx="359" cy="289"/>
                <a:chOff x="2178" y="2144"/>
                <a:chExt cx="359" cy="289"/>
              </a:xfrm>
            </p:grpSpPr>
            <p:sp>
              <p:nvSpPr>
                <p:cNvPr id="2743385" name="Rectangle 89"/>
                <p:cNvSpPr>
                  <a:spLocks noChangeArrowheads="1"/>
                </p:cNvSpPr>
                <p:nvPr/>
              </p:nvSpPr>
              <p:spPr bwMode="auto">
                <a:xfrm>
                  <a:off x="2178" y="2146"/>
                  <a:ext cx="292" cy="188"/>
                </a:xfrm>
                <a:prstGeom prst="rect">
                  <a:avLst/>
                </a:prstGeom>
                <a:noFill/>
                <a:ln w="12700">
                  <a:noFill/>
                  <a:miter lim="800000"/>
                </a:ln>
                <a:effectLst/>
              </p:spPr>
              <p:txBody>
                <a:bodyPr wrap="none" lIns="90487" tIns="44450" rIns="90487" bIns="44450">
                  <a:spAutoFit/>
                </a:bodyPr>
                <a:lstStyle/>
                <a:p>
                  <a:pPr indent="0">
                    <a:buNone/>
                  </a:pPr>
                  <a:r>
                    <a:rPr lang="en-US" sz="1600" b="1">
                      <a:solidFill>
                        <a:schemeClr val="tx1"/>
                      </a:solidFill>
                      <a:latin typeface="Times" pitchFamily="-65" charset="0"/>
                    </a:rPr>
                    <a:t>  I$</a:t>
                  </a:r>
                  <a:endParaRPr lang="en-US" sz="1600" b="1" dirty="0">
                    <a:solidFill>
                      <a:schemeClr val="tx1"/>
                    </a:solidFill>
                    <a:latin typeface="Times" pitchFamily="-65" charset="0"/>
                  </a:endParaRPr>
                </a:p>
              </p:txBody>
            </p:sp>
            <p:grpSp>
              <p:nvGrpSpPr>
                <p:cNvPr id="21" name="Group 90"/>
                <p:cNvGrpSpPr/>
                <p:nvPr/>
              </p:nvGrpSpPr>
              <p:grpSpPr bwMode="auto">
                <a:xfrm>
                  <a:off x="2197" y="2144"/>
                  <a:ext cx="340" cy="289"/>
                  <a:chOff x="2197" y="2144"/>
                  <a:chExt cx="340" cy="289"/>
                </a:xfrm>
              </p:grpSpPr>
              <p:sp>
                <p:nvSpPr>
                  <p:cNvPr id="2743387" name="Freeform 91"/>
                  <p:cNvSpPr/>
                  <p:nvPr/>
                </p:nvSpPr>
                <p:spPr bwMode="auto">
                  <a:xfrm>
                    <a:off x="2197" y="2144"/>
                    <a:ext cx="170" cy="289"/>
                  </a:xfrm>
                  <a:custGeom>
                    <a:avLst/>
                    <a:gdLst/>
                    <a:ahLst/>
                    <a:cxnLst>
                      <a:cxn ang="0">
                        <a:pos x="169" y="0"/>
                      </a:cxn>
                      <a:cxn ang="0">
                        <a:pos x="0" y="0"/>
                      </a:cxn>
                      <a:cxn ang="0">
                        <a:pos x="0" y="288"/>
                      </a:cxn>
                      <a:cxn ang="0">
                        <a:pos x="169" y="288"/>
                      </a:cxn>
                    </a:cxnLst>
                    <a:rect l="0" t="0" r="r" b="b"/>
                    <a:pathLst>
                      <a:path w="170" h="289">
                        <a:moveTo>
                          <a:pt x="169" y="0"/>
                        </a:moveTo>
                        <a:lnTo>
                          <a:pt x="0" y="0"/>
                        </a:lnTo>
                        <a:lnTo>
                          <a:pt x="0" y="288"/>
                        </a:lnTo>
                        <a:lnTo>
                          <a:pt x="169" y="288"/>
                        </a:lnTo>
                      </a:path>
                    </a:pathLst>
                  </a:custGeom>
                  <a:noFill/>
                  <a:ln w="25400" cap="rnd" cmpd="sng">
                    <a:solidFill>
                      <a:schemeClr val="tx1"/>
                    </a:solidFill>
                    <a:prstDash val="solid"/>
                    <a:round/>
                    <a:headEnd type="none" w="med" len="med"/>
                    <a:tailEnd type="none" w="med" len="med"/>
                  </a:ln>
                  <a:effectLst/>
                </p:spPr>
                <p:txBody>
                  <a:bodyPr/>
                  <a:lstStyle/>
                  <a:p>
                    <a:endParaRPr lang="en-US"/>
                  </a:p>
                </p:txBody>
              </p:sp>
              <p:sp>
                <p:nvSpPr>
                  <p:cNvPr id="2743388" name="Freeform 92"/>
                  <p:cNvSpPr/>
                  <p:nvPr/>
                </p:nvSpPr>
                <p:spPr bwMode="auto">
                  <a:xfrm>
                    <a:off x="2366" y="2144"/>
                    <a:ext cx="171" cy="289"/>
                  </a:xfrm>
                  <a:custGeom>
                    <a:avLst/>
                    <a:gdLst/>
                    <a:ahLst/>
                    <a:cxnLst>
                      <a:cxn ang="0">
                        <a:pos x="0" y="0"/>
                      </a:cxn>
                      <a:cxn ang="0">
                        <a:pos x="170" y="0"/>
                      </a:cxn>
                      <a:cxn ang="0">
                        <a:pos x="170" y="288"/>
                      </a:cxn>
                      <a:cxn ang="0">
                        <a:pos x="0" y="288"/>
                      </a:cxn>
                    </a:cxnLst>
                    <a:rect l="0" t="0" r="r" b="b"/>
                    <a:pathLst>
                      <a:path w="171" h="289">
                        <a:moveTo>
                          <a:pt x="0" y="0"/>
                        </a:moveTo>
                        <a:lnTo>
                          <a:pt x="170" y="0"/>
                        </a:lnTo>
                        <a:lnTo>
                          <a:pt x="170" y="288"/>
                        </a:lnTo>
                        <a:lnTo>
                          <a:pt x="0" y="288"/>
                        </a:lnTo>
                      </a:path>
                    </a:pathLst>
                  </a:custGeom>
                  <a:noFill/>
                  <a:ln w="25400" cap="rnd" cmpd="sng">
                    <a:solidFill>
                      <a:schemeClr val="tx1"/>
                    </a:solidFill>
                    <a:prstDash val="solid"/>
                    <a:round/>
                    <a:headEnd type="none" w="med" len="med"/>
                    <a:tailEnd type="none" w="med" len="med"/>
                  </a:ln>
                  <a:effectLst/>
                </p:spPr>
                <p:txBody>
                  <a:bodyPr/>
                  <a:lstStyle/>
                  <a:p>
                    <a:endParaRPr lang="en-US"/>
                  </a:p>
                </p:txBody>
              </p:sp>
            </p:grpSp>
          </p:grpSp>
          <p:sp>
            <p:nvSpPr>
              <p:cNvPr id="2743389" name="Rectangle 93"/>
              <p:cNvSpPr>
                <a:spLocks noChangeArrowheads="1"/>
              </p:cNvSpPr>
              <p:nvPr/>
            </p:nvSpPr>
            <p:spPr bwMode="auto">
              <a:xfrm>
                <a:off x="2638" y="2151"/>
                <a:ext cx="327" cy="188"/>
              </a:xfrm>
              <a:prstGeom prst="rect">
                <a:avLst/>
              </a:prstGeom>
              <a:noFill/>
              <a:ln w="12700">
                <a:noFill/>
                <a:miter lim="800000"/>
              </a:ln>
              <a:effectLst/>
            </p:spPr>
            <p:txBody>
              <a:bodyPr wrap="none" lIns="90487" tIns="44450" rIns="90487" bIns="44450">
                <a:spAutoFit/>
              </a:bodyPr>
              <a:lstStyle/>
              <a:p>
                <a:pPr indent="0">
                  <a:buNone/>
                </a:pPr>
                <a:r>
                  <a:rPr lang="en-US" sz="1600" b="1">
                    <a:solidFill>
                      <a:schemeClr val="tx1"/>
                    </a:solidFill>
                    <a:latin typeface="Times" pitchFamily="-65" charset="0"/>
                  </a:rPr>
                  <a:t>Reg</a:t>
                </a:r>
              </a:p>
            </p:txBody>
          </p:sp>
          <p:grpSp>
            <p:nvGrpSpPr>
              <p:cNvPr id="22" name="Group 94"/>
              <p:cNvGrpSpPr/>
              <p:nvPr/>
            </p:nvGrpSpPr>
            <p:grpSpPr bwMode="auto">
              <a:xfrm>
                <a:off x="2657" y="2144"/>
                <a:ext cx="296" cy="289"/>
                <a:chOff x="2657" y="2144"/>
                <a:chExt cx="296" cy="289"/>
              </a:xfrm>
            </p:grpSpPr>
            <p:sp>
              <p:nvSpPr>
                <p:cNvPr id="2743391" name="Freeform 95"/>
                <p:cNvSpPr/>
                <p:nvPr/>
              </p:nvSpPr>
              <p:spPr bwMode="auto">
                <a:xfrm>
                  <a:off x="2657" y="2144"/>
                  <a:ext cx="149" cy="289"/>
                </a:xfrm>
                <a:custGeom>
                  <a:avLst/>
                  <a:gdLst/>
                  <a:ahLst/>
                  <a:cxnLst>
                    <a:cxn ang="0">
                      <a:pos x="148" y="0"/>
                    </a:cxn>
                    <a:cxn ang="0">
                      <a:pos x="0" y="0"/>
                    </a:cxn>
                    <a:cxn ang="0">
                      <a:pos x="0" y="288"/>
                    </a:cxn>
                    <a:cxn ang="0">
                      <a:pos x="148" y="288"/>
                    </a:cxn>
                  </a:cxnLst>
                  <a:rect l="0" t="0" r="r" b="b"/>
                  <a:pathLst>
                    <a:path w="149" h="289">
                      <a:moveTo>
                        <a:pt x="148" y="0"/>
                      </a:moveTo>
                      <a:lnTo>
                        <a:pt x="0" y="0"/>
                      </a:lnTo>
                      <a:lnTo>
                        <a:pt x="0" y="288"/>
                      </a:lnTo>
                      <a:lnTo>
                        <a:pt x="148" y="288"/>
                      </a:lnTo>
                    </a:path>
                  </a:pathLst>
                </a:custGeom>
                <a:noFill/>
                <a:ln w="25400" cap="rnd" cmpd="sng">
                  <a:solidFill>
                    <a:schemeClr val="tx1"/>
                  </a:solidFill>
                  <a:prstDash val="solid"/>
                  <a:round/>
                  <a:headEnd type="none" w="med" len="med"/>
                  <a:tailEnd type="none" w="med" len="med"/>
                </a:ln>
                <a:effectLst/>
              </p:spPr>
              <p:txBody>
                <a:bodyPr/>
                <a:lstStyle/>
                <a:p>
                  <a:endParaRPr lang="en-US"/>
                </a:p>
              </p:txBody>
            </p:sp>
            <p:sp>
              <p:nvSpPr>
                <p:cNvPr id="2743392" name="Freeform 96"/>
                <p:cNvSpPr/>
                <p:nvPr/>
              </p:nvSpPr>
              <p:spPr bwMode="auto">
                <a:xfrm>
                  <a:off x="2805" y="2144"/>
                  <a:ext cx="148" cy="289"/>
                </a:xfrm>
                <a:custGeom>
                  <a:avLst/>
                  <a:gdLst/>
                  <a:ahLst/>
                  <a:cxnLst>
                    <a:cxn ang="0">
                      <a:pos x="0" y="0"/>
                    </a:cxn>
                    <a:cxn ang="0">
                      <a:pos x="147" y="0"/>
                    </a:cxn>
                    <a:cxn ang="0">
                      <a:pos x="147" y="288"/>
                    </a:cxn>
                    <a:cxn ang="0">
                      <a:pos x="0" y="288"/>
                    </a:cxn>
                  </a:cxnLst>
                  <a:rect l="0" t="0" r="r" b="b"/>
                  <a:pathLst>
                    <a:path w="148" h="289">
                      <a:moveTo>
                        <a:pt x="0" y="0"/>
                      </a:moveTo>
                      <a:lnTo>
                        <a:pt x="147" y="0"/>
                      </a:lnTo>
                      <a:lnTo>
                        <a:pt x="147" y="288"/>
                      </a:lnTo>
                      <a:lnTo>
                        <a:pt x="0" y="288"/>
                      </a:lnTo>
                    </a:path>
                  </a:pathLst>
                </a:custGeom>
                <a:noFill/>
                <a:ln w="25400" cap="rnd" cmpd="sng">
                  <a:solidFill>
                    <a:schemeClr val="tx1"/>
                  </a:solidFill>
                  <a:prstDash val="solid"/>
                  <a:round/>
                  <a:headEnd type="none" w="med" len="med"/>
                  <a:tailEnd type="none" w="med" len="med"/>
                </a:ln>
                <a:effectLst/>
              </p:spPr>
              <p:txBody>
                <a:bodyPr/>
                <a:lstStyle/>
                <a:p>
                  <a:endParaRPr lang="en-US"/>
                </a:p>
              </p:txBody>
            </p:sp>
          </p:grpSp>
          <p:sp>
            <p:nvSpPr>
              <p:cNvPr id="2743393" name="Line 97"/>
              <p:cNvSpPr>
                <a:spLocks noChangeShapeType="1"/>
              </p:cNvSpPr>
              <p:nvPr/>
            </p:nvSpPr>
            <p:spPr bwMode="auto">
              <a:xfrm>
                <a:off x="2542" y="2288"/>
                <a:ext cx="96" cy="0"/>
              </a:xfrm>
              <a:prstGeom prst="line">
                <a:avLst/>
              </a:prstGeom>
              <a:noFill/>
              <a:ln w="25400">
                <a:solidFill>
                  <a:schemeClr val="tx1"/>
                </a:solidFill>
                <a:round/>
              </a:ln>
              <a:effectLst/>
            </p:spPr>
            <p:txBody>
              <a:bodyPr wrap="none" anchor="ctr"/>
              <a:lstStyle/>
              <a:p>
                <a:endParaRPr lang="en-US"/>
              </a:p>
            </p:txBody>
          </p:sp>
          <p:sp>
            <p:nvSpPr>
              <p:cNvPr id="2743394" name="Freeform 98"/>
              <p:cNvSpPr/>
              <p:nvPr/>
            </p:nvSpPr>
            <p:spPr bwMode="auto">
              <a:xfrm>
                <a:off x="2604" y="2192"/>
                <a:ext cx="48" cy="97"/>
              </a:xfrm>
              <a:custGeom>
                <a:avLst/>
                <a:gdLst/>
                <a:ahLst/>
                <a:cxnLst>
                  <a:cxn ang="0">
                    <a:pos x="0" y="96"/>
                  </a:cxn>
                  <a:cxn ang="0">
                    <a:pos x="0" y="0"/>
                  </a:cxn>
                  <a:cxn ang="0">
                    <a:pos x="47" y="0"/>
                  </a:cxn>
                  <a:cxn ang="0">
                    <a:pos x="47" y="0"/>
                  </a:cxn>
                </a:cxnLst>
                <a:rect l="0" t="0" r="r" b="b"/>
                <a:pathLst>
                  <a:path w="48" h="97">
                    <a:moveTo>
                      <a:pt x="0" y="96"/>
                    </a:moveTo>
                    <a:lnTo>
                      <a:pt x="0" y="0"/>
                    </a:lnTo>
                    <a:lnTo>
                      <a:pt x="47" y="0"/>
                    </a:lnTo>
                    <a:lnTo>
                      <a:pt x="47" y="0"/>
                    </a:lnTo>
                  </a:path>
                </a:pathLst>
              </a:custGeom>
              <a:noFill/>
              <a:ln w="25400" cap="rnd" cmpd="sng">
                <a:solidFill>
                  <a:schemeClr val="tx1"/>
                </a:solidFill>
                <a:prstDash val="solid"/>
                <a:round/>
                <a:headEnd type="none" w="med" len="med"/>
                <a:tailEnd type="none" w="med" len="med"/>
              </a:ln>
              <a:effectLst/>
            </p:spPr>
            <p:txBody>
              <a:bodyPr/>
              <a:lstStyle/>
              <a:p>
                <a:endParaRPr lang="en-US"/>
              </a:p>
            </p:txBody>
          </p:sp>
          <p:sp>
            <p:nvSpPr>
              <p:cNvPr id="2743395" name="Line 99"/>
              <p:cNvSpPr>
                <a:spLocks noChangeShapeType="1"/>
              </p:cNvSpPr>
              <p:nvPr/>
            </p:nvSpPr>
            <p:spPr bwMode="auto">
              <a:xfrm>
                <a:off x="2958" y="2192"/>
                <a:ext cx="157" cy="0"/>
              </a:xfrm>
              <a:prstGeom prst="line">
                <a:avLst/>
              </a:prstGeom>
              <a:noFill/>
              <a:ln w="25400">
                <a:solidFill>
                  <a:schemeClr val="tx1"/>
                </a:solidFill>
                <a:round/>
              </a:ln>
              <a:effectLst/>
            </p:spPr>
            <p:txBody>
              <a:bodyPr wrap="none" anchor="ctr"/>
              <a:lstStyle/>
              <a:p>
                <a:endParaRPr lang="en-US"/>
              </a:p>
            </p:txBody>
          </p:sp>
          <p:sp>
            <p:nvSpPr>
              <p:cNvPr id="2743396" name="Rectangle 100"/>
              <p:cNvSpPr>
                <a:spLocks noChangeArrowheads="1"/>
              </p:cNvSpPr>
              <p:nvPr/>
            </p:nvSpPr>
            <p:spPr bwMode="auto">
              <a:xfrm>
                <a:off x="3455" y="2146"/>
                <a:ext cx="334" cy="188"/>
              </a:xfrm>
              <a:prstGeom prst="rect">
                <a:avLst/>
              </a:prstGeom>
              <a:noFill/>
              <a:ln w="12700">
                <a:noFill/>
                <a:miter lim="800000"/>
              </a:ln>
              <a:effectLst/>
            </p:spPr>
            <p:txBody>
              <a:bodyPr wrap="none" lIns="90487" tIns="44450" rIns="90487" bIns="44450">
                <a:spAutoFit/>
              </a:bodyPr>
              <a:lstStyle/>
              <a:p>
                <a:pPr indent="0">
                  <a:buNone/>
                </a:pPr>
                <a:r>
                  <a:rPr lang="en-US" sz="1600" b="1">
                    <a:solidFill>
                      <a:schemeClr val="tx1"/>
                    </a:solidFill>
                    <a:latin typeface="Times" pitchFamily="-65" charset="0"/>
                  </a:rPr>
                  <a:t>  D$</a:t>
                </a:r>
              </a:p>
            </p:txBody>
          </p:sp>
          <p:grpSp>
            <p:nvGrpSpPr>
              <p:cNvPr id="23" name="Group 101"/>
              <p:cNvGrpSpPr/>
              <p:nvPr/>
            </p:nvGrpSpPr>
            <p:grpSpPr bwMode="auto">
              <a:xfrm>
                <a:off x="3506" y="2144"/>
                <a:ext cx="325" cy="289"/>
                <a:chOff x="3506" y="2144"/>
                <a:chExt cx="325" cy="289"/>
              </a:xfrm>
            </p:grpSpPr>
            <p:sp>
              <p:nvSpPr>
                <p:cNvPr id="2743398" name="Freeform 102"/>
                <p:cNvSpPr/>
                <p:nvPr/>
              </p:nvSpPr>
              <p:spPr bwMode="auto">
                <a:xfrm>
                  <a:off x="3506" y="2144"/>
                  <a:ext cx="162" cy="289"/>
                </a:xfrm>
                <a:custGeom>
                  <a:avLst/>
                  <a:gdLst/>
                  <a:ahLst/>
                  <a:cxnLst>
                    <a:cxn ang="0">
                      <a:pos x="161" y="0"/>
                    </a:cxn>
                    <a:cxn ang="0">
                      <a:pos x="0" y="0"/>
                    </a:cxn>
                    <a:cxn ang="0">
                      <a:pos x="0" y="288"/>
                    </a:cxn>
                    <a:cxn ang="0">
                      <a:pos x="161" y="288"/>
                    </a:cxn>
                  </a:cxnLst>
                  <a:rect l="0" t="0" r="r" b="b"/>
                  <a:pathLst>
                    <a:path w="162" h="289">
                      <a:moveTo>
                        <a:pt x="161" y="0"/>
                      </a:moveTo>
                      <a:lnTo>
                        <a:pt x="0" y="0"/>
                      </a:lnTo>
                      <a:lnTo>
                        <a:pt x="0" y="288"/>
                      </a:lnTo>
                      <a:lnTo>
                        <a:pt x="161" y="288"/>
                      </a:lnTo>
                    </a:path>
                  </a:pathLst>
                </a:custGeom>
                <a:noFill/>
                <a:ln w="25400" cap="rnd" cmpd="sng">
                  <a:solidFill>
                    <a:schemeClr val="tx1"/>
                  </a:solidFill>
                  <a:prstDash val="solid"/>
                  <a:round/>
                  <a:headEnd type="none" w="med" len="med"/>
                  <a:tailEnd type="none" w="med" len="med"/>
                </a:ln>
                <a:effectLst/>
              </p:spPr>
              <p:txBody>
                <a:bodyPr/>
                <a:lstStyle/>
                <a:p>
                  <a:endParaRPr lang="en-US"/>
                </a:p>
              </p:txBody>
            </p:sp>
            <p:sp>
              <p:nvSpPr>
                <p:cNvPr id="2743399" name="Freeform 103"/>
                <p:cNvSpPr/>
                <p:nvPr/>
              </p:nvSpPr>
              <p:spPr bwMode="auto">
                <a:xfrm>
                  <a:off x="3667" y="2144"/>
                  <a:ext cx="164" cy="289"/>
                </a:xfrm>
                <a:custGeom>
                  <a:avLst/>
                  <a:gdLst/>
                  <a:ahLst/>
                  <a:cxnLst>
                    <a:cxn ang="0">
                      <a:pos x="0" y="0"/>
                    </a:cxn>
                    <a:cxn ang="0">
                      <a:pos x="163" y="0"/>
                    </a:cxn>
                    <a:cxn ang="0">
                      <a:pos x="163" y="288"/>
                    </a:cxn>
                    <a:cxn ang="0">
                      <a:pos x="0" y="288"/>
                    </a:cxn>
                  </a:cxnLst>
                  <a:rect l="0" t="0" r="r" b="b"/>
                  <a:pathLst>
                    <a:path w="164" h="289">
                      <a:moveTo>
                        <a:pt x="0" y="0"/>
                      </a:moveTo>
                      <a:lnTo>
                        <a:pt x="163" y="0"/>
                      </a:lnTo>
                      <a:lnTo>
                        <a:pt x="163" y="288"/>
                      </a:lnTo>
                      <a:lnTo>
                        <a:pt x="0" y="288"/>
                      </a:lnTo>
                    </a:path>
                  </a:pathLst>
                </a:custGeom>
                <a:noFill/>
                <a:ln w="25400" cap="rnd" cmpd="sng">
                  <a:solidFill>
                    <a:schemeClr val="tx1"/>
                  </a:solidFill>
                  <a:prstDash val="solid"/>
                  <a:round/>
                  <a:headEnd type="none" w="med" len="med"/>
                  <a:tailEnd type="none" w="med" len="med"/>
                </a:ln>
                <a:effectLst/>
              </p:spPr>
              <p:txBody>
                <a:bodyPr/>
                <a:lstStyle/>
                <a:p>
                  <a:endParaRPr lang="en-US"/>
                </a:p>
              </p:txBody>
            </p:sp>
          </p:grpSp>
          <p:sp>
            <p:nvSpPr>
              <p:cNvPr id="2743400" name="Rectangle 104"/>
              <p:cNvSpPr>
                <a:spLocks noChangeArrowheads="1"/>
              </p:cNvSpPr>
              <p:nvPr/>
            </p:nvSpPr>
            <p:spPr bwMode="auto">
              <a:xfrm>
                <a:off x="3947" y="2146"/>
                <a:ext cx="327" cy="188"/>
              </a:xfrm>
              <a:prstGeom prst="rect">
                <a:avLst/>
              </a:prstGeom>
              <a:noFill/>
              <a:ln w="12700">
                <a:noFill/>
                <a:miter lim="800000"/>
              </a:ln>
              <a:effectLst/>
            </p:spPr>
            <p:txBody>
              <a:bodyPr wrap="none" lIns="90487" tIns="44450" rIns="90487" bIns="44450">
                <a:spAutoFit/>
              </a:bodyPr>
              <a:lstStyle/>
              <a:p>
                <a:pPr indent="0">
                  <a:buNone/>
                </a:pPr>
                <a:r>
                  <a:rPr lang="en-US" sz="1600" b="1">
                    <a:solidFill>
                      <a:schemeClr val="tx1"/>
                    </a:solidFill>
                    <a:latin typeface="Times" pitchFamily="-65" charset="0"/>
                  </a:rPr>
                  <a:t>Reg</a:t>
                </a:r>
              </a:p>
            </p:txBody>
          </p:sp>
          <p:grpSp>
            <p:nvGrpSpPr>
              <p:cNvPr id="24" name="Group 105"/>
              <p:cNvGrpSpPr/>
              <p:nvPr/>
            </p:nvGrpSpPr>
            <p:grpSpPr bwMode="auto">
              <a:xfrm>
                <a:off x="3974" y="2144"/>
                <a:ext cx="284" cy="289"/>
                <a:chOff x="3974" y="2144"/>
                <a:chExt cx="284" cy="289"/>
              </a:xfrm>
            </p:grpSpPr>
            <p:sp>
              <p:nvSpPr>
                <p:cNvPr id="2743402" name="Freeform 106"/>
                <p:cNvSpPr/>
                <p:nvPr/>
              </p:nvSpPr>
              <p:spPr bwMode="auto">
                <a:xfrm>
                  <a:off x="3974" y="2144"/>
                  <a:ext cx="142" cy="289"/>
                </a:xfrm>
                <a:custGeom>
                  <a:avLst/>
                  <a:gdLst/>
                  <a:ahLst/>
                  <a:cxnLst>
                    <a:cxn ang="0">
                      <a:pos x="141" y="0"/>
                    </a:cxn>
                    <a:cxn ang="0">
                      <a:pos x="0" y="0"/>
                    </a:cxn>
                    <a:cxn ang="0">
                      <a:pos x="0" y="288"/>
                    </a:cxn>
                    <a:cxn ang="0">
                      <a:pos x="141" y="288"/>
                    </a:cxn>
                  </a:cxnLst>
                  <a:rect l="0" t="0" r="r" b="b"/>
                  <a:pathLst>
                    <a:path w="142" h="289">
                      <a:moveTo>
                        <a:pt x="141" y="0"/>
                      </a:moveTo>
                      <a:lnTo>
                        <a:pt x="0" y="0"/>
                      </a:lnTo>
                      <a:lnTo>
                        <a:pt x="0" y="288"/>
                      </a:lnTo>
                      <a:lnTo>
                        <a:pt x="141" y="288"/>
                      </a:lnTo>
                    </a:path>
                  </a:pathLst>
                </a:custGeom>
                <a:noFill/>
                <a:ln w="25400" cap="rnd" cmpd="sng">
                  <a:solidFill>
                    <a:schemeClr val="tx1"/>
                  </a:solidFill>
                  <a:prstDash val="solid"/>
                  <a:round/>
                  <a:headEnd type="none" w="med" len="med"/>
                  <a:tailEnd type="none" w="med" len="med"/>
                </a:ln>
                <a:effectLst/>
              </p:spPr>
              <p:txBody>
                <a:bodyPr/>
                <a:lstStyle/>
                <a:p>
                  <a:endParaRPr lang="en-US"/>
                </a:p>
              </p:txBody>
            </p:sp>
            <p:sp>
              <p:nvSpPr>
                <p:cNvPr id="2743403" name="Freeform 107"/>
                <p:cNvSpPr/>
                <p:nvPr/>
              </p:nvSpPr>
              <p:spPr bwMode="auto">
                <a:xfrm>
                  <a:off x="4115" y="2144"/>
                  <a:ext cx="143" cy="289"/>
                </a:xfrm>
                <a:custGeom>
                  <a:avLst/>
                  <a:gdLst/>
                  <a:ahLst/>
                  <a:cxnLst>
                    <a:cxn ang="0">
                      <a:pos x="0" y="0"/>
                    </a:cxn>
                    <a:cxn ang="0">
                      <a:pos x="142" y="0"/>
                    </a:cxn>
                    <a:cxn ang="0">
                      <a:pos x="142" y="288"/>
                    </a:cxn>
                    <a:cxn ang="0">
                      <a:pos x="0" y="288"/>
                    </a:cxn>
                  </a:cxnLst>
                  <a:rect l="0" t="0" r="r" b="b"/>
                  <a:pathLst>
                    <a:path w="143" h="289">
                      <a:moveTo>
                        <a:pt x="0" y="0"/>
                      </a:moveTo>
                      <a:lnTo>
                        <a:pt x="142" y="0"/>
                      </a:lnTo>
                      <a:lnTo>
                        <a:pt x="142" y="288"/>
                      </a:lnTo>
                      <a:lnTo>
                        <a:pt x="0" y="288"/>
                      </a:lnTo>
                    </a:path>
                  </a:pathLst>
                </a:custGeom>
                <a:noFill/>
                <a:ln w="25400" cap="rnd" cmpd="sng">
                  <a:solidFill>
                    <a:schemeClr val="tx1"/>
                  </a:solidFill>
                  <a:prstDash val="solid"/>
                  <a:round/>
                  <a:headEnd type="none" w="med" len="med"/>
                  <a:tailEnd type="none" w="med" len="med"/>
                </a:ln>
                <a:effectLst/>
              </p:spPr>
              <p:txBody>
                <a:bodyPr/>
                <a:lstStyle/>
                <a:p>
                  <a:endParaRPr lang="en-US"/>
                </a:p>
              </p:txBody>
            </p:sp>
          </p:grpSp>
          <p:sp>
            <p:nvSpPr>
              <p:cNvPr id="2743404" name="Line 108"/>
              <p:cNvSpPr>
                <a:spLocks noChangeShapeType="1"/>
              </p:cNvSpPr>
              <p:nvPr/>
            </p:nvSpPr>
            <p:spPr bwMode="auto">
              <a:xfrm>
                <a:off x="3827" y="2288"/>
                <a:ext cx="139" cy="0"/>
              </a:xfrm>
              <a:prstGeom prst="line">
                <a:avLst/>
              </a:prstGeom>
              <a:noFill/>
              <a:ln w="25400">
                <a:solidFill>
                  <a:schemeClr val="tx1"/>
                </a:solidFill>
                <a:round/>
              </a:ln>
              <a:effectLst/>
            </p:spPr>
            <p:txBody>
              <a:bodyPr wrap="none" anchor="ctr"/>
              <a:lstStyle/>
              <a:p>
                <a:endParaRPr lang="en-US"/>
              </a:p>
            </p:txBody>
          </p:sp>
          <p:sp>
            <p:nvSpPr>
              <p:cNvPr id="2743405" name="Line 109"/>
              <p:cNvSpPr>
                <a:spLocks noChangeShapeType="1"/>
              </p:cNvSpPr>
              <p:nvPr/>
            </p:nvSpPr>
            <p:spPr bwMode="auto">
              <a:xfrm>
                <a:off x="3343" y="2288"/>
                <a:ext cx="155" cy="0"/>
              </a:xfrm>
              <a:prstGeom prst="line">
                <a:avLst/>
              </a:prstGeom>
              <a:noFill/>
              <a:ln w="25400">
                <a:solidFill>
                  <a:schemeClr val="tx1"/>
                </a:solidFill>
                <a:round/>
              </a:ln>
              <a:effectLst/>
            </p:spPr>
            <p:txBody>
              <a:bodyPr wrap="none" anchor="ctr"/>
              <a:lstStyle/>
              <a:p>
                <a:endParaRPr lang="en-US"/>
              </a:p>
            </p:txBody>
          </p:sp>
          <p:sp>
            <p:nvSpPr>
              <p:cNvPr id="2743406" name="Freeform 110"/>
              <p:cNvSpPr/>
              <p:nvPr/>
            </p:nvSpPr>
            <p:spPr bwMode="auto">
              <a:xfrm>
                <a:off x="3464" y="2288"/>
                <a:ext cx="431" cy="193"/>
              </a:xfrm>
              <a:custGeom>
                <a:avLst/>
                <a:gdLst/>
                <a:ahLst/>
                <a:cxnLst>
                  <a:cxn ang="0">
                    <a:pos x="0" y="0"/>
                  </a:cxn>
                  <a:cxn ang="0">
                    <a:pos x="0" y="192"/>
                  </a:cxn>
                  <a:cxn ang="0">
                    <a:pos x="391" y="192"/>
                  </a:cxn>
                  <a:cxn ang="0">
                    <a:pos x="391" y="64"/>
                  </a:cxn>
                  <a:cxn ang="0">
                    <a:pos x="430" y="0"/>
                  </a:cxn>
                </a:cxnLst>
                <a:rect l="0" t="0" r="r" b="b"/>
                <a:pathLst>
                  <a:path w="431" h="193">
                    <a:moveTo>
                      <a:pt x="0" y="0"/>
                    </a:moveTo>
                    <a:lnTo>
                      <a:pt x="0" y="192"/>
                    </a:lnTo>
                    <a:lnTo>
                      <a:pt x="391" y="192"/>
                    </a:lnTo>
                    <a:lnTo>
                      <a:pt x="391" y="64"/>
                    </a:lnTo>
                    <a:lnTo>
                      <a:pt x="430" y="0"/>
                    </a:lnTo>
                  </a:path>
                </a:pathLst>
              </a:custGeom>
              <a:noFill/>
              <a:ln w="25400" cap="rnd" cmpd="sng">
                <a:solidFill>
                  <a:schemeClr val="tx1"/>
                </a:solidFill>
                <a:prstDash val="solid"/>
                <a:round/>
                <a:headEnd type="none" w="med" len="med"/>
                <a:tailEnd type="none" w="med" len="med"/>
              </a:ln>
              <a:effectLst/>
            </p:spPr>
            <p:txBody>
              <a:bodyPr/>
              <a:lstStyle/>
              <a:p>
                <a:endParaRPr lang="en-US"/>
              </a:p>
            </p:txBody>
          </p:sp>
          <p:sp>
            <p:nvSpPr>
              <p:cNvPr id="2743407" name="Line 111"/>
              <p:cNvSpPr>
                <a:spLocks noChangeShapeType="1"/>
              </p:cNvSpPr>
              <p:nvPr/>
            </p:nvSpPr>
            <p:spPr bwMode="auto">
              <a:xfrm>
                <a:off x="2958" y="2384"/>
                <a:ext cx="157" cy="0"/>
              </a:xfrm>
              <a:prstGeom prst="line">
                <a:avLst/>
              </a:prstGeom>
              <a:noFill/>
              <a:ln w="25400">
                <a:solidFill>
                  <a:schemeClr val="tx1"/>
                </a:solidFill>
                <a:round/>
              </a:ln>
              <a:effectLst/>
            </p:spPr>
            <p:txBody>
              <a:bodyPr wrap="none" anchor="ctr"/>
              <a:lstStyle/>
              <a:p>
                <a:endParaRPr lang="en-US"/>
              </a:p>
            </p:txBody>
          </p:sp>
          <p:sp>
            <p:nvSpPr>
              <p:cNvPr id="2743408" name="Freeform 112"/>
              <p:cNvSpPr/>
              <p:nvPr/>
            </p:nvSpPr>
            <p:spPr bwMode="auto">
              <a:xfrm>
                <a:off x="3051" y="2283"/>
                <a:ext cx="337" cy="278"/>
              </a:xfrm>
              <a:custGeom>
                <a:avLst/>
                <a:gdLst/>
                <a:ahLst/>
                <a:cxnLst>
                  <a:cxn ang="0">
                    <a:pos x="0" y="101"/>
                  </a:cxn>
                  <a:cxn ang="0">
                    <a:pos x="0" y="277"/>
                  </a:cxn>
                  <a:cxn ang="0">
                    <a:pos x="294" y="277"/>
                  </a:cxn>
                  <a:cxn ang="0">
                    <a:pos x="294" y="90"/>
                  </a:cxn>
                  <a:cxn ang="0">
                    <a:pos x="336" y="0"/>
                  </a:cxn>
                </a:cxnLst>
                <a:rect l="0" t="0" r="r" b="b"/>
                <a:pathLst>
                  <a:path w="337" h="278">
                    <a:moveTo>
                      <a:pt x="0" y="101"/>
                    </a:moveTo>
                    <a:lnTo>
                      <a:pt x="0" y="277"/>
                    </a:lnTo>
                    <a:lnTo>
                      <a:pt x="294" y="277"/>
                    </a:lnTo>
                    <a:lnTo>
                      <a:pt x="294" y="90"/>
                    </a:lnTo>
                    <a:lnTo>
                      <a:pt x="336" y="0"/>
                    </a:lnTo>
                  </a:path>
                </a:pathLst>
              </a:custGeom>
              <a:noFill/>
              <a:ln w="25400" cap="rnd" cmpd="sng">
                <a:solidFill>
                  <a:schemeClr val="tx1"/>
                </a:solidFill>
                <a:prstDash val="solid"/>
                <a:round/>
                <a:headEnd type="none" w="med" len="med"/>
                <a:tailEnd type="none" w="med" len="med"/>
              </a:ln>
              <a:effectLst/>
            </p:spPr>
            <p:txBody>
              <a:bodyPr/>
              <a:lstStyle/>
              <a:p>
                <a:endParaRPr lang="en-US"/>
              </a:p>
            </p:txBody>
          </p:sp>
        </p:grpSp>
        <p:grpSp>
          <p:nvGrpSpPr>
            <p:cNvPr id="25" name="Group 113"/>
            <p:cNvGrpSpPr/>
            <p:nvPr/>
          </p:nvGrpSpPr>
          <p:grpSpPr bwMode="auto">
            <a:xfrm>
              <a:off x="3549" y="2496"/>
              <a:ext cx="214" cy="481"/>
              <a:chOff x="3549" y="2496"/>
              <a:chExt cx="214" cy="481"/>
            </a:xfrm>
          </p:grpSpPr>
          <p:sp>
            <p:nvSpPr>
              <p:cNvPr id="2743410" name="Freeform 114"/>
              <p:cNvSpPr/>
              <p:nvPr/>
            </p:nvSpPr>
            <p:spPr bwMode="auto">
              <a:xfrm>
                <a:off x="3550" y="2496"/>
                <a:ext cx="213" cy="481"/>
              </a:xfrm>
              <a:custGeom>
                <a:avLst/>
                <a:gdLst/>
                <a:ahLst/>
                <a:cxnLst>
                  <a:cxn ang="0">
                    <a:pos x="0" y="320"/>
                  </a:cxn>
                  <a:cxn ang="0">
                    <a:pos x="71" y="240"/>
                  </a:cxn>
                  <a:cxn ang="0">
                    <a:pos x="0" y="160"/>
                  </a:cxn>
                  <a:cxn ang="0">
                    <a:pos x="0" y="0"/>
                  </a:cxn>
                  <a:cxn ang="0">
                    <a:pos x="212" y="160"/>
                  </a:cxn>
                  <a:cxn ang="0">
                    <a:pos x="212" y="320"/>
                  </a:cxn>
                  <a:cxn ang="0">
                    <a:pos x="0" y="480"/>
                  </a:cxn>
                  <a:cxn ang="0">
                    <a:pos x="0" y="320"/>
                  </a:cxn>
                </a:cxnLst>
                <a:rect l="0" t="0" r="r" b="b"/>
                <a:pathLst>
                  <a:path w="213" h="481">
                    <a:moveTo>
                      <a:pt x="0" y="320"/>
                    </a:moveTo>
                    <a:lnTo>
                      <a:pt x="71" y="240"/>
                    </a:lnTo>
                    <a:lnTo>
                      <a:pt x="0" y="160"/>
                    </a:lnTo>
                    <a:lnTo>
                      <a:pt x="0" y="0"/>
                    </a:lnTo>
                    <a:lnTo>
                      <a:pt x="212" y="160"/>
                    </a:lnTo>
                    <a:lnTo>
                      <a:pt x="212" y="320"/>
                    </a:lnTo>
                    <a:lnTo>
                      <a:pt x="0" y="480"/>
                    </a:lnTo>
                    <a:lnTo>
                      <a:pt x="0" y="320"/>
                    </a:lnTo>
                  </a:path>
                </a:pathLst>
              </a:custGeom>
              <a:noFill/>
              <a:ln w="25400" cap="rnd" cmpd="sng">
                <a:solidFill>
                  <a:schemeClr val="tx1"/>
                </a:solidFill>
                <a:prstDash val="solid"/>
                <a:round/>
                <a:headEnd type="none" w="med" len="med"/>
                <a:tailEnd type="none" w="med" len="med"/>
              </a:ln>
              <a:effectLst/>
            </p:spPr>
            <p:txBody>
              <a:bodyPr/>
              <a:lstStyle/>
              <a:p>
                <a:endParaRPr lang="en-US"/>
              </a:p>
            </p:txBody>
          </p:sp>
          <p:sp>
            <p:nvSpPr>
              <p:cNvPr id="2743411" name="Rectangle 115"/>
              <p:cNvSpPr>
                <a:spLocks noChangeArrowheads="1"/>
              </p:cNvSpPr>
              <p:nvPr/>
            </p:nvSpPr>
            <p:spPr bwMode="auto">
              <a:xfrm rot="5400000">
                <a:off x="3451" y="2618"/>
                <a:ext cx="384" cy="188"/>
              </a:xfrm>
              <a:prstGeom prst="rect">
                <a:avLst/>
              </a:prstGeom>
              <a:noFill/>
              <a:ln w="12700">
                <a:noFill/>
                <a:miter lim="800000"/>
              </a:ln>
              <a:effectLst/>
            </p:spPr>
            <p:txBody>
              <a:bodyPr wrap="none" lIns="90487" tIns="44450" rIns="90487" bIns="44450">
                <a:spAutoFit/>
              </a:bodyPr>
              <a:lstStyle/>
              <a:p>
                <a:pPr indent="0">
                  <a:buNone/>
                </a:pPr>
                <a:r>
                  <a:rPr lang="en-US" sz="1600" b="1">
                    <a:solidFill>
                      <a:schemeClr val="tx1"/>
                    </a:solidFill>
                    <a:latin typeface="Times" pitchFamily="-65" charset="0"/>
                  </a:rPr>
                  <a:t>ALU</a:t>
                </a:r>
              </a:p>
            </p:txBody>
          </p:sp>
        </p:grpSp>
        <p:sp>
          <p:nvSpPr>
            <p:cNvPr id="2743412" name="Rectangle 116"/>
            <p:cNvSpPr>
              <a:spLocks noChangeArrowheads="1"/>
            </p:cNvSpPr>
            <p:nvPr/>
          </p:nvSpPr>
          <p:spPr bwMode="auto">
            <a:xfrm>
              <a:off x="3065" y="2599"/>
              <a:ext cx="327" cy="188"/>
            </a:xfrm>
            <a:prstGeom prst="rect">
              <a:avLst/>
            </a:prstGeom>
            <a:noFill/>
            <a:ln w="12700">
              <a:noFill/>
              <a:miter lim="800000"/>
            </a:ln>
            <a:effectLst/>
          </p:spPr>
          <p:txBody>
            <a:bodyPr wrap="none" lIns="90487" tIns="44450" rIns="90487" bIns="44450">
              <a:spAutoFit/>
            </a:bodyPr>
            <a:lstStyle/>
            <a:p>
              <a:pPr indent="0">
                <a:buNone/>
              </a:pPr>
              <a:r>
                <a:rPr lang="en-US" sz="1600" b="1">
                  <a:solidFill>
                    <a:schemeClr val="tx1"/>
                  </a:solidFill>
                  <a:latin typeface="Times" pitchFamily="-65" charset="0"/>
                </a:rPr>
                <a:t>Reg</a:t>
              </a:r>
            </a:p>
          </p:txBody>
        </p:sp>
        <p:grpSp>
          <p:nvGrpSpPr>
            <p:cNvPr id="26" name="Group 117"/>
            <p:cNvGrpSpPr/>
            <p:nvPr/>
          </p:nvGrpSpPr>
          <p:grpSpPr bwMode="auto">
            <a:xfrm>
              <a:off x="3084" y="2592"/>
              <a:ext cx="296" cy="289"/>
              <a:chOff x="3084" y="2592"/>
              <a:chExt cx="296" cy="289"/>
            </a:xfrm>
          </p:grpSpPr>
          <p:sp>
            <p:nvSpPr>
              <p:cNvPr id="2743414" name="Freeform 118"/>
              <p:cNvSpPr/>
              <p:nvPr/>
            </p:nvSpPr>
            <p:spPr bwMode="auto">
              <a:xfrm>
                <a:off x="3084" y="2592"/>
                <a:ext cx="149" cy="289"/>
              </a:xfrm>
              <a:custGeom>
                <a:avLst/>
                <a:gdLst/>
                <a:ahLst/>
                <a:cxnLst>
                  <a:cxn ang="0">
                    <a:pos x="148" y="0"/>
                  </a:cxn>
                  <a:cxn ang="0">
                    <a:pos x="0" y="0"/>
                  </a:cxn>
                  <a:cxn ang="0">
                    <a:pos x="0" y="288"/>
                  </a:cxn>
                  <a:cxn ang="0">
                    <a:pos x="148" y="288"/>
                  </a:cxn>
                </a:cxnLst>
                <a:rect l="0" t="0" r="r" b="b"/>
                <a:pathLst>
                  <a:path w="149" h="289">
                    <a:moveTo>
                      <a:pt x="148" y="0"/>
                    </a:moveTo>
                    <a:lnTo>
                      <a:pt x="0" y="0"/>
                    </a:lnTo>
                    <a:lnTo>
                      <a:pt x="0" y="288"/>
                    </a:lnTo>
                    <a:lnTo>
                      <a:pt x="148" y="288"/>
                    </a:lnTo>
                  </a:path>
                </a:pathLst>
              </a:custGeom>
              <a:noFill/>
              <a:ln w="25400" cap="rnd" cmpd="sng">
                <a:solidFill>
                  <a:schemeClr val="tx1"/>
                </a:solidFill>
                <a:prstDash val="solid"/>
                <a:round/>
                <a:headEnd type="none" w="med" len="med"/>
                <a:tailEnd type="none" w="med" len="med"/>
              </a:ln>
              <a:effectLst/>
            </p:spPr>
            <p:txBody>
              <a:bodyPr/>
              <a:lstStyle/>
              <a:p>
                <a:endParaRPr lang="en-US"/>
              </a:p>
            </p:txBody>
          </p:sp>
          <p:sp>
            <p:nvSpPr>
              <p:cNvPr id="2743415" name="Freeform 119"/>
              <p:cNvSpPr/>
              <p:nvPr/>
            </p:nvSpPr>
            <p:spPr bwMode="auto">
              <a:xfrm>
                <a:off x="3232" y="2592"/>
                <a:ext cx="148" cy="289"/>
              </a:xfrm>
              <a:custGeom>
                <a:avLst/>
                <a:gdLst/>
                <a:ahLst/>
                <a:cxnLst>
                  <a:cxn ang="0">
                    <a:pos x="0" y="0"/>
                  </a:cxn>
                  <a:cxn ang="0">
                    <a:pos x="147" y="0"/>
                  </a:cxn>
                  <a:cxn ang="0">
                    <a:pos x="147" y="288"/>
                  </a:cxn>
                  <a:cxn ang="0">
                    <a:pos x="0" y="288"/>
                  </a:cxn>
                </a:cxnLst>
                <a:rect l="0" t="0" r="r" b="b"/>
                <a:pathLst>
                  <a:path w="148" h="289">
                    <a:moveTo>
                      <a:pt x="0" y="0"/>
                    </a:moveTo>
                    <a:lnTo>
                      <a:pt x="147" y="0"/>
                    </a:lnTo>
                    <a:lnTo>
                      <a:pt x="147" y="288"/>
                    </a:lnTo>
                    <a:lnTo>
                      <a:pt x="0" y="288"/>
                    </a:lnTo>
                  </a:path>
                </a:pathLst>
              </a:custGeom>
              <a:noFill/>
              <a:ln w="25400" cap="rnd" cmpd="sng">
                <a:solidFill>
                  <a:schemeClr val="tx1"/>
                </a:solidFill>
                <a:prstDash val="solid"/>
                <a:round/>
                <a:headEnd type="none" w="med" len="med"/>
                <a:tailEnd type="none" w="med" len="med"/>
              </a:ln>
              <a:effectLst/>
            </p:spPr>
            <p:txBody>
              <a:bodyPr/>
              <a:lstStyle/>
              <a:p>
                <a:endParaRPr lang="en-US"/>
              </a:p>
            </p:txBody>
          </p:sp>
        </p:grpSp>
        <p:sp>
          <p:nvSpPr>
            <p:cNvPr id="2743416" name="Line 120"/>
            <p:cNvSpPr>
              <a:spLocks noChangeShapeType="1"/>
            </p:cNvSpPr>
            <p:nvPr/>
          </p:nvSpPr>
          <p:spPr bwMode="auto">
            <a:xfrm>
              <a:off x="2969" y="2736"/>
              <a:ext cx="96" cy="0"/>
            </a:xfrm>
            <a:prstGeom prst="line">
              <a:avLst/>
            </a:prstGeom>
            <a:noFill/>
            <a:ln w="25400">
              <a:solidFill>
                <a:schemeClr val="tx1"/>
              </a:solidFill>
              <a:round/>
            </a:ln>
            <a:effectLst/>
          </p:spPr>
          <p:txBody>
            <a:bodyPr wrap="none" anchor="ctr"/>
            <a:lstStyle/>
            <a:p>
              <a:endParaRPr lang="en-US"/>
            </a:p>
          </p:txBody>
        </p:sp>
        <p:sp>
          <p:nvSpPr>
            <p:cNvPr id="2743417" name="Freeform 121"/>
            <p:cNvSpPr/>
            <p:nvPr/>
          </p:nvSpPr>
          <p:spPr bwMode="auto">
            <a:xfrm>
              <a:off x="3031" y="2640"/>
              <a:ext cx="48" cy="97"/>
            </a:xfrm>
            <a:custGeom>
              <a:avLst/>
              <a:gdLst/>
              <a:ahLst/>
              <a:cxnLst>
                <a:cxn ang="0">
                  <a:pos x="0" y="96"/>
                </a:cxn>
                <a:cxn ang="0">
                  <a:pos x="0" y="0"/>
                </a:cxn>
                <a:cxn ang="0">
                  <a:pos x="47" y="0"/>
                </a:cxn>
                <a:cxn ang="0">
                  <a:pos x="47" y="0"/>
                </a:cxn>
              </a:cxnLst>
              <a:rect l="0" t="0" r="r" b="b"/>
              <a:pathLst>
                <a:path w="48" h="97">
                  <a:moveTo>
                    <a:pt x="0" y="96"/>
                  </a:moveTo>
                  <a:lnTo>
                    <a:pt x="0" y="0"/>
                  </a:lnTo>
                  <a:lnTo>
                    <a:pt x="47" y="0"/>
                  </a:lnTo>
                  <a:lnTo>
                    <a:pt x="47" y="0"/>
                  </a:lnTo>
                </a:path>
              </a:pathLst>
            </a:custGeom>
            <a:noFill/>
            <a:ln w="25400" cap="rnd" cmpd="sng">
              <a:solidFill>
                <a:schemeClr val="tx1"/>
              </a:solidFill>
              <a:prstDash val="solid"/>
              <a:round/>
              <a:headEnd type="none" w="med" len="med"/>
              <a:tailEnd type="none" w="med" len="med"/>
            </a:ln>
            <a:effectLst/>
          </p:spPr>
          <p:txBody>
            <a:bodyPr/>
            <a:lstStyle/>
            <a:p>
              <a:endParaRPr lang="en-US"/>
            </a:p>
          </p:txBody>
        </p:sp>
        <p:sp>
          <p:nvSpPr>
            <p:cNvPr id="2743418" name="Line 122"/>
            <p:cNvSpPr>
              <a:spLocks noChangeShapeType="1"/>
            </p:cNvSpPr>
            <p:nvPr/>
          </p:nvSpPr>
          <p:spPr bwMode="auto">
            <a:xfrm>
              <a:off x="3385" y="2640"/>
              <a:ext cx="157" cy="0"/>
            </a:xfrm>
            <a:prstGeom prst="line">
              <a:avLst/>
            </a:prstGeom>
            <a:noFill/>
            <a:ln w="25400">
              <a:solidFill>
                <a:schemeClr val="tx1"/>
              </a:solidFill>
              <a:round/>
            </a:ln>
            <a:effectLst/>
          </p:spPr>
          <p:txBody>
            <a:bodyPr wrap="none" anchor="ctr"/>
            <a:lstStyle/>
            <a:p>
              <a:endParaRPr lang="en-US"/>
            </a:p>
          </p:txBody>
        </p:sp>
        <p:sp>
          <p:nvSpPr>
            <p:cNvPr id="2743419" name="Rectangle 123"/>
            <p:cNvSpPr>
              <a:spLocks noChangeArrowheads="1"/>
            </p:cNvSpPr>
            <p:nvPr/>
          </p:nvSpPr>
          <p:spPr bwMode="auto">
            <a:xfrm>
              <a:off x="3882" y="2594"/>
              <a:ext cx="334" cy="188"/>
            </a:xfrm>
            <a:prstGeom prst="rect">
              <a:avLst/>
            </a:prstGeom>
            <a:noFill/>
            <a:ln w="12700">
              <a:noFill/>
              <a:miter lim="800000"/>
            </a:ln>
            <a:effectLst/>
          </p:spPr>
          <p:txBody>
            <a:bodyPr wrap="none" lIns="90487" tIns="44450" rIns="90487" bIns="44450">
              <a:spAutoFit/>
            </a:bodyPr>
            <a:lstStyle/>
            <a:p>
              <a:pPr indent="0">
                <a:buNone/>
              </a:pPr>
              <a:r>
                <a:rPr lang="en-US" sz="1600" b="1">
                  <a:solidFill>
                    <a:schemeClr val="tx1"/>
                  </a:solidFill>
                  <a:latin typeface="Times" pitchFamily="-65" charset="0"/>
                </a:rPr>
                <a:t>  D$</a:t>
              </a:r>
            </a:p>
          </p:txBody>
        </p:sp>
        <p:grpSp>
          <p:nvGrpSpPr>
            <p:cNvPr id="27" name="Group 124"/>
            <p:cNvGrpSpPr/>
            <p:nvPr/>
          </p:nvGrpSpPr>
          <p:grpSpPr bwMode="auto">
            <a:xfrm>
              <a:off x="3933" y="2592"/>
              <a:ext cx="325" cy="289"/>
              <a:chOff x="3933" y="2592"/>
              <a:chExt cx="325" cy="289"/>
            </a:xfrm>
          </p:grpSpPr>
          <p:sp>
            <p:nvSpPr>
              <p:cNvPr id="2743421" name="Freeform 125"/>
              <p:cNvSpPr/>
              <p:nvPr/>
            </p:nvSpPr>
            <p:spPr bwMode="auto">
              <a:xfrm>
                <a:off x="3933" y="2592"/>
                <a:ext cx="162" cy="289"/>
              </a:xfrm>
              <a:custGeom>
                <a:avLst/>
                <a:gdLst/>
                <a:ahLst/>
                <a:cxnLst>
                  <a:cxn ang="0">
                    <a:pos x="161" y="0"/>
                  </a:cxn>
                  <a:cxn ang="0">
                    <a:pos x="0" y="0"/>
                  </a:cxn>
                  <a:cxn ang="0">
                    <a:pos x="0" y="288"/>
                  </a:cxn>
                  <a:cxn ang="0">
                    <a:pos x="161" y="288"/>
                  </a:cxn>
                </a:cxnLst>
                <a:rect l="0" t="0" r="r" b="b"/>
                <a:pathLst>
                  <a:path w="162" h="289">
                    <a:moveTo>
                      <a:pt x="161" y="0"/>
                    </a:moveTo>
                    <a:lnTo>
                      <a:pt x="0" y="0"/>
                    </a:lnTo>
                    <a:lnTo>
                      <a:pt x="0" y="288"/>
                    </a:lnTo>
                    <a:lnTo>
                      <a:pt x="161" y="288"/>
                    </a:lnTo>
                  </a:path>
                </a:pathLst>
              </a:custGeom>
              <a:noFill/>
              <a:ln w="25400" cap="rnd" cmpd="sng">
                <a:solidFill>
                  <a:schemeClr val="tx1"/>
                </a:solidFill>
                <a:prstDash val="solid"/>
                <a:round/>
                <a:headEnd type="none" w="med" len="med"/>
                <a:tailEnd type="none" w="med" len="med"/>
              </a:ln>
              <a:effectLst/>
            </p:spPr>
            <p:txBody>
              <a:bodyPr/>
              <a:lstStyle/>
              <a:p>
                <a:endParaRPr lang="en-US"/>
              </a:p>
            </p:txBody>
          </p:sp>
          <p:sp>
            <p:nvSpPr>
              <p:cNvPr id="2743422" name="Freeform 126"/>
              <p:cNvSpPr/>
              <p:nvPr/>
            </p:nvSpPr>
            <p:spPr bwMode="auto">
              <a:xfrm>
                <a:off x="4094" y="2592"/>
                <a:ext cx="164" cy="289"/>
              </a:xfrm>
              <a:custGeom>
                <a:avLst/>
                <a:gdLst/>
                <a:ahLst/>
                <a:cxnLst>
                  <a:cxn ang="0">
                    <a:pos x="0" y="0"/>
                  </a:cxn>
                  <a:cxn ang="0">
                    <a:pos x="163" y="0"/>
                  </a:cxn>
                  <a:cxn ang="0">
                    <a:pos x="163" y="288"/>
                  </a:cxn>
                  <a:cxn ang="0">
                    <a:pos x="0" y="288"/>
                  </a:cxn>
                </a:cxnLst>
                <a:rect l="0" t="0" r="r" b="b"/>
                <a:pathLst>
                  <a:path w="164" h="289">
                    <a:moveTo>
                      <a:pt x="0" y="0"/>
                    </a:moveTo>
                    <a:lnTo>
                      <a:pt x="163" y="0"/>
                    </a:lnTo>
                    <a:lnTo>
                      <a:pt x="163" y="288"/>
                    </a:lnTo>
                    <a:lnTo>
                      <a:pt x="0" y="288"/>
                    </a:lnTo>
                  </a:path>
                </a:pathLst>
              </a:custGeom>
              <a:noFill/>
              <a:ln w="25400" cap="rnd" cmpd="sng">
                <a:solidFill>
                  <a:schemeClr val="tx1"/>
                </a:solidFill>
                <a:prstDash val="solid"/>
                <a:round/>
                <a:headEnd type="none" w="med" len="med"/>
                <a:tailEnd type="none" w="med" len="med"/>
              </a:ln>
              <a:effectLst/>
            </p:spPr>
            <p:txBody>
              <a:bodyPr/>
              <a:lstStyle/>
              <a:p>
                <a:endParaRPr lang="en-US"/>
              </a:p>
            </p:txBody>
          </p:sp>
        </p:grpSp>
        <p:sp>
          <p:nvSpPr>
            <p:cNvPr id="2743423" name="Rectangle 127"/>
            <p:cNvSpPr>
              <a:spLocks noChangeArrowheads="1"/>
            </p:cNvSpPr>
            <p:nvPr/>
          </p:nvSpPr>
          <p:spPr bwMode="auto">
            <a:xfrm>
              <a:off x="4374" y="2594"/>
              <a:ext cx="327" cy="188"/>
            </a:xfrm>
            <a:prstGeom prst="rect">
              <a:avLst/>
            </a:prstGeom>
            <a:noFill/>
            <a:ln w="12700">
              <a:noFill/>
              <a:miter lim="800000"/>
            </a:ln>
            <a:effectLst/>
          </p:spPr>
          <p:txBody>
            <a:bodyPr wrap="none" lIns="90487" tIns="44450" rIns="90487" bIns="44450">
              <a:spAutoFit/>
            </a:bodyPr>
            <a:lstStyle/>
            <a:p>
              <a:pPr indent="0">
                <a:buNone/>
              </a:pPr>
              <a:r>
                <a:rPr lang="en-US" sz="1600" b="1">
                  <a:solidFill>
                    <a:schemeClr val="tx1"/>
                  </a:solidFill>
                  <a:latin typeface="Times" pitchFamily="-65" charset="0"/>
                </a:rPr>
                <a:t>Reg</a:t>
              </a:r>
            </a:p>
          </p:txBody>
        </p:sp>
        <p:grpSp>
          <p:nvGrpSpPr>
            <p:cNvPr id="28" name="Group 128"/>
            <p:cNvGrpSpPr/>
            <p:nvPr/>
          </p:nvGrpSpPr>
          <p:grpSpPr bwMode="auto">
            <a:xfrm>
              <a:off x="4401" y="2592"/>
              <a:ext cx="284" cy="289"/>
              <a:chOff x="4401" y="2592"/>
              <a:chExt cx="284" cy="289"/>
            </a:xfrm>
          </p:grpSpPr>
          <p:sp>
            <p:nvSpPr>
              <p:cNvPr id="2743425" name="Freeform 129"/>
              <p:cNvSpPr/>
              <p:nvPr/>
            </p:nvSpPr>
            <p:spPr bwMode="auto">
              <a:xfrm>
                <a:off x="4401" y="2592"/>
                <a:ext cx="142" cy="289"/>
              </a:xfrm>
              <a:custGeom>
                <a:avLst/>
                <a:gdLst/>
                <a:ahLst/>
                <a:cxnLst>
                  <a:cxn ang="0">
                    <a:pos x="141" y="0"/>
                  </a:cxn>
                  <a:cxn ang="0">
                    <a:pos x="0" y="0"/>
                  </a:cxn>
                  <a:cxn ang="0">
                    <a:pos x="0" y="288"/>
                  </a:cxn>
                  <a:cxn ang="0">
                    <a:pos x="141" y="288"/>
                  </a:cxn>
                </a:cxnLst>
                <a:rect l="0" t="0" r="r" b="b"/>
                <a:pathLst>
                  <a:path w="142" h="289">
                    <a:moveTo>
                      <a:pt x="141" y="0"/>
                    </a:moveTo>
                    <a:lnTo>
                      <a:pt x="0" y="0"/>
                    </a:lnTo>
                    <a:lnTo>
                      <a:pt x="0" y="288"/>
                    </a:lnTo>
                    <a:lnTo>
                      <a:pt x="141" y="288"/>
                    </a:lnTo>
                  </a:path>
                </a:pathLst>
              </a:custGeom>
              <a:noFill/>
              <a:ln w="25400" cap="rnd" cmpd="sng">
                <a:solidFill>
                  <a:schemeClr val="tx1"/>
                </a:solidFill>
                <a:prstDash val="solid"/>
                <a:round/>
                <a:headEnd type="none" w="med" len="med"/>
                <a:tailEnd type="none" w="med" len="med"/>
              </a:ln>
              <a:effectLst/>
            </p:spPr>
            <p:txBody>
              <a:bodyPr/>
              <a:lstStyle/>
              <a:p>
                <a:endParaRPr lang="en-US"/>
              </a:p>
            </p:txBody>
          </p:sp>
          <p:sp>
            <p:nvSpPr>
              <p:cNvPr id="2743426" name="Freeform 130"/>
              <p:cNvSpPr/>
              <p:nvPr/>
            </p:nvSpPr>
            <p:spPr bwMode="auto">
              <a:xfrm>
                <a:off x="4542" y="2592"/>
                <a:ext cx="143" cy="289"/>
              </a:xfrm>
              <a:custGeom>
                <a:avLst/>
                <a:gdLst/>
                <a:ahLst/>
                <a:cxnLst>
                  <a:cxn ang="0">
                    <a:pos x="0" y="0"/>
                  </a:cxn>
                  <a:cxn ang="0">
                    <a:pos x="142" y="0"/>
                  </a:cxn>
                  <a:cxn ang="0">
                    <a:pos x="142" y="288"/>
                  </a:cxn>
                  <a:cxn ang="0">
                    <a:pos x="0" y="288"/>
                  </a:cxn>
                </a:cxnLst>
                <a:rect l="0" t="0" r="r" b="b"/>
                <a:pathLst>
                  <a:path w="143" h="289">
                    <a:moveTo>
                      <a:pt x="0" y="0"/>
                    </a:moveTo>
                    <a:lnTo>
                      <a:pt x="142" y="0"/>
                    </a:lnTo>
                    <a:lnTo>
                      <a:pt x="142" y="288"/>
                    </a:lnTo>
                    <a:lnTo>
                      <a:pt x="0" y="288"/>
                    </a:lnTo>
                  </a:path>
                </a:pathLst>
              </a:custGeom>
              <a:noFill/>
              <a:ln w="25400" cap="rnd" cmpd="sng">
                <a:solidFill>
                  <a:schemeClr val="tx1"/>
                </a:solidFill>
                <a:prstDash val="solid"/>
                <a:round/>
                <a:headEnd type="none" w="med" len="med"/>
                <a:tailEnd type="none" w="med" len="med"/>
              </a:ln>
              <a:effectLst/>
            </p:spPr>
            <p:txBody>
              <a:bodyPr/>
              <a:lstStyle/>
              <a:p>
                <a:endParaRPr lang="en-US"/>
              </a:p>
            </p:txBody>
          </p:sp>
        </p:grpSp>
        <p:sp>
          <p:nvSpPr>
            <p:cNvPr id="2743427" name="Line 131"/>
            <p:cNvSpPr>
              <a:spLocks noChangeShapeType="1"/>
            </p:cNvSpPr>
            <p:nvPr/>
          </p:nvSpPr>
          <p:spPr bwMode="auto">
            <a:xfrm>
              <a:off x="4254" y="2736"/>
              <a:ext cx="139" cy="0"/>
            </a:xfrm>
            <a:prstGeom prst="line">
              <a:avLst/>
            </a:prstGeom>
            <a:noFill/>
            <a:ln w="25400">
              <a:solidFill>
                <a:schemeClr val="tx1"/>
              </a:solidFill>
              <a:round/>
            </a:ln>
            <a:effectLst/>
          </p:spPr>
          <p:txBody>
            <a:bodyPr wrap="none" anchor="ctr"/>
            <a:lstStyle/>
            <a:p>
              <a:endParaRPr lang="en-US"/>
            </a:p>
          </p:txBody>
        </p:sp>
        <p:sp>
          <p:nvSpPr>
            <p:cNvPr id="2743428" name="Line 132"/>
            <p:cNvSpPr>
              <a:spLocks noChangeShapeType="1"/>
            </p:cNvSpPr>
            <p:nvPr/>
          </p:nvSpPr>
          <p:spPr bwMode="auto">
            <a:xfrm>
              <a:off x="3770" y="2736"/>
              <a:ext cx="155" cy="0"/>
            </a:xfrm>
            <a:prstGeom prst="line">
              <a:avLst/>
            </a:prstGeom>
            <a:noFill/>
            <a:ln w="25400">
              <a:solidFill>
                <a:schemeClr val="tx1"/>
              </a:solidFill>
              <a:round/>
            </a:ln>
            <a:effectLst/>
          </p:spPr>
          <p:txBody>
            <a:bodyPr wrap="none" anchor="ctr"/>
            <a:lstStyle/>
            <a:p>
              <a:endParaRPr lang="en-US"/>
            </a:p>
          </p:txBody>
        </p:sp>
        <p:sp>
          <p:nvSpPr>
            <p:cNvPr id="2743429" name="Freeform 133"/>
            <p:cNvSpPr/>
            <p:nvPr/>
          </p:nvSpPr>
          <p:spPr bwMode="auto">
            <a:xfrm>
              <a:off x="3891" y="2736"/>
              <a:ext cx="431" cy="193"/>
            </a:xfrm>
            <a:custGeom>
              <a:avLst/>
              <a:gdLst/>
              <a:ahLst/>
              <a:cxnLst>
                <a:cxn ang="0">
                  <a:pos x="0" y="0"/>
                </a:cxn>
                <a:cxn ang="0">
                  <a:pos x="0" y="192"/>
                </a:cxn>
                <a:cxn ang="0">
                  <a:pos x="391" y="192"/>
                </a:cxn>
                <a:cxn ang="0">
                  <a:pos x="391" y="64"/>
                </a:cxn>
                <a:cxn ang="0">
                  <a:pos x="430" y="0"/>
                </a:cxn>
              </a:cxnLst>
              <a:rect l="0" t="0" r="r" b="b"/>
              <a:pathLst>
                <a:path w="431" h="193">
                  <a:moveTo>
                    <a:pt x="0" y="0"/>
                  </a:moveTo>
                  <a:lnTo>
                    <a:pt x="0" y="192"/>
                  </a:lnTo>
                  <a:lnTo>
                    <a:pt x="391" y="192"/>
                  </a:lnTo>
                  <a:lnTo>
                    <a:pt x="391" y="64"/>
                  </a:lnTo>
                  <a:lnTo>
                    <a:pt x="430" y="0"/>
                  </a:lnTo>
                </a:path>
              </a:pathLst>
            </a:custGeom>
            <a:noFill/>
            <a:ln w="25400" cap="rnd" cmpd="sng">
              <a:solidFill>
                <a:schemeClr val="tx1"/>
              </a:solidFill>
              <a:prstDash val="solid"/>
              <a:round/>
              <a:headEnd type="none" w="med" len="med"/>
              <a:tailEnd type="none" w="med" len="med"/>
            </a:ln>
            <a:effectLst/>
          </p:spPr>
          <p:txBody>
            <a:bodyPr/>
            <a:lstStyle/>
            <a:p>
              <a:endParaRPr lang="en-US"/>
            </a:p>
          </p:txBody>
        </p:sp>
        <p:sp>
          <p:nvSpPr>
            <p:cNvPr id="2743430" name="Line 134"/>
            <p:cNvSpPr>
              <a:spLocks noChangeShapeType="1"/>
            </p:cNvSpPr>
            <p:nvPr/>
          </p:nvSpPr>
          <p:spPr bwMode="auto">
            <a:xfrm>
              <a:off x="3385" y="2832"/>
              <a:ext cx="157" cy="0"/>
            </a:xfrm>
            <a:prstGeom prst="line">
              <a:avLst/>
            </a:prstGeom>
            <a:noFill/>
            <a:ln w="25400">
              <a:solidFill>
                <a:schemeClr val="tx1"/>
              </a:solidFill>
              <a:round/>
            </a:ln>
            <a:effectLst/>
          </p:spPr>
          <p:txBody>
            <a:bodyPr wrap="none" anchor="ctr"/>
            <a:lstStyle/>
            <a:p>
              <a:endParaRPr lang="en-US"/>
            </a:p>
          </p:txBody>
        </p:sp>
        <p:sp>
          <p:nvSpPr>
            <p:cNvPr id="2743431" name="Freeform 135"/>
            <p:cNvSpPr/>
            <p:nvPr/>
          </p:nvSpPr>
          <p:spPr bwMode="auto">
            <a:xfrm>
              <a:off x="3478" y="2731"/>
              <a:ext cx="337" cy="278"/>
            </a:xfrm>
            <a:custGeom>
              <a:avLst/>
              <a:gdLst/>
              <a:ahLst/>
              <a:cxnLst>
                <a:cxn ang="0">
                  <a:pos x="0" y="101"/>
                </a:cxn>
                <a:cxn ang="0">
                  <a:pos x="0" y="277"/>
                </a:cxn>
                <a:cxn ang="0">
                  <a:pos x="294" y="277"/>
                </a:cxn>
                <a:cxn ang="0">
                  <a:pos x="294" y="90"/>
                </a:cxn>
                <a:cxn ang="0">
                  <a:pos x="336" y="0"/>
                </a:cxn>
              </a:cxnLst>
              <a:rect l="0" t="0" r="r" b="b"/>
              <a:pathLst>
                <a:path w="337" h="278">
                  <a:moveTo>
                    <a:pt x="0" y="101"/>
                  </a:moveTo>
                  <a:lnTo>
                    <a:pt x="0" y="277"/>
                  </a:lnTo>
                  <a:lnTo>
                    <a:pt x="294" y="277"/>
                  </a:lnTo>
                  <a:lnTo>
                    <a:pt x="294" y="90"/>
                  </a:lnTo>
                  <a:lnTo>
                    <a:pt x="336" y="0"/>
                  </a:lnTo>
                </a:path>
              </a:pathLst>
            </a:custGeom>
            <a:noFill/>
            <a:ln w="25400" cap="rnd" cmpd="sng">
              <a:solidFill>
                <a:schemeClr val="tx1"/>
              </a:solidFill>
              <a:prstDash val="solid"/>
              <a:round/>
              <a:headEnd type="none" w="med" len="med"/>
              <a:tailEnd type="none" w="med" len="med"/>
            </a:ln>
            <a:effectLst/>
          </p:spPr>
          <p:txBody>
            <a:bodyPr/>
            <a:lstStyle/>
            <a:p>
              <a:endParaRPr lang="en-US"/>
            </a:p>
          </p:txBody>
        </p:sp>
        <p:grpSp>
          <p:nvGrpSpPr>
            <p:cNvPr id="29" name="Group 136"/>
            <p:cNvGrpSpPr/>
            <p:nvPr/>
          </p:nvGrpSpPr>
          <p:grpSpPr bwMode="auto">
            <a:xfrm>
              <a:off x="3032" y="2944"/>
              <a:ext cx="2096" cy="513"/>
              <a:chOff x="3032" y="2944"/>
              <a:chExt cx="2096" cy="513"/>
            </a:xfrm>
          </p:grpSpPr>
          <p:grpSp>
            <p:nvGrpSpPr>
              <p:cNvPr id="30" name="Group 137"/>
              <p:cNvGrpSpPr/>
              <p:nvPr/>
            </p:nvGrpSpPr>
            <p:grpSpPr bwMode="auto">
              <a:xfrm>
                <a:off x="3976" y="2944"/>
                <a:ext cx="214" cy="481"/>
                <a:chOff x="3976" y="2944"/>
                <a:chExt cx="214" cy="481"/>
              </a:xfrm>
            </p:grpSpPr>
            <p:sp>
              <p:nvSpPr>
                <p:cNvPr id="2743434" name="Freeform 138"/>
                <p:cNvSpPr/>
                <p:nvPr/>
              </p:nvSpPr>
              <p:spPr bwMode="auto">
                <a:xfrm>
                  <a:off x="3977" y="2944"/>
                  <a:ext cx="213" cy="481"/>
                </a:xfrm>
                <a:custGeom>
                  <a:avLst/>
                  <a:gdLst/>
                  <a:ahLst/>
                  <a:cxnLst>
                    <a:cxn ang="0">
                      <a:pos x="0" y="320"/>
                    </a:cxn>
                    <a:cxn ang="0">
                      <a:pos x="71" y="240"/>
                    </a:cxn>
                    <a:cxn ang="0">
                      <a:pos x="0" y="160"/>
                    </a:cxn>
                    <a:cxn ang="0">
                      <a:pos x="0" y="0"/>
                    </a:cxn>
                    <a:cxn ang="0">
                      <a:pos x="212" y="160"/>
                    </a:cxn>
                    <a:cxn ang="0">
                      <a:pos x="212" y="320"/>
                    </a:cxn>
                    <a:cxn ang="0">
                      <a:pos x="0" y="480"/>
                    </a:cxn>
                    <a:cxn ang="0">
                      <a:pos x="0" y="320"/>
                    </a:cxn>
                  </a:cxnLst>
                  <a:rect l="0" t="0" r="r" b="b"/>
                  <a:pathLst>
                    <a:path w="213" h="481">
                      <a:moveTo>
                        <a:pt x="0" y="320"/>
                      </a:moveTo>
                      <a:lnTo>
                        <a:pt x="71" y="240"/>
                      </a:lnTo>
                      <a:lnTo>
                        <a:pt x="0" y="160"/>
                      </a:lnTo>
                      <a:lnTo>
                        <a:pt x="0" y="0"/>
                      </a:lnTo>
                      <a:lnTo>
                        <a:pt x="212" y="160"/>
                      </a:lnTo>
                      <a:lnTo>
                        <a:pt x="212" y="320"/>
                      </a:lnTo>
                      <a:lnTo>
                        <a:pt x="0" y="480"/>
                      </a:lnTo>
                      <a:lnTo>
                        <a:pt x="0" y="320"/>
                      </a:lnTo>
                    </a:path>
                  </a:pathLst>
                </a:custGeom>
                <a:noFill/>
                <a:ln w="25400" cap="rnd" cmpd="sng">
                  <a:solidFill>
                    <a:schemeClr val="tx1"/>
                  </a:solidFill>
                  <a:prstDash val="solid"/>
                  <a:round/>
                  <a:headEnd type="none" w="med" len="med"/>
                  <a:tailEnd type="none" w="med" len="med"/>
                </a:ln>
                <a:effectLst/>
              </p:spPr>
              <p:txBody>
                <a:bodyPr/>
                <a:lstStyle/>
                <a:p>
                  <a:endParaRPr lang="en-US"/>
                </a:p>
              </p:txBody>
            </p:sp>
            <p:sp>
              <p:nvSpPr>
                <p:cNvPr id="2743435" name="Rectangle 139"/>
                <p:cNvSpPr>
                  <a:spLocks noChangeArrowheads="1"/>
                </p:cNvSpPr>
                <p:nvPr/>
              </p:nvSpPr>
              <p:spPr bwMode="auto">
                <a:xfrm rot="5400000">
                  <a:off x="3878" y="3066"/>
                  <a:ext cx="384" cy="188"/>
                </a:xfrm>
                <a:prstGeom prst="rect">
                  <a:avLst/>
                </a:prstGeom>
                <a:noFill/>
                <a:ln w="12700">
                  <a:noFill/>
                  <a:miter lim="800000"/>
                </a:ln>
                <a:effectLst/>
              </p:spPr>
              <p:txBody>
                <a:bodyPr wrap="none" lIns="90487" tIns="44450" rIns="90487" bIns="44450">
                  <a:spAutoFit/>
                </a:bodyPr>
                <a:lstStyle/>
                <a:p>
                  <a:pPr indent="0">
                    <a:buNone/>
                  </a:pPr>
                  <a:r>
                    <a:rPr lang="en-US" sz="1600" b="1">
                      <a:solidFill>
                        <a:schemeClr val="tx1"/>
                      </a:solidFill>
                      <a:latin typeface="Times" pitchFamily="-65" charset="0"/>
                    </a:rPr>
                    <a:t>ALU</a:t>
                  </a:r>
                </a:p>
              </p:txBody>
            </p:sp>
          </p:grpSp>
          <p:grpSp>
            <p:nvGrpSpPr>
              <p:cNvPr id="31" name="Group 140"/>
              <p:cNvGrpSpPr/>
              <p:nvPr/>
            </p:nvGrpSpPr>
            <p:grpSpPr bwMode="auto">
              <a:xfrm>
                <a:off x="3032" y="3040"/>
                <a:ext cx="359" cy="289"/>
                <a:chOff x="3032" y="3040"/>
                <a:chExt cx="359" cy="289"/>
              </a:xfrm>
            </p:grpSpPr>
            <p:sp>
              <p:nvSpPr>
                <p:cNvPr id="2743437" name="Rectangle 141"/>
                <p:cNvSpPr>
                  <a:spLocks noChangeArrowheads="1"/>
                </p:cNvSpPr>
                <p:nvPr/>
              </p:nvSpPr>
              <p:spPr bwMode="auto">
                <a:xfrm>
                  <a:off x="3032" y="3042"/>
                  <a:ext cx="292" cy="188"/>
                </a:xfrm>
                <a:prstGeom prst="rect">
                  <a:avLst/>
                </a:prstGeom>
                <a:noFill/>
                <a:ln w="12700">
                  <a:noFill/>
                  <a:miter lim="800000"/>
                </a:ln>
                <a:effectLst/>
              </p:spPr>
              <p:txBody>
                <a:bodyPr wrap="none" lIns="90487" tIns="44450" rIns="90487" bIns="44450">
                  <a:spAutoFit/>
                </a:bodyPr>
                <a:lstStyle/>
                <a:p>
                  <a:pPr indent="0">
                    <a:buNone/>
                  </a:pPr>
                  <a:r>
                    <a:rPr lang="en-US" sz="1600" b="1">
                      <a:solidFill>
                        <a:schemeClr val="tx1"/>
                      </a:solidFill>
                      <a:latin typeface="Times" pitchFamily="-65" charset="0"/>
                    </a:rPr>
                    <a:t>  I$</a:t>
                  </a:r>
                  <a:endParaRPr lang="en-US" sz="1600" b="1" dirty="0">
                    <a:solidFill>
                      <a:schemeClr val="tx1"/>
                    </a:solidFill>
                    <a:latin typeface="Times" pitchFamily="-65" charset="0"/>
                  </a:endParaRPr>
                </a:p>
              </p:txBody>
            </p:sp>
            <p:grpSp>
              <p:nvGrpSpPr>
                <p:cNvPr id="2743329" name="Group 142"/>
                <p:cNvGrpSpPr/>
                <p:nvPr/>
              </p:nvGrpSpPr>
              <p:grpSpPr bwMode="auto">
                <a:xfrm>
                  <a:off x="3051" y="3040"/>
                  <a:ext cx="340" cy="289"/>
                  <a:chOff x="3051" y="3040"/>
                  <a:chExt cx="340" cy="289"/>
                </a:xfrm>
              </p:grpSpPr>
              <p:sp>
                <p:nvSpPr>
                  <p:cNvPr id="2743439" name="Freeform 143"/>
                  <p:cNvSpPr/>
                  <p:nvPr/>
                </p:nvSpPr>
                <p:spPr bwMode="auto">
                  <a:xfrm>
                    <a:off x="3051" y="3040"/>
                    <a:ext cx="170" cy="289"/>
                  </a:xfrm>
                  <a:custGeom>
                    <a:avLst/>
                    <a:gdLst/>
                    <a:ahLst/>
                    <a:cxnLst>
                      <a:cxn ang="0">
                        <a:pos x="169" y="0"/>
                      </a:cxn>
                      <a:cxn ang="0">
                        <a:pos x="0" y="0"/>
                      </a:cxn>
                      <a:cxn ang="0">
                        <a:pos x="0" y="288"/>
                      </a:cxn>
                      <a:cxn ang="0">
                        <a:pos x="169" y="288"/>
                      </a:cxn>
                    </a:cxnLst>
                    <a:rect l="0" t="0" r="r" b="b"/>
                    <a:pathLst>
                      <a:path w="170" h="289">
                        <a:moveTo>
                          <a:pt x="169" y="0"/>
                        </a:moveTo>
                        <a:lnTo>
                          <a:pt x="0" y="0"/>
                        </a:lnTo>
                        <a:lnTo>
                          <a:pt x="0" y="288"/>
                        </a:lnTo>
                        <a:lnTo>
                          <a:pt x="169" y="288"/>
                        </a:lnTo>
                      </a:path>
                    </a:pathLst>
                  </a:custGeom>
                  <a:noFill/>
                  <a:ln w="25400" cap="rnd" cmpd="sng">
                    <a:solidFill>
                      <a:schemeClr val="tx1"/>
                    </a:solidFill>
                    <a:prstDash val="solid"/>
                    <a:round/>
                    <a:headEnd type="none" w="med" len="med"/>
                    <a:tailEnd type="none" w="med" len="med"/>
                  </a:ln>
                  <a:effectLst/>
                </p:spPr>
                <p:txBody>
                  <a:bodyPr/>
                  <a:lstStyle/>
                  <a:p>
                    <a:endParaRPr lang="en-US"/>
                  </a:p>
                </p:txBody>
              </p:sp>
              <p:sp>
                <p:nvSpPr>
                  <p:cNvPr id="2743440" name="Freeform 144"/>
                  <p:cNvSpPr/>
                  <p:nvPr/>
                </p:nvSpPr>
                <p:spPr bwMode="auto">
                  <a:xfrm>
                    <a:off x="3220" y="3040"/>
                    <a:ext cx="171" cy="289"/>
                  </a:xfrm>
                  <a:custGeom>
                    <a:avLst/>
                    <a:gdLst/>
                    <a:ahLst/>
                    <a:cxnLst>
                      <a:cxn ang="0">
                        <a:pos x="0" y="0"/>
                      </a:cxn>
                      <a:cxn ang="0">
                        <a:pos x="170" y="0"/>
                      </a:cxn>
                      <a:cxn ang="0">
                        <a:pos x="170" y="288"/>
                      </a:cxn>
                      <a:cxn ang="0">
                        <a:pos x="0" y="288"/>
                      </a:cxn>
                    </a:cxnLst>
                    <a:rect l="0" t="0" r="r" b="b"/>
                    <a:pathLst>
                      <a:path w="171" h="289">
                        <a:moveTo>
                          <a:pt x="0" y="0"/>
                        </a:moveTo>
                        <a:lnTo>
                          <a:pt x="170" y="0"/>
                        </a:lnTo>
                        <a:lnTo>
                          <a:pt x="170" y="288"/>
                        </a:lnTo>
                        <a:lnTo>
                          <a:pt x="0" y="288"/>
                        </a:lnTo>
                      </a:path>
                    </a:pathLst>
                  </a:custGeom>
                  <a:noFill/>
                  <a:ln w="25400" cap="rnd" cmpd="sng">
                    <a:solidFill>
                      <a:schemeClr val="tx1"/>
                    </a:solidFill>
                    <a:prstDash val="solid"/>
                    <a:round/>
                    <a:headEnd type="none" w="med" len="med"/>
                    <a:tailEnd type="none" w="med" len="med"/>
                  </a:ln>
                  <a:effectLst/>
                </p:spPr>
                <p:txBody>
                  <a:bodyPr/>
                  <a:lstStyle/>
                  <a:p>
                    <a:endParaRPr lang="en-US"/>
                  </a:p>
                </p:txBody>
              </p:sp>
            </p:grpSp>
          </p:grpSp>
          <p:sp>
            <p:nvSpPr>
              <p:cNvPr id="2743441" name="Rectangle 145"/>
              <p:cNvSpPr>
                <a:spLocks noChangeArrowheads="1"/>
              </p:cNvSpPr>
              <p:nvPr/>
            </p:nvSpPr>
            <p:spPr bwMode="auto">
              <a:xfrm>
                <a:off x="3492" y="3047"/>
                <a:ext cx="327" cy="188"/>
              </a:xfrm>
              <a:prstGeom prst="rect">
                <a:avLst/>
              </a:prstGeom>
              <a:noFill/>
              <a:ln w="12700">
                <a:noFill/>
                <a:miter lim="800000"/>
              </a:ln>
              <a:effectLst/>
            </p:spPr>
            <p:txBody>
              <a:bodyPr wrap="none" lIns="90487" tIns="44450" rIns="90487" bIns="44450">
                <a:spAutoFit/>
              </a:bodyPr>
              <a:lstStyle/>
              <a:p>
                <a:pPr indent="0">
                  <a:buNone/>
                </a:pPr>
                <a:r>
                  <a:rPr lang="en-US" sz="1600" b="1">
                    <a:solidFill>
                      <a:schemeClr val="tx1"/>
                    </a:solidFill>
                    <a:latin typeface="Times" pitchFamily="-65" charset="0"/>
                  </a:rPr>
                  <a:t>Reg</a:t>
                </a:r>
              </a:p>
            </p:txBody>
          </p:sp>
          <p:grpSp>
            <p:nvGrpSpPr>
              <p:cNvPr id="2743331" name="Group 146"/>
              <p:cNvGrpSpPr/>
              <p:nvPr/>
            </p:nvGrpSpPr>
            <p:grpSpPr bwMode="auto">
              <a:xfrm>
                <a:off x="3511" y="3040"/>
                <a:ext cx="296" cy="289"/>
                <a:chOff x="3511" y="3040"/>
                <a:chExt cx="296" cy="289"/>
              </a:xfrm>
            </p:grpSpPr>
            <p:sp>
              <p:nvSpPr>
                <p:cNvPr id="2743443" name="Freeform 147"/>
                <p:cNvSpPr/>
                <p:nvPr/>
              </p:nvSpPr>
              <p:spPr bwMode="auto">
                <a:xfrm>
                  <a:off x="3511" y="3040"/>
                  <a:ext cx="149" cy="289"/>
                </a:xfrm>
                <a:custGeom>
                  <a:avLst/>
                  <a:gdLst/>
                  <a:ahLst/>
                  <a:cxnLst>
                    <a:cxn ang="0">
                      <a:pos x="148" y="0"/>
                    </a:cxn>
                    <a:cxn ang="0">
                      <a:pos x="0" y="0"/>
                    </a:cxn>
                    <a:cxn ang="0">
                      <a:pos x="0" y="288"/>
                    </a:cxn>
                    <a:cxn ang="0">
                      <a:pos x="148" y="288"/>
                    </a:cxn>
                  </a:cxnLst>
                  <a:rect l="0" t="0" r="r" b="b"/>
                  <a:pathLst>
                    <a:path w="149" h="289">
                      <a:moveTo>
                        <a:pt x="148" y="0"/>
                      </a:moveTo>
                      <a:lnTo>
                        <a:pt x="0" y="0"/>
                      </a:lnTo>
                      <a:lnTo>
                        <a:pt x="0" y="288"/>
                      </a:lnTo>
                      <a:lnTo>
                        <a:pt x="148" y="288"/>
                      </a:lnTo>
                    </a:path>
                  </a:pathLst>
                </a:custGeom>
                <a:noFill/>
                <a:ln w="25400" cap="rnd" cmpd="sng">
                  <a:solidFill>
                    <a:schemeClr val="tx1"/>
                  </a:solidFill>
                  <a:prstDash val="solid"/>
                  <a:round/>
                  <a:headEnd type="none" w="med" len="med"/>
                  <a:tailEnd type="none" w="med" len="med"/>
                </a:ln>
                <a:effectLst/>
              </p:spPr>
              <p:txBody>
                <a:bodyPr/>
                <a:lstStyle/>
                <a:p>
                  <a:endParaRPr lang="en-US"/>
                </a:p>
              </p:txBody>
            </p:sp>
            <p:sp>
              <p:nvSpPr>
                <p:cNvPr id="2743444" name="Freeform 148"/>
                <p:cNvSpPr/>
                <p:nvPr/>
              </p:nvSpPr>
              <p:spPr bwMode="auto">
                <a:xfrm>
                  <a:off x="3659" y="3040"/>
                  <a:ext cx="148" cy="289"/>
                </a:xfrm>
                <a:custGeom>
                  <a:avLst/>
                  <a:gdLst/>
                  <a:ahLst/>
                  <a:cxnLst>
                    <a:cxn ang="0">
                      <a:pos x="0" y="0"/>
                    </a:cxn>
                    <a:cxn ang="0">
                      <a:pos x="147" y="0"/>
                    </a:cxn>
                    <a:cxn ang="0">
                      <a:pos x="147" y="288"/>
                    </a:cxn>
                    <a:cxn ang="0">
                      <a:pos x="0" y="288"/>
                    </a:cxn>
                  </a:cxnLst>
                  <a:rect l="0" t="0" r="r" b="b"/>
                  <a:pathLst>
                    <a:path w="148" h="289">
                      <a:moveTo>
                        <a:pt x="0" y="0"/>
                      </a:moveTo>
                      <a:lnTo>
                        <a:pt x="147" y="0"/>
                      </a:lnTo>
                      <a:lnTo>
                        <a:pt x="147" y="288"/>
                      </a:lnTo>
                      <a:lnTo>
                        <a:pt x="0" y="288"/>
                      </a:lnTo>
                    </a:path>
                  </a:pathLst>
                </a:custGeom>
                <a:noFill/>
                <a:ln w="25400" cap="rnd" cmpd="sng">
                  <a:solidFill>
                    <a:schemeClr val="tx1"/>
                  </a:solidFill>
                  <a:prstDash val="solid"/>
                  <a:round/>
                  <a:headEnd type="none" w="med" len="med"/>
                  <a:tailEnd type="none" w="med" len="med"/>
                </a:ln>
                <a:effectLst/>
              </p:spPr>
              <p:txBody>
                <a:bodyPr/>
                <a:lstStyle/>
                <a:p>
                  <a:endParaRPr lang="en-US"/>
                </a:p>
              </p:txBody>
            </p:sp>
          </p:grpSp>
          <p:sp>
            <p:nvSpPr>
              <p:cNvPr id="2743445" name="Line 149"/>
              <p:cNvSpPr>
                <a:spLocks noChangeShapeType="1"/>
              </p:cNvSpPr>
              <p:nvPr/>
            </p:nvSpPr>
            <p:spPr bwMode="auto">
              <a:xfrm>
                <a:off x="3396" y="3184"/>
                <a:ext cx="96" cy="0"/>
              </a:xfrm>
              <a:prstGeom prst="line">
                <a:avLst/>
              </a:prstGeom>
              <a:noFill/>
              <a:ln w="25400">
                <a:solidFill>
                  <a:schemeClr val="tx1"/>
                </a:solidFill>
                <a:round/>
              </a:ln>
              <a:effectLst/>
            </p:spPr>
            <p:txBody>
              <a:bodyPr wrap="none" anchor="ctr"/>
              <a:lstStyle/>
              <a:p>
                <a:endParaRPr lang="en-US"/>
              </a:p>
            </p:txBody>
          </p:sp>
          <p:sp>
            <p:nvSpPr>
              <p:cNvPr id="2743446" name="Freeform 150"/>
              <p:cNvSpPr/>
              <p:nvPr/>
            </p:nvSpPr>
            <p:spPr bwMode="auto">
              <a:xfrm>
                <a:off x="3458" y="3088"/>
                <a:ext cx="48" cy="97"/>
              </a:xfrm>
              <a:custGeom>
                <a:avLst/>
                <a:gdLst/>
                <a:ahLst/>
                <a:cxnLst>
                  <a:cxn ang="0">
                    <a:pos x="0" y="96"/>
                  </a:cxn>
                  <a:cxn ang="0">
                    <a:pos x="0" y="0"/>
                  </a:cxn>
                  <a:cxn ang="0">
                    <a:pos x="47" y="0"/>
                  </a:cxn>
                  <a:cxn ang="0">
                    <a:pos x="47" y="0"/>
                  </a:cxn>
                </a:cxnLst>
                <a:rect l="0" t="0" r="r" b="b"/>
                <a:pathLst>
                  <a:path w="48" h="97">
                    <a:moveTo>
                      <a:pt x="0" y="96"/>
                    </a:moveTo>
                    <a:lnTo>
                      <a:pt x="0" y="0"/>
                    </a:lnTo>
                    <a:lnTo>
                      <a:pt x="47" y="0"/>
                    </a:lnTo>
                    <a:lnTo>
                      <a:pt x="47" y="0"/>
                    </a:lnTo>
                  </a:path>
                </a:pathLst>
              </a:custGeom>
              <a:noFill/>
              <a:ln w="25400" cap="rnd" cmpd="sng">
                <a:solidFill>
                  <a:schemeClr val="tx1"/>
                </a:solidFill>
                <a:prstDash val="solid"/>
                <a:round/>
                <a:headEnd type="none" w="med" len="med"/>
                <a:tailEnd type="none" w="med" len="med"/>
              </a:ln>
              <a:effectLst/>
            </p:spPr>
            <p:txBody>
              <a:bodyPr/>
              <a:lstStyle/>
              <a:p>
                <a:endParaRPr lang="en-US"/>
              </a:p>
            </p:txBody>
          </p:sp>
          <p:sp>
            <p:nvSpPr>
              <p:cNvPr id="2743447" name="Line 151"/>
              <p:cNvSpPr>
                <a:spLocks noChangeShapeType="1"/>
              </p:cNvSpPr>
              <p:nvPr/>
            </p:nvSpPr>
            <p:spPr bwMode="auto">
              <a:xfrm>
                <a:off x="3812" y="3088"/>
                <a:ext cx="157" cy="0"/>
              </a:xfrm>
              <a:prstGeom prst="line">
                <a:avLst/>
              </a:prstGeom>
              <a:noFill/>
              <a:ln w="25400">
                <a:solidFill>
                  <a:schemeClr val="tx1"/>
                </a:solidFill>
                <a:round/>
              </a:ln>
              <a:effectLst/>
            </p:spPr>
            <p:txBody>
              <a:bodyPr wrap="none" anchor="ctr"/>
              <a:lstStyle/>
              <a:p>
                <a:endParaRPr lang="en-US"/>
              </a:p>
            </p:txBody>
          </p:sp>
          <p:sp>
            <p:nvSpPr>
              <p:cNvPr id="2743448" name="Rectangle 152"/>
              <p:cNvSpPr>
                <a:spLocks noChangeArrowheads="1"/>
              </p:cNvSpPr>
              <p:nvPr/>
            </p:nvSpPr>
            <p:spPr bwMode="auto">
              <a:xfrm>
                <a:off x="4309" y="3042"/>
                <a:ext cx="334" cy="188"/>
              </a:xfrm>
              <a:prstGeom prst="rect">
                <a:avLst/>
              </a:prstGeom>
              <a:noFill/>
              <a:ln w="12700">
                <a:noFill/>
                <a:miter lim="800000"/>
              </a:ln>
              <a:effectLst/>
            </p:spPr>
            <p:txBody>
              <a:bodyPr wrap="none" lIns="90487" tIns="44450" rIns="90487" bIns="44450">
                <a:spAutoFit/>
              </a:bodyPr>
              <a:lstStyle/>
              <a:p>
                <a:pPr indent="0">
                  <a:buNone/>
                </a:pPr>
                <a:r>
                  <a:rPr lang="en-US" sz="1600" b="1">
                    <a:solidFill>
                      <a:schemeClr val="tx1"/>
                    </a:solidFill>
                    <a:latin typeface="Times" pitchFamily="-65" charset="0"/>
                  </a:rPr>
                  <a:t>  D$</a:t>
                </a:r>
              </a:p>
            </p:txBody>
          </p:sp>
          <p:grpSp>
            <p:nvGrpSpPr>
              <p:cNvPr id="2743335" name="Group 153"/>
              <p:cNvGrpSpPr/>
              <p:nvPr/>
            </p:nvGrpSpPr>
            <p:grpSpPr bwMode="auto">
              <a:xfrm>
                <a:off x="4360" y="3040"/>
                <a:ext cx="325" cy="289"/>
                <a:chOff x="4360" y="3040"/>
                <a:chExt cx="325" cy="289"/>
              </a:xfrm>
            </p:grpSpPr>
            <p:sp>
              <p:nvSpPr>
                <p:cNvPr id="2743450" name="Freeform 154"/>
                <p:cNvSpPr/>
                <p:nvPr/>
              </p:nvSpPr>
              <p:spPr bwMode="auto">
                <a:xfrm>
                  <a:off x="4360" y="3040"/>
                  <a:ext cx="162" cy="289"/>
                </a:xfrm>
                <a:custGeom>
                  <a:avLst/>
                  <a:gdLst/>
                  <a:ahLst/>
                  <a:cxnLst>
                    <a:cxn ang="0">
                      <a:pos x="161" y="0"/>
                    </a:cxn>
                    <a:cxn ang="0">
                      <a:pos x="0" y="0"/>
                    </a:cxn>
                    <a:cxn ang="0">
                      <a:pos x="0" y="288"/>
                    </a:cxn>
                    <a:cxn ang="0">
                      <a:pos x="161" y="288"/>
                    </a:cxn>
                  </a:cxnLst>
                  <a:rect l="0" t="0" r="r" b="b"/>
                  <a:pathLst>
                    <a:path w="162" h="289">
                      <a:moveTo>
                        <a:pt x="161" y="0"/>
                      </a:moveTo>
                      <a:lnTo>
                        <a:pt x="0" y="0"/>
                      </a:lnTo>
                      <a:lnTo>
                        <a:pt x="0" y="288"/>
                      </a:lnTo>
                      <a:lnTo>
                        <a:pt x="161" y="288"/>
                      </a:lnTo>
                    </a:path>
                  </a:pathLst>
                </a:custGeom>
                <a:noFill/>
                <a:ln w="25400" cap="rnd" cmpd="sng">
                  <a:solidFill>
                    <a:schemeClr val="tx1"/>
                  </a:solidFill>
                  <a:prstDash val="solid"/>
                  <a:round/>
                  <a:headEnd type="none" w="med" len="med"/>
                  <a:tailEnd type="none" w="med" len="med"/>
                </a:ln>
                <a:effectLst/>
              </p:spPr>
              <p:txBody>
                <a:bodyPr/>
                <a:lstStyle/>
                <a:p>
                  <a:endParaRPr lang="en-US"/>
                </a:p>
              </p:txBody>
            </p:sp>
            <p:sp>
              <p:nvSpPr>
                <p:cNvPr id="2743451" name="Freeform 155"/>
                <p:cNvSpPr/>
                <p:nvPr/>
              </p:nvSpPr>
              <p:spPr bwMode="auto">
                <a:xfrm>
                  <a:off x="4521" y="3040"/>
                  <a:ext cx="164" cy="289"/>
                </a:xfrm>
                <a:custGeom>
                  <a:avLst/>
                  <a:gdLst/>
                  <a:ahLst/>
                  <a:cxnLst>
                    <a:cxn ang="0">
                      <a:pos x="0" y="0"/>
                    </a:cxn>
                    <a:cxn ang="0">
                      <a:pos x="163" y="0"/>
                    </a:cxn>
                    <a:cxn ang="0">
                      <a:pos x="163" y="288"/>
                    </a:cxn>
                    <a:cxn ang="0">
                      <a:pos x="0" y="288"/>
                    </a:cxn>
                  </a:cxnLst>
                  <a:rect l="0" t="0" r="r" b="b"/>
                  <a:pathLst>
                    <a:path w="164" h="289">
                      <a:moveTo>
                        <a:pt x="0" y="0"/>
                      </a:moveTo>
                      <a:lnTo>
                        <a:pt x="163" y="0"/>
                      </a:lnTo>
                      <a:lnTo>
                        <a:pt x="163" y="288"/>
                      </a:lnTo>
                      <a:lnTo>
                        <a:pt x="0" y="288"/>
                      </a:lnTo>
                    </a:path>
                  </a:pathLst>
                </a:custGeom>
                <a:noFill/>
                <a:ln w="25400" cap="rnd" cmpd="sng">
                  <a:solidFill>
                    <a:schemeClr val="tx1"/>
                  </a:solidFill>
                  <a:prstDash val="solid"/>
                  <a:round/>
                  <a:headEnd type="none" w="med" len="med"/>
                  <a:tailEnd type="none" w="med" len="med"/>
                </a:ln>
                <a:effectLst/>
              </p:spPr>
              <p:txBody>
                <a:bodyPr/>
                <a:lstStyle/>
                <a:p>
                  <a:endParaRPr lang="en-US"/>
                </a:p>
              </p:txBody>
            </p:sp>
          </p:grpSp>
          <p:sp>
            <p:nvSpPr>
              <p:cNvPr id="2743452" name="Rectangle 156"/>
              <p:cNvSpPr>
                <a:spLocks noChangeArrowheads="1"/>
              </p:cNvSpPr>
              <p:nvPr/>
            </p:nvSpPr>
            <p:spPr bwMode="auto">
              <a:xfrm>
                <a:off x="4801" y="3042"/>
                <a:ext cx="327" cy="188"/>
              </a:xfrm>
              <a:prstGeom prst="rect">
                <a:avLst/>
              </a:prstGeom>
              <a:noFill/>
              <a:ln w="12700">
                <a:noFill/>
                <a:miter lim="800000"/>
              </a:ln>
              <a:effectLst/>
            </p:spPr>
            <p:txBody>
              <a:bodyPr wrap="none" lIns="90487" tIns="44450" rIns="90487" bIns="44450">
                <a:spAutoFit/>
              </a:bodyPr>
              <a:lstStyle/>
              <a:p>
                <a:pPr indent="0">
                  <a:buNone/>
                </a:pPr>
                <a:r>
                  <a:rPr lang="en-US" sz="1600" b="1">
                    <a:solidFill>
                      <a:schemeClr val="tx1"/>
                    </a:solidFill>
                    <a:latin typeface="Times" pitchFamily="-65" charset="0"/>
                  </a:rPr>
                  <a:t>Reg</a:t>
                </a:r>
              </a:p>
            </p:txBody>
          </p:sp>
          <p:grpSp>
            <p:nvGrpSpPr>
              <p:cNvPr id="2743343" name="Group 157"/>
              <p:cNvGrpSpPr/>
              <p:nvPr/>
            </p:nvGrpSpPr>
            <p:grpSpPr bwMode="auto">
              <a:xfrm>
                <a:off x="4828" y="3040"/>
                <a:ext cx="284" cy="289"/>
                <a:chOff x="4828" y="3040"/>
                <a:chExt cx="284" cy="289"/>
              </a:xfrm>
            </p:grpSpPr>
            <p:sp>
              <p:nvSpPr>
                <p:cNvPr id="2743454" name="Freeform 158"/>
                <p:cNvSpPr/>
                <p:nvPr/>
              </p:nvSpPr>
              <p:spPr bwMode="auto">
                <a:xfrm>
                  <a:off x="4828" y="3040"/>
                  <a:ext cx="142" cy="289"/>
                </a:xfrm>
                <a:custGeom>
                  <a:avLst/>
                  <a:gdLst/>
                  <a:ahLst/>
                  <a:cxnLst>
                    <a:cxn ang="0">
                      <a:pos x="141" y="0"/>
                    </a:cxn>
                    <a:cxn ang="0">
                      <a:pos x="0" y="0"/>
                    </a:cxn>
                    <a:cxn ang="0">
                      <a:pos x="0" y="288"/>
                    </a:cxn>
                    <a:cxn ang="0">
                      <a:pos x="141" y="288"/>
                    </a:cxn>
                  </a:cxnLst>
                  <a:rect l="0" t="0" r="r" b="b"/>
                  <a:pathLst>
                    <a:path w="142" h="289">
                      <a:moveTo>
                        <a:pt x="141" y="0"/>
                      </a:moveTo>
                      <a:lnTo>
                        <a:pt x="0" y="0"/>
                      </a:lnTo>
                      <a:lnTo>
                        <a:pt x="0" y="288"/>
                      </a:lnTo>
                      <a:lnTo>
                        <a:pt x="141" y="288"/>
                      </a:lnTo>
                    </a:path>
                  </a:pathLst>
                </a:custGeom>
                <a:noFill/>
                <a:ln w="25400" cap="rnd" cmpd="sng">
                  <a:solidFill>
                    <a:schemeClr val="tx1"/>
                  </a:solidFill>
                  <a:prstDash val="solid"/>
                  <a:round/>
                  <a:headEnd type="none" w="med" len="med"/>
                  <a:tailEnd type="none" w="med" len="med"/>
                </a:ln>
                <a:effectLst/>
              </p:spPr>
              <p:txBody>
                <a:bodyPr/>
                <a:lstStyle/>
                <a:p>
                  <a:endParaRPr lang="en-US"/>
                </a:p>
              </p:txBody>
            </p:sp>
            <p:sp>
              <p:nvSpPr>
                <p:cNvPr id="2743455" name="Freeform 159"/>
                <p:cNvSpPr/>
                <p:nvPr/>
              </p:nvSpPr>
              <p:spPr bwMode="auto">
                <a:xfrm>
                  <a:off x="4969" y="3040"/>
                  <a:ext cx="143" cy="289"/>
                </a:xfrm>
                <a:custGeom>
                  <a:avLst/>
                  <a:gdLst/>
                  <a:ahLst/>
                  <a:cxnLst>
                    <a:cxn ang="0">
                      <a:pos x="0" y="0"/>
                    </a:cxn>
                    <a:cxn ang="0">
                      <a:pos x="142" y="0"/>
                    </a:cxn>
                    <a:cxn ang="0">
                      <a:pos x="142" y="288"/>
                    </a:cxn>
                    <a:cxn ang="0">
                      <a:pos x="0" y="288"/>
                    </a:cxn>
                  </a:cxnLst>
                  <a:rect l="0" t="0" r="r" b="b"/>
                  <a:pathLst>
                    <a:path w="143" h="289">
                      <a:moveTo>
                        <a:pt x="0" y="0"/>
                      </a:moveTo>
                      <a:lnTo>
                        <a:pt x="142" y="0"/>
                      </a:lnTo>
                      <a:lnTo>
                        <a:pt x="142" y="288"/>
                      </a:lnTo>
                      <a:lnTo>
                        <a:pt x="0" y="288"/>
                      </a:lnTo>
                    </a:path>
                  </a:pathLst>
                </a:custGeom>
                <a:noFill/>
                <a:ln w="25400" cap="rnd" cmpd="sng">
                  <a:solidFill>
                    <a:schemeClr val="tx1"/>
                  </a:solidFill>
                  <a:prstDash val="solid"/>
                  <a:round/>
                  <a:headEnd type="none" w="med" len="med"/>
                  <a:tailEnd type="none" w="med" len="med"/>
                </a:ln>
                <a:effectLst/>
              </p:spPr>
              <p:txBody>
                <a:bodyPr/>
                <a:lstStyle/>
                <a:p>
                  <a:endParaRPr lang="en-US"/>
                </a:p>
              </p:txBody>
            </p:sp>
          </p:grpSp>
          <p:sp>
            <p:nvSpPr>
              <p:cNvPr id="2743456" name="Line 160"/>
              <p:cNvSpPr>
                <a:spLocks noChangeShapeType="1"/>
              </p:cNvSpPr>
              <p:nvPr/>
            </p:nvSpPr>
            <p:spPr bwMode="auto">
              <a:xfrm>
                <a:off x="4681" y="3184"/>
                <a:ext cx="139" cy="0"/>
              </a:xfrm>
              <a:prstGeom prst="line">
                <a:avLst/>
              </a:prstGeom>
              <a:noFill/>
              <a:ln w="25400">
                <a:solidFill>
                  <a:schemeClr val="tx1"/>
                </a:solidFill>
                <a:round/>
              </a:ln>
              <a:effectLst/>
            </p:spPr>
            <p:txBody>
              <a:bodyPr wrap="none" anchor="ctr"/>
              <a:lstStyle/>
              <a:p>
                <a:endParaRPr lang="en-US"/>
              </a:p>
            </p:txBody>
          </p:sp>
          <p:sp>
            <p:nvSpPr>
              <p:cNvPr id="2743457" name="Line 161"/>
              <p:cNvSpPr>
                <a:spLocks noChangeShapeType="1"/>
              </p:cNvSpPr>
              <p:nvPr/>
            </p:nvSpPr>
            <p:spPr bwMode="auto">
              <a:xfrm>
                <a:off x="4197" y="3184"/>
                <a:ext cx="155" cy="0"/>
              </a:xfrm>
              <a:prstGeom prst="line">
                <a:avLst/>
              </a:prstGeom>
              <a:noFill/>
              <a:ln w="25400">
                <a:solidFill>
                  <a:schemeClr val="tx1"/>
                </a:solidFill>
                <a:round/>
              </a:ln>
              <a:effectLst/>
            </p:spPr>
            <p:txBody>
              <a:bodyPr wrap="none" anchor="ctr"/>
              <a:lstStyle/>
              <a:p>
                <a:endParaRPr lang="en-US"/>
              </a:p>
            </p:txBody>
          </p:sp>
          <p:sp>
            <p:nvSpPr>
              <p:cNvPr id="2743458" name="Freeform 162"/>
              <p:cNvSpPr/>
              <p:nvPr/>
            </p:nvSpPr>
            <p:spPr bwMode="auto">
              <a:xfrm>
                <a:off x="4318" y="3184"/>
                <a:ext cx="431" cy="193"/>
              </a:xfrm>
              <a:custGeom>
                <a:avLst/>
                <a:gdLst/>
                <a:ahLst/>
                <a:cxnLst>
                  <a:cxn ang="0">
                    <a:pos x="0" y="0"/>
                  </a:cxn>
                  <a:cxn ang="0">
                    <a:pos x="0" y="192"/>
                  </a:cxn>
                  <a:cxn ang="0">
                    <a:pos x="391" y="192"/>
                  </a:cxn>
                  <a:cxn ang="0">
                    <a:pos x="391" y="64"/>
                  </a:cxn>
                  <a:cxn ang="0">
                    <a:pos x="430" y="0"/>
                  </a:cxn>
                </a:cxnLst>
                <a:rect l="0" t="0" r="r" b="b"/>
                <a:pathLst>
                  <a:path w="431" h="193">
                    <a:moveTo>
                      <a:pt x="0" y="0"/>
                    </a:moveTo>
                    <a:lnTo>
                      <a:pt x="0" y="192"/>
                    </a:lnTo>
                    <a:lnTo>
                      <a:pt x="391" y="192"/>
                    </a:lnTo>
                    <a:lnTo>
                      <a:pt x="391" y="64"/>
                    </a:lnTo>
                    <a:lnTo>
                      <a:pt x="430" y="0"/>
                    </a:lnTo>
                  </a:path>
                </a:pathLst>
              </a:custGeom>
              <a:noFill/>
              <a:ln w="25400" cap="rnd" cmpd="sng">
                <a:solidFill>
                  <a:schemeClr val="tx1"/>
                </a:solidFill>
                <a:prstDash val="solid"/>
                <a:round/>
                <a:headEnd type="none" w="med" len="med"/>
                <a:tailEnd type="none" w="med" len="med"/>
              </a:ln>
              <a:effectLst/>
            </p:spPr>
            <p:txBody>
              <a:bodyPr/>
              <a:lstStyle/>
              <a:p>
                <a:endParaRPr lang="en-US"/>
              </a:p>
            </p:txBody>
          </p:sp>
          <p:sp>
            <p:nvSpPr>
              <p:cNvPr id="2743459" name="Line 163"/>
              <p:cNvSpPr>
                <a:spLocks noChangeShapeType="1"/>
              </p:cNvSpPr>
              <p:nvPr/>
            </p:nvSpPr>
            <p:spPr bwMode="auto">
              <a:xfrm>
                <a:off x="3812" y="3280"/>
                <a:ext cx="157" cy="0"/>
              </a:xfrm>
              <a:prstGeom prst="line">
                <a:avLst/>
              </a:prstGeom>
              <a:noFill/>
              <a:ln w="25400">
                <a:solidFill>
                  <a:schemeClr val="tx1"/>
                </a:solidFill>
                <a:round/>
              </a:ln>
              <a:effectLst/>
            </p:spPr>
            <p:txBody>
              <a:bodyPr wrap="none" anchor="ctr"/>
              <a:lstStyle/>
              <a:p>
                <a:endParaRPr lang="en-US"/>
              </a:p>
            </p:txBody>
          </p:sp>
          <p:sp>
            <p:nvSpPr>
              <p:cNvPr id="2743460" name="Freeform 164"/>
              <p:cNvSpPr/>
              <p:nvPr/>
            </p:nvSpPr>
            <p:spPr bwMode="auto">
              <a:xfrm>
                <a:off x="3905" y="3179"/>
                <a:ext cx="337" cy="278"/>
              </a:xfrm>
              <a:custGeom>
                <a:avLst/>
                <a:gdLst/>
                <a:ahLst/>
                <a:cxnLst>
                  <a:cxn ang="0">
                    <a:pos x="0" y="101"/>
                  </a:cxn>
                  <a:cxn ang="0">
                    <a:pos x="0" y="277"/>
                  </a:cxn>
                  <a:cxn ang="0">
                    <a:pos x="294" y="277"/>
                  </a:cxn>
                  <a:cxn ang="0">
                    <a:pos x="294" y="90"/>
                  </a:cxn>
                  <a:cxn ang="0">
                    <a:pos x="336" y="0"/>
                  </a:cxn>
                </a:cxnLst>
                <a:rect l="0" t="0" r="r" b="b"/>
                <a:pathLst>
                  <a:path w="337" h="278">
                    <a:moveTo>
                      <a:pt x="0" y="101"/>
                    </a:moveTo>
                    <a:lnTo>
                      <a:pt x="0" y="277"/>
                    </a:lnTo>
                    <a:lnTo>
                      <a:pt x="294" y="277"/>
                    </a:lnTo>
                    <a:lnTo>
                      <a:pt x="294" y="90"/>
                    </a:lnTo>
                    <a:lnTo>
                      <a:pt x="336" y="0"/>
                    </a:lnTo>
                  </a:path>
                </a:pathLst>
              </a:custGeom>
              <a:noFill/>
              <a:ln w="25400" cap="rnd" cmpd="sng">
                <a:solidFill>
                  <a:schemeClr val="tx1"/>
                </a:solidFill>
                <a:prstDash val="solid"/>
                <a:round/>
                <a:headEnd type="none" w="med" len="med"/>
                <a:tailEnd type="none" w="med" len="med"/>
              </a:ln>
              <a:effectLst/>
            </p:spPr>
            <p:txBody>
              <a:bodyPr/>
              <a:lstStyle/>
              <a:p>
                <a:endParaRPr lang="en-US"/>
              </a:p>
            </p:txBody>
          </p:sp>
        </p:grpSp>
        <p:sp>
          <p:nvSpPr>
            <p:cNvPr id="2743461" name="Rectangle 165"/>
            <p:cNvSpPr>
              <a:spLocks noChangeArrowheads="1"/>
            </p:cNvSpPr>
            <p:nvPr/>
          </p:nvSpPr>
          <p:spPr bwMode="auto">
            <a:xfrm>
              <a:off x="-99" y="891"/>
              <a:ext cx="686" cy="598"/>
            </a:xfrm>
            <a:prstGeom prst="rect">
              <a:avLst/>
            </a:prstGeom>
            <a:noFill/>
            <a:ln w="12700">
              <a:noFill/>
              <a:miter lim="800000"/>
            </a:ln>
            <a:effectLst/>
          </p:spPr>
          <p:txBody>
            <a:bodyPr wrap="none" lIns="90487" tIns="44450" rIns="90487" bIns="44450">
              <a:spAutoFit/>
            </a:bodyPr>
            <a:lstStyle/>
            <a:p>
              <a:pPr indent="0" algn="ctr">
                <a:lnSpc>
                  <a:spcPct val="80000"/>
                </a:lnSpc>
                <a:buNone/>
              </a:pPr>
              <a:r>
                <a:rPr lang="en-US" sz="2800" b="1" dirty="0">
                  <a:solidFill>
                    <a:schemeClr val="tx1"/>
                  </a:solidFill>
                  <a:latin typeface="Arial" panose="020B0604020202020204" pitchFamily="34" charset="0"/>
                </a:rPr>
                <a:t>instr</a:t>
              </a:r>
            </a:p>
            <a:p>
              <a:pPr indent="0" algn="ctr">
                <a:lnSpc>
                  <a:spcPct val="80000"/>
                </a:lnSpc>
                <a:buNone/>
              </a:pPr>
              <a:r>
                <a:rPr lang="en-US" sz="2800" b="1" dirty="0">
                  <a:solidFill>
                    <a:schemeClr val="tx1"/>
                  </a:solidFill>
                  <a:latin typeface="Arial" panose="020B0604020202020204" pitchFamily="34" charset="0"/>
                </a:rPr>
                <a:t>order</a:t>
              </a:r>
            </a:p>
          </p:txBody>
        </p:sp>
        <p:sp>
          <p:nvSpPr>
            <p:cNvPr id="2743462" name="Rectangle 166"/>
            <p:cNvSpPr>
              <a:spLocks noChangeArrowheads="1"/>
            </p:cNvSpPr>
            <p:nvPr/>
          </p:nvSpPr>
          <p:spPr bwMode="auto">
            <a:xfrm>
              <a:off x="1867" y="551"/>
              <a:ext cx="2162" cy="286"/>
            </a:xfrm>
            <a:prstGeom prst="rect">
              <a:avLst/>
            </a:prstGeom>
            <a:noFill/>
            <a:ln w="12700">
              <a:noFill/>
              <a:miter lim="800000"/>
            </a:ln>
            <a:effectLst/>
          </p:spPr>
          <p:txBody>
            <a:bodyPr wrap="none" lIns="90487" tIns="44450" rIns="90487" bIns="44450">
              <a:spAutoFit/>
            </a:bodyPr>
            <a:lstStyle/>
            <a:p>
              <a:pPr indent="0">
                <a:buNone/>
              </a:pPr>
              <a:r>
                <a:rPr lang="en-US" sz="2800" b="1">
                  <a:solidFill>
                    <a:schemeClr val="tx1"/>
                  </a:solidFill>
                  <a:latin typeface="Arial" panose="020B0604020202020204" pitchFamily="34" charset="0"/>
                </a:rPr>
                <a:t>Time </a:t>
              </a:r>
              <a:r>
                <a:rPr lang="en-US" sz="2800" b="1" dirty="0">
                  <a:solidFill>
                    <a:schemeClr val="tx1"/>
                  </a:solidFill>
                  <a:latin typeface="Arial" panose="020B0604020202020204" pitchFamily="34" charset="0"/>
                </a:rPr>
                <a:t>(clock cycles)</a:t>
              </a:r>
            </a:p>
          </p:txBody>
        </p:sp>
      </p:grpSp>
      <p:sp>
        <p:nvSpPr>
          <p:cNvPr id="167" name="Title 166"/>
          <p:cNvSpPr>
            <a:spLocks noGrp="1"/>
          </p:cNvSpPr>
          <p:nvPr>
            <p:ph type="title" idx="4294967295"/>
          </p:nvPr>
        </p:nvSpPr>
        <p:spPr>
          <a:xfrm>
            <a:off x="0" y="253365"/>
            <a:ext cx="7010400" cy="372110"/>
          </a:xfrm>
        </p:spPr>
        <p:txBody>
          <a:bodyPr>
            <a:noAutofit/>
          </a:bodyPr>
          <a:lstStyle/>
          <a:p>
            <a:r>
              <a:rPr lang="zh-CN" altLang="en-US" dirty="0">
                <a:solidFill>
                  <a:schemeClr val="accent1"/>
                </a:solidFill>
              </a:rPr>
              <a:t>结构冒险</a:t>
            </a:r>
            <a:r>
              <a:rPr lang="en-US" dirty="0">
                <a:solidFill>
                  <a:schemeClr val="accent1"/>
                </a:solidFill>
              </a:rPr>
              <a:t> #1: </a:t>
            </a:r>
            <a:r>
              <a:rPr lang="zh-CN" altLang="en-US" dirty="0">
                <a:solidFill>
                  <a:schemeClr val="accent1"/>
                </a:solidFill>
              </a:rPr>
              <a:t>单一内存</a:t>
            </a:r>
            <a:endParaRPr lang="en-US" dirty="0">
              <a:solidFill>
                <a:schemeClr val="accent1"/>
              </a:solidFill>
            </a:endParaRPr>
          </a:p>
        </p:txBody>
      </p:sp>
      <p:grpSp>
        <p:nvGrpSpPr>
          <p:cNvPr id="40" name="Group 39"/>
          <p:cNvGrpSpPr/>
          <p:nvPr/>
        </p:nvGrpSpPr>
        <p:grpSpPr>
          <a:xfrm>
            <a:off x="6749976" y="2107530"/>
            <a:ext cx="3679891" cy="2473326"/>
            <a:chOff x="5364957" y="2380135"/>
            <a:chExt cx="3679891" cy="2473326"/>
          </a:xfrm>
        </p:grpSpPr>
        <p:sp>
          <p:nvSpPr>
            <p:cNvPr id="35" name="TextBox 34"/>
            <p:cNvSpPr txBox="1"/>
            <p:nvPr/>
          </p:nvSpPr>
          <p:spPr>
            <a:xfrm>
              <a:off x="7181059" y="2380135"/>
              <a:ext cx="1863789" cy="940435"/>
            </a:xfrm>
            <a:prstGeom prst="rect">
              <a:avLst/>
            </a:prstGeom>
            <a:solidFill>
              <a:schemeClr val="bg1"/>
            </a:solidFill>
          </p:spPr>
          <p:txBody>
            <a:bodyPr wrap="square" lIns="0" tIns="0" rIns="0" bIns="0" rtlCol="0">
              <a:spAutoFit/>
            </a:bodyPr>
            <a:lstStyle/>
            <a:p>
              <a:pPr indent="0">
                <a:buNone/>
              </a:pPr>
              <a:r>
                <a:rPr lang="zh-CN" altLang="en-US" sz="2400" dirty="0">
                  <a:solidFill>
                    <a:srgbClr val="FF0000"/>
                  </a:solidFill>
                </a:rPr>
                <a:t>在同一个时钟周期从同一地址内存中读取</a:t>
              </a:r>
              <a:endParaRPr lang="en-US" sz="2400" dirty="0">
                <a:solidFill>
                  <a:srgbClr val="FF0000"/>
                </a:solidFill>
              </a:endParaRPr>
            </a:p>
          </p:txBody>
        </p:sp>
        <p:cxnSp>
          <p:nvCxnSpPr>
            <p:cNvPr id="37" name="Straight Arrow Connector 36"/>
            <p:cNvCxnSpPr/>
            <p:nvPr/>
          </p:nvCxnSpPr>
          <p:spPr>
            <a:xfrm flipH="1">
              <a:off x="5511008" y="2873055"/>
              <a:ext cx="1574800" cy="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flipH="1">
              <a:off x="5364957" y="3661249"/>
              <a:ext cx="1722438" cy="1192212"/>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sp>
        <p:nvSpPr>
          <p:cNvPr id="2743351" name="矩形 2743350"/>
          <p:cNvSpPr/>
          <p:nvPr/>
        </p:nvSpPr>
        <p:spPr>
          <a:xfrm>
            <a:off x="2832026" y="6215558"/>
            <a:ext cx="5784215" cy="404495"/>
          </a:xfrm>
          <a:prstGeom prst="rect">
            <a:avLst/>
          </a:prstGeom>
        </p:spPr>
        <p:txBody>
          <a:bodyPr wrap="none">
            <a:spAutoFit/>
          </a:bodyPr>
          <a:lstStyle/>
          <a:p>
            <a:pPr lvl="1" indent="0">
              <a:buNone/>
            </a:pPr>
            <a:r>
              <a:rPr lang="zh-CN" altLang="en-US" sz="2400" b="1" dirty="0">
                <a:solidFill>
                  <a:srgbClr val="FF0000"/>
                </a:solidFill>
              </a:rPr>
              <a:t>解决方案：使用独立的</a:t>
            </a:r>
            <a:r>
              <a:rPr lang="en-US" altLang="zh-CN" sz="2400" b="1" dirty="0">
                <a:solidFill>
                  <a:srgbClr val="FF0000"/>
                </a:solidFill>
              </a:rPr>
              <a:t> L1 I$ </a:t>
            </a:r>
            <a:r>
              <a:rPr lang="zh-CN" altLang="en-US" sz="2400" b="1" dirty="0">
                <a:solidFill>
                  <a:srgbClr val="FF0000"/>
                </a:solidFill>
              </a:rPr>
              <a:t>和</a:t>
            </a:r>
            <a:r>
              <a:rPr lang="en-US" altLang="zh-CN" sz="2400" b="1" dirty="0">
                <a:solidFill>
                  <a:srgbClr val="FF0000"/>
                </a:solidFill>
              </a:rPr>
              <a:t> L1 D$</a:t>
            </a:r>
            <a:endParaRPr lang="en-AU" altLang="zh-CN" sz="2400" b="1" dirty="0">
              <a:solidFill>
                <a:srgbClr val="FF0000"/>
              </a:solidFill>
            </a:endParaRPr>
          </a:p>
        </p:txBody>
      </p:sp>
    </p:spTree>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7394" name="Rectangle 2"/>
          <p:cNvSpPr>
            <a:spLocks noGrp="1" noChangeArrowheads="1"/>
          </p:cNvSpPr>
          <p:nvPr>
            <p:ph type="title" idx="4294967295"/>
          </p:nvPr>
        </p:nvSpPr>
        <p:spPr>
          <a:xfrm>
            <a:off x="0" y="274320"/>
            <a:ext cx="8229600" cy="1143000"/>
          </a:xfrm>
        </p:spPr>
        <p:txBody>
          <a:bodyPr>
            <a:normAutofit/>
          </a:bodyPr>
          <a:lstStyle/>
          <a:p>
            <a:r>
              <a:rPr lang="zh-CN" altLang="en-US" dirty="0">
                <a:solidFill>
                  <a:schemeClr val="accent1"/>
                </a:solidFill>
              </a:rPr>
              <a:t>结构冒险</a:t>
            </a:r>
            <a:r>
              <a:rPr lang="en-US" dirty="0">
                <a:solidFill>
                  <a:schemeClr val="accent1"/>
                </a:solidFill>
              </a:rPr>
              <a:t> #2: </a:t>
            </a:r>
            <a:r>
              <a:rPr lang="zh-CN" altLang="en-US" dirty="0">
                <a:solidFill>
                  <a:schemeClr val="accent1"/>
                </a:solidFill>
              </a:rPr>
              <a:t>寄存器</a:t>
            </a:r>
            <a:r>
              <a:rPr lang="en-US" dirty="0">
                <a:solidFill>
                  <a:schemeClr val="accent1"/>
                </a:solidFill>
              </a:rPr>
              <a:t> (1/2)</a:t>
            </a:r>
          </a:p>
        </p:txBody>
      </p:sp>
      <p:grpSp>
        <p:nvGrpSpPr>
          <p:cNvPr id="2" name="Group 4"/>
          <p:cNvGrpSpPr/>
          <p:nvPr/>
        </p:nvGrpSpPr>
        <p:grpSpPr bwMode="auto">
          <a:xfrm>
            <a:off x="6559745" y="2156775"/>
            <a:ext cx="1090612" cy="2986087"/>
            <a:chOff x="2897" y="1099"/>
            <a:chExt cx="687" cy="1881"/>
          </a:xfrm>
        </p:grpSpPr>
        <p:sp>
          <p:nvSpPr>
            <p:cNvPr id="2747397" name="Oval 5"/>
            <p:cNvSpPr>
              <a:spLocks noChangeArrowheads="1"/>
            </p:cNvSpPr>
            <p:nvPr/>
          </p:nvSpPr>
          <p:spPr bwMode="auto">
            <a:xfrm>
              <a:off x="2897" y="2481"/>
              <a:ext cx="623" cy="499"/>
            </a:xfrm>
            <a:prstGeom prst="ellipse">
              <a:avLst/>
            </a:prstGeom>
            <a:noFill/>
            <a:ln w="57150">
              <a:solidFill>
                <a:schemeClr val="accent1"/>
              </a:solidFill>
              <a:round/>
            </a:ln>
            <a:effectLst/>
          </p:spPr>
          <p:txBody>
            <a:bodyPr wrap="none" anchor="ctr"/>
            <a:lstStyle/>
            <a:p>
              <a:endParaRPr lang="en-US"/>
            </a:p>
          </p:txBody>
        </p:sp>
        <p:sp>
          <p:nvSpPr>
            <p:cNvPr id="2747398" name="Oval 6"/>
            <p:cNvSpPr>
              <a:spLocks noChangeArrowheads="1"/>
            </p:cNvSpPr>
            <p:nvPr/>
          </p:nvSpPr>
          <p:spPr bwMode="auto">
            <a:xfrm>
              <a:off x="2961" y="1099"/>
              <a:ext cx="623" cy="566"/>
            </a:xfrm>
            <a:prstGeom prst="ellipse">
              <a:avLst/>
            </a:prstGeom>
            <a:noFill/>
            <a:ln w="57150">
              <a:solidFill>
                <a:schemeClr val="accent1"/>
              </a:solidFill>
              <a:round/>
            </a:ln>
            <a:effectLst/>
          </p:spPr>
          <p:txBody>
            <a:bodyPr wrap="none" anchor="ctr"/>
            <a:lstStyle/>
            <a:p>
              <a:endParaRPr lang="en-US"/>
            </a:p>
          </p:txBody>
        </p:sp>
      </p:grpSp>
      <p:grpSp>
        <p:nvGrpSpPr>
          <p:cNvPr id="173" name="Group 7"/>
          <p:cNvGrpSpPr/>
          <p:nvPr/>
        </p:nvGrpSpPr>
        <p:grpSpPr bwMode="auto">
          <a:xfrm>
            <a:off x="2826227" y="1319368"/>
            <a:ext cx="7259638" cy="4700588"/>
            <a:chOff x="555" y="551"/>
            <a:chExt cx="4573" cy="2961"/>
          </a:xfrm>
        </p:grpSpPr>
        <p:grpSp>
          <p:nvGrpSpPr>
            <p:cNvPr id="174" name="Group 8"/>
            <p:cNvGrpSpPr/>
            <p:nvPr/>
          </p:nvGrpSpPr>
          <p:grpSpPr bwMode="auto">
            <a:xfrm>
              <a:off x="2624" y="1200"/>
              <a:ext cx="340" cy="289"/>
              <a:chOff x="2624" y="1200"/>
              <a:chExt cx="340" cy="289"/>
            </a:xfrm>
          </p:grpSpPr>
          <p:sp>
            <p:nvSpPr>
              <p:cNvPr id="331" name="Freeform 9"/>
              <p:cNvSpPr/>
              <p:nvPr/>
            </p:nvSpPr>
            <p:spPr bwMode="auto">
              <a:xfrm>
                <a:off x="2624" y="1200"/>
                <a:ext cx="170" cy="289"/>
              </a:xfrm>
              <a:custGeom>
                <a:avLst/>
                <a:gdLst/>
                <a:ahLst/>
                <a:cxnLst>
                  <a:cxn ang="0">
                    <a:pos x="169" y="0"/>
                  </a:cxn>
                  <a:cxn ang="0">
                    <a:pos x="0" y="0"/>
                  </a:cxn>
                  <a:cxn ang="0">
                    <a:pos x="0" y="288"/>
                  </a:cxn>
                  <a:cxn ang="0">
                    <a:pos x="169" y="288"/>
                  </a:cxn>
                </a:cxnLst>
                <a:rect l="0" t="0" r="r" b="b"/>
                <a:pathLst>
                  <a:path w="170" h="289">
                    <a:moveTo>
                      <a:pt x="169" y="0"/>
                    </a:moveTo>
                    <a:lnTo>
                      <a:pt x="0" y="0"/>
                    </a:lnTo>
                    <a:lnTo>
                      <a:pt x="0" y="288"/>
                    </a:lnTo>
                    <a:lnTo>
                      <a:pt x="169" y="288"/>
                    </a:lnTo>
                  </a:path>
                </a:pathLst>
              </a:custGeom>
              <a:noFill/>
              <a:ln w="25400" cap="rnd" cmpd="sng">
                <a:solidFill>
                  <a:schemeClr val="tx1"/>
                </a:solidFill>
                <a:prstDash val="solid"/>
                <a:round/>
                <a:headEnd type="none" w="med" len="med"/>
                <a:tailEnd type="none" w="med" len="med"/>
              </a:ln>
              <a:effectLst/>
            </p:spPr>
            <p:txBody>
              <a:bodyPr/>
              <a:lstStyle/>
              <a:p>
                <a:endParaRPr lang="en-US"/>
              </a:p>
            </p:txBody>
          </p:sp>
          <p:sp>
            <p:nvSpPr>
              <p:cNvPr id="332" name="Freeform 10"/>
              <p:cNvSpPr/>
              <p:nvPr/>
            </p:nvSpPr>
            <p:spPr bwMode="auto">
              <a:xfrm>
                <a:off x="2793" y="1200"/>
                <a:ext cx="171" cy="289"/>
              </a:xfrm>
              <a:custGeom>
                <a:avLst/>
                <a:gdLst/>
                <a:ahLst/>
                <a:cxnLst>
                  <a:cxn ang="0">
                    <a:pos x="0" y="0"/>
                  </a:cxn>
                  <a:cxn ang="0">
                    <a:pos x="170" y="0"/>
                  </a:cxn>
                  <a:cxn ang="0">
                    <a:pos x="170" y="288"/>
                  </a:cxn>
                  <a:cxn ang="0">
                    <a:pos x="0" y="288"/>
                  </a:cxn>
                </a:cxnLst>
                <a:rect l="0" t="0" r="r" b="b"/>
                <a:pathLst>
                  <a:path w="171" h="289">
                    <a:moveTo>
                      <a:pt x="0" y="0"/>
                    </a:moveTo>
                    <a:lnTo>
                      <a:pt x="170" y="0"/>
                    </a:lnTo>
                    <a:lnTo>
                      <a:pt x="170" y="288"/>
                    </a:lnTo>
                    <a:lnTo>
                      <a:pt x="0" y="288"/>
                    </a:lnTo>
                  </a:path>
                </a:pathLst>
              </a:custGeom>
              <a:noFill/>
              <a:ln w="25400" cap="rnd" cmpd="sng">
                <a:solidFill>
                  <a:schemeClr val="tx1"/>
                </a:solidFill>
                <a:prstDash val="solid"/>
                <a:round/>
                <a:headEnd type="none" w="med" len="med"/>
                <a:tailEnd type="none" w="med" len="med"/>
              </a:ln>
              <a:effectLst/>
            </p:spPr>
            <p:txBody>
              <a:bodyPr/>
              <a:lstStyle/>
              <a:p>
                <a:endParaRPr lang="en-US"/>
              </a:p>
            </p:txBody>
          </p:sp>
        </p:grpSp>
        <p:grpSp>
          <p:nvGrpSpPr>
            <p:cNvPr id="175" name="Group 11"/>
            <p:cNvGrpSpPr/>
            <p:nvPr/>
          </p:nvGrpSpPr>
          <p:grpSpPr bwMode="auto">
            <a:xfrm>
              <a:off x="2624" y="2592"/>
              <a:ext cx="340" cy="289"/>
              <a:chOff x="2624" y="2592"/>
              <a:chExt cx="340" cy="289"/>
            </a:xfrm>
          </p:grpSpPr>
          <p:sp>
            <p:nvSpPr>
              <p:cNvPr id="329" name="Freeform 12"/>
              <p:cNvSpPr/>
              <p:nvPr/>
            </p:nvSpPr>
            <p:spPr bwMode="auto">
              <a:xfrm>
                <a:off x="2624" y="2592"/>
                <a:ext cx="170" cy="289"/>
              </a:xfrm>
              <a:custGeom>
                <a:avLst/>
                <a:gdLst/>
                <a:ahLst/>
                <a:cxnLst>
                  <a:cxn ang="0">
                    <a:pos x="169" y="0"/>
                  </a:cxn>
                  <a:cxn ang="0">
                    <a:pos x="0" y="0"/>
                  </a:cxn>
                  <a:cxn ang="0">
                    <a:pos x="0" y="288"/>
                  </a:cxn>
                  <a:cxn ang="0">
                    <a:pos x="169" y="288"/>
                  </a:cxn>
                </a:cxnLst>
                <a:rect l="0" t="0" r="r" b="b"/>
                <a:pathLst>
                  <a:path w="170" h="289">
                    <a:moveTo>
                      <a:pt x="169" y="0"/>
                    </a:moveTo>
                    <a:lnTo>
                      <a:pt x="0" y="0"/>
                    </a:lnTo>
                    <a:lnTo>
                      <a:pt x="0" y="288"/>
                    </a:lnTo>
                    <a:lnTo>
                      <a:pt x="169" y="288"/>
                    </a:lnTo>
                  </a:path>
                </a:pathLst>
              </a:custGeom>
              <a:noFill/>
              <a:ln w="25400" cap="rnd" cmpd="sng">
                <a:solidFill>
                  <a:schemeClr val="tx1"/>
                </a:solidFill>
                <a:prstDash val="solid"/>
                <a:round/>
                <a:headEnd type="none" w="med" len="med"/>
                <a:tailEnd type="none" w="med" len="med"/>
              </a:ln>
              <a:effectLst/>
            </p:spPr>
            <p:txBody>
              <a:bodyPr/>
              <a:lstStyle/>
              <a:p>
                <a:endParaRPr lang="en-US"/>
              </a:p>
            </p:txBody>
          </p:sp>
          <p:sp>
            <p:nvSpPr>
              <p:cNvPr id="330" name="Freeform 13"/>
              <p:cNvSpPr/>
              <p:nvPr/>
            </p:nvSpPr>
            <p:spPr bwMode="auto">
              <a:xfrm>
                <a:off x="2793" y="2592"/>
                <a:ext cx="171" cy="289"/>
              </a:xfrm>
              <a:custGeom>
                <a:avLst/>
                <a:gdLst/>
                <a:ahLst/>
                <a:cxnLst>
                  <a:cxn ang="0">
                    <a:pos x="0" y="0"/>
                  </a:cxn>
                  <a:cxn ang="0">
                    <a:pos x="170" y="0"/>
                  </a:cxn>
                  <a:cxn ang="0">
                    <a:pos x="170" y="288"/>
                  </a:cxn>
                  <a:cxn ang="0">
                    <a:pos x="0" y="288"/>
                  </a:cxn>
                </a:cxnLst>
                <a:rect l="0" t="0" r="r" b="b"/>
                <a:pathLst>
                  <a:path w="171" h="289">
                    <a:moveTo>
                      <a:pt x="0" y="0"/>
                    </a:moveTo>
                    <a:lnTo>
                      <a:pt x="170" y="0"/>
                    </a:lnTo>
                    <a:lnTo>
                      <a:pt x="170" y="288"/>
                    </a:lnTo>
                    <a:lnTo>
                      <a:pt x="0" y="288"/>
                    </a:lnTo>
                  </a:path>
                </a:pathLst>
              </a:custGeom>
              <a:noFill/>
              <a:ln w="25400" cap="rnd" cmpd="sng">
                <a:solidFill>
                  <a:schemeClr val="tx1"/>
                </a:solidFill>
                <a:prstDash val="solid"/>
                <a:round/>
                <a:headEnd type="none" w="med" len="med"/>
                <a:tailEnd type="none" w="med" len="med"/>
              </a:ln>
              <a:effectLst/>
            </p:spPr>
            <p:txBody>
              <a:bodyPr/>
              <a:lstStyle/>
              <a:p>
                <a:endParaRPr lang="en-US"/>
              </a:p>
            </p:txBody>
          </p:sp>
        </p:grpSp>
        <p:sp>
          <p:nvSpPr>
            <p:cNvPr id="176" name="Rectangle 14"/>
            <p:cNvSpPr>
              <a:spLocks noChangeArrowheads="1"/>
            </p:cNvSpPr>
            <p:nvPr/>
          </p:nvSpPr>
          <p:spPr bwMode="auto">
            <a:xfrm>
              <a:off x="2605" y="2594"/>
              <a:ext cx="292" cy="188"/>
            </a:xfrm>
            <a:prstGeom prst="rect">
              <a:avLst/>
            </a:prstGeom>
            <a:noFill/>
            <a:ln w="12700">
              <a:noFill/>
              <a:miter lim="800000"/>
            </a:ln>
            <a:effectLst/>
          </p:spPr>
          <p:txBody>
            <a:bodyPr wrap="none" lIns="90487" tIns="44450" rIns="90487" bIns="44450">
              <a:spAutoFit/>
            </a:bodyPr>
            <a:lstStyle/>
            <a:p>
              <a:pPr indent="0">
                <a:buNone/>
              </a:pPr>
              <a:r>
                <a:rPr lang="en-US" sz="1600" b="1">
                  <a:solidFill>
                    <a:schemeClr val="tx1"/>
                  </a:solidFill>
                  <a:latin typeface="Times" pitchFamily="-65" charset="0"/>
                </a:rPr>
                <a:t>  I$</a:t>
              </a:r>
              <a:endParaRPr lang="en-US" sz="1600" b="1" dirty="0">
                <a:solidFill>
                  <a:schemeClr val="tx1"/>
                </a:solidFill>
                <a:latin typeface="Times" pitchFamily="-65" charset="0"/>
              </a:endParaRPr>
            </a:p>
          </p:txBody>
        </p:sp>
        <p:sp>
          <p:nvSpPr>
            <p:cNvPr id="177" name="Line 15"/>
            <p:cNvSpPr>
              <a:spLocks noChangeShapeType="1"/>
            </p:cNvSpPr>
            <p:nvPr/>
          </p:nvSpPr>
          <p:spPr bwMode="auto">
            <a:xfrm>
              <a:off x="584" y="1224"/>
              <a:ext cx="0" cy="2032"/>
            </a:xfrm>
            <a:prstGeom prst="line">
              <a:avLst/>
            </a:prstGeom>
            <a:noFill/>
            <a:ln w="38100">
              <a:solidFill>
                <a:schemeClr val="tx1"/>
              </a:solidFill>
              <a:round/>
              <a:tailEnd type="triangle" w="med" len="med"/>
            </a:ln>
            <a:effectLst/>
          </p:spPr>
          <p:txBody>
            <a:bodyPr wrap="none" anchor="ctr"/>
            <a:lstStyle/>
            <a:p>
              <a:endParaRPr lang="en-US"/>
            </a:p>
          </p:txBody>
        </p:sp>
        <p:sp>
          <p:nvSpPr>
            <p:cNvPr id="178" name="Line 16"/>
            <p:cNvSpPr>
              <a:spLocks noChangeShapeType="1"/>
            </p:cNvSpPr>
            <p:nvPr/>
          </p:nvSpPr>
          <p:spPr bwMode="auto">
            <a:xfrm>
              <a:off x="984" y="840"/>
              <a:ext cx="3976" cy="0"/>
            </a:xfrm>
            <a:prstGeom prst="line">
              <a:avLst/>
            </a:prstGeom>
            <a:noFill/>
            <a:ln w="38100">
              <a:solidFill>
                <a:schemeClr val="tx1"/>
              </a:solidFill>
              <a:round/>
              <a:tailEnd type="triangle" w="med" len="med"/>
            </a:ln>
            <a:effectLst/>
          </p:spPr>
          <p:txBody>
            <a:bodyPr wrap="none" anchor="ctr"/>
            <a:lstStyle/>
            <a:p>
              <a:endParaRPr lang="en-US"/>
            </a:p>
          </p:txBody>
        </p:sp>
        <p:sp>
          <p:nvSpPr>
            <p:cNvPr id="179" name="Rectangle 17"/>
            <p:cNvSpPr>
              <a:spLocks noChangeArrowheads="1"/>
            </p:cNvSpPr>
            <p:nvPr/>
          </p:nvSpPr>
          <p:spPr bwMode="auto">
            <a:xfrm>
              <a:off x="579" y="1302"/>
              <a:ext cx="648" cy="286"/>
            </a:xfrm>
            <a:prstGeom prst="rect">
              <a:avLst/>
            </a:prstGeom>
            <a:noFill/>
            <a:ln w="12700">
              <a:noFill/>
              <a:miter lim="800000"/>
            </a:ln>
            <a:effectLst/>
          </p:spPr>
          <p:txBody>
            <a:bodyPr wrap="none" lIns="90487" tIns="44450" rIns="90487" bIns="44450">
              <a:spAutoFit/>
            </a:bodyPr>
            <a:lstStyle/>
            <a:p>
              <a:pPr indent="0">
                <a:buNone/>
              </a:pPr>
              <a:r>
                <a:rPr lang="en-US" sz="2800" b="1">
                  <a:solidFill>
                    <a:schemeClr val="tx1"/>
                  </a:solidFill>
                  <a:latin typeface="Arial" panose="020B0604020202020204" pitchFamily="34" charset="0"/>
                </a:rPr>
                <a:t>Load</a:t>
              </a:r>
            </a:p>
          </p:txBody>
        </p:sp>
        <p:sp>
          <p:nvSpPr>
            <p:cNvPr id="180" name="Rectangle 18"/>
            <p:cNvSpPr>
              <a:spLocks noChangeArrowheads="1"/>
            </p:cNvSpPr>
            <p:nvPr/>
          </p:nvSpPr>
          <p:spPr bwMode="auto">
            <a:xfrm>
              <a:off x="563" y="1718"/>
              <a:ext cx="786" cy="286"/>
            </a:xfrm>
            <a:prstGeom prst="rect">
              <a:avLst/>
            </a:prstGeom>
            <a:noFill/>
            <a:ln w="12700">
              <a:noFill/>
              <a:miter lim="800000"/>
            </a:ln>
            <a:effectLst/>
          </p:spPr>
          <p:txBody>
            <a:bodyPr wrap="none" lIns="90487" tIns="44450" rIns="90487" bIns="44450">
              <a:spAutoFit/>
            </a:bodyPr>
            <a:lstStyle/>
            <a:p>
              <a:pPr indent="0">
                <a:buNone/>
              </a:pPr>
              <a:r>
                <a:rPr lang="en-US" sz="2800" b="1">
                  <a:solidFill>
                    <a:schemeClr val="tx1"/>
                  </a:solidFill>
                  <a:latin typeface="Arial" panose="020B0604020202020204" pitchFamily="34" charset="0"/>
                </a:rPr>
                <a:t>Instr </a:t>
              </a:r>
              <a:r>
                <a:rPr lang="en-US" sz="2800" b="1" dirty="0">
                  <a:solidFill>
                    <a:schemeClr val="tx1"/>
                  </a:solidFill>
                  <a:latin typeface="Arial" panose="020B0604020202020204" pitchFamily="34" charset="0"/>
                </a:rPr>
                <a:t>1</a:t>
              </a:r>
            </a:p>
          </p:txBody>
        </p:sp>
        <p:sp>
          <p:nvSpPr>
            <p:cNvPr id="181" name="Rectangle 19"/>
            <p:cNvSpPr>
              <a:spLocks noChangeArrowheads="1"/>
            </p:cNvSpPr>
            <p:nvPr/>
          </p:nvSpPr>
          <p:spPr bwMode="auto">
            <a:xfrm>
              <a:off x="555" y="2182"/>
              <a:ext cx="786" cy="286"/>
            </a:xfrm>
            <a:prstGeom prst="rect">
              <a:avLst/>
            </a:prstGeom>
            <a:noFill/>
            <a:ln w="12700">
              <a:noFill/>
              <a:miter lim="800000"/>
            </a:ln>
            <a:effectLst/>
          </p:spPr>
          <p:txBody>
            <a:bodyPr wrap="none" lIns="90487" tIns="44450" rIns="90487" bIns="44450">
              <a:spAutoFit/>
            </a:bodyPr>
            <a:lstStyle/>
            <a:p>
              <a:pPr indent="0">
                <a:buNone/>
              </a:pPr>
              <a:r>
                <a:rPr lang="en-US" sz="2800" b="1">
                  <a:solidFill>
                    <a:schemeClr val="tx1"/>
                  </a:solidFill>
                  <a:latin typeface="Arial" panose="020B0604020202020204" pitchFamily="34" charset="0"/>
                </a:rPr>
                <a:t>Instr </a:t>
              </a:r>
              <a:r>
                <a:rPr lang="en-US" sz="2800" b="1" dirty="0">
                  <a:solidFill>
                    <a:schemeClr val="tx1"/>
                  </a:solidFill>
                  <a:latin typeface="Arial" panose="020B0604020202020204" pitchFamily="34" charset="0"/>
                </a:rPr>
                <a:t>2</a:t>
              </a:r>
            </a:p>
          </p:txBody>
        </p:sp>
        <p:sp>
          <p:nvSpPr>
            <p:cNvPr id="182" name="Rectangle 20"/>
            <p:cNvSpPr>
              <a:spLocks noChangeArrowheads="1"/>
            </p:cNvSpPr>
            <p:nvPr/>
          </p:nvSpPr>
          <p:spPr bwMode="auto">
            <a:xfrm>
              <a:off x="598" y="2612"/>
              <a:ext cx="786" cy="286"/>
            </a:xfrm>
            <a:prstGeom prst="rect">
              <a:avLst/>
            </a:prstGeom>
            <a:noFill/>
            <a:ln w="12700">
              <a:noFill/>
              <a:miter lim="800000"/>
            </a:ln>
            <a:effectLst/>
          </p:spPr>
          <p:txBody>
            <a:bodyPr wrap="none" lIns="90487" tIns="44450" rIns="90487" bIns="44450">
              <a:spAutoFit/>
            </a:bodyPr>
            <a:lstStyle/>
            <a:p>
              <a:pPr indent="0">
                <a:buNone/>
              </a:pPr>
              <a:r>
                <a:rPr lang="en-US" sz="2800" b="1">
                  <a:solidFill>
                    <a:schemeClr val="tx1"/>
                  </a:solidFill>
                  <a:latin typeface="Arial" panose="020B0604020202020204" pitchFamily="34" charset="0"/>
                </a:rPr>
                <a:t>Instr </a:t>
              </a:r>
              <a:r>
                <a:rPr lang="en-US" sz="2800" b="1" dirty="0">
                  <a:solidFill>
                    <a:schemeClr val="tx1"/>
                  </a:solidFill>
                  <a:latin typeface="Arial" panose="020B0604020202020204" pitchFamily="34" charset="0"/>
                </a:rPr>
                <a:t>3</a:t>
              </a:r>
            </a:p>
          </p:txBody>
        </p:sp>
        <p:sp>
          <p:nvSpPr>
            <p:cNvPr id="183" name="Rectangle 21"/>
            <p:cNvSpPr>
              <a:spLocks noChangeArrowheads="1"/>
            </p:cNvSpPr>
            <p:nvPr/>
          </p:nvSpPr>
          <p:spPr bwMode="auto">
            <a:xfrm>
              <a:off x="587" y="3067"/>
              <a:ext cx="786" cy="286"/>
            </a:xfrm>
            <a:prstGeom prst="rect">
              <a:avLst/>
            </a:prstGeom>
            <a:noFill/>
            <a:ln w="12700">
              <a:noFill/>
              <a:miter lim="800000"/>
            </a:ln>
            <a:effectLst/>
          </p:spPr>
          <p:txBody>
            <a:bodyPr wrap="none" lIns="90487" tIns="44450" rIns="90487" bIns="44450">
              <a:spAutoFit/>
            </a:bodyPr>
            <a:lstStyle/>
            <a:p>
              <a:pPr indent="0">
                <a:buNone/>
              </a:pPr>
              <a:r>
                <a:rPr lang="en-US" sz="2800" b="1">
                  <a:solidFill>
                    <a:schemeClr val="tx1"/>
                  </a:solidFill>
                  <a:latin typeface="Arial" panose="020B0604020202020204" pitchFamily="34" charset="0"/>
                </a:rPr>
                <a:t>Instr </a:t>
              </a:r>
              <a:r>
                <a:rPr lang="en-US" sz="2800" b="1" dirty="0">
                  <a:solidFill>
                    <a:schemeClr val="tx1"/>
                  </a:solidFill>
                  <a:latin typeface="Arial" panose="020B0604020202020204" pitchFamily="34" charset="0"/>
                </a:rPr>
                <a:t>4</a:t>
              </a:r>
            </a:p>
          </p:txBody>
        </p:sp>
        <p:sp>
          <p:nvSpPr>
            <p:cNvPr id="184" name="Line 22"/>
            <p:cNvSpPr>
              <a:spLocks noChangeShapeType="1"/>
            </p:cNvSpPr>
            <p:nvPr/>
          </p:nvSpPr>
          <p:spPr bwMode="auto">
            <a:xfrm>
              <a:off x="1728" y="920"/>
              <a:ext cx="0" cy="2592"/>
            </a:xfrm>
            <a:prstGeom prst="line">
              <a:avLst/>
            </a:prstGeom>
            <a:noFill/>
            <a:ln w="25400">
              <a:solidFill>
                <a:schemeClr val="tx1"/>
              </a:solidFill>
              <a:prstDash val="sysDot"/>
              <a:round/>
            </a:ln>
            <a:effectLst/>
          </p:spPr>
          <p:txBody>
            <a:bodyPr wrap="none" anchor="ctr"/>
            <a:lstStyle/>
            <a:p>
              <a:endParaRPr lang="en-US"/>
            </a:p>
          </p:txBody>
        </p:sp>
        <p:sp>
          <p:nvSpPr>
            <p:cNvPr id="185" name="Line 23"/>
            <p:cNvSpPr>
              <a:spLocks noChangeShapeType="1"/>
            </p:cNvSpPr>
            <p:nvPr/>
          </p:nvSpPr>
          <p:spPr bwMode="auto">
            <a:xfrm>
              <a:off x="2160" y="920"/>
              <a:ext cx="0" cy="2592"/>
            </a:xfrm>
            <a:prstGeom prst="line">
              <a:avLst/>
            </a:prstGeom>
            <a:noFill/>
            <a:ln w="25400">
              <a:solidFill>
                <a:schemeClr val="tx1"/>
              </a:solidFill>
              <a:prstDash val="sysDot"/>
              <a:round/>
            </a:ln>
            <a:effectLst/>
          </p:spPr>
          <p:txBody>
            <a:bodyPr wrap="none" anchor="ctr"/>
            <a:lstStyle/>
            <a:p>
              <a:endParaRPr lang="en-US"/>
            </a:p>
          </p:txBody>
        </p:sp>
        <p:sp>
          <p:nvSpPr>
            <p:cNvPr id="186" name="Line 24"/>
            <p:cNvSpPr>
              <a:spLocks noChangeShapeType="1"/>
            </p:cNvSpPr>
            <p:nvPr/>
          </p:nvSpPr>
          <p:spPr bwMode="auto">
            <a:xfrm>
              <a:off x="2592" y="920"/>
              <a:ext cx="0" cy="2592"/>
            </a:xfrm>
            <a:prstGeom prst="line">
              <a:avLst/>
            </a:prstGeom>
            <a:noFill/>
            <a:ln w="25400">
              <a:solidFill>
                <a:schemeClr val="tx1"/>
              </a:solidFill>
              <a:prstDash val="sysDot"/>
              <a:round/>
            </a:ln>
            <a:effectLst/>
          </p:spPr>
          <p:txBody>
            <a:bodyPr wrap="none" anchor="ctr"/>
            <a:lstStyle/>
            <a:p>
              <a:endParaRPr lang="en-US"/>
            </a:p>
          </p:txBody>
        </p:sp>
        <p:sp>
          <p:nvSpPr>
            <p:cNvPr id="187" name="Line 25"/>
            <p:cNvSpPr>
              <a:spLocks noChangeShapeType="1"/>
            </p:cNvSpPr>
            <p:nvPr/>
          </p:nvSpPr>
          <p:spPr bwMode="auto">
            <a:xfrm>
              <a:off x="3024" y="920"/>
              <a:ext cx="0" cy="2592"/>
            </a:xfrm>
            <a:prstGeom prst="line">
              <a:avLst/>
            </a:prstGeom>
            <a:noFill/>
            <a:ln w="25400">
              <a:solidFill>
                <a:schemeClr val="tx1"/>
              </a:solidFill>
              <a:prstDash val="sysDot"/>
              <a:round/>
            </a:ln>
            <a:effectLst/>
          </p:spPr>
          <p:txBody>
            <a:bodyPr wrap="none" anchor="ctr"/>
            <a:lstStyle/>
            <a:p>
              <a:endParaRPr lang="en-US"/>
            </a:p>
          </p:txBody>
        </p:sp>
        <p:sp>
          <p:nvSpPr>
            <p:cNvPr id="188" name="Line 26"/>
            <p:cNvSpPr>
              <a:spLocks noChangeShapeType="1"/>
            </p:cNvSpPr>
            <p:nvPr/>
          </p:nvSpPr>
          <p:spPr bwMode="auto">
            <a:xfrm>
              <a:off x="3456" y="920"/>
              <a:ext cx="0" cy="2592"/>
            </a:xfrm>
            <a:prstGeom prst="line">
              <a:avLst/>
            </a:prstGeom>
            <a:noFill/>
            <a:ln w="25400">
              <a:solidFill>
                <a:schemeClr val="tx1"/>
              </a:solidFill>
              <a:prstDash val="sysDot"/>
              <a:round/>
            </a:ln>
            <a:effectLst/>
          </p:spPr>
          <p:txBody>
            <a:bodyPr wrap="none" anchor="ctr"/>
            <a:lstStyle/>
            <a:p>
              <a:endParaRPr lang="en-US"/>
            </a:p>
          </p:txBody>
        </p:sp>
        <p:sp>
          <p:nvSpPr>
            <p:cNvPr id="189" name="Line 27"/>
            <p:cNvSpPr>
              <a:spLocks noChangeShapeType="1"/>
            </p:cNvSpPr>
            <p:nvPr/>
          </p:nvSpPr>
          <p:spPr bwMode="auto">
            <a:xfrm>
              <a:off x="3888" y="920"/>
              <a:ext cx="0" cy="2592"/>
            </a:xfrm>
            <a:prstGeom prst="line">
              <a:avLst/>
            </a:prstGeom>
            <a:noFill/>
            <a:ln w="25400">
              <a:solidFill>
                <a:schemeClr val="tx1"/>
              </a:solidFill>
              <a:prstDash val="sysDot"/>
              <a:round/>
            </a:ln>
            <a:effectLst/>
          </p:spPr>
          <p:txBody>
            <a:bodyPr wrap="none" anchor="ctr"/>
            <a:lstStyle/>
            <a:p>
              <a:endParaRPr lang="en-US"/>
            </a:p>
          </p:txBody>
        </p:sp>
        <p:sp>
          <p:nvSpPr>
            <p:cNvPr id="190" name="Line 28"/>
            <p:cNvSpPr>
              <a:spLocks noChangeShapeType="1"/>
            </p:cNvSpPr>
            <p:nvPr/>
          </p:nvSpPr>
          <p:spPr bwMode="auto">
            <a:xfrm>
              <a:off x="4320" y="920"/>
              <a:ext cx="0" cy="2592"/>
            </a:xfrm>
            <a:prstGeom prst="line">
              <a:avLst/>
            </a:prstGeom>
            <a:noFill/>
            <a:ln w="25400">
              <a:solidFill>
                <a:schemeClr val="tx1"/>
              </a:solidFill>
              <a:prstDash val="sysDot"/>
              <a:round/>
            </a:ln>
            <a:effectLst/>
          </p:spPr>
          <p:txBody>
            <a:bodyPr wrap="none" anchor="ctr"/>
            <a:lstStyle/>
            <a:p>
              <a:endParaRPr lang="en-US"/>
            </a:p>
          </p:txBody>
        </p:sp>
        <p:sp>
          <p:nvSpPr>
            <p:cNvPr id="191" name="Line 29"/>
            <p:cNvSpPr>
              <a:spLocks noChangeShapeType="1"/>
            </p:cNvSpPr>
            <p:nvPr/>
          </p:nvSpPr>
          <p:spPr bwMode="auto">
            <a:xfrm>
              <a:off x="4752" y="920"/>
              <a:ext cx="0" cy="2592"/>
            </a:xfrm>
            <a:prstGeom prst="line">
              <a:avLst/>
            </a:prstGeom>
            <a:noFill/>
            <a:ln w="25400">
              <a:solidFill>
                <a:schemeClr val="tx1"/>
              </a:solidFill>
              <a:prstDash val="sysDot"/>
              <a:round/>
            </a:ln>
            <a:effectLst/>
          </p:spPr>
          <p:txBody>
            <a:bodyPr wrap="none" anchor="ctr"/>
            <a:lstStyle/>
            <a:p>
              <a:endParaRPr lang="en-US"/>
            </a:p>
          </p:txBody>
        </p:sp>
        <p:grpSp>
          <p:nvGrpSpPr>
            <p:cNvPr id="192" name="Group 30"/>
            <p:cNvGrpSpPr/>
            <p:nvPr/>
          </p:nvGrpSpPr>
          <p:grpSpPr bwMode="auto">
            <a:xfrm>
              <a:off x="2268" y="1152"/>
              <a:ext cx="214" cy="481"/>
              <a:chOff x="2268" y="1152"/>
              <a:chExt cx="214" cy="481"/>
            </a:xfrm>
          </p:grpSpPr>
          <p:sp>
            <p:nvSpPr>
              <p:cNvPr id="327" name="Freeform 31"/>
              <p:cNvSpPr/>
              <p:nvPr/>
            </p:nvSpPr>
            <p:spPr bwMode="auto">
              <a:xfrm>
                <a:off x="2269" y="1152"/>
                <a:ext cx="213" cy="481"/>
              </a:xfrm>
              <a:custGeom>
                <a:avLst/>
                <a:gdLst/>
                <a:ahLst/>
                <a:cxnLst>
                  <a:cxn ang="0">
                    <a:pos x="0" y="320"/>
                  </a:cxn>
                  <a:cxn ang="0">
                    <a:pos x="71" y="240"/>
                  </a:cxn>
                  <a:cxn ang="0">
                    <a:pos x="0" y="160"/>
                  </a:cxn>
                  <a:cxn ang="0">
                    <a:pos x="0" y="0"/>
                  </a:cxn>
                  <a:cxn ang="0">
                    <a:pos x="212" y="160"/>
                  </a:cxn>
                  <a:cxn ang="0">
                    <a:pos x="212" y="320"/>
                  </a:cxn>
                  <a:cxn ang="0">
                    <a:pos x="0" y="480"/>
                  </a:cxn>
                  <a:cxn ang="0">
                    <a:pos x="0" y="320"/>
                  </a:cxn>
                </a:cxnLst>
                <a:rect l="0" t="0" r="r" b="b"/>
                <a:pathLst>
                  <a:path w="213" h="481">
                    <a:moveTo>
                      <a:pt x="0" y="320"/>
                    </a:moveTo>
                    <a:lnTo>
                      <a:pt x="71" y="240"/>
                    </a:lnTo>
                    <a:lnTo>
                      <a:pt x="0" y="160"/>
                    </a:lnTo>
                    <a:lnTo>
                      <a:pt x="0" y="0"/>
                    </a:lnTo>
                    <a:lnTo>
                      <a:pt x="212" y="160"/>
                    </a:lnTo>
                    <a:lnTo>
                      <a:pt x="212" y="320"/>
                    </a:lnTo>
                    <a:lnTo>
                      <a:pt x="0" y="480"/>
                    </a:lnTo>
                    <a:lnTo>
                      <a:pt x="0" y="320"/>
                    </a:lnTo>
                  </a:path>
                </a:pathLst>
              </a:custGeom>
              <a:noFill/>
              <a:ln w="25400" cap="rnd" cmpd="sng">
                <a:solidFill>
                  <a:schemeClr val="tx1"/>
                </a:solidFill>
                <a:prstDash val="solid"/>
                <a:round/>
                <a:headEnd type="none" w="med" len="med"/>
                <a:tailEnd type="none" w="med" len="med"/>
              </a:ln>
              <a:effectLst/>
            </p:spPr>
            <p:txBody>
              <a:bodyPr/>
              <a:lstStyle/>
              <a:p>
                <a:endParaRPr lang="en-US"/>
              </a:p>
            </p:txBody>
          </p:sp>
          <p:sp>
            <p:nvSpPr>
              <p:cNvPr id="328" name="Rectangle 32"/>
              <p:cNvSpPr>
                <a:spLocks noChangeArrowheads="1"/>
              </p:cNvSpPr>
              <p:nvPr/>
            </p:nvSpPr>
            <p:spPr bwMode="auto">
              <a:xfrm rot="5400000">
                <a:off x="2170" y="1274"/>
                <a:ext cx="384" cy="188"/>
              </a:xfrm>
              <a:prstGeom prst="rect">
                <a:avLst/>
              </a:prstGeom>
              <a:noFill/>
              <a:ln w="12700">
                <a:noFill/>
                <a:miter lim="800000"/>
              </a:ln>
              <a:effectLst/>
            </p:spPr>
            <p:txBody>
              <a:bodyPr wrap="none" lIns="90487" tIns="44450" rIns="90487" bIns="44450">
                <a:spAutoFit/>
              </a:bodyPr>
              <a:lstStyle/>
              <a:p>
                <a:pPr indent="0">
                  <a:buNone/>
                </a:pPr>
                <a:r>
                  <a:rPr lang="en-US" sz="1600" b="1">
                    <a:solidFill>
                      <a:schemeClr val="tx1"/>
                    </a:solidFill>
                    <a:latin typeface="Times" pitchFamily="-65" charset="0"/>
                  </a:rPr>
                  <a:t>ALU</a:t>
                </a:r>
              </a:p>
            </p:txBody>
          </p:sp>
        </p:grpSp>
        <p:grpSp>
          <p:nvGrpSpPr>
            <p:cNvPr id="193" name="Group 33"/>
            <p:cNvGrpSpPr/>
            <p:nvPr/>
          </p:nvGrpSpPr>
          <p:grpSpPr bwMode="auto">
            <a:xfrm>
              <a:off x="1324" y="1248"/>
              <a:ext cx="359" cy="289"/>
              <a:chOff x="1324" y="1248"/>
              <a:chExt cx="359" cy="289"/>
            </a:xfrm>
          </p:grpSpPr>
          <p:sp>
            <p:nvSpPr>
              <p:cNvPr id="323" name="Rectangle 34"/>
              <p:cNvSpPr>
                <a:spLocks noChangeArrowheads="1"/>
              </p:cNvSpPr>
              <p:nvPr/>
            </p:nvSpPr>
            <p:spPr bwMode="auto">
              <a:xfrm>
                <a:off x="1324" y="1250"/>
                <a:ext cx="292" cy="188"/>
              </a:xfrm>
              <a:prstGeom prst="rect">
                <a:avLst/>
              </a:prstGeom>
              <a:noFill/>
              <a:ln w="12700">
                <a:noFill/>
                <a:miter lim="800000"/>
              </a:ln>
              <a:effectLst/>
            </p:spPr>
            <p:txBody>
              <a:bodyPr wrap="none" lIns="90487" tIns="44450" rIns="90487" bIns="44450">
                <a:spAutoFit/>
              </a:bodyPr>
              <a:lstStyle/>
              <a:p>
                <a:pPr indent="0">
                  <a:buNone/>
                </a:pPr>
                <a:r>
                  <a:rPr lang="en-US" sz="1600" b="1">
                    <a:solidFill>
                      <a:schemeClr val="tx1"/>
                    </a:solidFill>
                    <a:latin typeface="Times" pitchFamily="-65" charset="0"/>
                  </a:rPr>
                  <a:t>  I$</a:t>
                </a:r>
                <a:endParaRPr lang="en-US" sz="1600" b="1" dirty="0">
                  <a:solidFill>
                    <a:schemeClr val="tx1"/>
                  </a:solidFill>
                  <a:latin typeface="Times" pitchFamily="-65" charset="0"/>
                </a:endParaRPr>
              </a:p>
            </p:txBody>
          </p:sp>
          <p:grpSp>
            <p:nvGrpSpPr>
              <p:cNvPr id="324" name="Group 35"/>
              <p:cNvGrpSpPr/>
              <p:nvPr/>
            </p:nvGrpSpPr>
            <p:grpSpPr bwMode="auto">
              <a:xfrm>
                <a:off x="1343" y="1248"/>
                <a:ext cx="340" cy="289"/>
                <a:chOff x="1343" y="1248"/>
                <a:chExt cx="340" cy="289"/>
              </a:xfrm>
            </p:grpSpPr>
            <p:sp>
              <p:nvSpPr>
                <p:cNvPr id="325" name="Freeform 36"/>
                <p:cNvSpPr/>
                <p:nvPr/>
              </p:nvSpPr>
              <p:spPr bwMode="auto">
                <a:xfrm>
                  <a:off x="1343" y="1248"/>
                  <a:ext cx="170" cy="289"/>
                </a:xfrm>
                <a:custGeom>
                  <a:avLst/>
                  <a:gdLst/>
                  <a:ahLst/>
                  <a:cxnLst>
                    <a:cxn ang="0">
                      <a:pos x="169" y="0"/>
                    </a:cxn>
                    <a:cxn ang="0">
                      <a:pos x="0" y="0"/>
                    </a:cxn>
                    <a:cxn ang="0">
                      <a:pos x="0" y="288"/>
                    </a:cxn>
                    <a:cxn ang="0">
                      <a:pos x="169" y="288"/>
                    </a:cxn>
                  </a:cxnLst>
                  <a:rect l="0" t="0" r="r" b="b"/>
                  <a:pathLst>
                    <a:path w="170" h="289">
                      <a:moveTo>
                        <a:pt x="169" y="0"/>
                      </a:moveTo>
                      <a:lnTo>
                        <a:pt x="0" y="0"/>
                      </a:lnTo>
                      <a:lnTo>
                        <a:pt x="0" y="288"/>
                      </a:lnTo>
                      <a:lnTo>
                        <a:pt x="169" y="288"/>
                      </a:lnTo>
                    </a:path>
                  </a:pathLst>
                </a:custGeom>
                <a:noFill/>
                <a:ln w="25400" cap="rnd" cmpd="sng">
                  <a:solidFill>
                    <a:schemeClr val="tx1"/>
                  </a:solidFill>
                  <a:prstDash val="solid"/>
                  <a:round/>
                  <a:headEnd type="none" w="med" len="med"/>
                  <a:tailEnd type="none" w="med" len="med"/>
                </a:ln>
                <a:effectLst/>
              </p:spPr>
              <p:txBody>
                <a:bodyPr/>
                <a:lstStyle/>
                <a:p>
                  <a:endParaRPr lang="en-US"/>
                </a:p>
              </p:txBody>
            </p:sp>
            <p:sp>
              <p:nvSpPr>
                <p:cNvPr id="326" name="Freeform 37"/>
                <p:cNvSpPr/>
                <p:nvPr/>
              </p:nvSpPr>
              <p:spPr bwMode="auto">
                <a:xfrm>
                  <a:off x="1512" y="1248"/>
                  <a:ext cx="171" cy="289"/>
                </a:xfrm>
                <a:custGeom>
                  <a:avLst/>
                  <a:gdLst/>
                  <a:ahLst/>
                  <a:cxnLst>
                    <a:cxn ang="0">
                      <a:pos x="0" y="0"/>
                    </a:cxn>
                    <a:cxn ang="0">
                      <a:pos x="170" y="0"/>
                    </a:cxn>
                    <a:cxn ang="0">
                      <a:pos x="170" y="288"/>
                    </a:cxn>
                    <a:cxn ang="0">
                      <a:pos x="0" y="288"/>
                    </a:cxn>
                  </a:cxnLst>
                  <a:rect l="0" t="0" r="r" b="b"/>
                  <a:pathLst>
                    <a:path w="171" h="289">
                      <a:moveTo>
                        <a:pt x="0" y="0"/>
                      </a:moveTo>
                      <a:lnTo>
                        <a:pt x="170" y="0"/>
                      </a:lnTo>
                      <a:lnTo>
                        <a:pt x="170" y="288"/>
                      </a:lnTo>
                      <a:lnTo>
                        <a:pt x="0" y="288"/>
                      </a:lnTo>
                    </a:path>
                  </a:pathLst>
                </a:custGeom>
                <a:noFill/>
                <a:ln w="25400" cap="rnd" cmpd="sng">
                  <a:solidFill>
                    <a:schemeClr val="tx1"/>
                  </a:solidFill>
                  <a:prstDash val="solid"/>
                  <a:round/>
                  <a:headEnd type="none" w="med" len="med"/>
                  <a:tailEnd type="none" w="med" len="med"/>
                </a:ln>
                <a:effectLst/>
              </p:spPr>
              <p:txBody>
                <a:bodyPr/>
                <a:lstStyle/>
                <a:p>
                  <a:endParaRPr lang="en-US"/>
                </a:p>
              </p:txBody>
            </p:sp>
          </p:grpSp>
        </p:grpSp>
        <p:sp>
          <p:nvSpPr>
            <p:cNvPr id="194" name="Rectangle 38"/>
            <p:cNvSpPr>
              <a:spLocks noChangeArrowheads="1"/>
            </p:cNvSpPr>
            <p:nvPr/>
          </p:nvSpPr>
          <p:spPr bwMode="auto">
            <a:xfrm>
              <a:off x="1784" y="1255"/>
              <a:ext cx="327" cy="188"/>
            </a:xfrm>
            <a:prstGeom prst="rect">
              <a:avLst/>
            </a:prstGeom>
            <a:noFill/>
            <a:ln w="12700">
              <a:noFill/>
              <a:miter lim="800000"/>
            </a:ln>
            <a:effectLst/>
          </p:spPr>
          <p:txBody>
            <a:bodyPr wrap="none" lIns="90487" tIns="44450" rIns="90487" bIns="44450">
              <a:spAutoFit/>
            </a:bodyPr>
            <a:lstStyle/>
            <a:p>
              <a:pPr indent="0">
                <a:buNone/>
              </a:pPr>
              <a:r>
                <a:rPr lang="en-US" sz="1600" b="1">
                  <a:solidFill>
                    <a:schemeClr val="tx1"/>
                  </a:solidFill>
                  <a:latin typeface="Times" pitchFamily="-65" charset="0"/>
                </a:rPr>
                <a:t>Reg</a:t>
              </a:r>
            </a:p>
          </p:txBody>
        </p:sp>
        <p:grpSp>
          <p:nvGrpSpPr>
            <p:cNvPr id="195" name="Group 39"/>
            <p:cNvGrpSpPr/>
            <p:nvPr/>
          </p:nvGrpSpPr>
          <p:grpSpPr bwMode="auto">
            <a:xfrm>
              <a:off x="1803" y="1248"/>
              <a:ext cx="296" cy="289"/>
              <a:chOff x="1803" y="1248"/>
              <a:chExt cx="296" cy="289"/>
            </a:xfrm>
          </p:grpSpPr>
          <p:sp>
            <p:nvSpPr>
              <p:cNvPr id="321" name="Freeform 40"/>
              <p:cNvSpPr/>
              <p:nvPr/>
            </p:nvSpPr>
            <p:spPr bwMode="auto">
              <a:xfrm>
                <a:off x="1803" y="1248"/>
                <a:ext cx="149" cy="289"/>
              </a:xfrm>
              <a:custGeom>
                <a:avLst/>
                <a:gdLst/>
                <a:ahLst/>
                <a:cxnLst>
                  <a:cxn ang="0">
                    <a:pos x="148" y="0"/>
                  </a:cxn>
                  <a:cxn ang="0">
                    <a:pos x="0" y="0"/>
                  </a:cxn>
                  <a:cxn ang="0">
                    <a:pos x="0" y="288"/>
                  </a:cxn>
                  <a:cxn ang="0">
                    <a:pos x="148" y="288"/>
                  </a:cxn>
                </a:cxnLst>
                <a:rect l="0" t="0" r="r" b="b"/>
                <a:pathLst>
                  <a:path w="149" h="289">
                    <a:moveTo>
                      <a:pt x="148" y="0"/>
                    </a:moveTo>
                    <a:lnTo>
                      <a:pt x="0" y="0"/>
                    </a:lnTo>
                    <a:lnTo>
                      <a:pt x="0" y="288"/>
                    </a:lnTo>
                    <a:lnTo>
                      <a:pt x="148" y="288"/>
                    </a:lnTo>
                  </a:path>
                </a:pathLst>
              </a:custGeom>
              <a:noFill/>
              <a:ln w="25400" cap="rnd" cmpd="sng">
                <a:solidFill>
                  <a:schemeClr val="tx1"/>
                </a:solidFill>
                <a:prstDash val="solid"/>
                <a:round/>
                <a:headEnd type="none" w="med" len="med"/>
                <a:tailEnd type="none" w="med" len="med"/>
              </a:ln>
              <a:effectLst/>
            </p:spPr>
            <p:txBody>
              <a:bodyPr/>
              <a:lstStyle/>
              <a:p>
                <a:endParaRPr lang="en-US"/>
              </a:p>
            </p:txBody>
          </p:sp>
          <p:sp>
            <p:nvSpPr>
              <p:cNvPr id="322" name="Freeform 41"/>
              <p:cNvSpPr/>
              <p:nvPr/>
            </p:nvSpPr>
            <p:spPr bwMode="auto">
              <a:xfrm>
                <a:off x="1951" y="1248"/>
                <a:ext cx="148" cy="289"/>
              </a:xfrm>
              <a:custGeom>
                <a:avLst/>
                <a:gdLst/>
                <a:ahLst/>
                <a:cxnLst>
                  <a:cxn ang="0">
                    <a:pos x="0" y="0"/>
                  </a:cxn>
                  <a:cxn ang="0">
                    <a:pos x="147" y="0"/>
                  </a:cxn>
                  <a:cxn ang="0">
                    <a:pos x="147" y="288"/>
                  </a:cxn>
                  <a:cxn ang="0">
                    <a:pos x="0" y="288"/>
                  </a:cxn>
                </a:cxnLst>
                <a:rect l="0" t="0" r="r" b="b"/>
                <a:pathLst>
                  <a:path w="148" h="289">
                    <a:moveTo>
                      <a:pt x="0" y="0"/>
                    </a:moveTo>
                    <a:lnTo>
                      <a:pt x="147" y="0"/>
                    </a:lnTo>
                    <a:lnTo>
                      <a:pt x="147" y="288"/>
                    </a:lnTo>
                    <a:lnTo>
                      <a:pt x="0" y="288"/>
                    </a:lnTo>
                  </a:path>
                </a:pathLst>
              </a:custGeom>
              <a:noFill/>
              <a:ln w="25400" cap="rnd" cmpd="sng">
                <a:solidFill>
                  <a:schemeClr val="tx1"/>
                </a:solidFill>
                <a:prstDash val="solid"/>
                <a:round/>
                <a:headEnd type="none" w="med" len="med"/>
                <a:tailEnd type="none" w="med" len="med"/>
              </a:ln>
              <a:effectLst/>
            </p:spPr>
            <p:txBody>
              <a:bodyPr/>
              <a:lstStyle/>
              <a:p>
                <a:endParaRPr lang="en-US"/>
              </a:p>
            </p:txBody>
          </p:sp>
        </p:grpSp>
        <p:sp>
          <p:nvSpPr>
            <p:cNvPr id="196" name="Line 42"/>
            <p:cNvSpPr>
              <a:spLocks noChangeShapeType="1"/>
            </p:cNvSpPr>
            <p:nvPr/>
          </p:nvSpPr>
          <p:spPr bwMode="auto">
            <a:xfrm>
              <a:off x="1688" y="1392"/>
              <a:ext cx="96" cy="0"/>
            </a:xfrm>
            <a:prstGeom prst="line">
              <a:avLst/>
            </a:prstGeom>
            <a:noFill/>
            <a:ln w="25400">
              <a:solidFill>
                <a:schemeClr val="tx1"/>
              </a:solidFill>
              <a:round/>
            </a:ln>
            <a:effectLst/>
          </p:spPr>
          <p:txBody>
            <a:bodyPr wrap="none" anchor="ctr"/>
            <a:lstStyle/>
            <a:p>
              <a:endParaRPr lang="en-US"/>
            </a:p>
          </p:txBody>
        </p:sp>
        <p:sp>
          <p:nvSpPr>
            <p:cNvPr id="197" name="Freeform 43"/>
            <p:cNvSpPr/>
            <p:nvPr/>
          </p:nvSpPr>
          <p:spPr bwMode="auto">
            <a:xfrm>
              <a:off x="1750" y="1296"/>
              <a:ext cx="48" cy="97"/>
            </a:xfrm>
            <a:custGeom>
              <a:avLst/>
              <a:gdLst/>
              <a:ahLst/>
              <a:cxnLst>
                <a:cxn ang="0">
                  <a:pos x="0" y="96"/>
                </a:cxn>
                <a:cxn ang="0">
                  <a:pos x="0" y="0"/>
                </a:cxn>
                <a:cxn ang="0">
                  <a:pos x="47" y="0"/>
                </a:cxn>
                <a:cxn ang="0">
                  <a:pos x="47" y="0"/>
                </a:cxn>
              </a:cxnLst>
              <a:rect l="0" t="0" r="r" b="b"/>
              <a:pathLst>
                <a:path w="48" h="97">
                  <a:moveTo>
                    <a:pt x="0" y="96"/>
                  </a:moveTo>
                  <a:lnTo>
                    <a:pt x="0" y="0"/>
                  </a:lnTo>
                  <a:lnTo>
                    <a:pt x="47" y="0"/>
                  </a:lnTo>
                  <a:lnTo>
                    <a:pt x="47" y="0"/>
                  </a:lnTo>
                </a:path>
              </a:pathLst>
            </a:custGeom>
            <a:noFill/>
            <a:ln w="25400" cap="rnd" cmpd="sng">
              <a:solidFill>
                <a:schemeClr val="tx1"/>
              </a:solidFill>
              <a:prstDash val="solid"/>
              <a:round/>
              <a:headEnd type="none" w="med" len="med"/>
              <a:tailEnd type="none" w="med" len="med"/>
            </a:ln>
            <a:effectLst/>
          </p:spPr>
          <p:txBody>
            <a:bodyPr/>
            <a:lstStyle/>
            <a:p>
              <a:endParaRPr lang="en-US"/>
            </a:p>
          </p:txBody>
        </p:sp>
        <p:sp>
          <p:nvSpPr>
            <p:cNvPr id="198" name="Line 44"/>
            <p:cNvSpPr>
              <a:spLocks noChangeShapeType="1"/>
            </p:cNvSpPr>
            <p:nvPr/>
          </p:nvSpPr>
          <p:spPr bwMode="auto">
            <a:xfrm>
              <a:off x="2104" y="1296"/>
              <a:ext cx="157" cy="0"/>
            </a:xfrm>
            <a:prstGeom prst="line">
              <a:avLst/>
            </a:prstGeom>
            <a:noFill/>
            <a:ln w="25400">
              <a:solidFill>
                <a:schemeClr val="tx1"/>
              </a:solidFill>
              <a:round/>
            </a:ln>
            <a:effectLst/>
          </p:spPr>
          <p:txBody>
            <a:bodyPr wrap="none" anchor="ctr"/>
            <a:lstStyle/>
            <a:p>
              <a:endParaRPr lang="en-US"/>
            </a:p>
          </p:txBody>
        </p:sp>
        <p:sp>
          <p:nvSpPr>
            <p:cNvPr id="199" name="Rectangle 45"/>
            <p:cNvSpPr>
              <a:spLocks noChangeArrowheads="1"/>
            </p:cNvSpPr>
            <p:nvPr/>
          </p:nvSpPr>
          <p:spPr bwMode="auto">
            <a:xfrm>
              <a:off x="2601" y="1250"/>
              <a:ext cx="334" cy="188"/>
            </a:xfrm>
            <a:prstGeom prst="rect">
              <a:avLst/>
            </a:prstGeom>
            <a:noFill/>
            <a:ln w="12700">
              <a:noFill/>
              <a:miter lim="800000"/>
            </a:ln>
            <a:effectLst/>
          </p:spPr>
          <p:txBody>
            <a:bodyPr wrap="none" lIns="90487" tIns="44450" rIns="90487" bIns="44450">
              <a:spAutoFit/>
            </a:bodyPr>
            <a:lstStyle/>
            <a:p>
              <a:pPr indent="0">
                <a:buNone/>
              </a:pPr>
              <a:r>
                <a:rPr lang="en-US" sz="1600" b="1">
                  <a:solidFill>
                    <a:schemeClr val="tx1"/>
                  </a:solidFill>
                  <a:latin typeface="Times" pitchFamily="-65" charset="0"/>
                </a:rPr>
                <a:t>  D$</a:t>
              </a:r>
            </a:p>
          </p:txBody>
        </p:sp>
        <p:sp>
          <p:nvSpPr>
            <p:cNvPr id="200" name="Rectangle 46"/>
            <p:cNvSpPr>
              <a:spLocks noChangeArrowheads="1"/>
            </p:cNvSpPr>
            <p:nvPr/>
          </p:nvSpPr>
          <p:spPr bwMode="auto">
            <a:xfrm>
              <a:off x="3093" y="1250"/>
              <a:ext cx="327" cy="188"/>
            </a:xfrm>
            <a:prstGeom prst="rect">
              <a:avLst/>
            </a:prstGeom>
            <a:noFill/>
            <a:ln w="12700">
              <a:noFill/>
              <a:miter lim="800000"/>
            </a:ln>
            <a:effectLst/>
          </p:spPr>
          <p:txBody>
            <a:bodyPr wrap="none" lIns="90487" tIns="44450" rIns="90487" bIns="44450">
              <a:spAutoFit/>
            </a:bodyPr>
            <a:lstStyle/>
            <a:p>
              <a:pPr indent="0">
                <a:buNone/>
              </a:pPr>
              <a:r>
                <a:rPr lang="en-US" sz="1600" b="1">
                  <a:solidFill>
                    <a:schemeClr val="tx1"/>
                  </a:solidFill>
                  <a:latin typeface="Times" pitchFamily="-65" charset="0"/>
                </a:rPr>
                <a:t>Reg</a:t>
              </a:r>
            </a:p>
          </p:txBody>
        </p:sp>
        <p:grpSp>
          <p:nvGrpSpPr>
            <p:cNvPr id="201" name="Group 47"/>
            <p:cNvGrpSpPr/>
            <p:nvPr/>
          </p:nvGrpSpPr>
          <p:grpSpPr bwMode="auto">
            <a:xfrm>
              <a:off x="3120" y="1248"/>
              <a:ext cx="284" cy="289"/>
              <a:chOff x="3120" y="1248"/>
              <a:chExt cx="284" cy="289"/>
            </a:xfrm>
          </p:grpSpPr>
          <p:sp>
            <p:nvSpPr>
              <p:cNvPr id="319" name="Freeform 48"/>
              <p:cNvSpPr/>
              <p:nvPr/>
            </p:nvSpPr>
            <p:spPr bwMode="auto">
              <a:xfrm>
                <a:off x="3120" y="1248"/>
                <a:ext cx="142" cy="289"/>
              </a:xfrm>
              <a:custGeom>
                <a:avLst/>
                <a:gdLst/>
                <a:ahLst/>
                <a:cxnLst>
                  <a:cxn ang="0">
                    <a:pos x="141" y="0"/>
                  </a:cxn>
                  <a:cxn ang="0">
                    <a:pos x="0" y="0"/>
                  </a:cxn>
                  <a:cxn ang="0">
                    <a:pos x="0" y="288"/>
                  </a:cxn>
                  <a:cxn ang="0">
                    <a:pos x="141" y="288"/>
                  </a:cxn>
                </a:cxnLst>
                <a:rect l="0" t="0" r="r" b="b"/>
                <a:pathLst>
                  <a:path w="142" h="289">
                    <a:moveTo>
                      <a:pt x="141" y="0"/>
                    </a:moveTo>
                    <a:lnTo>
                      <a:pt x="0" y="0"/>
                    </a:lnTo>
                    <a:lnTo>
                      <a:pt x="0" y="288"/>
                    </a:lnTo>
                    <a:lnTo>
                      <a:pt x="141" y="288"/>
                    </a:lnTo>
                  </a:path>
                </a:pathLst>
              </a:custGeom>
              <a:noFill/>
              <a:ln w="25400" cap="rnd" cmpd="sng">
                <a:solidFill>
                  <a:schemeClr val="tx1"/>
                </a:solidFill>
                <a:prstDash val="solid"/>
                <a:round/>
                <a:headEnd type="none" w="med" len="med"/>
                <a:tailEnd type="none" w="med" len="med"/>
              </a:ln>
              <a:effectLst/>
            </p:spPr>
            <p:txBody>
              <a:bodyPr/>
              <a:lstStyle/>
              <a:p>
                <a:endParaRPr lang="en-US"/>
              </a:p>
            </p:txBody>
          </p:sp>
          <p:sp>
            <p:nvSpPr>
              <p:cNvPr id="320" name="Freeform 49"/>
              <p:cNvSpPr/>
              <p:nvPr/>
            </p:nvSpPr>
            <p:spPr bwMode="auto">
              <a:xfrm>
                <a:off x="3261" y="1248"/>
                <a:ext cx="143" cy="289"/>
              </a:xfrm>
              <a:custGeom>
                <a:avLst/>
                <a:gdLst/>
                <a:ahLst/>
                <a:cxnLst>
                  <a:cxn ang="0">
                    <a:pos x="0" y="0"/>
                  </a:cxn>
                  <a:cxn ang="0">
                    <a:pos x="142" y="0"/>
                  </a:cxn>
                  <a:cxn ang="0">
                    <a:pos x="142" y="288"/>
                  </a:cxn>
                  <a:cxn ang="0">
                    <a:pos x="0" y="288"/>
                  </a:cxn>
                </a:cxnLst>
                <a:rect l="0" t="0" r="r" b="b"/>
                <a:pathLst>
                  <a:path w="143" h="289">
                    <a:moveTo>
                      <a:pt x="0" y="0"/>
                    </a:moveTo>
                    <a:lnTo>
                      <a:pt x="142" y="0"/>
                    </a:lnTo>
                    <a:lnTo>
                      <a:pt x="142" y="288"/>
                    </a:lnTo>
                    <a:lnTo>
                      <a:pt x="0" y="288"/>
                    </a:lnTo>
                  </a:path>
                </a:pathLst>
              </a:custGeom>
              <a:noFill/>
              <a:ln w="25400" cap="rnd" cmpd="sng">
                <a:solidFill>
                  <a:schemeClr val="tx1"/>
                </a:solidFill>
                <a:prstDash val="solid"/>
                <a:round/>
                <a:headEnd type="none" w="med" len="med"/>
                <a:tailEnd type="none" w="med" len="med"/>
              </a:ln>
              <a:effectLst/>
            </p:spPr>
            <p:txBody>
              <a:bodyPr/>
              <a:lstStyle/>
              <a:p>
                <a:endParaRPr lang="en-US"/>
              </a:p>
            </p:txBody>
          </p:sp>
        </p:grpSp>
        <p:sp>
          <p:nvSpPr>
            <p:cNvPr id="202" name="Line 50"/>
            <p:cNvSpPr>
              <a:spLocks noChangeShapeType="1"/>
            </p:cNvSpPr>
            <p:nvPr/>
          </p:nvSpPr>
          <p:spPr bwMode="auto">
            <a:xfrm>
              <a:off x="2973" y="1392"/>
              <a:ext cx="139" cy="0"/>
            </a:xfrm>
            <a:prstGeom prst="line">
              <a:avLst/>
            </a:prstGeom>
            <a:noFill/>
            <a:ln w="25400">
              <a:solidFill>
                <a:schemeClr val="tx1"/>
              </a:solidFill>
              <a:round/>
            </a:ln>
            <a:effectLst/>
          </p:spPr>
          <p:txBody>
            <a:bodyPr wrap="none" anchor="ctr"/>
            <a:lstStyle/>
            <a:p>
              <a:endParaRPr lang="en-US"/>
            </a:p>
          </p:txBody>
        </p:sp>
        <p:sp>
          <p:nvSpPr>
            <p:cNvPr id="203" name="Line 51"/>
            <p:cNvSpPr>
              <a:spLocks noChangeShapeType="1"/>
            </p:cNvSpPr>
            <p:nvPr/>
          </p:nvSpPr>
          <p:spPr bwMode="auto">
            <a:xfrm>
              <a:off x="2489" y="1392"/>
              <a:ext cx="155" cy="0"/>
            </a:xfrm>
            <a:prstGeom prst="line">
              <a:avLst/>
            </a:prstGeom>
            <a:noFill/>
            <a:ln w="25400">
              <a:solidFill>
                <a:schemeClr val="tx1"/>
              </a:solidFill>
              <a:round/>
            </a:ln>
            <a:effectLst/>
          </p:spPr>
          <p:txBody>
            <a:bodyPr wrap="none" anchor="ctr"/>
            <a:lstStyle/>
            <a:p>
              <a:endParaRPr lang="en-US"/>
            </a:p>
          </p:txBody>
        </p:sp>
        <p:sp>
          <p:nvSpPr>
            <p:cNvPr id="204" name="Freeform 52"/>
            <p:cNvSpPr/>
            <p:nvPr/>
          </p:nvSpPr>
          <p:spPr bwMode="auto">
            <a:xfrm>
              <a:off x="2610" y="1392"/>
              <a:ext cx="431" cy="193"/>
            </a:xfrm>
            <a:custGeom>
              <a:avLst/>
              <a:gdLst/>
              <a:ahLst/>
              <a:cxnLst>
                <a:cxn ang="0">
                  <a:pos x="0" y="0"/>
                </a:cxn>
                <a:cxn ang="0">
                  <a:pos x="0" y="192"/>
                </a:cxn>
                <a:cxn ang="0">
                  <a:pos x="391" y="192"/>
                </a:cxn>
                <a:cxn ang="0">
                  <a:pos x="391" y="64"/>
                </a:cxn>
                <a:cxn ang="0">
                  <a:pos x="430" y="0"/>
                </a:cxn>
              </a:cxnLst>
              <a:rect l="0" t="0" r="r" b="b"/>
              <a:pathLst>
                <a:path w="431" h="193">
                  <a:moveTo>
                    <a:pt x="0" y="0"/>
                  </a:moveTo>
                  <a:lnTo>
                    <a:pt x="0" y="192"/>
                  </a:lnTo>
                  <a:lnTo>
                    <a:pt x="391" y="192"/>
                  </a:lnTo>
                  <a:lnTo>
                    <a:pt x="391" y="64"/>
                  </a:lnTo>
                  <a:lnTo>
                    <a:pt x="430" y="0"/>
                  </a:lnTo>
                </a:path>
              </a:pathLst>
            </a:custGeom>
            <a:noFill/>
            <a:ln w="25400" cap="rnd" cmpd="sng">
              <a:solidFill>
                <a:schemeClr val="tx1"/>
              </a:solidFill>
              <a:prstDash val="solid"/>
              <a:round/>
              <a:headEnd type="none" w="med" len="med"/>
              <a:tailEnd type="none" w="med" len="med"/>
            </a:ln>
            <a:effectLst/>
          </p:spPr>
          <p:txBody>
            <a:bodyPr/>
            <a:lstStyle/>
            <a:p>
              <a:endParaRPr lang="en-US"/>
            </a:p>
          </p:txBody>
        </p:sp>
        <p:sp>
          <p:nvSpPr>
            <p:cNvPr id="205" name="Line 53"/>
            <p:cNvSpPr>
              <a:spLocks noChangeShapeType="1"/>
            </p:cNvSpPr>
            <p:nvPr/>
          </p:nvSpPr>
          <p:spPr bwMode="auto">
            <a:xfrm>
              <a:off x="2104" y="1488"/>
              <a:ext cx="157" cy="0"/>
            </a:xfrm>
            <a:prstGeom prst="line">
              <a:avLst/>
            </a:prstGeom>
            <a:noFill/>
            <a:ln w="25400">
              <a:solidFill>
                <a:schemeClr val="tx1"/>
              </a:solidFill>
              <a:round/>
            </a:ln>
            <a:effectLst/>
          </p:spPr>
          <p:txBody>
            <a:bodyPr wrap="none" anchor="ctr"/>
            <a:lstStyle/>
            <a:p>
              <a:endParaRPr lang="en-US"/>
            </a:p>
          </p:txBody>
        </p:sp>
        <p:sp>
          <p:nvSpPr>
            <p:cNvPr id="206" name="Freeform 54"/>
            <p:cNvSpPr/>
            <p:nvPr/>
          </p:nvSpPr>
          <p:spPr bwMode="auto">
            <a:xfrm>
              <a:off x="2197" y="1387"/>
              <a:ext cx="337" cy="278"/>
            </a:xfrm>
            <a:custGeom>
              <a:avLst/>
              <a:gdLst/>
              <a:ahLst/>
              <a:cxnLst>
                <a:cxn ang="0">
                  <a:pos x="0" y="101"/>
                </a:cxn>
                <a:cxn ang="0">
                  <a:pos x="0" y="277"/>
                </a:cxn>
                <a:cxn ang="0">
                  <a:pos x="294" y="277"/>
                </a:cxn>
                <a:cxn ang="0">
                  <a:pos x="294" y="90"/>
                </a:cxn>
                <a:cxn ang="0">
                  <a:pos x="336" y="0"/>
                </a:cxn>
              </a:cxnLst>
              <a:rect l="0" t="0" r="r" b="b"/>
              <a:pathLst>
                <a:path w="337" h="278">
                  <a:moveTo>
                    <a:pt x="0" y="101"/>
                  </a:moveTo>
                  <a:lnTo>
                    <a:pt x="0" y="277"/>
                  </a:lnTo>
                  <a:lnTo>
                    <a:pt x="294" y="277"/>
                  </a:lnTo>
                  <a:lnTo>
                    <a:pt x="294" y="90"/>
                  </a:lnTo>
                  <a:lnTo>
                    <a:pt x="336" y="0"/>
                  </a:lnTo>
                </a:path>
              </a:pathLst>
            </a:custGeom>
            <a:noFill/>
            <a:ln w="25400" cap="rnd" cmpd="sng">
              <a:solidFill>
                <a:schemeClr val="tx1"/>
              </a:solidFill>
              <a:prstDash val="solid"/>
              <a:round/>
              <a:headEnd type="none" w="med" len="med"/>
              <a:tailEnd type="none" w="med" len="med"/>
            </a:ln>
            <a:effectLst/>
          </p:spPr>
          <p:txBody>
            <a:bodyPr/>
            <a:lstStyle/>
            <a:p>
              <a:endParaRPr lang="en-US"/>
            </a:p>
          </p:txBody>
        </p:sp>
        <p:grpSp>
          <p:nvGrpSpPr>
            <p:cNvPr id="207" name="Group 55"/>
            <p:cNvGrpSpPr/>
            <p:nvPr/>
          </p:nvGrpSpPr>
          <p:grpSpPr bwMode="auto">
            <a:xfrm>
              <a:off x="1751" y="1600"/>
              <a:ext cx="2096" cy="513"/>
              <a:chOff x="1751" y="1600"/>
              <a:chExt cx="2096" cy="513"/>
            </a:xfrm>
          </p:grpSpPr>
          <p:grpSp>
            <p:nvGrpSpPr>
              <p:cNvPr id="291" name="Group 56"/>
              <p:cNvGrpSpPr/>
              <p:nvPr/>
            </p:nvGrpSpPr>
            <p:grpSpPr bwMode="auto">
              <a:xfrm>
                <a:off x="2695" y="1600"/>
                <a:ext cx="214" cy="481"/>
                <a:chOff x="2695" y="1600"/>
                <a:chExt cx="214" cy="481"/>
              </a:xfrm>
            </p:grpSpPr>
            <p:sp>
              <p:nvSpPr>
                <p:cNvPr id="317" name="Freeform 57"/>
                <p:cNvSpPr/>
                <p:nvPr/>
              </p:nvSpPr>
              <p:spPr bwMode="auto">
                <a:xfrm>
                  <a:off x="2696" y="1600"/>
                  <a:ext cx="213" cy="481"/>
                </a:xfrm>
                <a:custGeom>
                  <a:avLst/>
                  <a:gdLst/>
                  <a:ahLst/>
                  <a:cxnLst>
                    <a:cxn ang="0">
                      <a:pos x="0" y="320"/>
                    </a:cxn>
                    <a:cxn ang="0">
                      <a:pos x="71" y="240"/>
                    </a:cxn>
                    <a:cxn ang="0">
                      <a:pos x="0" y="160"/>
                    </a:cxn>
                    <a:cxn ang="0">
                      <a:pos x="0" y="0"/>
                    </a:cxn>
                    <a:cxn ang="0">
                      <a:pos x="212" y="160"/>
                    </a:cxn>
                    <a:cxn ang="0">
                      <a:pos x="212" y="320"/>
                    </a:cxn>
                    <a:cxn ang="0">
                      <a:pos x="0" y="480"/>
                    </a:cxn>
                    <a:cxn ang="0">
                      <a:pos x="0" y="320"/>
                    </a:cxn>
                  </a:cxnLst>
                  <a:rect l="0" t="0" r="r" b="b"/>
                  <a:pathLst>
                    <a:path w="213" h="481">
                      <a:moveTo>
                        <a:pt x="0" y="320"/>
                      </a:moveTo>
                      <a:lnTo>
                        <a:pt x="71" y="240"/>
                      </a:lnTo>
                      <a:lnTo>
                        <a:pt x="0" y="160"/>
                      </a:lnTo>
                      <a:lnTo>
                        <a:pt x="0" y="0"/>
                      </a:lnTo>
                      <a:lnTo>
                        <a:pt x="212" y="160"/>
                      </a:lnTo>
                      <a:lnTo>
                        <a:pt x="212" y="320"/>
                      </a:lnTo>
                      <a:lnTo>
                        <a:pt x="0" y="480"/>
                      </a:lnTo>
                      <a:lnTo>
                        <a:pt x="0" y="320"/>
                      </a:lnTo>
                    </a:path>
                  </a:pathLst>
                </a:custGeom>
                <a:noFill/>
                <a:ln w="25400" cap="rnd" cmpd="sng">
                  <a:solidFill>
                    <a:schemeClr val="tx1"/>
                  </a:solidFill>
                  <a:prstDash val="solid"/>
                  <a:round/>
                  <a:headEnd type="none" w="med" len="med"/>
                  <a:tailEnd type="none" w="med" len="med"/>
                </a:ln>
                <a:effectLst/>
              </p:spPr>
              <p:txBody>
                <a:bodyPr/>
                <a:lstStyle/>
                <a:p>
                  <a:endParaRPr lang="en-US"/>
                </a:p>
              </p:txBody>
            </p:sp>
            <p:sp>
              <p:nvSpPr>
                <p:cNvPr id="318" name="Rectangle 58"/>
                <p:cNvSpPr>
                  <a:spLocks noChangeArrowheads="1"/>
                </p:cNvSpPr>
                <p:nvPr/>
              </p:nvSpPr>
              <p:spPr bwMode="auto">
                <a:xfrm rot="5400000">
                  <a:off x="2597" y="1722"/>
                  <a:ext cx="384" cy="188"/>
                </a:xfrm>
                <a:prstGeom prst="rect">
                  <a:avLst/>
                </a:prstGeom>
                <a:noFill/>
                <a:ln w="12700">
                  <a:noFill/>
                  <a:miter lim="800000"/>
                </a:ln>
                <a:effectLst/>
              </p:spPr>
              <p:txBody>
                <a:bodyPr wrap="none" lIns="90487" tIns="44450" rIns="90487" bIns="44450">
                  <a:spAutoFit/>
                </a:bodyPr>
                <a:lstStyle/>
                <a:p>
                  <a:pPr indent="0">
                    <a:buNone/>
                  </a:pPr>
                  <a:r>
                    <a:rPr lang="en-US" sz="1600" b="1">
                      <a:solidFill>
                        <a:schemeClr val="tx1"/>
                      </a:solidFill>
                      <a:latin typeface="Times" pitchFamily="-65" charset="0"/>
                    </a:rPr>
                    <a:t>ALU</a:t>
                  </a:r>
                </a:p>
              </p:txBody>
            </p:sp>
          </p:grpSp>
          <p:grpSp>
            <p:nvGrpSpPr>
              <p:cNvPr id="292" name="Group 59"/>
              <p:cNvGrpSpPr/>
              <p:nvPr/>
            </p:nvGrpSpPr>
            <p:grpSpPr bwMode="auto">
              <a:xfrm>
                <a:off x="1751" y="1696"/>
                <a:ext cx="359" cy="289"/>
                <a:chOff x="1751" y="1696"/>
                <a:chExt cx="359" cy="289"/>
              </a:xfrm>
            </p:grpSpPr>
            <p:sp>
              <p:nvSpPr>
                <p:cNvPr id="313" name="Rectangle 60"/>
                <p:cNvSpPr>
                  <a:spLocks noChangeArrowheads="1"/>
                </p:cNvSpPr>
                <p:nvPr/>
              </p:nvSpPr>
              <p:spPr bwMode="auto">
                <a:xfrm>
                  <a:off x="1751" y="1698"/>
                  <a:ext cx="292" cy="188"/>
                </a:xfrm>
                <a:prstGeom prst="rect">
                  <a:avLst/>
                </a:prstGeom>
                <a:noFill/>
                <a:ln w="12700">
                  <a:noFill/>
                  <a:miter lim="800000"/>
                </a:ln>
                <a:effectLst/>
              </p:spPr>
              <p:txBody>
                <a:bodyPr wrap="none" lIns="90487" tIns="44450" rIns="90487" bIns="44450">
                  <a:spAutoFit/>
                </a:bodyPr>
                <a:lstStyle/>
                <a:p>
                  <a:pPr indent="0">
                    <a:buNone/>
                  </a:pPr>
                  <a:r>
                    <a:rPr lang="en-US" sz="1600" b="1">
                      <a:solidFill>
                        <a:schemeClr val="tx1"/>
                      </a:solidFill>
                      <a:latin typeface="Times" pitchFamily="-65" charset="0"/>
                    </a:rPr>
                    <a:t>  I$</a:t>
                  </a:r>
                  <a:endParaRPr lang="en-US" sz="1600" b="1" dirty="0">
                    <a:solidFill>
                      <a:schemeClr val="tx1"/>
                    </a:solidFill>
                    <a:latin typeface="Times" pitchFamily="-65" charset="0"/>
                  </a:endParaRPr>
                </a:p>
              </p:txBody>
            </p:sp>
            <p:grpSp>
              <p:nvGrpSpPr>
                <p:cNvPr id="314" name="Group 61"/>
                <p:cNvGrpSpPr/>
                <p:nvPr/>
              </p:nvGrpSpPr>
              <p:grpSpPr bwMode="auto">
                <a:xfrm>
                  <a:off x="1770" y="1696"/>
                  <a:ext cx="340" cy="289"/>
                  <a:chOff x="1770" y="1696"/>
                  <a:chExt cx="340" cy="289"/>
                </a:xfrm>
              </p:grpSpPr>
              <p:sp>
                <p:nvSpPr>
                  <p:cNvPr id="315" name="Freeform 62"/>
                  <p:cNvSpPr/>
                  <p:nvPr/>
                </p:nvSpPr>
                <p:spPr bwMode="auto">
                  <a:xfrm>
                    <a:off x="1770" y="1696"/>
                    <a:ext cx="170" cy="289"/>
                  </a:xfrm>
                  <a:custGeom>
                    <a:avLst/>
                    <a:gdLst/>
                    <a:ahLst/>
                    <a:cxnLst>
                      <a:cxn ang="0">
                        <a:pos x="169" y="0"/>
                      </a:cxn>
                      <a:cxn ang="0">
                        <a:pos x="0" y="0"/>
                      </a:cxn>
                      <a:cxn ang="0">
                        <a:pos x="0" y="288"/>
                      </a:cxn>
                      <a:cxn ang="0">
                        <a:pos x="169" y="288"/>
                      </a:cxn>
                    </a:cxnLst>
                    <a:rect l="0" t="0" r="r" b="b"/>
                    <a:pathLst>
                      <a:path w="170" h="289">
                        <a:moveTo>
                          <a:pt x="169" y="0"/>
                        </a:moveTo>
                        <a:lnTo>
                          <a:pt x="0" y="0"/>
                        </a:lnTo>
                        <a:lnTo>
                          <a:pt x="0" y="288"/>
                        </a:lnTo>
                        <a:lnTo>
                          <a:pt x="169" y="288"/>
                        </a:lnTo>
                      </a:path>
                    </a:pathLst>
                  </a:custGeom>
                  <a:noFill/>
                  <a:ln w="25400" cap="rnd" cmpd="sng">
                    <a:solidFill>
                      <a:schemeClr val="tx1"/>
                    </a:solidFill>
                    <a:prstDash val="solid"/>
                    <a:round/>
                    <a:headEnd type="none" w="med" len="med"/>
                    <a:tailEnd type="none" w="med" len="med"/>
                  </a:ln>
                  <a:effectLst/>
                </p:spPr>
                <p:txBody>
                  <a:bodyPr/>
                  <a:lstStyle/>
                  <a:p>
                    <a:endParaRPr lang="en-US"/>
                  </a:p>
                </p:txBody>
              </p:sp>
              <p:sp>
                <p:nvSpPr>
                  <p:cNvPr id="316" name="Freeform 63"/>
                  <p:cNvSpPr/>
                  <p:nvPr/>
                </p:nvSpPr>
                <p:spPr bwMode="auto">
                  <a:xfrm>
                    <a:off x="1939" y="1696"/>
                    <a:ext cx="171" cy="289"/>
                  </a:xfrm>
                  <a:custGeom>
                    <a:avLst/>
                    <a:gdLst/>
                    <a:ahLst/>
                    <a:cxnLst>
                      <a:cxn ang="0">
                        <a:pos x="0" y="0"/>
                      </a:cxn>
                      <a:cxn ang="0">
                        <a:pos x="170" y="0"/>
                      </a:cxn>
                      <a:cxn ang="0">
                        <a:pos x="170" y="288"/>
                      </a:cxn>
                      <a:cxn ang="0">
                        <a:pos x="0" y="288"/>
                      </a:cxn>
                    </a:cxnLst>
                    <a:rect l="0" t="0" r="r" b="b"/>
                    <a:pathLst>
                      <a:path w="171" h="289">
                        <a:moveTo>
                          <a:pt x="0" y="0"/>
                        </a:moveTo>
                        <a:lnTo>
                          <a:pt x="170" y="0"/>
                        </a:lnTo>
                        <a:lnTo>
                          <a:pt x="170" y="288"/>
                        </a:lnTo>
                        <a:lnTo>
                          <a:pt x="0" y="288"/>
                        </a:lnTo>
                      </a:path>
                    </a:pathLst>
                  </a:custGeom>
                  <a:noFill/>
                  <a:ln w="25400" cap="rnd" cmpd="sng">
                    <a:solidFill>
                      <a:schemeClr val="tx1"/>
                    </a:solidFill>
                    <a:prstDash val="solid"/>
                    <a:round/>
                    <a:headEnd type="none" w="med" len="med"/>
                    <a:tailEnd type="none" w="med" len="med"/>
                  </a:ln>
                  <a:effectLst/>
                </p:spPr>
                <p:txBody>
                  <a:bodyPr/>
                  <a:lstStyle/>
                  <a:p>
                    <a:endParaRPr lang="en-US"/>
                  </a:p>
                </p:txBody>
              </p:sp>
            </p:grpSp>
          </p:grpSp>
          <p:sp>
            <p:nvSpPr>
              <p:cNvPr id="293" name="Rectangle 64"/>
              <p:cNvSpPr>
                <a:spLocks noChangeArrowheads="1"/>
              </p:cNvSpPr>
              <p:nvPr/>
            </p:nvSpPr>
            <p:spPr bwMode="auto">
              <a:xfrm>
                <a:off x="2211" y="1703"/>
                <a:ext cx="327" cy="188"/>
              </a:xfrm>
              <a:prstGeom prst="rect">
                <a:avLst/>
              </a:prstGeom>
              <a:noFill/>
              <a:ln w="12700">
                <a:noFill/>
                <a:miter lim="800000"/>
              </a:ln>
              <a:effectLst/>
            </p:spPr>
            <p:txBody>
              <a:bodyPr wrap="none" lIns="90487" tIns="44450" rIns="90487" bIns="44450">
                <a:spAutoFit/>
              </a:bodyPr>
              <a:lstStyle/>
              <a:p>
                <a:pPr indent="0">
                  <a:buNone/>
                </a:pPr>
                <a:r>
                  <a:rPr lang="en-US" sz="1600" b="1">
                    <a:solidFill>
                      <a:schemeClr val="tx1"/>
                    </a:solidFill>
                    <a:latin typeface="Times" pitchFamily="-65" charset="0"/>
                  </a:rPr>
                  <a:t>Reg</a:t>
                </a:r>
              </a:p>
            </p:txBody>
          </p:sp>
          <p:grpSp>
            <p:nvGrpSpPr>
              <p:cNvPr id="294" name="Group 65"/>
              <p:cNvGrpSpPr/>
              <p:nvPr/>
            </p:nvGrpSpPr>
            <p:grpSpPr bwMode="auto">
              <a:xfrm>
                <a:off x="2230" y="1696"/>
                <a:ext cx="296" cy="289"/>
                <a:chOff x="2230" y="1696"/>
                <a:chExt cx="296" cy="289"/>
              </a:xfrm>
            </p:grpSpPr>
            <p:sp>
              <p:nvSpPr>
                <p:cNvPr id="311" name="Freeform 66"/>
                <p:cNvSpPr/>
                <p:nvPr/>
              </p:nvSpPr>
              <p:spPr bwMode="auto">
                <a:xfrm>
                  <a:off x="2230" y="1696"/>
                  <a:ext cx="149" cy="289"/>
                </a:xfrm>
                <a:custGeom>
                  <a:avLst/>
                  <a:gdLst/>
                  <a:ahLst/>
                  <a:cxnLst>
                    <a:cxn ang="0">
                      <a:pos x="148" y="0"/>
                    </a:cxn>
                    <a:cxn ang="0">
                      <a:pos x="0" y="0"/>
                    </a:cxn>
                    <a:cxn ang="0">
                      <a:pos x="0" y="288"/>
                    </a:cxn>
                    <a:cxn ang="0">
                      <a:pos x="148" y="288"/>
                    </a:cxn>
                  </a:cxnLst>
                  <a:rect l="0" t="0" r="r" b="b"/>
                  <a:pathLst>
                    <a:path w="149" h="289">
                      <a:moveTo>
                        <a:pt x="148" y="0"/>
                      </a:moveTo>
                      <a:lnTo>
                        <a:pt x="0" y="0"/>
                      </a:lnTo>
                      <a:lnTo>
                        <a:pt x="0" y="288"/>
                      </a:lnTo>
                      <a:lnTo>
                        <a:pt x="148" y="288"/>
                      </a:lnTo>
                    </a:path>
                  </a:pathLst>
                </a:custGeom>
                <a:noFill/>
                <a:ln w="25400" cap="rnd" cmpd="sng">
                  <a:solidFill>
                    <a:schemeClr val="tx1"/>
                  </a:solidFill>
                  <a:prstDash val="solid"/>
                  <a:round/>
                  <a:headEnd type="none" w="med" len="med"/>
                  <a:tailEnd type="none" w="med" len="med"/>
                </a:ln>
                <a:effectLst/>
              </p:spPr>
              <p:txBody>
                <a:bodyPr/>
                <a:lstStyle/>
                <a:p>
                  <a:endParaRPr lang="en-US"/>
                </a:p>
              </p:txBody>
            </p:sp>
            <p:sp>
              <p:nvSpPr>
                <p:cNvPr id="312" name="Freeform 67"/>
                <p:cNvSpPr/>
                <p:nvPr/>
              </p:nvSpPr>
              <p:spPr bwMode="auto">
                <a:xfrm>
                  <a:off x="2378" y="1696"/>
                  <a:ext cx="148" cy="289"/>
                </a:xfrm>
                <a:custGeom>
                  <a:avLst/>
                  <a:gdLst/>
                  <a:ahLst/>
                  <a:cxnLst>
                    <a:cxn ang="0">
                      <a:pos x="0" y="0"/>
                    </a:cxn>
                    <a:cxn ang="0">
                      <a:pos x="147" y="0"/>
                    </a:cxn>
                    <a:cxn ang="0">
                      <a:pos x="147" y="288"/>
                    </a:cxn>
                    <a:cxn ang="0">
                      <a:pos x="0" y="288"/>
                    </a:cxn>
                  </a:cxnLst>
                  <a:rect l="0" t="0" r="r" b="b"/>
                  <a:pathLst>
                    <a:path w="148" h="289">
                      <a:moveTo>
                        <a:pt x="0" y="0"/>
                      </a:moveTo>
                      <a:lnTo>
                        <a:pt x="147" y="0"/>
                      </a:lnTo>
                      <a:lnTo>
                        <a:pt x="147" y="288"/>
                      </a:lnTo>
                      <a:lnTo>
                        <a:pt x="0" y="288"/>
                      </a:lnTo>
                    </a:path>
                  </a:pathLst>
                </a:custGeom>
                <a:noFill/>
                <a:ln w="25400" cap="rnd" cmpd="sng">
                  <a:solidFill>
                    <a:schemeClr val="tx1"/>
                  </a:solidFill>
                  <a:prstDash val="solid"/>
                  <a:round/>
                  <a:headEnd type="none" w="med" len="med"/>
                  <a:tailEnd type="none" w="med" len="med"/>
                </a:ln>
                <a:effectLst/>
              </p:spPr>
              <p:txBody>
                <a:bodyPr/>
                <a:lstStyle/>
                <a:p>
                  <a:endParaRPr lang="en-US"/>
                </a:p>
              </p:txBody>
            </p:sp>
          </p:grpSp>
          <p:sp>
            <p:nvSpPr>
              <p:cNvPr id="295" name="Line 68"/>
              <p:cNvSpPr>
                <a:spLocks noChangeShapeType="1"/>
              </p:cNvSpPr>
              <p:nvPr/>
            </p:nvSpPr>
            <p:spPr bwMode="auto">
              <a:xfrm>
                <a:off x="2115" y="1840"/>
                <a:ext cx="96" cy="0"/>
              </a:xfrm>
              <a:prstGeom prst="line">
                <a:avLst/>
              </a:prstGeom>
              <a:noFill/>
              <a:ln w="25400">
                <a:solidFill>
                  <a:schemeClr val="tx1"/>
                </a:solidFill>
                <a:round/>
              </a:ln>
              <a:effectLst/>
            </p:spPr>
            <p:txBody>
              <a:bodyPr wrap="none" anchor="ctr"/>
              <a:lstStyle/>
              <a:p>
                <a:endParaRPr lang="en-US"/>
              </a:p>
            </p:txBody>
          </p:sp>
          <p:sp>
            <p:nvSpPr>
              <p:cNvPr id="296" name="Freeform 69"/>
              <p:cNvSpPr/>
              <p:nvPr/>
            </p:nvSpPr>
            <p:spPr bwMode="auto">
              <a:xfrm>
                <a:off x="2177" y="1744"/>
                <a:ext cx="48" cy="97"/>
              </a:xfrm>
              <a:custGeom>
                <a:avLst/>
                <a:gdLst/>
                <a:ahLst/>
                <a:cxnLst>
                  <a:cxn ang="0">
                    <a:pos x="0" y="96"/>
                  </a:cxn>
                  <a:cxn ang="0">
                    <a:pos x="0" y="0"/>
                  </a:cxn>
                  <a:cxn ang="0">
                    <a:pos x="47" y="0"/>
                  </a:cxn>
                  <a:cxn ang="0">
                    <a:pos x="47" y="0"/>
                  </a:cxn>
                </a:cxnLst>
                <a:rect l="0" t="0" r="r" b="b"/>
                <a:pathLst>
                  <a:path w="48" h="97">
                    <a:moveTo>
                      <a:pt x="0" y="96"/>
                    </a:moveTo>
                    <a:lnTo>
                      <a:pt x="0" y="0"/>
                    </a:lnTo>
                    <a:lnTo>
                      <a:pt x="47" y="0"/>
                    </a:lnTo>
                    <a:lnTo>
                      <a:pt x="47" y="0"/>
                    </a:lnTo>
                  </a:path>
                </a:pathLst>
              </a:custGeom>
              <a:noFill/>
              <a:ln w="25400" cap="rnd" cmpd="sng">
                <a:solidFill>
                  <a:schemeClr val="tx1"/>
                </a:solidFill>
                <a:prstDash val="solid"/>
                <a:round/>
                <a:headEnd type="none" w="med" len="med"/>
                <a:tailEnd type="none" w="med" len="med"/>
              </a:ln>
              <a:effectLst/>
            </p:spPr>
            <p:txBody>
              <a:bodyPr/>
              <a:lstStyle/>
              <a:p>
                <a:endParaRPr lang="en-US"/>
              </a:p>
            </p:txBody>
          </p:sp>
          <p:sp>
            <p:nvSpPr>
              <p:cNvPr id="297" name="Line 70"/>
              <p:cNvSpPr>
                <a:spLocks noChangeShapeType="1"/>
              </p:cNvSpPr>
              <p:nvPr/>
            </p:nvSpPr>
            <p:spPr bwMode="auto">
              <a:xfrm>
                <a:off x="2531" y="1744"/>
                <a:ext cx="157" cy="0"/>
              </a:xfrm>
              <a:prstGeom prst="line">
                <a:avLst/>
              </a:prstGeom>
              <a:noFill/>
              <a:ln w="25400">
                <a:solidFill>
                  <a:schemeClr val="tx1"/>
                </a:solidFill>
                <a:round/>
              </a:ln>
              <a:effectLst/>
            </p:spPr>
            <p:txBody>
              <a:bodyPr wrap="none" anchor="ctr"/>
              <a:lstStyle/>
              <a:p>
                <a:endParaRPr lang="en-US"/>
              </a:p>
            </p:txBody>
          </p:sp>
          <p:sp>
            <p:nvSpPr>
              <p:cNvPr id="298" name="Rectangle 71"/>
              <p:cNvSpPr>
                <a:spLocks noChangeArrowheads="1"/>
              </p:cNvSpPr>
              <p:nvPr/>
            </p:nvSpPr>
            <p:spPr bwMode="auto">
              <a:xfrm>
                <a:off x="3028" y="1698"/>
                <a:ext cx="334" cy="188"/>
              </a:xfrm>
              <a:prstGeom prst="rect">
                <a:avLst/>
              </a:prstGeom>
              <a:noFill/>
              <a:ln w="12700">
                <a:noFill/>
                <a:miter lim="800000"/>
              </a:ln>
              <a:effectLst/>
            </p:spPr>
            <p:txBody>
              <a:bodyPr wrap="none" lIns="90487" tIns="44450" rIns="90487" bIns="44450">
                <a:spAutoFit/>
              </a:bodyPr>
              <a:lstStyle/>
              <a:p>
                <a:pPr indent="0">
                  <a:buNone/>
                </a:pPr>
                <a:r>
                  <a:rPr lang="en-US" sz="1600" b="1">
                    <a:solidFill>
                      <a:schemeClr val="tx1"/>
                    </a:solidFill>
                    <a:latin typeface="Times" pitchFamily="-65" charset="0"/>
                  </a:rPr>
                  <a:t>  D$</a:t>
                </a:r>
              </a:p>
            </p:txBody>
          </p:sp>
          <p:grpSp>
            <p:nvGrpSpPr>
              <p:cNvPr id="299" name="Group 72"/>
              <p:cNvGrpSpPr/>
              <p:nvPr/>
            </p:nvGrpSpPr>
            <p:grpSpPr bwMode="auto">
              <a:xfrm>
                <a:off x="3079" y="1696"/>
                <a:ext cx="325" cy="289"/>
                <a:chOff x="3079" y="1696"/>
                <a:chExt cx="325" cy="289"/>
              </a:xfrm>
            </p:grpSpPr>
            <p:sp>
              <p:nvSpPr>
                <p:cNvPr id="309" name="Freeform 73"/>
                <p:cNvSpPr/>
                <p:nvPr/>
              </p:nvSpPr>
              <p:spPr bwMode="auto">
                <a:xfrm>
                  <a:off x="3079" y="1696"/>
                  <a:ext cx="162" cy="289"/>
                </a:xfrm>
                <a:custGeom>
                  <a:avLst/>
                  <a:gdLst/>
                  <a:ahLst/>
                  <a:cxnLst>
                    <a:cxn ang="0">
                      <a:pos x="161" y="0"/>
                    </a:cxn>
                    <a:cxn ang="0">
                      <a:pos x="0" y="0"/>
                    </a:cxn>
                    <a:cxn ang="0">
                      <a:pos x="0" y="288"/>
                    </a:cxn>
                    <a:cxn ang="0">
                      <a:pos x="161" y="288"/>
                    </a:cxn>
                  </a:cxnLst>
                  <a:rect l="0" t="0" r="r" b="b"/>
                  <a:pathLst>
                    <a:path w="162" h="289">
                      <a:moveTo>
                        <a:pt x="161" y="0"/>
                      </a:moveTo>
                      <a:lnTo>
                        <a:pt x="0" y="0"/>
                      </a:lnTo>
                      <a:lnTo>
                        <a:pt x="0" y="288"/>
                      </a:lnTo>
                      <a:lnTo>
                        <a:pt x="161" y="288"/>
                      </a:lnTo>
                    </a:path>
                  </a:pathLst>
                </a:custGeom>
                <a:noFill/>
                <a:ln w="25400" cap="rnd" cmpd="sng">
                  <a:solidFill>
                    <a:schemeClr val="tx1"/>
                  </a:solidFill>
                  <a:prstDash val="solid"/>
                  <a:round/>
                  <a:headEnd type="none" w="med" len="med"/>
                  <a:tailEnd type="none" w="med" len="med"/>
                </a:ln>
                <a:effectLst/>
              </p:spPr>
              <p:txBody>
                <a:bodyPr/>
                <a:lstStyle/>
                <a:p>
                  <a:endParaRPr lang="en-US"/>
                </a:p>
              </p:txBody>
            </p:sp>
            <p:sp>
              <p:nvSpPr>
                <p:cNvPr id="310" name="Freeform 74"/>
                <p:cNvSpPr/>
                <p:nvPr/>
              </p:nvSpPr>
              <p:spPr bwMode="auto">
                <a:xfrm>
                  <a:off x="3240" y="1696"/>
                  <a:ext cx="164" cy="289"/>
                </a:xfrm>
                <a:custGeom>
                  <a:avLst/>
                  <a:gdLst/>
                  <a:ahLst/>
                  <a:cxnLst>
                    <a:cxn ang="0">
                      <a:pos x="0" y="0"/>
                    </a:cxn>
                    <a:cxn ang="0">
                      <a:pos x="163" y="0"/>
                    </a:cxn>
                    <a:cxn ang="0">
                      <a:pos x="163" y="288"/>
                    </a:cxn>
                    <a:cxn ang="0">
                      <a:pos x="0" y="288"/>
                    </a:cxn>
                  </a:cxnLst>
                  <a:rect l="0" t="0" r="r" b="b"/>
                  <a:pathLst>
                    <a:path w="164" h="289">
                      <a:moveTo>
                        <a:pt x="0" y="0"/>
                      </a:moveTo>
                      <a:lnTo>
                        <a:pt x="163" y="0"/>
                      </a:lnTo>
                      <a:lnTo>
                        <a:pt x="163" y="288"/>
                      </a:lnTo>
                      <a:lnTo>
                        <a:pt x="0" y="288"/>
                      </a:lnTo>
                    </a:path>
                  </a:pathLst>
                </a:custGeom>
                <a:noFill/>
                <a:ln w="25400" cap="rnd" cmpd="sng">
                  <a:solidFill>
                    <a:schemeClr val="tx1"/>
                  </a:solidFill>
                  <a:prstDash val="solid"/>
                  <a:round/>
                  <a:headEnd type="none" w="med" len="med"/>
                  <a:tailEnd type="none" w="med" len="med"/>
                </a:ln>
                <a:effectLst/>
              </p:spPr>
              <p:txBody>
                <a:bodyPr/>
                <a:lstStyle/>
                <a:p>
                  <a:endParaRPr lang="en-US"/>
                </a:p>
              </p:txBody>
            </p:sp>
          </p:grpSp>
          <p:sp>
            <p:nvSpPr>
              <p:cNvPr id="300" name="Rectangle 75"/>
              <p:cNvSpPr>
                <a:spLocks noChangeArrowheads="1"/>
              </p:cNvSpPr>
              <p:nvPr/>
            </p:nvSpPr>
            <p:spPr bwMode="auto">
              <a:xfrm>
                <a:off x="3520" y="1698"/>
                <a:ext cx="327" cy="188"/>
              </a:xfrm>
              <a:prstGeom prst="rect">
                <a:avLst/>
              </a:prstGeom>
              <a:noFill/>
              <a:ln w="12700">
                <a:noFill/>
                <a:miter lim="800000"/>
              </a:ln>
              <a:effectLst/>
            </p:spPr>
            <p:txBody>
              <a:bodyPr wrap="none" lIns="90487" tIns="44450" rIns="90487" bIns="44450">
                <a:spAutoFit/>
              </a:bodyPr>
              <a:lstStyle/>
              <a:p>
                <a:pPr indent="0">
                  <a:buNone/>
                </a:pPr>
                <a:r>
                  <a:rPr lang="en-US" sz="1600" b="1">
                    <a:solidFill>
                      <a:schemeClr val="tx1"/>
                    </a:solidFill>
                    <a:latin typeface="Times" pitchFamily="-65" charset="0"/>
                  </a:rPr>
                  <a:t>Reg</a:t>
                </a:r>
              </a:p>
            </p:txBody>
          </p:sp>
          <p:grpSp>
            <p:nvGrpSpPr>
              <p:cNvPr id="301" name="Group 76"/>
              <p:cNvGrpSpPr/>
              <p:nvPr/>
            </p:nvGrpSpPr>
            <p:grpSpPr bwMode="auto">
              <a:xfrm>
                <a:off x="3547" y="1696"/>
                <a:ext cx="284" cy="289"/>
                <a:chOff x="3547" y="1696"/>
                <a:chExt cx="284" cy="289"/>
              </a:xfrm>
            </p:grpSpPr>
            <p:sp>
              <p:nvSpPr>
                <p:cNvPr id="307" name="Freeform 77"/>
                <p:cNvSpPr/>
                <p:nvPr/>
              </p:nvSpPr>
              <p:spPr bwMode="auto">
                <a:xfrm>
                  <a:off x="3547" y="1696"/>
                  <a:ext cx="142" cy="289"/>
                </a:xfrm>
                <a:custGeom>
                  <a:avLst/>
                  <a:gdLst/>
                  <a:ahLst/>
                  <a:cxnLst>
                    <a:cxn ang="0">
                      <a:pos x="141" y="0"/>
                    </a:cxn>
                    <a:cxn ang="0">
                      <a:pos x="0" y="0"/>
                    </a:cxn>
                    <a:cxn ang="0">
                      <a:pos x="0" y="288"/>
                    </a:cxn>
                    <a:cxn ang="0">
                      <a:pos x="141" y="288"/>
                    </a:cxn>
                  </a:cxnLst>
                  <a:rect l="0" t="0" r="r" b="b"/>
                  <a:pathLst>
                    <a:path w="142" h="289">
                      <a:moveTo>
                        <a:pt x="141" y="0"/>
                      </a:moveTo>
                      <a:lnTo>
                        <a:pt x="0" y="0"/>
                      </a:lnTo>
                      <a:lnTo>
                        <a:pt x="0" y="288"/>
                      </a:lnTo>
                      <a:lnTo>
                        <a:pt x="141" y="288"/>
                      </a:lnTo>
                    </a:path>
                  </a:pathLst>
                </a:custGeom>
                <a:noFill/>
                <a:ln w="25400" cap="rnd" cmpd="sng">
                  <a:solidFill>
                    <a:schemeClr val="tx1"/>
                  </a:solidFill>
                  <a:prstDash val="solid"/>
                  <a:round/>
                  <a:headEnd type="none" w="med" len="med"/>
                  <a:tailEnd type="none" w="med" len="med"/>
                </a:ln>
                <a:effectLst/>
              </p:spPr>
              <p:txBody>
                <a:bodyPr/>
                <a:lstStyle/>
                <a:p>
                  <a:endParaRPr lang="en-US"/>
                </a:p>
              </p:txBody>
            </p:sp>
            <p:sp>
              <p:nvSpPr>
                <p:cNvPr id="308" name="Freeform 78"/>
                <p:cNvSpPr/>
                <p:nvPr/>
              </p:nvSpPr>
              <p:spPr bwMode="auto">
                <a:xfrm>
                  <a:off x="3688" y="1696"/>
                  <a:ext cx="143" cy="289"/>
                </a:xfrm>
                <a:custGeom>
                  <a:avLst/>
                  <a:gdLst/>
                  <a:ahLst/>
                  <a:cxnLst>
                    <a:cxn ang="0">
                      <a:pos x="0" y="0"/>
                    </a:cxn>
                    <a:cxn ang="0">
                      <a:pos x="142" y="0"/>
                    </a:cxn>
                    <a:cxn ang="0">
                      <a:pos x="142" y="288"/>
                    </a:cxn>
                    <a:cxn ang="0">
                      <a:pos x="0" y="288"/>
                    </a:cxn>
                  </a:cxnLst>
                  <a:rect l="0" t="0" r="r" b="b"/>
                  <a:pathLst>
                    <a:path w="143" h="289">
                      <a:moveTo>
                        <a:pt x="0" y="0"/>
                      </a:moveTo>
                      <a:lnTo>
                        <a:pt x="142" y="0"/>
                      </a:lnTo>
                      <a:lnTo>
                        <a:pt x="142" y="288"/>
                      </a:lnTo>
                      <a:lnTo>
                        <a:pt x="0" y="288"/>
                      </a:lnTo>
                    </a:path>
                  </a:pathLst>
                </a:custGeom>
                <a:noFill/>
                <a:ln w="25400" cap="rnd" cmpd="sng">
                  <a:solidFill>
                    <a:schemeClr val="tx1"/>
                  </a:solidFill>
                  <a:prstDash val="solid"/>
                  <a:round/>
                  <a:headEnd type="none" w="med" len="med"/>
                  <a:tailEnd type="none" w="med" len="med"/>
                </a:ln>
                <a:effectLst/>
              </p:spPr>
              <p:txBody>
                <a:bodyPr/>
                <a:lstStyle/>
                <a:p>
                  <a:endParaRPr lang="en-US"/>
                </a:p>
              </p:txBody>
            </p:sp>
          </p:grpSp>
          <p:sp>
            <p:nvSpPr>
              <p:cNvPr id="302" name="Line 79"/>
              <p:cNvSpPr>
                <a:spLocks noChangeShapeType="1"/>
              </p:cNvSpPr>
              <p:nvPr/>
            </p:nvSpPr>
            <p:spPr bwMode="auto">
              <a:xfrm>
                <a:off x="3400" y="1840"/>
                <a:ext cx="139" cy="0"/>
              </a:xfrm>
              <a:prstGeom prst="line">
                <a:avLst/>
              </a:prstGeom>
              <a:noFill/>
              <a:ln w="25400">
                <a:solidFill>
                  <a:schemeClr val="tx1"/>
                </a:solidFill>
                <a:round/>
              </a:ln>
              <a:effectLst/>
            </p:spPr>
            <p:txBody>
              <a:bodyPr wrap="none" anchor="ctr"/>
              <a:lstStyle/>
              <a:p>
                <a:endParaRPr lang="en-US"/>
              </a:p>
            </p:txBody>
          </p:sp>
          <p:sp>
            <p:nvSpPr>
              <p:cNvPr id="303" name="Line 80"/>
              <p:cNvSpPr>
                <a:spLocks noChangeShapeType="1"/>
              </p:cNvSpPr>
              <p:nvPr/>
            </p:nvSpPr>
            <p:spPr bwMode="auto">
              <a:xfrm>
                <a:off x="2916" y="1840"/>
                <a:ext cx="155" cy="0"/>
              </a:xfrm>
              <a:prstGeom prst="line">
                <a:avLst/>
              </a:prstGeom>
              <a:noFill/>
              <a:ln w="25400">
                <a:solidFill>
                  <a:schemeClr val="tx1"/>
                </a:solidFill>
                <a:round/>
              </a:ln>
              <a:effectLst/>
            </p:spPr>
            <p:txBody>
              <a:bodyPr wrap="none" anchor="ctr"/>
              <a:lstStyle/>
              <a:p>
                <a:endParaRPr lang="en-US"/>
              </a:p>
            </p:txBody>
          </p:sp>
          <p:sp>
            <p:nvSpPr>
              <p:cNvPr id="304" name="Freeform 81"/>
              <p:cNvSpPr/>
              <p:nvPr/>
            </p:nvSpPr>
            <p:spPr bwMode="auto">
              <a:xfrm>
                <a:off x="3037" y="1840"/>
                <a:ext cx="431" cy="193"/>
              </a:xfrm>
              <a:custGeom>
                <a:avLst/>
                <a:gdLst/>
                <a:ahLst/>
                <a:cxnLst>
                  <a:cxn ang="0">
                    <a:pos x="0" y="0"/>
                  </a:cxn>
                  <a:cxn ang="0">
                    <a:pos x="0" y="192"/>
                  </a:cxn>
                  <a:cxn ang="0">
                    <a:pos x="391" y="192"/>
                  </a:cxn>
                  <a:cxn ang="0">
                    <a:pos x="391" y="64"/>
                  </a:cxn>
                  <a:cxn ang="0">
                    <a:pos x="430" y="0"/>
                  </a:cxn>
                </a:cxnLst>
                <a:rect l="0" t="0" r="r" b="b"/>
                <a:pathLst>
                  <a:path w="431" h="193">
                    <a:moveTo>
                      <a:pt x="0" y="0"/>
                    </a:moveTo>
                    <a:lnTo>
                      <a:pt x="0" y="192"/>
                    </a:lnTo>
                    <a:lnTo>
                      <a:pt x="391" y="192"/>
                    </a:lnTo>
                    <a:lnTo>
                      <a:pt x="391" y="64"/>
                    </a:lnTo>
                    <a:lnTo>
                      <a:pt x="430" y="0"/>
                    </a:lnTo>
                  </a:path>
                </a:pathLst>
              </a:custGeom>
              <a:noFill/>
              <a:ln w="25400" cap="rnd" cmpd="sng">
                <a:solidFill>
                  <a:schemeClr val="tx1"/>
                </a:solidFill>
                <a:prstDash val="solid"/>
                <a:round/>
                <a:headEnd type="none" w="med" len="med"/>
                <a:tailEnd type="none" w="med" len="med"/>
              </a:ln>
              <a:effectLst/>
            </p:spPr>
            <p:txBody>
              <a:bodyPr/>
              <a:lstStyle/>
              <a:p>
                <a:endParaRPr lang="en-US"/>
              </a:p>
            </p:txBody>
          </p:sp>
          <p:sp>
            <p:nvSpPr>
              <p:cNvPr id="305" name="Line 82"/>
              <p:cNvSpPr>
                <a:spLocks noChangeShapeType="1"/>
              </p:cNvSpPr>
              <p:nvPr/>
            </p:nvSpPr>
            <p:spPr bwMode="auto">
              <a:xfrm>
                <a:off x="2531" y="1936"/>
                <a:ext cx="157" cy="0"/>
              </a:xfrm>
              <a:prstGeom prst="line">
                <a:avLst/>
              </a:prstGeom>
              <a:noFill/>
              <a:ln w="25400">
                <a:solidFill>
                  <a:schemeClr val="tx1"/>
                </a:solidFill>
                <a:round/>
              </a:ln>
              <a:effectLst/>
            </p:spPr>
            <p:txBody>
              <a:bodyPr wrap="none" anchor="ctr"/>
              <a:lstStyle/>
              <a:p>
                <a:endParaRPr lang="en-US"/>
              </a:p>
            </p:txBody>
          </p:sp>
          <p:sp>
            <p:nvSpPr>
              <p:cNvPr id="306" name="Freeform 83"/>
              <p:cNvSpPr/>
              <p:nvPr/>
            </p:nvSpPr>
            <p:spPr bwMode="auto">
              <a:xfrm>
                <a:off x="2624" y="1835"/>
                <a:ext cx="337" cy="278"/>
              </a:xfrm>
              <a:custGeom>
                <a:avLst/>
                <a:gdLst/>
                <a:ahLst/>
                <a:cxnLst>
                  <a:cxn ang="0">
                    <a:pos x="0" y="101"/>
                  </a:cxn>
                  <a:cxn ang="0">
                    <a:pos x="0" y="277"/>
                  </a:cxn>
                  <a:cxn ang="0">
                    <a:pos x="294" y="277"/>
                  </a:cxn>
                  <a:cxn ang="0">
                    <a:pos x="294" y="90"/>
                  </a:cxn>
                  <a:cxn ang="0">
                    <a:pos x="336" y="0"/>
                  </a:cxn>
                </a:cxnLst>
                <a:rect l="0" t="0" r="r" b="b"/>
                <a:pathLst>
                  <a:path w="337" h="278">
                    <a:moveTo>
                      <a:pt x="0" y="101"/>
                    </a:moveTo>
                    <a:lnTo>
                      <a:pt x="0" y="277"/>
                    </a:lnTo>
                    <a:lnTo>
                      <a:pt x="294" y="277"/>
                    </a:lnTo>
                    <a:lnTo>
                      <a:pt x="294" y="90"/>
                    </a:lnTo>
                    <a:lnTo>
                      <a:pt x="336" y="0"/>
                    </a:lnTo>
                  </a:path>
                </a:pathLst>
              </a:custGeom>
              <a:noFill/>
              <a:ln w="25400" cap="rnd" cmpd="sng">
                <a:solidFill>
                  <a:schemeClr val="tx1"/>
                </a:solidFill>
                <a:prstDash val="solid"/>
                <a:round/>
                <a:headEnd type="none" w="med" len="med"/>
                <a:tailEnd type="none" w="med" len="med"/>
              </a:ln>
              <a:effectLst/>
            </p:spPr>
            <p:txBody>
              <a:bodyPr/>
              <a:lstStyle/>
              <a:p>
                <a:endParaRPr lang="en-US"/>
              </a:p>
            </p:txBody>
          </p:sp>
        </p:grpSp>
        <p:grpSp>
          <p:nvGrpSpPr>
            <p:cNvPr id="208" name="Group 84"/>
            <p:cNvGrpSpPr/>
            <p:nvPr/>
          </p:nvGrpSpPr>
          <p:grpSpPr bwMode="auto">
            <a:xfrm>
              <a:off x="2178" y="2048"/>
              <a:ext cx="2096" cy="513"/>
              <a:chOff x="2178" y="2048"/>
              <a:chExt cx="2096" cy="513"/>
            </a:xfrm>
          </p:grpSpPr>
          <p:grpSp>
            <p:nvGrpSpPr>
              <p:cNvPr id="263" name="Group 85"/>
              <p:cNvGrpSpPr/>
              <p:nvPr/>
            </p:nvGrpSpPr>
            <p:grpSpPr bwMode="auto">
              <a:xfrm>
                <a:off x="3122" y="2048"/>
                <a:ext cx="214" cy="481"/>
                <a:chOff x="3122" y="2048"/>
                <a:chExt cx="214" cy="481"/>
              </a:xfrm>
            </p:grpSpPr>
            <p:sp>
              <p:nvSpPr>
                <p:cNvPr id="289" name="Freeform 86"/>
                <p:cNvSpPr/>
                <p:nvPr/>
              </p:nvSpPr>
              <p:spPr bwMode="auto">
                <a:xfrm>
                  <a:off x="3123" y="2048"/>
                  <a:ext cx="213" cy="481"/>
                </a:xfrm>
                <a:custGeom>
                  <a:avLst/>
                  <a:gdLst/>
                  <a:ahLst/>
                  <a:cxnLst>
                    <a:cxn ang="0">
                      <a:pos x="0" y="320"/>
                    </a:cxn>
                    <a:cxn ang="0">
                      <a:pos x="71" y="240"/>
                    </a:cxn>
                    <a:cxn ang="0">
                      <a:pos x="0" y="160"/>
                    </a:cxn>
                    <a:cxn ang="0">
                      <a:pos x="0" y="0"/>
                    </a:cxn>
                    <a:cxn ang="0">
                      <a:pos x="212" y="160"/>
                    </a:cxn>
                    <a:cxn ang="0">
                      <a:pos x="212" y="320"/>
                    </a:cxn>
                    <a:cxn ang="0">
                      <a:pos x="0" y="480"/>
                    </a:cxn>
                    <a:cxn ang="0">
                      <a:pos x="0" y="320"/>
                    </a:cxn>
                  </a:cxnLst>
                  <a:rect l="0" t="0" r="r" b="b"/>
                  <a:pathLst>
                    <a:path w="213" h="481">
                      <a:moveTo>
                        <a:pt x="0" y="320"/>
                      </a:moveTo>
                      <a:lnTo>
                        <a:pt x="71" y="240"/>
                      </a:lnTo>
                      <a:lnTo>
                        <a:pt x="0" y="160"/>
                      </a:lnTo>
                      <a:lnTo>
                        <a:pt x="0" y="0"/>
                      </a:lnTo>
                      <a:lnTo>
                        <a:pt x="212" y="160"/>
                      </a:lnTo>
                      <a:lnTo>
                        <a:pt x="212" y="320"/>
                      </a:lnTo>
                      <a:lnTo>
                        <a:pt x="0" y="480"/>
                      </a:lnTo>
                      <a:lnTo>
                        <a:pt x="0" y="320"/>
                      </a:lnTo>
                    </a:path>
                  </a:pathLst>
                </a:custGeom>
                <a:noFill/>
                <a:ln w="25400" cap="rnd" cmpd="sng">
                  <a:solidFill>
                    <a:schemeClr val="tx1"/>
                  </a:solidFill>
                  <a:prstDash val="solid"/>
                  <a:round/>
                  <a:headEnd type="none" w="med" len="med"/>
                  <a:tailEnd type="none" w="med" len="med"/>
                </a:ln>
                <a:effectLst/>
              </p:spPr>
              <p:txBody>
                <a:bodyPr/>
                <a:lstStyle/>
                <a:p>
                  <a:endParaRPr lang="en-US"/>
                </a:p>
              </p:txBody>
            </p:sp>
            <p:sp>
              <p:nvSpPr>
                <p:cNvPr id="290" name="Rectangle 87"/>
                <p:cNvSpPr>
                  <a:spLocks noChangeArrowheads="1"/>
                </p:cNvSpPr>
                <p:nvPr/>
              </p:nvSpPr>
              <p:spPr bwMode="auto">
                <a:xfrm rot="5400000">
                  <a:off x="3024" y="2170"/>
                  <a:ext cx="384" cy="188"/>
                </a:xfrm>
                <a:prstGeom prst="rect">
                  <a:avLst/>
                </a:prstGeom>
                <a:noFill/>
                <a:ln w="12700">
                  <a:noFill/>
                  <a:miter lim="800000"/>
                </a:ln>
                <a:effectLst/>
              </p:spPr>
              <p:txBody>
                <a:bodyPr wrap="none" lIns="90487" tIns="44450" rIns="90487" bIns="44450">
                  <a:spAutoFit/>
                </a:bodyPr>
                <a:lstStyle/>
                <a:p>
                  <a:pPr indent="0">
                    <a:buNone/>
                  </a:pPr>
                  <a:r>
                    <a:rPr lang="en-US" sz="1600" b="1">
                      <a:solidFill>
                        <a:schemeClr val="tx1"/>
                      </a:solidFill>
                      <a:latin typeface="Times" pitchFamily="-65" charset="0"/>
                    </a:rPr>
                    <a:t>ALU</a:t>
                  </a:r>
                </a:p>
              </p:txBody>
            </p:sp>
          </p:grpSp>
          <p:grpSp>
            <p:nvGrpSpPr>
              <p:cNvPr id="264" name="Group 88"/>
              <p:cNvGrpSpPr/>
              <p:nvPr/>
            </p:nvGrpSpPr>
            <p:grpSpPr bwMode="auto">
              <a:xfrm>
                <a:off x="2178" y="2144"/>
                <a:ext cx="359" cy="289"/>
                <a:chOff x="2178" y="2144"/>
                <a:chExt cx="359" cy="289"/>
              </a:xfrm>
            </p:grpSpPr>
            <p:sp>
              <p:nvSpPr>
                <p:cNvPr id="285" name="Rectangle 89"/>
                <p:cNvSpPr>
                  <a:spLocks noChangeArrowheads="1"/>
                </p:cNvSpPr>
                <p:nvPr/>
              </p:nvSpPr>
              <p:spPr bwMode="auto">
                <a:xfrm>
                  <a:off x="2178" y="2146"/>
                  <a:ext cx="292" cy="188"/>
                </a:xfrm>
                <a:prstGeom prst="rect">
                  <a:avLst/>
                </a:prstGeom>
                <a:noFill/>
                <a:ln w="12700">
                  <a:noFill/>
                  <a:miter lim="800000"/>
                </a:ln>
                <a:effectLst/>
              </p:spPr>
              <p:txBody>
                <a:bodyPr wrap="none" lIns="90487" tIns="44450" rIns="90487" bIns="44450">
                  <a:spAutoFit/>
                </a:bodyPr>
                <a:lstStyle/>
                <a:p>
                  <a:pPr indent="0">
                    <a:buNone/>
                  </a:pPr>
                  <a:r>
                    <a:rPr lang="en-US" sz="1600" b="1">
                      <a:solidFill>
                        <a:schemeClr val="tx1"/>
                      </a:solidFill>
                      <a:latin typeface="Times" pitchFamily="-65" charset="0"/>
                    </a:rPr>
                    <a:t>  I$</a:t>
                  </a:r>
                  <a:endParaRPr lang="en-US" sz="1600" b="1" dirty="0">
                    <a:solidFill>
                      <a:schemeClr val="tx1"/>
                    </a:solidFill>
                    <a:latin typeface="Times" pitchFamily="-65" charset="0"/>
                  </a:endParaRPr>
                </a:p>
              </p:txBody>
            </p:sp>
            <p:grpSp>
              <p:nvGrpSpPr>
                <p:cNvPr id="286" name="Group 90"/>
                <p:cNvGrpSpPr/>
                <p:nvPr/>
              </p:nvGrpSpPr>
              <p:grpSpPr bwMode="auto">
                <a:xfrm>
                  <a:off x="2197" y="2144"/>
                  <a:ext cx="340" cy="289"/>
                  <a:chOff x="2197" y="2144"/>
                  <a:chExt cx="340" cy="289"/>
                </a:xfrm>
              </p:grpSpPr>
              <p:sp>
                <p:nvSpPr>
                  <p:cNvPr id="287" name="Freeform 91"/>
                  <p:cNvSpPr/>
                  <p:nvPr/>
                </p:nvSpPr>
                <p:spPr bwMode="auto">
                  <a:xfrm>
                    <a:off x="2197" y="2144"/>
                    <a:ext cx="170" cy="289"/>
                  </a:xfrm>
                  <a:custGeom>
                    <a:avLst/>
                    <a:gdLst/>
                    <a:ahLst/>
                    <a:cxnLst>
                      <a:cxn ang="0">
                        <a:pos x="169" y="0"/>
                      </a:cxn>
                      <a:cxn ang="0">
                        <a:pos x="0" y="0"/>
                      </a:cxn>
                      <a:cxn ang="0">
                        <a:pos x="0" y="288"/>
                      </a:cxn>
                      <a:cxn ang="0">
                        <a:pos x="169" y="288"/>
                      </a:cxn>
                    </a:cxnLst>
                    <a:rect l="0" t="0" r="r" b="b"/>
                    <a:pathLst>
                      <a:path w="170" h="289">
                        <a:moveTo>
                          <a:pt x="169" y="0"/>
                        </a:moveTo>
                        <a:lnTo>
                          <a:pt x="0" y="0"/>
                        </a:lnTo>
                        <a:lnTo>
                          <a:pt x="0" y="288"/>
                        </a:lnTo>
                        <a:lnTo>
                          <a:pt x="169" y="288"/>
                        </a:lnTo>
                      </a:path>
                    </a:pathLst>
                  </a:custGeom>
                  <a:noFill/>
                  <a:ln w="25400" cap="rnd" cmpd="sng">
                    <a:solidFill>
                      <a:schemeClr val="tx1"/>
                    </a:solidFill>
                    <a:prstDash val="solid"/>
                    <a:round/>
                    <a:headEnd type="none" w="med" len="med"/>
                    <a:tailEnd type="none" w="med" len="med"/>
                  </a:ln>
                  <a:effectLst/>
                </p:spPr>
                <p:txBody>
                  <a:bodyPr/>
                  <a:lstStyle/>
                  <a:p>
                    <a:endParaRPr lang="en-US"/>
                  </a:p>
                </p:txBody>
              </p:sp>
              <p:sp>
                <p:nvSpPr>
                  <p:cNvPr id="288" name="Freeform 92"/>
                  <p:cNvSpPr/>
                  <p:nvPr/>
                </p:nvSpPr>
                <p:spPr bwMode="auto">
                  <a:xfrm>
                    <a:off x="2366" y="2144"/>
                    <a:ext cx="171" cy="289"/>
                  </a:xfrm>
                  <a:custGeom>
                    <a:avLst/>
                    <a:gdLst/>
                    <a:ahLst/>
                    <a:cxnLst>
                      <a:cxn ang="0">
                        <a:pos x="0" y="0"/>
                      </a:cxn>
                      <a:cxn ang="0">
                        <a:pos x="170" y="0"/>
                      </a:cxn>
                      <a:cxn ang="0">
                        <a:pos x="170" y="288"/>
                      </a:cxn>
                      <a:cxn ang="0">
                        <a:pos x="0" y="288"/>
                      </a:cxn>
                    </a:cxnLst>
                    <a:rect l="0" t="0" r="r" b="b"/>
                    <a:pathLst>
                      <a:path w="171" h="289">
                        <a:moveTo>
                          <a:pt x="0" y="0"/>
                        </a:moveTo>
                        <a:lnTo>
                          <a:pt x="170" y="0"/>
                        </a:lnTo>
                        <a:lnTo>
                          <a:pt x="170" y="288"/>
                        </a:lnTo>
                        <a:lnTo>
                          <a:pt x="0" y="288"/>
                        </a:lnTo>
                      </a:path>
                    </a:pathLst>
                  </a:custGeom>
                  <a:noFill/>
                  <a:ln w="25400" cap="rnd" cmpd="sng">
                    <a:solidFill>
                      <a:schemeClr val="tx1"/>
                    </a:solidFill>
                    <a:prstDash val="solid"/>
                    <a:round/>
                    <a:headEnd type="none" w="med" len="med"/>
                    <a:tailEnd type="none" w="med" len="med"/>
                  </a:ln>
                  <a:effectLst/>
                </p:spPr>
                <p:txBody>
                  <a:bodyPr/>
                  <a:lstStyle/>
                  <a:p>
                    <a:endParaRPr lang="en-US"/>
                  </a:p>
                </p:txBody>
              </p:sp>
            </p:grpSp>
          </p:grpSp>
          <p:sp>
            <p:nvSpPr>
              <p:cNvPr id="265" name="Rectangle 93"/>
              <p:cNvSpPr>
                <a:spLocks noChangeArrowheads="1"/>
              </p:cNvSpPr>
              <p:nvPr/>
            </p:nvSpPr>
            <p:spPr bwMode="auto">
              <a:xfrm>
                <a:off x="2638" y="2151"/>
                <a:ext cx="327" cy="188"/>
              </a:xfrm>
              <a:prstGeom prst="rect">
                <a:avLst/>
              </a:prstGeom>
              <a:noFill/>
              <a:ln w="12700">
                <a:noFill/>
                <a:miter lim="800000"/>
              </a:ln>
              <a:effectLst/>
            </p:spPr>
            <p:txBody>
              <a:bodyPr wrap="none" lIns="90487" tIns="44450" rIns="90487" bIns="44450">
                <a:spAutoFit/>
              </a:bodyPr>
              <a:lstStyle/>
              <a:p>
                <a:pPr indent="0">
                  <a:buNone/>
                </a:pPr>
                <a:r>
                  <a:rPr lang="en-US" sz="1600" b="1">
                    <a:solidFill>
                      <a:schemeClr val="tx1"/>
                    </a:solidFill>
                    <a:latin typeface="Times" pitchFamily="-65" charset="0"/>
                  </a:rPr>
                  <a:t>Reg</a:t>
                </a:r>
              </a:p>
            </p:txBody>
          </p:sp>
          <p:grpSp>
            <p:nvGrpSpPr>
              <p:cNvPr id="266" name="Group 94"/>
              <p:cNvGrpSpPr/>
              <p:nvPr/>
            </p:nvGrpSpPr>
            <p:grpSpPr bwMode="auto">
              <a:xfrm>
                <a:off x="2657" y="2144"/>
                <a:ext cx="296" cy="289"/>
                <a:chOff x="2657" y="2144"/>
                <a:chExt cx="296" cy="289"/>
              </a:xfrm>
            </p:grpSpPr>
            <p:sp>
              <p:nvSpPr>
                <p:cNvPr id="283" name="Freeform 95"/>
                <p:cNvSpPr/>
                <p:nvPr/>
              </p:nvSpPr>
              <p:spPr bwMode="auto">
                <a:xfrm>
                  <a:off x="2657" y="2144"/>
                  <a:ext cx="149" cy="289"/>
                </a:xfrm>
                <a:custGeom>
                  <a:avLst/>
                  <a:gdLst/>
                  <a:ahLst/>
                  <a:cxnLst>
                    <a:cxn ang="0">
                      <a:pos x="148" y="0"/>
                    </a:cxn>
                    <a:cxn ang="0">
                      <a:pos x="0" y="0"/>
                    </a:cxn>
                    <a:cxn ang="0">
                      <a:pos x="0" y="288"/>
                    </a:cxn>
                    <a:cxn ang="0">
                      <a:pos x="148" y="288"/>
                    </a:cxn>
                  </a:cxnLst>
                  <a:rect l="0" t="0" r="r" b="b"/>
                  <a:pathLst>
                    <a:path w="149" h="289">
                      <a:moveTo>
                        <a:pt x="148" y="0"/>
                      </a:moveTo>
                      <a:lnTo>
                        <a:pt x="0" y="0"/>
                      </a:lnTo>
                      <a:lnTo>
                        <a:pt x="0" y="288"/>
                      </a:lnTo>
                      <a:lnTo>
                        <a:pt x="148" y="288"/>
                      </a:lnTo>
                    </a:path>
                  </a:pathLst>
                </a:custGeom>
                <a:noFill/>
                <a:ln w="25400" cap="rnd" cmpd="sng">
                  <a:solidFill>
                    <a:schemeClr val="tx1"/>
                  </a:solidFill>
                  <a:prstDash val="solid"/>
                  <a:round/>
                  <a:headEnd type="none" w="med" len="med"/>
                  <a:tailEnd type="none" w="med" len="med"/>
                </a:ln>
                <a:effectLst/>
              </p:spPr>
              <p:txBody>
                <a:bodyPr/>
                <a:lstStyle/>
                <a:p>
                  <a:endParaRPr lang="en-US"/>
                </a:p>
              </p:txBody>
            </p:sp>
            <p:sp>
              <p:nvSpPr>
                <p:cNvPr id="284" name="Freeform 96"/>
                <p:cNvSpPr/>
                <p:nvPr/>
              </p:nvSpPr>
              <p:spPr bwMode="auto">
                <a:xfrm>
                  <a:off x="2805" y="2144"/>
                  <a:ext cx="148" cy="289"/>
                </a:xfrm>
                <a:custGeom>
                  <a:avLst/>
                  <a:gdLst/>
                  <a:ahLst/>
                  <a:cxnLst>
                    <a:cxn ang="0">
                      <a:pos x="0" y="0"/>
                    </a:cxn>
                    <a:cxn ang="0">
                      <a:pos x="147" y="0"/>
                    </a:cxn>
                    <a:cxn ang="0">
                      <a:pos x="147" y="288"/>
                    </a:cxn>
                    <a:cxn ang="0">
                      <a:pos x="0" y="288"/>
                    </a:cxn>
                  </a:cxnLst>
                  <a:rect l="0" t="0" r="r" b="b"/>
                  <a:pathLst>
                    <a:path w="148" h="289">
                      <a:moveTo>
                        <a:pt x="0" y="0"/>
                      </a:moveTo>
                      <a:lnTo>
                        <a:pt x="147" y="0"/>
                      </a:lnTo>
                      <a:lnTo>
                        <a:pt x="147" y="288"/>
                      </a:lnTo>
                      <a:lnTo>
                        <a:pt x="0" y="288"/>
                      </a:lnTo>
                    </a:path>
                  </a:pathLst>
                </a:custGeom>
                <a:noFill/>
                <a:ln w="25400" cap="rnd" cmpd="sng">
                  <a:solidFill>
                    <a:schemeClr val="tx1"/>
                  </a:solidFill>
                  <a:prstDash val="solid"/>
                  <a:round/>
                  <a:headEnd type="none" w="med" len="med"/>
                  <a:tailEnd type="none" w="med" len="med"/>
                </a:ln>
                <a:effectLst/>
              </p:spPr>
              <p:txBody>
                <a:bodyPr/>
                <a:lstStyle/>
                <a:p>
                  <a:endParaRPr lang="en-US"/>
                </a:p>
              </p:txBody>
            </p:sp>
          </p:grpSp>
          <p:sp>
            <p:nvSpPr>
              <p:cNvPr id="267" name="Line 97"/>
              <p:cNvSpPr>
                <a:spLocks noChangeShapeType="1"/>
              </p:cNvSpPr>
              <p:nvPr/>
            </p:nvSpPr>
            <p:spPr bwMode="auto">
              <a:xfrm>
                <a:off x="2542" y="2288"/>
                <a:ext cx="96" cy="0"/>
              </a:xfrm>
              <a:prstGeom prst="line">
                <a:avLst/>
              </a:prstGeom>
              <a:noFill/>
              <a:ln w="25400">
                <a:solidFill>
                  <a:schemeClr val="tx1"/>
                </a:solidFill>
                <a:round/>
              </a:ln>
              <a:effectLst/>
            </p:spPr>
            <p:txBody>
              <a:bodyPr wrap="none" anchor="ctr"/>
              <a:lstStyle/>
              <a:p>
                <a:endParaRPr lang="en-US"/>
              </a:p>
            </p:txBody>
          </p:sp>
          <p:sp>
            <p:nvSpPr>
              <p:cNvPr id="268" name="Freeform 98"/>
              <p:cNvSpPr/>
              <p:nvPr/>
            </p:nvSpPr>
            <p:spPr bwMode="auto">
              <a:xfrm>
                <a:off x="2604" y="2192"/>
                <a:ext cx="48" cy="97"/>
              </a:xfrm>
              <a:custGeom>
                <a:avLst/>
                <a:gdLst/>
                <a:ahLst/>
                <a:cxnLst>
                  <a:cxn ang="0">
                    <a:pos x="0" y="96"/>
                  </a:cxn>
                  <a:cxn ang="0">
                    <a:pos x="0" y="0"/>
                  </a:cxn>
                  <a:cxn ang="0">
                    <a:pos x="47" y="0"/>
                  </a:cxn>
                  <a:cxn ang="0">
                    <a:pos x="47" y="0"/>
                  </a:cxn>
                </a:cxnLst>
                <a:rect l="0" t="0" r="r" b="b"/>
                <a:pathLst>
                  <a:path w="48" h="97">
                    <a:moveTo>
                      <a:pt x="0" y="96"/>
                    </a:moveTo>
                    <a:lnTo>
                      <a:pt x="0" y="0"/>
                    </a:lnTo>
                    <a:lnTo>
                      <a:pt x="47" y="0"/>
                    </a:lnTo>
                    <a:lnTo>
                      <a:pt x="47" y="0"/>
                    </a:lnTo>
                  </a:path>
                </a:pathLst>
              </a:custGeom>
              <a:noFill/>
              <a:ln w="25400" cap="rnd" cmpd="sng">
                <a:solidFill>
                  <a:schemeClr val="tx1"/>
                </a:solidFill>
                <a:prstDash val="solid"/>
                <a:round/>
                <a:headEnd type="none" w="med" len="med"/>
                <a:tailEnd type="none" w="med" len="med"/>
              </a:ln>
              <a:effectLst/>
            </p:spPr>
            <p:txBody>
              <a:bodyPr/>
              <a:lstStyle/>
              <a:p>
                <a:endParaRPr lang="en-US"/>
              </a:p>
            </p:txBody>
          </p:sp>
          <p:sp>
            <p:nvSpPr>
              <p:cNvPr id="269" name="Line 99"/>
              <p:cNvSpPr>
                <a:spLocks noChangeShapeType="1"/>
              </p:cNvSpPr>
              <p:nvPr/>
            </p:nvSpPr>
            <p:spPr bwMode="auto">
              <a:xfrm>
                <a:off x="2958" y="2192"/>
                <a:ext cx="157" cy="0"/>
              </a:xfrm>
              <a:prstGeom prst="line">
                <a:avLst/>
              </a:prstGeom>
              <a:noFill/>
              <a:ln w="25400">
                <a:solidFill>
                  <a:schemeClr val="tx1"/>
                </a:solidFill>
                <a:round/>
              </a:ln>
              <a:effectLst/>
            </p:spPr>
            <p:txBody>
              <a:bodyPr wrap="none" anchor="ctr"/>
              <a:lstStyle/>
              <a:p>
                <a:endParaRPr lang="en-US"/>
              </a:p>
            </p:txBody>
          </p:sp>
          <p:sp>
            <p:nvSpPr>
              <p:cNvPr id="270" name="Rectangle 100"/>
              <p:cNvSpPr>
                <a:spLocks noChangeArrowheads="1"/>
              </p:cNvSpPr>
              <p:nvPr/>
            </p:nvSpPr>
            <p:spPr bwMode="auto">
              <a:xfrm>
                <a:off x="3455" y="2146"/>
                <a:ext cx="334" cy="188"/>
              </a:xfrm>
              <a:prstGeom prst="rect">
                <a:avLst/>
              </a:prstGeom>
              <a:noFill/>
              <a:ln w="12700">
                <a:noFill/>
                <a:miter lim="800000"/>
              </a:ln>
              <a:effectLst/>
            </p:spPr>
            <p:txBody>
              <a:bodyPr wrap="none" lIns="90487" tIns="44450" rIns="90487" bIns="44450">
                <a:spAutoFit/>
              </a:bodyPr>
              <a:lstStyle/>
              <a:p>
                <a:pPr indent="0">
                  <a:buNone/>
                </a:pPr>
                <a:r>
                  <a:rPr lang="en-US" sz="1600" b="1">
                    <a:solidFill>
                      <a:schemeClr val="tx1"/>
                    </a:solidFill>
                    <a:latin typeface="Times" pitchFamily="-65" charset="0"/>
                  </a:rPr>
                  <a:t>  D$</a:t>
                </a:r>
              </a:p>
            </p:txBody>
          </p:sp>
          <p:grpSp>
            <p:nvGrpSpPr>
              <p:cNvPr id="271" name="Group 101"/>
              <p:cNvGrpSpPr/>
              <p:nvPr/>
            </p:nvGrpSpPr>
            <p:grpSpPr bwMode="auto">
              <a:xfrm>
                <a:off x="3506" y="2144"/>
                <a:ext cx="325" cy="289"/>
                <a:chOff x="3506" y="2144"/>
                <a:chExt cx="325" cy="289"/>
              </a:xfrm>
            </p:grpSpPr>
            <p:sp>
              <p:nvSpPr>
                <p:cNvPr id="281" name="Freeform 102"/>
                <p:cNvSpPr/>
                <p:nvPr/>
              </p:nvSpPr>
              <p:spPr bwMode="auto">
                <a:xfrm>
                  <a:off x="3506" y="2144"/>
                  <a:ext cx="162" cy="289"/>
                </a:xfrm>
                <a:custGeom>
                  <a:avLst/>
                  <a:gdLst/>
                  <a:ahLst/>
                  <a:cxnLst>
                    <a:cxn ang="0">
                      <a:pos x="161" y="0"/>
                    </a:cxn>
                    <a:cxn ang="0">
                      <a:pos x="0" y="0"/>
                    </a:cxn>
                    <a:cxn ang="0">
                      <a:pos x="0" y="288"/>
                    </a:cxn>
                    <a:cxn ang="0">
                      <a:pos x="161" y="288"/>
                    </a:cxn>
                  </a:cxnLst>
                  <a:rect l="0" t="0" r="r" b="b"/>
                  <a:pathLst>
                    <a:path w="162" h="289">
                      <a:moveTo>
                        <a:pt x="161" y="0"/>
                      </a:moveTo>
                      <a:lnTo>
                        <a:pt x="0" y="0"/>
                      </a:lnTo>
                      <a:lnTo>
                        <a:pt x="0" y="288"/>
                      </a:lnTo>
                      <a:lnTo>
                        <a:pt x="161" y="288"/>
                      </a:lnTo>
                    </a:path>
                  </a:pathLst>
                </a:custGeom>
                <a:noFill/>
                <a:ln w="25400" cap="rnd" cmpd="sng">
                  <a:solidFill>
                    <a:schemeClr val="tx1"/>
                  </a:solidFill>
                  <a:prstDash val="solid"/>
                  <a:round/>
                  <a:headEnd type="none" w="med" len="med"/>
                  <a:tailEnd type="none" w="med" len="med"/>
                </a:ln>
                <a:effectLst/>
              </p:spPr>
              <p:txBody>
                <a:bodyPr/>
                <a:lstStyle/>
                <a:p>
                  <a:endParaRPr lang="en-US"/>
                </a:p>
              </p:txBody>
            </p:sp>
            <p:sp>
              <p:nvSpPr>
                <p:cNvPr id="282" name="Freeform 103"/>
                <p:cNvSpPr/>
                <p:nvPr/>
              </p:nvSpPr>
              <p:spPr bwMode="auto">
                <a:xfrm>
                  <a:off x="3667" y="2144"/>
                  <a:ext cx="164" cy="289"/>
                </a:xfrm>
                <a:custGeom>
                  <a:avLst/>
                  <a:gdLst/>
                  <a:ahLst/>
                  <a:cxnLst>
                    <a:cxn ang="0">
                      <a:pos x="0" y="0"/>
                    </a:cxn>
                    <a:cxn ang="0">
                      <a:pos x="163" y="0"/>
                    </a:cxn>
                    <a:cxn ang="0">
                      <a:pos x="163" y="288"/>
                    </a:cxn>
                    <a:cxn ang="0">
                      <a:pos x="0" y="288"/>
                    </a:cxn>
                  </a:cxnLst>
                  <a:rect l="0" t="0" r="r" b="b"/>
                  <a:pathLst>
                    <a:path w="164" h="289">
                      <a:moveTo>
                        <a:pt x="0" y="0"/>
                      </a:moveTo>
                      <a:lnTo>
                        <a:pt x="163" y="0"/>
                      </a:lnTo>
                      <a:lnTo>
                        <a:pt x="163" y="288"/>
                      </a:lnTo>
                      <a:lnTo>
                        <a:pt x="0" y="288"/>
                      </a:lnTo>
                    </a:path>
                  </a:pathLst>
                </a:custGeom>
                <a:noFill/>
                <a:ln w="25400" cap="rnd" cmpd="sng">
                  <a:solidFill>
                    <a:schemeClr val="tx1"/>
                  </a:solidFill>
                  <a:prstDash val="solid"/>
                  <a:round/>
                  <a:headEnd type="none" w="med" len="med"/>
                  <a:tailEnd type="none" w="med" len="med"/>
                </a:ln>
                <a:effectLst/>
              </p:spPr>
              <p:txBody>
                <a:bodyPr/>
                <a:lstStyle/>
                <a:p>
                  <a:endParaRPr lang="en-US"/>
                </a:p>
              </p:txBody>
            </p:sp>
          </p:grpSp>
          <p:sp>
            <p:nvSpPr>
              <p:cNvPr id="272" name="Rectangle 104"/>
              <p:cNvSpPr>
                <a:spLocks noChangeArrowheads="1"/>
              </p:cNvSpPr>
              <p:nvPr/>
            </p:nvSpPr>
            <p:spPr bwMode="auto">
              <a:xfrm>
                <a:off x="3947" y="2146"/>
                <a:ext cx="327" cy="188"/>
              </a:xfrm>
              <a:prstGeom prst="rect">
                <a:avLst/>
              </a:prstGeom>
              <a:noFill/>
              <a:ln w="12700">
                <a:noFill/>
                <a:miter lim="800000"/>
              </a:ln>
              <a:effectLst/>
            </p:spPr>
            <p:txBody>
              <a:bodyPr wrap="none" lIns="90487" tIns="44450" rIns="90487" bIns="44450">
                <a:spAutoFit/>
              </a:bodyPr>
              <a:lstStyle/>
              <a:p>
                <a:pPr indent="0">
                  <a:buNone/>
                </a:pPr>
                <a:r>
                  <a:rPr lang="en-US" sz="1600" b="1">
                    <a:solidFill>
                      <a:schemeClr val="tx1"/>
                    </a:solidFill>
                    <a:latin typeface="Times" pitchFamily="-65" charset="0"/>
                  </a:rPr>
                  <a:t>Reg</a:t>
                </a:r>
              </a:p>
            </p:txBody>
          </p:sp>
          <p:grpSp>
            <p:nvGrpSpPr>
              <p:cNvPr id="273" name="Group 105"/>
              <p:cNvGrpSpPr/>
              <p:nvPr/>
            </p:nvGrpSpPr>
            <p:grpSpPr bwMode="auto">
              <a:xfrm>
                <a:off x="3974" y="2144"/>
                <a:ext cx="284" cy="289"/>
                <a:chOff x="3974" y="2144"/>
                <a:chExt cx="284" cy="289"/>
              </a:xfrm>
            </p:grpSpPr>
            <p:sp>
              <p:nvSpPr>
                <p:cNvPr id="279" name="Freeform 106"/>
                <p:cNvSpPr/>
                <p:nvPr/>
              </p:nvSpPr>
              <p:spPr bwMode="auto">
                <a:xfrm>
                  <a:off x="3974" y="2144"/>
                  <a:ext cx="142" cy="289"/>
                </a:xfrm>
                <a:custGeom>
                  <a:avLst/>
                  <a:gdLst/>
                  <a:ahLst/>
                  <a:cxnLst>
                    <a:cxn ang="0">
                      <a:pos x="141" y="0"/>
                    </a:cxn>
                    <a:cxn ang="0">
                      <a:pos x="0" y="0"/>
                    </a:cxn>
                    <a:cxn ang="0">
                      <a:pos x="0" y="288"/>
                    </a:cxn>
                    <a:cxn ang="0">
                      <a:pos x="141" y="288"/>
                    </a:cxn>
                  </a:cxnLst>
                  <a:rect l="0" t="0" r="r" b="b"/>
                  <a:pathLst>
                    <a:path w="142" h="289">
                      <a:moveTo>
                        <a:pt x="141" y="0"/>
                      </a:moveTo>
                      <a:lnTo>
                        <a:pt x="0" y="0"/>
                      </a:lnTo>
                      <a:lnTo>
                        <a:pt x="0" y="288"/>
                      </a:lnTo>
                      <a:lnTo>
                        <a:pt x="141" y="288"/>
                      </a:lnTo>
                    </a:path>
                  </a:pathLst>
                </a:custGeom>
                <a:noFill/>
                <a:ln w="25400" cap="rnd" cmpd="sng">
                  <a:solidFill>
                    <a:schemeClr val="tx1"/>
                  </a:solidFill>
                  <a:prstDash val="solid"/>
                  <a:round/>
                  <a:headEnd type="none" w="med" len="med"/>
                  <a:tailEnd type="none" w="med" len="med"/>
                </a:ln>
                <a:effectLst/>
              </p:spPr>
              <p:txBody>
                <a:bodyPr/>
                <a:lstStyle/>
                <a:p>
                  <a:endParaRPr lang="en-US"/>
                </a:p>
              </p:txBody>
            </p:sp>
            <p:sp>
              <p:nvSpPr>
                <p:cNvPr id="280" name="Freeform 107"/>
                <p:cNvSpPr/>
                <p:nvPr/>
              </p:nvSpPr>
              <p:spPr bwMode="auto">
                <a:xfrm>
                  <a:off x="4115" y="2144"/>
                  <a:ext cx="143" cy="289"/>
                </a:xfrm>
                <a:custGeom>
                  <a:avLst/>
                  <a:gdLst/>
                  <a:ahLst/>
                  <a:cxnLst>
                    <a:cxn ang="0">
                      <a:pos x="0" y="0"/>
                    </a:cxn>
                    <a:cxn ang="0">
                      <a:pos x="142" y="0"/>
                    </a:cxn>
                    <a:cxn ang="0">
                      <a:pos x="142" y="288"/>
                    </a:cxn>
                    <a:cxn ang="0">
                      <a:pos x="0" y="288"/>
                    </a:cxn>
                  </a:cxnLst>
                  <a:rect l="0" t="0" r="r" b="b"/>
                  <a:pathLst>
                    <a:path w="143" h="289">
                      <a:moveTo>
                        <a:pt x="0" y="0"/>
                      </a:moveTo>
                      <a:lnTo>
                        <a:pt x="142" y="0"/>
                      </a:lnTo>
                      <a:lnTo>
                        <a:pt x="142" y="288"/>
                      </a:lnTo>
                      <a:lnTo>
                        <a:pt x="0" y="288"/>
                      </a:lnTo>
                    </a:path>
                  </a:pathLst>
                </a:custGeom>
                <a:noFill/>
                <a:ln w="25400" cap="rnd" cmpd="sng">
                  <a:solidFill>
                    <a:schemeClr val="tx1"/>
                  </a:solidFill>
                  <a:prstDash val="solid"/>
                  <a:round/>
                  <a:headEnd type="none" w="med" len="med"/>
                  <a:tailEnd type="none" w="med" len="med"/>
                </a:ln>
                <a:effectLst/>
              </p:spPr>
              <p:txBody>
                <a:bodyPr/>
                <a:lstStyle/>
                <a:p>
                  <a:endParaRPr lang="en-US"/>
                </a:p>
              </p:txBody>
            </p:sp>
          </p:grpSp>
          <p:sp>
            <p:nvSpPr>
              <p:cNvPr id="274" name="Line 108"/>
              <p:cNvSpPr>
                <a:spLocks noChangeShapeType="1"/>
              </p:cNvSpPr>
              <p:nvPr/>
            </p:nvSpPr>
            <p:spPr bwMode="auto">
              <a:xfrm>
                <a:off x="3827" y="2288"/>
                <a:ext cx="139" cy="0"/>
              </a:xfrm>
              <a:prstGeom prst="line">
                <a:avLst/>
              </a:prstGeom>
              <a:noFill/>
              <a:ln w="25400">
                <a:solidFill>
                  <a:schemeClr val="tx1"/>
                </a:solidFill>
                <a:round/>
              </a:ln>
              <a:effectLst/>
            </p:spPr>
            <p:txBody>
              <a:bodyPr wrap="none" anchor="ctr"/>
              <a:lstStyle/>
              <a:p>
                <a:endParaRPr lang="en-US"/>
              </a:p>
            </p:txBody>
          </p:sp>
          <p:sp>
            <p:nvSpPr>
              <p:cNvPr id="275" name="Line 109"/>
              <p:cNvSpPr>
                <a:spLocks noChangeShapeType="1"/>
              </p:cNvSpPr>
              <p:nvPr/>
            </p:nvSpPr>
            <p:spPr bwMode="auto">
              <a:xfrm>
                <a:off x="3343" y="2288"/>
                <a:ext cx="155" cy="0"/>
              </a:xfrm>
              <a:prstGeom prst="line">
                <a:avLst/>
              </a:prstGeom>
              <a:noFill/>
              <a:ln w="25400">
                <a:solidFill>
                  <a:schemeClr val="tx1"/>
                </a:solidFill>
                <a:round/>
              </a:ln>
              <a:effectLst/>
            </p:spPr>
            <p:txBody>
              <a:bodyPr wrap="none" anchor="ctr"/>
              <a:lstStyle/>
              <a:p>
                <a:endParaRPr lang="en-US"/>
              </a:p>
            </p:txBody>
          </p:sp>
          <p:sp>
            <p:nvSpPr>
              <p:cNvPr id="276" name="Freeform 110"/>
              <p:cNvSpPr/>
              <p:nvPr/>
            </p:nvSpPr>
            <p:spPr bwMode="auto">
              <a:xfrm>
                <a:off x="3464" y="2288"/>
                <a:ext cx="431" cy="193"/>
              </a:xfrm>
              <a:custGeom>
                <a:avLst/>
                <a:gdLst/>
                <a:ahLst/>
                <a:cxnLst>
                  <a:cxn ang="0">
                    <a:pos x="0" y="0"/>
                  </a:cxn>
                  <a:cxn ang="0">
                    <a:pos x="0" y="192"/>
                  </a:cxn>
                  <a:cxn ang="0">
                    <a:pos x="391" y="192"/>
                  </a:cxn>
                  <a:cxn ang="0">
                    <a:pos x="391" y="64"/>
                  </a:cxn>
                  <a:cxn ang="0">
                    <a:pos x="430" y="0"/>
                  </a:cxn>
                </a:cxnLst>
                <a:rect l="0" t="0" r="r" b="b"/>
                <a:pathLst>
                  <a:path w="431" h="193">
                    <a:moveTo>
                      <a:pt x="0" y="0"/>
                    </a:moveTo>
                    <a:lnTo>
                      <a:pt x="0" y="192"/>
                    </a:lnTo>
                    <a:lnTo>
                      <a:pt x="391" y="192"/>
                    </a:lnTo>
                    <a:lnTo>
                      <a:pt x="391" y="64"/>
                    </a:lnTo>
                    <a:lnTo>
                      <a:pt x="430" y="0"/>
                    </a:lnTo>
                  </a:path>
                </a:pathLst>
              </a:custGeom>
              <a:noFill/>
              <a:ln w="25400" cap="rnd" cmpd="sng">
                <a:solidFill>
                  <a:schemeClr val="tx1"/>
                </a:solidFill>
                <a:prstDash val="solid"/>
                <a:round/>
                <a:headEnd type="none" w="med" len="med"/>
                <a:tailEnd type="none" w="med" len="med"/>
              </a:ln>
              <a:effectLst/>
            </p:spPr>
            <p:txBody>
              <a:bodyPr/>
              <a:lstStyle/>
              <a:p>
                <a:endParaRPr lang="en-US"/>
              </a:p>
            </p:txBody>
          </p:sp>
          <p:sp>
            <p:nvSpPr>
              <p:cNvPr id="277" name="Line 111"/>
              <p:cNvSpPr>
                <a:spLocks noChangeShapeType="1"/>
              </p:cNvSpPr>
              <p:nvPr/>
            </p:nvSpPr>
            <p:spPr bwMode="auto">
              <a:xfrm>
                <a:off x="2958" y="2384"/>
                <a:ext cx="157" cy="0"/>
              </a:xfrm>
              <a:prstGeom prst="line">
                <a:avLst/>
              </a:prstGeom>
              <a:noFill/>
              <a:ln w="25400">
                <a:solidFill>
                  <a:schemeClr val="tx1"/>
                </a:solidFill>
                <a:round/>
              </a:ln>
              <a:effectLst/>
            </p:spPr>
            <p:txBody>
              <a:bodyPr wrap="none" anchor="ctr"/>
              <a:lstStyle/>
              <a:p>
                <a:endParaRPr lang="en-US"/>
              </a:p>
            </p:txBody>
          </p:sp>
          <p:sp>
            <p:nvSpPr>
              <p:cNvPr id="278" name="Freeform 112"/>
              <p:cNvSpPr/>
              <p:nvPr/>
            </p:nvSpPr>
            <p:spPr bwMode="auto">
              <a:xfrm>
                <a:off x="3051" y="2283"/>
                <a:ext cx="337" cy="278"/>
              </a:xfrm>
              <a:custGeom>
                <a:avLst/>
                <a:gdLst/>
                <a:ahLst/>
                <a:cxnLst>
                  <a:cxn ang="0">
                    <a:pos x="0" y="101"/>
                  </a:cxn>
                  <a:cxn ang="0">
                    <a:pos x="0" y="277"/>
                  </a:cxn>
                  <a:cxn ang="0">
                    <a:pos x="294" y="277"/>
                  </a:cxn>
                  <a:cxn ang="0">
                    <a:pos x="294" y="90"/>
                  </a:cxn>
                  <a:cxn ang="0">
                    <a:pos x="336" y="0"/>
                  </a:cxn>
                </a:cxnLst>
                <a:rect l="0" t="0" r="r" b="b"/>
                <a:pathLst>
                  <a:path w="337" h="278">
                    <a:moveTo>
                      <a:pt x="0" y="101"/>
                    </a:moveTo>
                    <a:lnTo>
                      <a:pt x="0" y="277"/>
                    </a:lnTo>
                    <a:lnTo>
                      <a:pt x="294" y="277"/>
                    </a:lnTo>
                    <a:lnTo>
                      <a:pt x="294" y="90"/>
                    </a:lnTo>
                    <a:lnTo>
                      <a:pt x="336" y="0"/>
                    </a:lnTo>
                  </a:path>
                </a:pathLst>
              </a:custGeom>
              <a:noFill/>
              <a:ln w="25400" cap="rnd" cmpd="sng">
                <a:solidFill>
                  <a:schemeClr val="tx1"/>
                </a:solidFill>
                <a:prstDash val="solid"/>
                <a:round/>
                <a:headEnd type="none" w="med" len="med"/>
                <a:tailEnd type="none" w="med" len="med"/>
              </a:ln>
              <a:effectLst/>
            </p:spPr>
            <p:txBody>
              <a:bodyPr/>
              <a:lstStyle/>
              <a:p>
                <a:endParaRPr lang="en-US"/>
              </a:p>
            </p:txBody>
          </p:sp>
        </p:grpSp>
        <p:grpSp>
          <p:nvGrpSpPr>
            <p:cNvPr id="209" name="Group 113"/>
            <p:cNvGrpSpPr/>
            <p:nvPr/>
          </p:nvGrpSpPr>
          <p:grpSpPr bwMode="auto">
            <a:xfrm>
              <a:off x="3549" y="2496"/>
              <a:ext cx="214" cy="481"/>
              <a:chOff x="3549" y="2496"/>
              <a:chExt cx="214" cy="481"/>
            </a:xfrm>
          </p:grpSpPr>
          <p:sp>
            <p:nvSpPr>
              <p:cNvPr id="261" name="Freeform 114"/>
              <p:cNvSpPr/>
              <p:nvPr/>
            </p:nvSpPr>
            <p:spPr bwMode="auto">
              <a:xfrm>
                <a:off x="3550" y="2496"/>
                <a:ext cx="213" cy="481"/>
              </a:xfrm>
              <a:custGeom>
                <a:avLst/>
                <a:gdLst/>
                <a:ahLst/>
                <a:cxnLst>
                  <a:cxn ang="0">
                    <a:pos x="0" y="320"/>
                  </a:cxn>
                  <a:cxn ang="0">
                    <a:pos x="71" y="240"/>
                  </a:cxn>
                  <a:cxn ang="0">
                    <a:pos x="0" y="160"/>
                  </a:cxn>
                  <a:cxn ang="0">
                    <a:pos x="0" y="0"/>
                  </a:cxn>
                  <a:cxn ang="0">
                    <a:pos x="212" y="160"/>
                  </a:cxn>
                  <a:cxn ang="0">
                    <a:pos x="212" y="320"/>
                  </a:cxn>
                  <a:cxn ang="0">
                    <a:pos x="0" y="480"/>
                  </a:cxn>
                  <a:cxn ang="0">
                    <a:pos x="0" y="320"/>
                  </a:cxn>
                </a:cxnLst>
                <a:rect l="0" t="0" r="r" b="b"/>
                <a:pathLst>
                  <a:path w="213" h="481">
                    <a:moveTo>
                      <a:pt x="0" y="320"/>
                    </a:moveTo>
                    <a:lnTo>
                      <a:pt x="71" y="240"/>
                    </a:lnTo>
                    <a:lnTo>
                      <a:pt x="0" y="160"/>
                    </a:lnTo>
                    <a:lnTo>
                      <a:pt x="0" y="0"/>
                    </a:lnTo>
                    <a:lnTo>
                      <a:pt x="212" y="160"/>
                    </a:lnTo>
                    <a:lnTo>
                      <a:pt x="212" y="320"/>
                    </a:lnTo>
                    <a:lnTo>
                      <a:pt x="0" y="480"/>
                    </a:lnTo>
                    <a:lnTo>
                      <a:pt x="0" y="320"/>
                    </a:lnTo>
                  </a:path>
                </a:pathLst>
              </a:custGeom>
              <a:noFill/>
              <a:ln w="25400" cap="rnd" cmpd="sng">
                <a:solidFill>
                  <a:schemeClr val="tx1"/>
                </a:solidFill>
                <a:prstDash val="solid"/>
                <a:round/>
                <a:headEnd type="none" w="med" len="med"/>
                <a:tailEnd type="none" w="med" len="med"/>
              </a:ln>
              <a:effectLst/>
            </p:spPr>
            <p:txBody>
              <a:bodyPr/>
              <a:lstStyle/>
              <a:p>
                <a:endParaRPr lang="en-US"/>
              </a:p>
            </p:txBody>
          </p:sp>
          <p:sp>
            <p:nvSpPr>
              <p:cNvPr id="262" name="Rectangle 115"/>
              <p:cNvSpPr>
                <a:spLocks noChangeArrowheads="1"/>
              </p:cNvSpPr>
              <p:nvPr/>
            </p:nvSpPr>
            <p:spPr bwMode="auto">
              <a:xfrm rot="5400000">
                <a:off x="3451" y="2618"/>
                <a:ext cx="384" cy="188"/>
              </a:xfrm>
              <a:prstGeom prst="rect">
                <a:avLst/>
              </a:prstGeom>
              <a:noFill/>
              <a:ln w="12700">
                <a:noFill/>
                <a:miter lim="800000"/>
              </a:ln>
              <a:effectLst/>
            </p:spPr>
            <p:txBody>
              <a:bodyPr wrap="none" lIns="90487" tIns="44450" rIns="90487" bIns="44450">
                <a:spAutoFit/>
              </a:bodyPr>
              <a:lstStyle/>
              <a:p>
                <a:pPr indent="0">
                  <a:buNone/>
                </a:pPr>
                <a:r>
                  <a:rPr lang="en-US" sz="1600" b="1">
                    <a:solidFill>
                      <a:schemeClr val="tx1"/>
                    </a:solidFill>
                    <a:latin typeface="Times" pitchFamily="-65" charset="0"/>
                  </a:rPr>
                  <a:t>ALU</a:t>
                </a:r>
              </a:p>
            </p:txBody>
          </p:sp>
        </p:grpSp>
        <p:sp>
          <p:nvSpPr>
            <p:cNvPr id="210" name="Rectangle 116"/>
            <p:cNvSpPr>
              <a:spLocks noChangeArrowheads="1"/>
            </p:cNvSpPr>
            <p:nvPr/>
          </p:nvSpPr>
          <p:spPr bwMode="auto">
            <a:xfrm>
              <a:off x="3065" y="2599"/>
              <a:ext cx="327" cy="188"/>
            </a:xfrm>
            <a:prstGeom prst="rect">
              <a:avLst/>
            </a:prstGeom>
            <a:noFill/>
            <a:ln w="12700">
              <a:noFill/>
              <a:miter lim="800000"/>
            </a:ln>
            <a:effectLst/>
          </p:spPr>
          <p:txBody>
            <a:bodyPr wrap="none" lIns="90487" tIns="44450" rIns="90487" bIns="44450">
              <a:spAutoFit/>
            </a:bodyPr>
            <a:lstStyle/>
            <a:p>
              <a:pPr indent="0">
                <a:buNone/>
              </a:pPr>
              <a:r>
                <a:rPr lang="en-US" sz="1600" b="1">
                  <a:solidFill>
                    <a:schemeClr val="tx1"/>
                  </a:solidFill>
                  <a:latin typeface="Times" pitchFamily="-65" charset="0"/>
                </a:rPr>
                <a:t>Reg</a:t>
              </a:r>
            </a:p>
          </p:txBody>
        </p:sp>
        <p:grpSp>
          <p:nvGrpSpPr>
            <p:cNvPr id="211" name="Group 117"/>
            <p:cNvGrpSpPr/>
            <p:nvPr/>
          </p:nvGrpSpPr>
          <p:grpSpPr bwMode="auto">
            <a:xfrm>
              <a:off x="3084" y="2592"/>
              <a:ext cx="296" cy="289"/>
              <a:chOff x="3084" y="2592"/>
              <a:chExt cx="296" cy="289"/>
            </a:xfrm>
          </p:grpSpPr>
          <p:sp>
            <p:nvSpPr>
              <p:cNvPr id="259" name="Freeform 118"/>
              <p:cNvSpPr/>
              <p:nvPr/>
            </p:nvSpPr>
            <p:spPr bwMode="auto">
              <a:xfrm>
                <a:off x="3084" y="2592"/>
                <a:ext cx="149" cy="289"/>
              </a:xfrm>
              <a:custGeom>
                <a:avLst/>
                <a:gdLst/>
                <a:ahLst/>
                <a:cxnLst>
                  <a:cxn ang="0">
                    <a:pos x="148" y="0"/>
                  </a:cxn>
                  <a:cxn ang="0">
                    <a:pos x="0" y="0"/>
                  </a:cxn>
                  <a:cxn ang="0">
                    <a:pos x="0" y="288"/>
                  </a:cxn>
                  <a:cxn ang="0">
                    <a:pos x="148" y="288"/>
                  </a:cxn>
                </a:cxnLst>
                <a:rect l="0" t="0" r="r" b="b"/>
                <a:pathLst>
                  <a:path w="149" h="289">
                    <a:moveTo>
                      <a:pt x="148" y="0"/>
                    </a:moveTo>
                    <a:lnTo>
                      <a:pt x="0" y="0"/>
                    </a:lnTo>
                    <a:lnTo>
                      <a:pt x="0" y="288"/>
                    </a:lnTo>
                    <a:lnTo>
                      <a:pt x="148" y="288"/>
                    </a:lnTo>
                  </a:path>
                </a:pathLst>
              </a:custGeom>
              <a:noFill/>
              <a:ln w="25400" cap="rnd" cmpd="sng">
                <a:solidFill>
                  <a:schemeClr val="tx1"/>
                </a:solidFill>
                <a:prstDash val="solid"/>
                <a:round/>
                <a:headEnd type="none" w="med" len="med"/>
                <a:tailEnd type="none" w="med" len="med"/>
              </a:ln>
              <a:effectLst/>
            </p:spPr>
            <p:txBody>
              <a:bodyPr/>
              <a:lstStyle/>
              <a:p>
                <a:endParaRPr lang="en-US"/>
              </a:p>
            </p:txBody>
          </p:sp>
          <p:sp>
            <p:nvSpPr>
              <p:cNvPr id="260" name="Freeform 119"/>
              <p:cNvSpPr/>
              <p:nvPr/>
            </p:nvSpPr>
            <p:spPr bwMode="auto">
              <a:xfrm>
                <a:off x="3232" y="2592"/>
                <a:ext cx="148" cy="289"/>
              </a:xfrm>
              <a:custGeom>
                <a:avLst/>
                <a:gdLst/>
                <a:ahLst/>
                <a:cxnLst>
                  <a:cxn ang="0">
                    <a:pos x="0" y="0"/>
                  </a:cxn>
                  <a:cxn ang="0">
                    <a:pos x="147" y="0"/>
                  </a:cxn>
                  <a:cxn ang="0">
                    <a:pos x="147" y="288"/>
                  </a:cxn>
                  <a:cxn ang="0">
                    <a:pos x="0" y="288"/>
                  </a:cxn>
                </a:cxnLst>
                <a:rect l="0" t="0" r="r" b="b"/>
                <a:pathLst>
                  <a:path w="148" h="289">
                    <a:moveTo>
                      <a:pt x="0" y="0"/>
                    </a:moveTo>
                    <a:lnTo>
                      <a:pt x="147" y="0"/>
                    </a:lnTo>
                    <a:lnTo>
                      <a:pt x="147" y="288"/>
                    </a:lnTo>
                    <a:lnTo>
                      <a:pt x="0" y="288"/>
                    </a:lnTo>
                  </a:path>
                </a:pathLst>
              </a:custGeom>
              <a:noFill/>
              <a:ln w="25400" cap="rnd" cmpd="sng">
                <a:solidFill>
                  <a:schemeClr val="tx1"/>
                </a:solidFill>
                <a:prstDash val="solid"/>
                <a:round/>
                <a:headEnd type="none" w="med" len="med"/>
                <a:tailEnd type="none" w="med" len="med"/>
              </a:ln>
              <a:effectLst/>
            </p:spPr>
            <p:txBody>
              <a:bodyPr/>
              <a:lstStyle/>
              <a:p>
                <a:endParaRPr lang="en-US"/>
              </a:p>
            </p:txBody>
          </p:sp>
        </p:grpSp>
        <p:sp>
          <p:nvSpPr>
            <p:cNvPr id="212" name="Line 120"/>
            <p:cNvSpPr>
              <a:spLocks noChangeShapeType="1"/>
            </p:cNvSpPr>
            <p:nvPr/>
          </p:nvSpPr>
          <p:spPr bwMode="auto">
            <a:xfrm>
              <a:off x="2969" y="2736"/>
              <a:ext cx="96" cy="0"/>
            </a:xfrm>
            <a:prstGeom prst="line">
              <a:avLst/>
            </a:prstGeom>
            <a:noFill/>
            <a:ln w="25400">
              <a:solidFill>
                <a:schemeClr val="tx1"/>
              </a:solidFill>
              <a:round/>
            </a:ln>
            <a:effectLst/>
          </p:spPr>
          <p:txBody>
            <a:bodyPr wrap="none" anchor="ctr"/>
            <a:lstStyle/>
            <a:p>
              <a:endParaRPr lang="en-US"/>
            </a:p>
          </p:txBody>
        </p:sp>
        <p:sp>
          <p:nvSpPr>
            <p:cNvPr id="213" name="Freeform 121"/>
            <p:cNvSpPr/>
            <p:nvPr/>
          </p:nvSpPr>
          <p:spPr bwMode="auto">
            <a:xfrm>
              <a:off x="3031" y="2640"/>
              <a:ext cx="48" cy="97"/>
            </a:xfrm>
            <a:custGeom>
              <a:avLst/>
              <a:gdLst/>
              <a:ahLst/>
              <a:cxnLst>
                <a:cxn ang="0">
                  <a:pos x="0" y="96"/>
                </a:cxn>
                <a:cxn ang="0">
                  <a:pos x="0" y="0"/>
                </a:cxn>
                <a:cxn ang="0">
                  <a:pos x="47" y="0"/>
                </a:cxn>
                <a:cxn ang="0">
                  <a:pos x="47" y="0"/>
                </a:cxn>
              </a:cxnLst>
              <a:rect l="0" t="0" r="r" b="b"/>
              <a:pathLst>
                <a:path w="48" h="97">
                  <a:moveTo>
                    <a:pt x="0" y="96"/>
                  </a:moveTo>
                  <a:lnTo>
                    <a:pt x="0" y="0"/>
                  </a:lnTo>
                  <a:lnTo>
                    <a:pt x="47" y="0"/>
                  </a:lnTo>
                  <a:lnTo>
                    <a:pt x="47" y="0"/>
                  </a:lnTo>
                </a:path>
              </a:pathLst>
            </a:custGeom>
            <a:noFill/>
            <a:ln w="25400" cap="rnd" cmpd="sng">
              <a:solidFill>
                <a:schemeClr val="tx1"/>
              </a:solidFill>
              <a:prstDash val="solid"/>
              <a:round/>
              <a:headEnd type="none" w="med" len="med"/>
              <a:tailEnd type="none" w="med" len="med"/>
            </a:ln>
            <a:effectLst/>
          </p:spPr>
          <p:txBody>
            <a:bodyPr/>
            <a:lstStyle/>
            <a:p>
              <a:endParaRPr lang="en-US"/>
            </a:p>
          </p:txBody>
        </p:sp>
        <p:sp>
          <p:nvSpPr>
            <p:cNvPr id="214" name="Line 122"/>
            <p:cNvSpPr>
              <a:spLocks noChangeShapeType="1"/>
            </p:cNvSpPr>
            <p:nvPr/>
          </p:nvSpPr>
          <p:spPr bwMode="auto">
            <a:xfrm>
              <a:off x="3385" y="2640"/>
              <a:ext cx="157" cy="0"/>
            </a:xfrm>
            <a:prstGeom prst="line">
              <a:avLst/>
            </a:prstGeom>
            <a:noFill/>
            <a:ln w="25400">
              <a:solidFill>
                <a:schemeClr val="tx1"/>
              </a:solidFill>
              <a:round/>
            </a:ln>
            <a:effectLst/>
          </p:spPr>
          <p:txBody>
            <a:bodyPr wrap="none" anchor="ctr"/>
            <a:lstStyle/>
            <a:p>
              <a:endParaRPr lang="en-US"/>
            </a:p>
          </p:txBody>
        </p:sp>
        <p:sp>
          <p:nvSpPr>
            <p:cNvPr id="215" name="Rectangle 123"/>
            <p:cNvSpPr>
              <a:spLocks noChangeArrowheads="1"/>
            </p:cNvSpPr>
            <p:nvPr/>
          </p:nvSpPr>
          <p:spPr bwMode="auto">
            <a:xfrm>
              <a:off x="3882" y="2594"/>
              <a:ext cx="334" cy="188"/>
            </a:xfrm>
            <a:prstGeom prst="rect">
              <a:avLst/>
            </a:prstGeom>
            <a:noFill/>
            <a:ln w="12700">
              <a:noFill/>
              <a:miter lim="800000"/>
            </a:ln>
            <a:effectLst/>
          </p:spPr>
          <p:txBody>
            <a:bodyPr wrap="none" lIns="90487" tIns="44450" rIns="90487" bIns="44450">
              <a:spAutoFit/>
            </a:bodyPr>
            <a:lstStyle/>
            <a:p>
              <a:pPr indent="0">
                <a:buNone/>
              </a:pPr>
              <a:r>
                <a:rPr lang="en-US" sz="1600" b="1">
                  <a:solidFill>
                    <a:schemeClr val="tx1"/>
                  </a:solidFill>
                  <a:latin typeface="Times" pitchFamily="-65" charset="0"/>
                </a:rPr>
                <a:t>  D$</a:t>
              </a:r>
            </a:p>
          </p:txBody>
        </p:sp>
        <p:grpSp>
          <p:nvGrpSpPr>
            <p:cNvPr id="216" name="Group 124"/>
            <p:cNvGrpSpPr/>
            <p:nvPr/>
          </p:nvGrpSpPr>
          <p:grpSpPr bwMode="auto">
            <a:xfrm>
              <a:off x="3933" y="2592"/>
              <a:ext cx="325" cy="289"/>
              <a:chOff x="3933" y="2592"/>
              <a:chExt cx="325" cy="289"/>
            </a:xfrm>
          </p:grpSpPr>
          <p:sp>
            <p:nvSpPr>
              <p:cNvPr id="257" name="Freeform 125"/>
              <p:cNvSpPr/>
              <p:nvPr/>
            </p:nvSpPr>
            <p:spPr bwMode="auto">
              <a:xfrm>
                <a:off x="3933" y="2592"/>
                <a:ext cx="162" cy="289"/>
              </a:xfrm>
              <a:custGeom>
                <a:avLst/>
                <a:gdLst/>
                <a:ahLst/>
                <a:cxnLst>
                  <a:cxn ang="0">
                    <a:pos x="161" y="0"/>
                  </a:cxn>
                  <a:cxn ang="0">
                    <a:pos x="0" y="0"/>
                  </a:cxn>
                  <a:cxn ang="0">
                    <a:pos x="0" y="288"/>
                  </a:cxn>
                  <a:cxn ang="0">
                    <a:pos x="161" y="288"/>
                  </a:cxn>
                </a:cxnLst>
                <a:rect l="0" t="0" r="r" b="b"/>
                <a:pathLst>
                  <a:path w="162" h="289">
                    <a:moveTo>
                      <a:pt x="161" y="0"/>
                    </a:moveTo>
                    <a:lnTo>
                      <a:pt x="0" y="0"/>
                    </a:lnTo>
                    <a:lnTo>
                      <a:pt x="0" y="288"/>
                    </a:lnTo>
                    <a:lnTo>
                      <a:pt x="161" y="288"/>
                    </a:lnTo>
                  </a:path>
                </a:pathLst>
              </a:custGeom>
              <a:noFill/>
              <a:ln w="25400" cap="rnd" cmpd="sng">
                <a:solidFill>
                  <a:schemeClr val="tx1"/>
                </a:solidFill>
                <a:prstDash val="solid"/>
                <a:round/>
                <a:headEnd type="none" w="med" len="med"/>
                <a:tailEnd type="none" w="med" len="med"/>
              </a:ln>
              <a:effectLst/>
            </p:spPr>
            <p:txBody>
              <a:bodyPr/>
              <a:lstStyle/>
              <a:p>
                <a:endParaRPr lang="en-US"/>
              </a:p>
            </p:txBody>
          </p:sp>
          <p:sp>
            <p:nvSpPr>
              <p:cNvPr id="258" name="Freeform 126"/>
              <p:cNvSpPr/>
              <p:nvPr/>
            </p:nvSpPr>
            <p:spPr bwMode="auto">
              <a:xfrm>
                <a:off x="4094" y="2592"/>
                <a:ext cx="164" cy="289"/>
              </a:xfrm>
              <a:custGeom>
                <a:avLst/>
                <a:gdLst/>
                <a:ahLst/>
                <a:cxnLst>
                  <a:cxn ang="0">
                    <a:pos x="0" y="0"/>
                  </a:cxn>
                  <a:cxn ang="0">
                    <a:pos x="163" y="0"/>
                  </a:cxn>
                  <a:cxn ang="0">
                    <a:pos x="163" y="288"/>
                  </a:cxn>
                  <a:cxn ang="0">
                    <a:pos x="0" y="288"/>
                  </a:cxn>
                </a:cxnLst>
                <a:rect l="0" t="0" r="r" b="b"/>
                <a:pathLst>
                  <a:path w="164" h="289">
                    <a:moveTo>
                      <a:pt x="0" y="0"/>
                    </a:moveTo>
                    <a:lnTo>
                      <a:pt x="163" y="0"/>
                    </a:lnTo>
                    <a:lnTo>
                      <a:pt x="163" y="288"/>
                    </a:lnTo>
                    <a:lnTo>
                      <a:pt x="0" y="288"/>
                    </a:lnTo>
                  </a:path>
                </a:pathLst>
              </a:custGeom>
              <a:noFill/>
              <a:ln w="25400" cap="rnd" cmpd="sng">
                <a:solidFill>
                  <a:schemeClr val="tx1"/>
                </a:solidFill>
                <a:prstDash val="solid"/>
                <a:round/>
                <a:headEnd type="none" w="med" len="med"/>
                <a:tailEnd type="none" w="med" len="med"/>
              </a:ln>
              <a:effectLst/>
            </p:spPr>
            <p:txBody>
              <a:bodyPr/>
              <a:lstStyle/>
              <a:p>
                <a:endParaRPr lang="en-US"/>
              </a:p>
            </p:txBody>
          </p:sp>
        </p:grpSp>
        <p:sp>
          <p:nvSpPr>
            <p:cNvPr id="217" name="Rectangle 127"/>
            <p:cNvSpPr>
              <a:spLocks noChangeArrowheads="1"/>
            </p:cNvSpPr>
            <p:nvPr/>
          </p:nvSpPr>
          <p:spPr bwMode="auto">
            <a:xfrm>
              <a:off x="4374" y="2594"/>
              <a:ext cx="327" cy="188"/>
            </a:xfrm>
            <a:prstGeom prst="rect">
              <a:avLst/>
            </a:prstGeom>
            <a:noFill/>
            <a:ln w="12700">
              <a:noFill/>
              <a:miter lim="800000"/>
            </a:ln>
            <a:effectLst/>
          </p:spPr>
          <p:txBody>
            <a:bodyPr wrap="none" lIns="90487" tIns="44450" rIns="90487" bIns="44450">
              <a:spAutoFit/>
            </a:bodyPr>
            <a:lstStyle/>
            <a:p>
              <a:pPr indent="0">
                <a:buNone/>
              </a:pPr>
              <a:r>
                <a:rPr lang="en-US" sz="1600" b="1">
                  <a:solidFill>
                    <a:schemeClr val="tx1"/>
                  </a:solidFill>
                  <a:latin typeface="Times" pitchFamily="-65" charset="0"/>
                </a:rPr>
                <a:t>Reg</a:t>
              </a:r>
            </a:p>
          </p:txBody>
        </p:sp>
        <p:grpSp>
          <p:nvGrpSpPr>
            <p:cNvPr id="218" name="Group 128"/>
            <p:cNvGrpSpPr/>
            <p:nvPr/>
          </p:nvGrpSpPr>
          <p:grpSpPr bwMode="auto">
            <a:xfrm>
              <a:off x="4401" y="2592"/>
              <a:ext cx="284" cy="289"/>
              <a:chOff x="4401" y="2592"/>
              <a:chExt cx="284" cy="289"/>
            </a:xfrm>
          </p:grpSpPr>
          <p:sp>
            <p:nvSpPr>
              <p:cNvPr id="255" name="Freeform 129"/>
              <p:cNvSpPr/>
              <p:nvPr/>
            </p:nvSpPr>
            <p:spPr bwMode="auto">
              <a:xfrm>
                <a:off x="4401" y="2592"/>
                <a:ext cx="142" cy="289"/>
              </a:xfrm>
              <a:custGeom>
                <a:avLst/>
                <a:gdLst/>
                <a:ahLst/>
                <a:cxnLst>
                  <a:cxn ang="0">
                    <a:pos x="141" y="0"/>
                  </a:cxn>
                  <a:cxn ang="0">
                    <a:pos x="0" y="0"/>
                  </a:cxn>
                  <a:cxn ang="0">
                    <a:pos x="0" y="288"/>
                  </a:cxn>
                  <a:cxn ang="0">
                    <a:pos x="141" y="288"/>
                  </a:cxn>
                </a:cxnLst>
                <a:rect l="0" t="0" r="r" b="b"/>
                <a:pathLst>
                  <a:path w="142" h="289">
                    <a:moveTo>
                      <a:pt x="141" y="0"/>
                    </a:moveTo>
                    <a:lnTo>
                      <a:pt x="0" y="0"/>
                    </a:lnTo>
                    <a:lnTo>
                      <a:pt x="0" y="288"/>
                    </a:lnTo>
                    <a:lnTo>
                      <a:pt x="141" y="288"/>
                    </a:lnTo>
                  </a:path>
                </a:pathLst>
              </a:custGeom>
              <a:noFill/>
              <a:ln w="25400" cap="rnd" cmpd="sng">
                <a:solidFill>
                  <a:schemeClr val="tx1"/>
                </a:solidFill>
                <a:prstDash val="solid"/>
                <a:round/>
                <a:headEnd type="none" w="med" len="med"/>
                <a:tailEnd type="none" w="med" len="med"/>
              </a:ln>
              <a:effectLst/>
            </p:spPr>
            <p:txBody>
              <a:bodyPr/>
              <a:lstStyle/>
              <a:p>
                <a:endParaRPr lang="en-US"/>
              </a:p>
            </p:txBody>
          </p:sp>
          <p:sp>
            <p:nvSpPr>
              <p:cNvPr id="256" name="Freeform 130"/>
              <p:cNvSpPr/>
              <p:nvPr/>
            </p:nvSpPr>
            <p:spPr bwMode="auto">
              <a:xfrm>
                <a:off x="4542" y="2592"/>
                <a:ext cx="143" cy="289"/>
              </a:xfrm>
              <a:custGeom>
                <a:avLst/>
                <a:gdLst/>
                <a:ahLst/>
                <a:cxnLst>
                  <a:cxn ang="0">
                    <a:pos x="0" y="0"/>
                  </a:cxn>
                  <a:cxn ang="0">
                    <a:pos x="142" y="0"/>
                  </a:cxn>
                  <a:cxn ang="0">
                    <a:pos x="142" y="288"/>
                  </a:cxn>
                  <a:cxn ang="0">
                    <a:pos x="0" y="288"/>
                  </a:cxn>
                </a:cxnLst>
                <a:rect l="0" t="0" r="r" b="b"/>
                <a:pathLst>
                  <a:path w="143" h="289">
                    <a:moveTo>
                      <a:pt x="0" y="0"/>
                    </a:moveTo>
                    <a:lnTo>
                      <a:pt x="142" y="0"/>
                    </a:lnTo>
                    <a:lnTo>
                      <a:pt x="142" y="288"/>
                    </a:lnTo>
                    <a:lnTo>
                      <a:pt x="0" y="288"/>
                    </a:lnTo>
                  </a:path>
                </a:pathLst>
              </a:custGeom>
              <a:noFill/>
              <a:ln w="25400" cap="rnd" cmpd="sng">
                <a:solidFill>
                  <a:schemeClr val="tx1"/>
                </a:solidFill>
                <a:prstDash val="solid"/>
                <a:round/>
                <a:headEnd type="none" w="med" len="med"/>
                <a:tailEnd type="none" w="med" len="med"/>
              </a:ln>
              <a:effectLst/>
            </p:spPr>
            <p:txBody>
              <a:bodyPr/>
              <a:lstStyle/>
              <a:p>
                <a:endParaRPr lang="en-US"/>
              </a:p>
            </p:txBody>
          </p:sp>
        </p:grpSp>
        <p:sp>
          <p:nvSpPr>
            <p:cNvPr id="219" name="Line 131"/>
            <p:cNvSpPr>
              <a:spLocks noChangeShapeType="1"/>
            </p:cNvSpPr>
            <p:nvPr/>
          </p:nvSpPr>
          <p:spPr bwMode="auto">
            <a:xfrm>
              <a:off x="4254" y="2736"/>
              <a:ext cx="139" cy="0"/>
            </a:xfrm>
            <a:prstGeom prst="line">
              <a:avLst/>
            </a:prstGeom>
            <a:noFill/>
            <a:ln w="25400">
              <a:solidFill>
                <a:schemeClr val="tx1"/>
              </a:solidFill>
              <a:round/>
            </a:ln>
            <a:effectLst/>
          </p:spPr>
          <p:txBody>
            <a:bodyPr wrap="none" anchor="ctr"/>
            <a:lstStyle/>
            <a:p>
              <a:endParaRPr lang="en-US"/>
            </a:p>
          </p:txBody>
        </p:sp>
        <p:sp>
          <p:nvSpPr>
            <p:cNvPr id="220" name="Line 132"/>
            <p:cNvSpPr>
              <a:spLocks noChangeShapeType="1"/>
            </p:cNvSpPr>
            <p:nvPr/>
          </p:nvSpPr>
          <p:spPr bwMode="auto">
            <a:xfrm>
              <a:off x="3770" y="2736"/>
              <a:ext cx="155" cy="0"/>
            </a:xfrm>
            <a:prstGeom prst="line">
              <a:avLst/>
            </a:prstGeom>
            <a:noFill/>
            <a:ln w="25400">
              <a:solidFill>
                <a:schemeClr val="tx1"/>
              </a:solidFill>
              <a:round/>
            </a:ln>
            <a:effectLst/>
          </p:spPr>
          <p:txBody>
            <a:bodyPr wrap="none" anchor="ctr"/>
            <a:lstStyle/>
            <a:p>
              <a:endParaRPr lang="en-US"/>
            </a:p>
          </p:txBody>
        </p:sp>
        <p:sp>
          <p:nvSpPr>
            <p:cNvPr id="221" name="Freeform 133"/>
            <p:cNvSpPr/>
            <p:nvPr/>
          </p:nvSpPr>
          <p:spPr bwMode="auto">
            <a:xfrm>
              <a:off x="3891" y="2736"/>
              <a:ext cx="431" cy="193"/>
            </a:xfrm>
            <a:custGeom>
              <a:avLst/>
              <a:gdLst/>
              <a:ahLst/>
              <a:cxnLst>
                <a:cxn ang="0">
                  <a:pos x="0" y="0"/>
                </a:cxn>
                <a:cxn ang="0">
                  <a:pos x="0" y="192"/>
                </a:cxn>
                <a:cxn ang="0">
                  <a:pos x="391" y="192"/>
                </a:cxn>
                <a:cxn ang="0">
                  <a:pos x="391" y="64"/>
                </a:cxn>
                <a:cxn ang="0">
                  <a:pos x="430" y="0"/>
                </a:cxn>
              </a:cxnLst>
              <a:rect l="0" t="0" r="r" b="b"/>
              <a:pathLst>
                <a:path w="431" h="193">
                  <a:moveTo>
                    <a:pt x="0" y="0"/>
                  </a:moveTo>
                  <a:lnTo>
                    <a:pt x="0" y="192"/>
                  </a:lnTo>
                  <a:lnTo>
                    <a:pt x="391" y="192"/>
                  </a:lnTo>
                  <a:lnTo>
                    <a:pt x="391" y="64"/>
                  </a:lnTo>
                  <a:lnTo>
                    <a:pt x="430" y="0"/>
                  </a:lnTo>
                </a:path>
              </a:pathLst>
            </a:custGeom>
            <a:noFill/>
            <a:ln w="25400" cap="rnd" cmpd="sng">
              <a:solidFill>
                <a:schemeClr val="tx1"/>
              </a:solidFill>
              <a:prstDash val="solid"/>
              <a:round/>
              <a:headEnd type="none" w="med" len="med"/>
              <a:tailEnd type="none" w="med" len="med"/>
            </a:ln>
            <a:effectLst/>
          </p:spPr>
          <p:txBody>
            <a:bodyPr/>
            <a:lstStyle/>
            <a:p>
              <a:endParaRPr lang="en-US"/>
            </a:p>
          </p:txBody>
        </p:sp>
        <p:sp>
          <p:nvSpPr>
            <p:cNvPr id="222" name="Line 134"/>
            <p:cNvSpPr>
              <a:spLocks noChangeShapeType="1"/>
            </p:cNvSpPr>
            <p:nvPr/>
          </p:nvSpPr>
          <p:spPr bwMode="auto">
            <a:xfrm>
              <a:off x="3385" y="2832"/>
              <a:ext cx="157" cy="0"/>
            </a:xfrm>
            <a:prstGeom prst="line">
              <a:avLst/>
            </a:prstGeom>
            <a:noFill/>
            <a:ln w="25400">
              <a:solidFill>
                <a:schemeClr val="tx1"/>
              </a:solidFill>
              <a:round/>
            </a:ln>
            <a:effectLst/>
          </p:spPr>
          <p:txBody>
            <a:bodyPr wrap="none" anchor="ctr"/>
            <a:lstStyle/>
            <a:p>
              <a:endParaRPr lang="en-US"/>
            </a:p>
          </p:txBody>
        </p:sp>
        <p:sp>
          <p:nvSpPr>
            <p:cNvPr id="223" name="Freeform 135"/>
            <p:cNvSpPr/>
            <p:nvPr/>
          </p:nvSpPr>
          <p:spPr bwMode="auto">
            <a:xfrm>
              <a:off x="3478" y="2731"/>
              <a:ext cx="337" cy="278"/>
            </a:xfrm>
            <a:custGeom>
              <a:avLst/>
              <a:gdLst/>
              <a:ahLst/>
              <a:cxnLst>
                <a:cxn ang="0">
                  <a:pos x="0" y="101"/>
                </a:cxn>
                <a:cxn ang="0">
                  <a:pos x="0" y="277"/>
                </a:cxn>
                <a:cxn ang="0">
                  <a:pos x="294" y="277"/>
                </a:cxn>
                <a:cxn ang="0">
                  <a:pos x="294" y="90"/>
                </a:cxn>
                <a:cxn ang="0">
                  <a:pos x="336" y="0"/>
                </a:cxn>
              </a:cxnLst>
              <a:rect l="0" t="0" r="r" b="b"/>
              <a:pathLst>
                <a:path w="337" h="278">
                  <a:moveTo>
                    <a:pt x="0" y="101"/>
                  </a:moveTo>
                  <a:lnTo>
                    <a:pt x="0" y="277"/>
                  </a:lnTo>
                  <a:lnTo>
                    <a:pt x="294" y="277"/>
                  </a:lnTo>
                  <a:lnTo>
                    <a:pt x="294" y="90"/>
                  </a:lnTo>
                  <a:lnTo>
                    <a:pt x="336" y="0"/>
                  </a:lnTo>
                </a:path>
              </a:pathLst>
            </a:custGeom>
            <a:noFill/>
            <a:ln w="25400" cap="rnd" cmpd="sng">
              <a:solidFill>
                <a:schemeClr val="tx1"/>
              </a:solidFill>
              <a:prstDash val="solid"/>
              <a:round/>
              <a:headEnd type="none" w="med" len="med"/>
              <a:tailEnd type="none" w="med" len="med"/>
            </a:ln>
            <a:effectLst/>
          </p:spPr>
          <p:txBody>
            <a:bodyPr/>
            <a:lstStyle/>
            <a:p>
              <a:endParaRPr lang="en-US"/>
            </a:p>
          </p:txBody>
        </p:sp>
        <p:grpSp>
          <p:nvGrpSpPr>
            <p:cNvPr id="224" name="Group 136"/>
            <p:cNvGrpSpPr/>
            <p:nvPr/>
          </p:nvGrpSpPr>
          <p:grpSpPr bwMode="auto">
            <a:xfrm>
              <a:off x="3032" y="2944"/>
              <a:ext cx="2096" cy="513"/>
              <a:chOff x="3032" y="2944"/>
              <a:chExt cx="2096" cy="513"/>
            </a:xfrm>
          </p:grpSpPr>
          <p:grpSp>
            <p:nvGrpSpPr>
              <p:cNvPr id="227" name="Group 137"/>
              <p:cNvGrpSpPr/>
              <p:nvPr/>
            </p:nvGrpSpPr>
            <p:grpSpPr bwMode="auto">
              <a:xfrm>
                <a:off x="3976" y="2944"/>
                <a:ext cx="214" cy="481"/>
                <a:chOff x="3976" y="2944"/>
                <a:chExt cx="214" cy="481"/>
              </a:xfrm>
            </p:grpSpPr>
            <p:sp>
              <p:nvSpPr>
                <p:cNvPr id="253" name="Freeform 138"/>
                <p:cNvSpPr/>
                <p:nvPr/>
              </p:nvSpPr>
              <p:spPr bwMode="auto">
                <a:xfrm>
                  <a:off x="3977" y="2944"/>
                  <a:ext cx="213" cy="481"/>
                </a:xfrm>
                <a:custGeom>
                  <a:avLst/>
                  <a:gdLst/>
                  <a:ahLst/>
                  <a:cxnLst>
                    <a:cxn ang="0">
                      <a:pos x="0" y="320"/>
                    </a:cxn>
                    <a:cxn ang="0">
                      <a:pos x="71" y="240"/>
                    </a:cxn>
                    <a:cxn ang="0">
                      <a:pos x="0" y="160"/>
                    </a:cxn>
                    <a:cxn ang="0">
                      <a:pos x="0" y="0"/>
                    </a:cxn>
                    <a:cxn ang="0">
                      <a:pos x="212" y="160"/>
                    </a:cxn>
                    <a:cxn ang="0">
                      <a:pos x="212" y="320"/>
                    </a:cxn>
                    <a:cxn ang="0">
                      <a:pos x="0" y="480"/>
                    </a:cxn>
                    <a:cxn ang="0">
                      <a:pos x="0" y="320"/>
                    </a:cxn>
                  </a:cxnLst>
                  <a:rect l="0" t="0" r="r" b="b"/>
                  <a:pathLst>
                    <a:path w="213" h="481">
                      <a:moveTo>
                        <a:pt x="0" y="320"/>
                      </a:moveTo>
                      <a:lnTo>
                        <a:pt x="71" y="240"/>
                      </a:lnTo>
                      <a:lnTo>
                        <a:pt x="0" y="160"/>
                      </a:lnTo>
                      <a:lnTo>
                        <a:pt x="0" y="0"/>
                      </a:lnTo>
                      <a:lnTo>
                        <a:pt x="212" y="160"/>
                      </a:lnTo>
                      <a:lnTo>
                        <a:pt x="212" y="320"/>
                      </a:lnTo>
                      <a:lnTo>
                        <a:pt x="0" y="480"/>
                      </a:lnTo>
                      <a:lnTo>
                        <a:pt x="0" y="320"/>
                      </a:lnTo>
                    </a:path>
                  </a:pathLst>
                </a:custGeom>
                <a:noFill/>
                <a:ln w="25400" cap="rnd" cmpd="sng">
                  <a:solidFill>
                    <a:schemeClr val="tx1"/>
                  </a:solidFill>
                  <a:prstDash val="solid"/>
                  <a:round/>
                  <a:headEnd type="none" w="med" len="med"/>
                  <a:tailEnd type="none" w="med" len="med"/>
                </a:ln>
                <a:effectLst/>
              </p:spPr>
              <p:txBody>
                <a:bodyPr/>
                <a:lstStyle/>
                <a:p>
                  <a:endParaRPr lang="en-US"/>
                </a:p>
              </p:txBody>
            </p:sp>
            <p:sp>
              <p:nvSpPr>
                <p:cNvPr id="254" name="Rectangle 139"/>
                <p:cNvSpPr>
                  <a:spLocks noChangeArrowheads="1"/>
                </p:cNvSpPr>
                <p:nvPr/>
              </p:nvSpPr>
              <p:spPr bwMode="auto">
                <a:xfrm rot="5400000">
                  <a:off x="3878" y="3066"/>
                  <a:ext cx="384" cy="188"/>
                </a:xfrm>
                <a:prstGeom prst="rect">
                  <a:avLst/>
                </a:prstGeom>
                <a:noFill/>
                <a:ln w="12700">
                  <a:noFill/>
                  <a:miter lim="800000"/>
                </a:ln>
                <a:effectLst/>
              </p:spPr>
              <p:txBody>
                <a:bodyPr wrap="none" lIns="90487" tIns="44450" rIns="90487" bIns="44450">
                  <a:spAutoFit/>
                </a:bodyPr>
                <a:lstStyle/>
                <a:p>
                  <a:pPr indent="0">
                    <a:buNone/>
                  </a:pPr>
                  <a:r>
                    <a:rPr lang="en-US" sz="1600" b="1">
                      <a:solidFill>
                        <a:schemeClr val="tx1"/>
                      </a:solidFill>
                      <a:latin typeface="Times" pitchFamily="-65" charset="0"/>
                    </a:rPr>
                    <a:t>ALU</a:t>
                  </a:r>
                </a:p>
              </p:txBody>
            </p:sp>
          </p:grpSp>
          <p:grpSp>
            <p:nvGrpSpPr>
              <p:cNvPr id="228" name="Group 140"/>
              <p:cNvGrpSpPr/>
              <p:nvPr/>
            </p:nvGrpSpPr>
            <p:grpSpPr bwMode="auto">
              <a:xfrm>
                <a:off x="3032" y="3040"/>
                <a:ext cx="359" cy="289"/>
                <a:chOff x="3032" y="3040"/>
                <a:chExt cx="359" cy="289"/>
              </a:xfrm>
            </p:grpSpPr>
            <p:sp>
              <p:nvSpPr>
                <p:cNvPr id="249" name="Rectangle 141"/>
                <p:cNvSpPr>
                  <a:spLocks noChangeArrowheads="1"/>
                </p:cNvSpPr>
                <p:nvPr/>
              </p:nvSpPr>
              <p:spPr bwMode="auto">
                <a:xfrm>
                  <a:off x="3032" y="3042"/>
                  <a:ext cx="292" cy="188"/>
                </a:xfrm>
                <a:prstGeom prst="rect">
                  <a:avLst/>
                </a:prstGeom>
                <a:noFill/>
                <a:ln w="12700">
                  <a:noFill/>
                  <a:miter lim="800000"/>
                </a:ln>
                <a:effectLst/>
              </p:spPr>
              <p:txBody>
                <a:bodyPr wrap="none" lIns="90487" tIns="44450" rIns="90487" bIns="44450">
                  <a:spAutoFit/>
                </a:bodyPr>
                <a:lstStyle/>
                <a:p>
                  <a:pPr indent="0">
                    <a:buNone/>
                  </a:pPr>
                  <a:r>
                    <a:rPr lang="en-US" sz="1600" b="1">
                      <a:solidFill>
                        <a:schemeClr val="tx1"/>
                      </a:solidFill>
                      <a:latin typeface="Times" pitchFamily="-65" charset="0"/>
                    </a:rPr>
                    <a:t>  I$</a:t>
                  </a:r>
                  <a:endParaRPr lang="en-US" sz="1600" b="1" dirty="0">
                    <a:solidFill>
                      <a:schemeClr val="tx1"/>
                    </a:solidFill>
                    <a:latin typeface="Times" pitchFamily="-65" charset="0"/>
                  </a:endParaRPr>
                </a:p>
              </p:txBody>
            </p:sp>
            <p:grpSp>
              <p:nvGrpSpPr>
                <p:cNvPr id="250" name="Group 142"/>
                <p:cNvGrpSpPr/>
                <p:nvPr/>
              </p:nvGrpSpPr>
              <p:grpSpPr bwMode="auto">
                <a:xfrm>
                  <a:off x="3051" y="3040"/>
                  <a:ext cx="340" cy="289"/>
                  <a:chOff x="3051" y="3040"/>
                  <a:chExt cx="340" cy="289"/>
                </a:xfrm>
              </p:grpSpPr>
              <p:sp>
                <p:nvSpPr>
                  <p:cNvPr id="251" name="Freeform 143"/>
                  <p:cNvSpPr/>
                  <p:nvPr/>
                </p:nvSpPr>
                <p:spPr bwMode="auto">
                  <a:xfrm>
                    <a:off x="3051" y="3040"/>
                    <a:ext cx="170" cy="289"/>
                  </a:xfrm>
                  <a:custGeom>
                    <a:avLst/>
                    <a:gdLst/>
                    <a:ahLst/>
                    <a:cxnLst>
                      <a:cxn ang="0">
                        <a:pos x="169" y="0"/>
                      </a:cxn>
                      <a:cxn ang="0">
                        <a:pos x="0" y="0"/>
                      </a:cxn>
                      <a:cxn ang="0">
                        <a:pos x="0" y="288"/>
                      </a:cxn>
                      <a:cxn ang="0">
                        <a:pos x="169" y="288"/>
                      </a:cxn>
                    </a:cxnLst>
                    <a:rect l="0" t="0" r="r" b="b"/>
                    <a:pathLst>
                      <a:path w="170" h="289">
                        <a:moveTo>
                          <a:pt x="169" y="0"/>
                        </a:moveTo>
                        <a:lnTo>
                          <a:pt x="0" y="0"/>
                        </a:lnTo>
                        <a:lnTo>
                          <a:pt x="0" y="288"/>
                        </a:lnTo>
                        <a:lnTo>
                          <a:pt x="169" y="288"/>
                        </a:lnTo>
                      </a:path>
                    </a:pathLst>
                  </a:custGeom>
                  <a:noFill/>
                  <a:ln w="25400" cap="rnd" cmpd="sng">
                    <a:solidFill>
                      <a:schemeClr val="tx1"/>
                    </a:solidFill>
                    <a:prstDash val="solid"/>
                    <a:round/>
                    <a:headEnd type="none" w="med" len="med"/>
                    <a:tailEnd type="none" w="med" len="med"/>
                  </a:ln>
                  <a:effectLst/>
                </p:spPr>
                <p:txBody>
                  <a:bodyPr/>
                  <a:lstStyle/>
                  <a:p>
                    <a:endParaRPr lang="en-US"/>
                  </a:p>
                </p:txBody>
              </p:sp>
              <p:sp>
                <p:nvSpPr>
                  <p:cNvPr id="252" name="Freeform 144"/>
                  <p:cNvSpPr/>
                  <p:nvPr/>
                </p:nvSpPr>
                <p:spPr bwMode="auto">
                  <a:xfrm>
                    <a:off x="3220" y="3040"/>
                    <a:ext cx="171" cy="289"/>
                  </a:xfrm>
                  <a:custGeom>
                    <a:avLst/>
                    <a:gdLst/>
                    <a:ahLst/>
                    <a:cxnLst>
                      <a:cxn ang="0">
                        <a:pos x="0" y="0"/>
                      </a:cxn>
                      <a:cxn ang="0">
                        <a:pos x="170" y="0"/>
                      </a:cxn>
                      <a:cxn ang="0">
                        <a:pos x="170" y="288"/>
                      </a:cxn>
                      <a:cxn ang="0">
                        <a:pos x="0" y="288"/>
                      </a:cxn>
                    </a:cxnLst>
                    <a:rect l="0" t="0" r="r" b="b"/>
                    <a:pathLst>
                      <a:path w="171" h="289">
                        <a:moveTo>
                          <a:pt x="0" y="0"/>
                        </a:moveTo>
                        <a:lnTo>
                          <a:pt x="170" y="0"/>
                        </a:lnTo>
                        <a:lnTo>
                          <a:pt x="170" y="288"/>
                        </a:lnTo>
                        <a:lnTo>
                          <a:pt x="0" y="288"/>
                        </a:lnTo>
                      </a:path>
                    </a:pathLst>
                  </a:custGeom>
                  <a:noFill/>
                  <a:ln w="25400" cap="rnd" cmpd="sng">
                    <a:solidFill>
                      <a:schemeClr val="tx1"/>
                    </a:solidFill>
                    <a:prstDash val="solid"/>
                    <a:round/>
                    <a:headEnd type="none" w="med" len="med"/>
                    <a:tailEnd type="none" w="med" len="med"/>
                  </a:ln>
                  <a:effectLst/>
                </p:spPr>
                <p:txBody>
                  <a:bodyPr/>
                  <a:lstStyle/>
                  <a:p>
                    <a:endParaRPr lang="en-US"/>
                  </a:p>
                </p:txBody>
              </p:sp>
            </p:grpSp>
          </p:grpSp>
          <p:sp>
            <p:nvSpPr>
              <p:cNvPr id="229" name="Rectangle 145"/>
              <p:cNvSpPr>
                <a:spLocks noChangeArrowheads="1"/>
              </p:cNvSpPr>
              <p:nvPr/>
            </p:nvSpPr>
            <p:spPr bwMode="auto">
              <a:xfrm>
                <a:off x="3492" y="3047"/>
                <a:ext cx="327" cy="188"/>
              </a:xfrm>
              <a:prstGeom prst="rect">
                <a:avLst/>
              </a:prstGeom>
              <a:noFill/>
              <a:ln w="12700">
                <a:noFill/>
                <a:miter lim="800000"/>
              </a:ln>
              <a:effectLst/>
            </p:spPr>
            <p:txBody>
              <a:bodyPr wrap="none" lIns="90487" tIns="44450" rIns="90487" bIns="44450">
                <a:spAutoFit/>
              </a:bodyPr>
              <a:lstStyle/>
              <a:p>
                <a:pPr indent="0">
                  <a:buNone/>
                </a:pPr>
                <a:r>
                  <a:rPr lang="en-US" sz="1600" b="1">
                    <a:solidFill>
                      <a:schemeClr val="tx1"/>
                    </a:solidFill>
                    <a:latin typeface="Times" pitchFamily="-65" charset="0"/>
                  </a:rPr>
                  <a:t>Reg</a:t>
                </a:r>
              </a:p>
            </p:txBody>
          </p:sp>
          <p:grpSp>
            <p:nvGrpSpPr>
              <p:cNvPr id="230" name="Group 146"/>
              <p:cNvGrpSpPr/>
              <p:nvPr/>
            </p:nvGrpSpPr>
            <p:grpSpPr bwMode="auto">
              <a:xfrm>
                <a:off x="3511" y="3040"/>
                <a:ext cx="296" cy="289"/>
                <a:chOff x="3511" y="3040"/>
                <a:chExt cx="296" cy="289"/>
              </a:xfrm>
            </p:grpSpPr>
            <p:sp>
              <p:nvSpPr>
                <p:cNvPr id="247" name="Freeform 147"/>
                <p:cNvSpPr/>
                <p:nvPr/>
              </p:nvSpPr>
              <p:spPr bwMode="auto">
                <a:xfrm>
                  <a:off x="3511" y="3040"/>
                  <a:ext cx="149" cy="289"/>
                </a:xfrm>
                <a:custGeom>
                  <a:avLst/>
                  <a:gdLst/>
                  <a:ahLst/>
                  <a:cxnLst>
                    <a:cxn ang="0">
                      <a:pos x="148" y="0"/>
                    </a:cxn>
                    <a:cxn ang="0">
                      <a:pos x="0" y="0"/>
                    </a:cxn>
                    <a:cxn ang="0">
                      <a:pos x="0" y="288"/>
                    </a:cxn>
                    <a:cxn ang="0">
                      <a:pos x="148" y="288"/>
                    </a:cxn>
                  </a:cxnLst>
                  <a:rect l="0" t="0" r="r" b="b"/>
                  <a:pathLst>
                    <a:path w="149" h="289">
                      <a:moveTo>
                        <a:pt x="148" y="0"/>
                      </a:moveTo>
                      <a:lnTo>
                        <a:pt x="0" y="0"/>
                      </a:lnTo>
                      <a:lnTo>
                        <a:pt x="0" y="288"/>
                      </a:lnTo>
                      <a:lnTo>
                        <a:pt x="148" y="288"/>
                      </a:lnTo>
                    </a:path>
                  </a:pathLst>
                </a:custGeom>
                <a:noFill/>
                <a:ln w="25400" cap="rnd" cmpd="sng">
                  <a:solidFill>
                    <a:schemeClr val="tx1"/>
                  </a:solidFill>
                  <a:prstDash val="solid"/>
                  <a:round/>
                  <a:headEnd type="none" w="med" len="med"/>
                  <a:tailEnd type="none" w="med" len="med"/>
                </a:ln>
                <a:effectLst/>
              </p:spPr>
              <p:txBody>
                <a:bodyPr/>
                <a:lstStyle/>
                <a:p>
                  <a:endParaRPr lang="en-US"/>
                </a:p>
              </p:txBody>
            </p:sp>
            <p:sp>
              <p:nvSpPr>
                <p:cNvPr id="248" name="Freeform 148"/>
                <p:cNvSpPr/>
                <p:nvPr/>
              </p:nvSpPr>
              <p:spPr bwMode="auto">
                <a:xfrm>
                  <a:off x="3659" y="3040"/>
                  <a:ext cx="148" cy="289"/>
                </a:xfrm>
                <a:custGeom>
                  <a:avLst/>
                  <a:gdLst/>
                  <a:ahLst/>
                  <a:cxnLst>
                    <a:cxn ang="0">
                      <a:pos x="0" y="0"/>
                    </a:cxn>
                    <a:cxn ang="0">
                      <a:pos x="147" y="0"/>
                    </a:cxn>
                    <a:cxn ang="0">
                      <a:pos x="147" y="288"/>
                    </a:cxn>
                    <a:cxn ang="0">
                      <a:pos x="0" y="288"/>
                    </a:cxn>
                  </a:cxnLst>
                  <a:rect l="0" t="0" r="r" b="b"/>
                  <a:pathLst>
                    <a:path w="148" h="289">
                      <a:moveTo>
                        <a:pt x="0" y="0"/>
                      </a:moveTo>
                      <a:lnTo>
                        <a:pt x="147" y="0"/>
                      </a:lnTo>
                      <a:lnTo>
                        <a:pt x="147" y="288"/>
                      </a:lnTo>
                      <a:lnTo>
                        <a:pt x="0" y="288"/>
                      </a:lnTo>
                    </a:path>
                  </a:pathLst>
                </a:custGeom>
                <a:noFill/>
                <a:ln w="25400" cap="rnd" cmpd="sng">
                  <a:solidFill>
                    <a:schemeClr val="tx1"/>
                  </a:solidFill>
                  <a:prstDash val="solid"/>
                  <a:round/>
                  <a:headEnd type="none" w="med" len="med"/>
                  <a:tailEnd type="none" w="med" len="med"/>
                </a:ln>
                <a:effectLst/>
              </p:spPr>
              <p:txBody>
                <a:bodyPr/>
                <a:lstStyle/>
                <a:p>
                  <a:endParaRPr lang="en-US"/>
                </a:p>
              </p:txBody>
            </p:sp>
          </p:grpSp>
          <p:sp>
            <p:nvSpPr>
              <p:cNvPr id="231" name="Line 149"/>
              <p:cNvSpPr>
                <a:spLocks noChangeShapeType="1"/>
              </p:cNvSpPr>
              <p:nvPr/>
            </p:nvSpPr>
            <p:spPr bwMode="auto">
              <a:xfrm>
                <a:off x="3396" y="3184"/>
                <a:ext cx="96" cy="0"/>
              </a:xfrm>
              <a:prstGeom prst="line">
                <a:avLst/>
              </a:prstGeom>
              <a:noFill/>
              <a:ln w="25400">
                <a:solidFill>
                  <a:schemeClr val="tx1"/>
                </a:solidFill>
                <a:round/>
              </a:ln>
              <a:effectLst/>
            </p:spPr>
            <p:txBody>
              <a:bodyPr wrap="none" anchor="ctr"/>
              <a:lstStyle/>
              <a:p>
                <a:endParaRPr lang="en-US"/>
              </a:p>
            </p:txBody>
          </p:sp>
          <p:sp>
            <p:nvSpPr>
              <p:cNvPr id="232" name="Freeform 150"/>
              <p:cNvSpPr/>
              <p:nvPr/>
            </p:nvSpPr>
            <p:spPr bwMode="auto">
              <a:xfrm>
                <a:off x="3458" y="3088"/>
                <a:ext cx="48" cy="97"/>
              </a:xfrm>
              <a:custGeom>
                <a:avLst/>
                <a:gdLst/>
                <a:ahLst/>
                <a:cxnLst>
                  <a:cxn ang="0">
                    <a:pos x="0" y="96"/>
                  </a:cxn>
                  <a:cxn ang="0">
                    <a:pos x="0" y="0"/>
                  </a:cxn>
                  <a:cxn ang="0">
                    <a:pos x="47" y="0"/>
                  </a:cxn>
                  <a:cxn ang="0">
                    <a:pos x="47" y="0"/>
                  </a:cxn>
                </a:cxnLst>
                <a:rect l="0" t="0" r="r" b="b"/>
                <a:pathLst>
                  <a:path w="48" h="97">
                    <a:moveTo>
                      <a:pt x="0" y="96"/>
                    </a:moveTo>
                    <a:lnTo>
                      <a:pt x="0" y="0"/>
                    </a:lnTo>
                    <a:lnTo>
                      <a:pt x="47" y="0"/>
                    </a:lnTo>
                    <a:lnTo>
                      <a:pt x="47" y="0"/>
                    </a:lnTo>
                  </a:path>
                </a:pathLst>
              </a:custGeom>
              <a:noFill/>
              <a:ln w="25400" cap="rnd" cmpd="sng">
                <a:solidFill>
                  <a:schemeClr val="tx1"/>
                </a:solidFill>
                <a:prstDash val="solid"/>
                <a:round/>
                <a:headEnd type="none" w="med" len="med"/>
                <a:tailEnd type="none" w="med" len="med"/>
              </a:ln>
              <a:effectLst/>
            </p:spPr>
            <p:txBody>
              <a:bodyPr/>
              <a:lstStyle/>
              <a:p>
                <a:endParaRPr lang="en-US"/>
              </a:p>
            </p:txBody>
          </p:sp>
          <p:sp>
            <p:nvSpPr>
              <p:cNvPr id="233" name="Line 151"/>
              <p:cNvSpPr>
                <a:spLocks noChangeShapeType="1"/>
              </p:cNvSpPr>
              <p:nvPr/>
            </p:nvSpPr>
            <p:spPr bwMode="auto">
              <a:xfrm>
                <a:off x="3812" y="3088"/>
                <a:ext cx="157" cy="0"/>
              </a:xfrm>
              <a:prstGeom prst="line">
                <a:avLst/>
              </a:prstGeom>
              <a:noFill/>
              <a:ln w="25400">
                <a:solidFill>
                  <a:schemeClr val="tx1"/>
                </a:solidFill>
                <a:round/>
              </a:ln>
              <a:effectLst/>
            </p:spPr>
            <p:txBody>
              <a:bodyPr wrap="none" anchor="ctr"/>
              <a:lstStyle/>
              <a:p>
                <a:endParaRPr lang="en-US"/>
              </a:p>
            </p:txBody>
          </p:sp>
          <p:sp>
            <p:nvSpPr>
              <p:cNvPr id="234" name="Rectangle 152"/>
              <p:cNvSpPr>
                <a:spLocks noChangeArrowheads="1"/>
              </p:cNvSpPr>
              <p:nvPr/>
            </p:nvSpPr>
            <p:spPr bwMode="auto">
              <a:xfrm>
                <a:off x="4309" y="3042"/>
                <a:ext cx="334" cy="188"/>
              </a:xfrm>
              <a:prstGeom prst="rect">
                <a:avLst/>
              </a:prstGeom>
              <a:noFill/>
              <a:ln w="12700">
                <a:noFill/>
                <a:miter lim="800000"/>
              </a:ln>
              <a:effectLst/>
            </p:spPr>
            <p:txBody>
              <a:bodyPr wrap="none" lIns="90487" tIns="44450" rIns="90487" bIns="44450">
                <a:spAutoFit/>
              </a:bodyPr>
              <a:lstStyle/>
              <a:p>
                <a:pPr indent="0">
                  <a:buNone/>
                </a:pPr>
                <a:r>
                  <a:rPr lang="en-US" sz="1600" b="1">
                    <a:solidFill>
                      <a:schemeClr val="tx1"/>
                    </a:solidFill>
                    <a:latin typeface="Times" pitchFamily="-65" charset="0"/>
                  </a:rPr>
                  <a:t>  D$</a:t>
                </a:r>
              </a:p>
            </p:txBody>
          </p:sp>
          <p:grpSp>
            <p:nvGrpSpPr>
              <p:cNvPr id="235" name="Group 153"/>
              <p:cNvGrpSpPr/>
              <p:nvPr/>
            </p:nvGrpSpPr>
            <p:grpSpPr bwMode="auto">
              <a:xfrm>
                <a:off x="4360" y="3040"/>
                <a:ext cx="325" cy="289"/>
                <a:chOff x="4360" y="3040"/>
                <a:chExt cx="325" cy="289"/>
              </a:xfrm>
            </p:grpSpPr>
            <p:sp>
              <p:nvSpPr>
                <p:cNvPr id="245" name="Freeform 154"/>
                <p:cNvSpPr/>
                <p:nvPr/>
              </p:nvSpPr>
              <p:spPr bwMode="auto">
                <a:xfrm>
                  <a:off x="4360" y="3040"/>
                  <a:ext cx="162" cy="289"/>
                </a:xfrm>
                <a:custGeom>
                  <a:avLst/>
                  <a:gdLst/>
                  <a:ahLst/>
                  <a:cxnLst>
                    <a:cxn ang="0">
                      <a:pos x="161" y="0"/>
                    </a:cxn>
                    <a:cxn ang="0">
                      <a:pos x="0" y="0"/>
                    </a:cxn>
                    <a:cxn ang="0">
                      <a:pos x="0" y="288"/>
                    </a:cxn>
                    <a:cxn ang="0">
                      <a:pos x="161" y="288"/>
                    </a:cxn>
                  </a:cxnLst>
                  <a:rect l="0" t="0" r="r" b="b"/>
                  <a:pathLst>
                    <a:path w="162" h="289">
                      <a:moveTo>
                        <a:pt x="161" y="0"/>
                      </a:moveTo>
                      <a:lnTo>
                        <a:pt x="0" y="0"/>
                      </a:lnTo>
                      <a:lnTo>
                        <a:pt x="0" y="288"/>
                      </a:lnTo>
                      <a:lnTo>
                        <a:pt x="161" y="288"/>
                      </a:lnTo>
                    </a:path>
                  </a:pathLst>
                </a:custGeom>
                <a:noFill/>
                <a:ln w="25400" cap="rnd" cmpd="sng">
                  <a:solidFill>
                    <a:schemeClr val="tx1"/>
                  </a:solidFill>
                  <a:prstDash val="solid"/>
                  <a:round/>
                  <a:headEnd type="none" w="med" len="med"/>
                  <a:tailEnd type="none" w="med" len="med"/>
                </a:ln>
                <a:effectLst/>
              </p:spPr>
              <p:txBody>
                <a:bodyPr/>
                <a:lstStyle/>
                <a:p>
                  <a:endParaRPr lang="en-US"/>
                </a:p>
              </p:txBody>
            </p:sp>
            <p:sp>
              <p:nvSpPr>
                <p:cNvPr id="246" name="Freeform 155"/>
                <p:cNvSpPr/>
                <p:nvPr/>
              </p:nvSpPr>
              <p:spPr bwMode="auto">
                <a:xfrm>
                  <a:off x="4521" y="3040"/>
                  <a:ext cx="164" cy="289"/>
                </a:xfrm>
                <a:custGeom>
                  <a:avLst/>
                  <a:gdLst/>
                  <a:ahLst/>
                  <a:cxnLst>
                    <a:cxn ang="0">
                      <a:pos x="0" y="0"/>
                    </a:cxn>
                    <a:cxn ang="0">
                      <a:pos x="163" y="0"/>
                    </a:cxn>
                    <a:cxn ang="0">
                      <a:pos x="163" y="288"/>
                    </a:cxn>
                    <a:cxn ang="0">
                      <a:pos x="0" y="288"/>
                    </a:cxn>
                  </a:cxnLst>
                  <a:rect l="0" t="0" r="r" b="b"/>
                  <a:pathLst>
                    <a:path w="164" h="289">
                      <a:moveTo>
                        <a:pt x="0" y="0"/>
                      </a:moveTo>
                      <a:lnTo>
                        <a:pt x="163" y="0"/>
                      </a:lnTo>
                      <a:lnTo>
                        <a:pt x="163" y="288"/>
                      </a:lnTo>
                      <a:lnTo>
                        <a:pt x="0" y="288"/>
                      </a:lnTo>
                    </a:path>
                  </a:pathLst>
                </a:custGeom>
                <a:noFill/>
                <a:ln w="25400" cap="rnd" cmpd="sng">
                  <a:solidFill>
                    <a:schemeClr val="tx1"/>
                  </a:solidFill>
                  <a:prstDash val="solid"/>
                  <a:round/>
                  <a:headEnd type="none" w="med" len="med"/>
                  <a:tailEnd type="none" w="med" len="med"/>
                </a:ln>
                <a:effectLst/>
              </p:spPr>
              <p:txBody>
                <a:bodyPr/>
                <a:lstStyle/>
                <a:p>
                  <a:endParaRPr lang="en-US"/>
                </a:p>
              </p:txBody>
            </p:sp>
          </p:grpSp>
          <p:sp>
            <p:nvSpPr>
              <p:cNvPr id="236" name="Rectangle 156"/>
              <p:cNvSpPr>
                <a:spLocks noChangeArrowheads="1"/>
              </p:cNvSpPr>
              <p:nvPr/>
            </p:nvSpPr>
            <p:spPr bwMode="auto">
              <a:xfrm>
                <a:off x="4801" y="3042"/>
                <a:ext cx="327" cy="188"/>
              </a:xfrm>
              <a:prstGeom prst="rect">
                <a:avLst/>
              </a:prstGeom>
              <a:noFill/>
              <a:ln w="12700">
                <a:noFill/>
                <a:miter lim="800000"/>
              </a:ln>
              <a:effectLst/>
            </p:spPr>
            <p:txBody>
              <a:bodyPr wrap="none" lIns="90487" tIns="44450" rIns="90487" bIns="44450">
                <a:spAutoFit/>
              </a:bodyPr>
              <a:lstStyle/>
              <a:p>
                <a:pPr indent="0">
                  <a:buNone/>
                </a:pPr>
                <a:r>
                  <a:rPr lang="en-US" sz="1600" b="1">
                    <a:solidFill>
                      <a:schemeClr val="tx1"/>
                    </a:solidFill>
                    <a:latin typeface="Times" pitchFamily="-65" charset="0"/>
                  </a:rPr>
                  <a:t>Reg</a:t>
                </a:r>
              </a:p>
            </p:txBody>
          </p:sp>
          <p:grpSp>
            <p:nvGrpSpPr>
              <p:cNvPr id="237" name="Group 157"/>
              <p:cNvGrpSpPr/>
              <p:nvPr/>
            </p:nvGrpSpPr>
            <p:grpSpPr bwMode="auto">
              <a:xfrm>
                <a:off x="4828" y="3040"/>
                <a:ext cx="284" cy="289"/>
                <a:chOff x="4828" y="3040"/>
                <a:chExt cx="284" cy="289"/>
              </a:xfrm>
            </p:grpSpPr>
            <p:sp>
              <p:nvSpPr>
                <p:cNvPr id="243" name="Freeform 158"/>
                <p:cNvSpPr/>
                <p:nvPr/>
              </p:nvSpPr>
              <p:spPr bwMode="auto">
                <a:xfrm>
                  <a:off x="4828" y="3040"/>
                  <a:ext cx="142" cy="289"/>
                </a:xfrm>
                <a:custGeom>
                  <a:avLst/>
                  <a:gdLst/>
                  <a:ahLst/>
                  <a:cxnLst>
                    <a:cxn ang="0">
                      <a:pos x="141" y="0"/>
                    </a:cxn>
                    <a:cxn ang="0">
                      <a:pos x="0" y="0"/>
                    </a:cxn>
                    <a:cxn ang="0">
                      <a:pos x="0" y="288"/>
                    </a:cxn>
                    <a:cxn ang="0">
                      <a:pos x="141" y="288"/>
                    </a:cxn>
                  </a:cxnLst>
                  <a:rect l="0" t="0" r="r" b="b"/>
                  <a:pathLst>
                    <a:path w="142" h="289">
                      <a:moveTo>
                        <a:pt x="141" y="0"/>
                      </a:moveTo>
                      <a:lnTo>
                        <a:pt x="0" y="0"/>
                      </a:lnTo>
                      <a:lnTo>
                        <a:pt x="0" y="288"/>
                      </a:lnTo>
                      <a:lnTo>
                        <a:pt x="141" y="288"/>
                      </a:lnTo>
                    </a:path>
                  </a:pathLst>
                </a:custGeom>
                <a:noFill/>
                <a:ln w="25400" cap="rnd" cmpd="sng">
                  <a:solidFill>
                    <a:schemeClr val="tx1"/>
                  </a:solidFill>
                  <a:prstDash val="solid"/>
                  <a:round/>
                  <a:headEnd type="none" w="med" len="med"/>
                  <a:tailEnd type="none" w="med" len="med"/>
                </a:ln>
                <a:effectLst/>
              </p:spPr>
              <p:txBody>
                <a:bodyPr/>
                <a:lstStyle/>
                <a:p>
                  <a:endParaRPr lang="en-US"/>
                </a:p>
              </p:txBody>
            </p:sp>
            <p:sp>
              <p:nvSpPr>
                <p:cNvPr id="244" name="Freeform 159"/>
                <p:cNvSpPr/>
                <p:nvPr/>
              </p:nvSpPr>
              <p:spPr bwMode="auto">
                <a:xfrm>
                  <a:off x="4969" y="3040"/>
                  <a:ext cx="143" cy="289"/>
                </a:xfrm>
                <a:custGeom>
                  <a:avLst/>
                  <a:gdLst/>
                  <a:ahLst/>
                  <a:cxnLst>
                    <a:cxn ang="0">
                      <a:pos x="0" y="0"/>
                    </a:cxn>
                    <a:cxn ang="0">
                      <a:pos x="142" y="0"/>
                    </a:cxn>
                    <a:cxn ang="0">
                      <a:pos x="142" y="288"/>
                    </a:cxn>
                    <a:cxn ang="0">
                      <a:pos x="0" y="288"/>
                    </a:cxn>
                  </a:cxnLst>
                  <a:rect l="0" t="0" r="r" b="b"/>
                  <a:pathLst>
                    <a:path w="143" h="289">
                      <a:moveTo>
                        <a:pt x="0" y="0"/>
                      </a:moveTo>
                      <a:lnTo>
                        <a:pt x="142" y="0"/>
                      </a:lnTo>
                      <a:lnTo>
                        <a:pt x="142" y="288"/>
                      </a:lnTo>
                      <a:lnTo>
                        <a:pt x="0" y="288"/>
                      </a:lnTo>
                    </a:path>
                  </a:pathLst>
                </a:custGeom>
                <a:noFill/>
                <a:ln w="25400" cap="rnd" cmpd="sng">
                  <a:solidFill>
                    <a:schemeClr val="tx1"/>
                  </a:solidFill>
                  <a:prstDash val="solid"/>
                  <a:round/>
                  <a:headEnd type="none" w="med" len="med"/>
                  <a:tailEnd type="none" w="med" len="med"/>
                </a:ln>
                <a:effectLst/>
              </p:spPr>
              <p:txBody>
                <a:bodyPr/>
                <a:lstStyle/>
                <a:p>
                  <a:endParaRPr lang="en-US"/>
                </a:p>
              </p:txBody>
            </p:sp>
          </p:grpSp>
          <p:sp>
            <p:nvSpPr>
              <p:cNvPr id="238" name="Line 160"/>
              <p:cNvSpPr>
                <a:spLocks noChangeShapeType="1"/>
              </p:cNvSpPr>
              <p:nvPr/>
            </p:nvSpPr>
            <p:spPr bwMode="auto">
              <a:xfrm>
                <a:off x="4681" y="3184"/>
                <a:ext cx="139" cy="0"/>
              </a:xfrm>
              <a:prstGeom prst="line">
                <a:avLst/>
              </a:prstGeom>
              <a:noFill/>
              <a:ln w="25400">
                <a:solidFill>
                  <a:schemeClr val="tx1"/>
                </a:solidFill>
                <a:round/>
              </a:ln>
              <a:effectLst/>
            </p:spPr>
            <p:txBody>
              <a:bodyPr wrap="none" anchor="ctr"/>
              <a:lstStyle/>
              <a:p>
                <a:endParaRPr lang="en-US"/>
              </a:p>
            </p:txBody>
          </p:sp>
          <p:sp>
            <p:nvSpPr>
              <p:cNvPr id="239" name="Line 161"/>
              <p:cNvSpPr>
                <a:spLocks noChangeShapeType="1"/>
              </p:cNvSpPr>
              <p:nvPr/>
            </p:nvSpPr>
            <p:spPr bwMode="auto">
              <a:xfrm>
                <a:off x="4197" y="3184"/>
                <a:ext cx="155" cy="0"/>
              </a:xfrm>
              <a:prstGeom prst="line">
                <a:avLst/>
              </a:prstGeom>
              <a:noFill/>
              <a:ln w="25400">
                <a:solidFill>
                  <a:schemeClr val="tx1"/>
                </a:solidFill>
                <a:round/>
              </a:ln>
              <a:effectLst/>
            </p:spPr>
            <p:txBody>
              <a:bodyPr wrap="none" anchor="ctr"/>
              <a:lstStyle/>
              <a:p>
                <a:endParaRPr lang="en-US"/>
              </a:p>
            </p:txBody>
          </p:sp>
          <p:sp>
            <p:nvSpPr>
              <p:cNvPr id="240" name="Freeform 162"/>
              <p:cNvSpPr/>
              <p:nvPr/>
            </p:nvSpPr>
            <p:spPr bwMode="auto">
              <a:xfrm>
                <a:off x="4318" y="3184"/>
                <a:ext cx="431" cy="193"/>
              </a:xfrm>
              <a:custGeom>
                <a:avLst/>
                <a:gdLst/>
                <a:ahLst/>
                <a:cxnLst>
                  <a:cxn ang="0">
                    <a:pos x="0" y="0"/>
                  </a:cxn>
                  <a:cxn ang="0">
                    <a:pos x="0" y="192"/>
                  </a:cxn>
                  <a:cxn ang="0">
                    <a:pos x="391" y="192"/>
                  </a:cxn>
                  <a:cxn ang="0">
                    <a:pos x="391" y="64"/>
                  </a:cxn>
                  <a:cxn ang="0">
                    <a:pos x="430" y="0"/>
                  </a:cxn>
                </a:cxnLst>
                <a:rect l="0" t="0" r="r" b="b"/>
                <a:pathLst>
                  <a:path w="431" h="193">
                    <a:moveTo>
                      <a:pt x="0" y="0"/>
                    </a:moveTo>
                    <a:lnTo>
                      <a:pt x="0" y="192"/>
                    </a:lnTo>
                    <a:lnTo>
                      <a:pt x="391" y="192"/>
                    </a:lnTo>
                    <a:lnTo>
                      <a:pt x="391" y="64"/>
                    </a:lnTo>
                    <a:lnTo>
                      <a:pt x="430" y="0"/>
                    </a:lnTo>
                  </a:path>
                </a:pathLst>
              </a:custGeom>
              <a:noFill/>
              <a:ln w="25400" cap="rnd" cmpd="sng">
                <a:solidFill>
                  <a:schemeClr val="tx1"/>
                </a:solidFill>
                <a:prstDash val="solid"/>
                <a:round/>
                <a:headEnd type="none" w="med" len="med"/>
                <a:tailEnd type="none" w="med" len="med"/>
              </a:ln>
              <a:effectLst/>
            </p:spPr>
            <p:txBody>
              <a:bodyPr/>
              <a:lstStyle/>
              <a:p>
                <a:endParaRPr lang="en-US"/>
              </a:p>
            </p:txBody>
          </p:sp>
          <p:sp>
            <p:nvSpPr>
              <p:cNvPr id="241" name="Line 163"/>
              <p:cNvSpPr>
                <a:spLocks noChangeShapeType="1"/>
              </p:cNvSpPr>
              <p:nvPr/>
            </p:nvSpPr>
            <p:spPr bwMode="auto">
              <a:xfrm>
                <a:off x="3812" y="3280"/>
                <a:ext cx="157" cy="0"/>
              </a:xfrm>
              <a:prstGeom prst="line">
                <a:avLst/>
              </a:prstGeom>
              <a:noFill/>
              <a:ln w="25400">
                <a:solidFill>
                  <a:schemeClr val="tx1"/>
                </a:solidFill>
                <a:round/>
              </a:ln>
              <a:effectLst/>
            </p:spPr>
            <p:txBody>
              <a:bodyPr wrap="none" anchor="ctr"/>
              <a:lstStyle/>
              <a:p>
                <a:endParaRPr lang="en-US"/>
              </a:p>
            </p:txBody>
          </p:sp>
          <p:sp>
            <p:nvSpPr>
              <p:cNvPr id="242" name="Freeform 164"/>
              <p:cNvSpPr/>
              <p:nvPr/>
            </p:nvSpPr>
            <p:spPr bwMode="auto">
              <a:xfrm>
                <a:off x="3905" y="3179"/>
                <a:ext cx="337" cy="278"/>
              </a:xfrm>
              <a:custGeom>
                <a:avLst/>
                <a:gdLst/>
                <a:ahLst/>
                <a:cxnLst>
                  <a:cxn ang="0">
                    <a:pos x="0" y="101"/>
                  </a:cxn>
                  <a:cxn ang="0">
                    <a:pos x="0" y="277"/>
                  </a:cxn>
                  <a:cxn ang="0">
                    <a:pos x="294" y="277"/>
                  </a:cxn>
                  <a:cxn ang="0">
                    <a:pos x="294" y="90"/>
                  </a:cxn>
                  <a:cxn ang="0">
                    <a:pos x="336" y="0"/>
                  </a:cxn>
                </a:cxnLst>
                <a:rect l="0" t="0" r="r" b="b"/>
                <a:pathLst>
                  <a:path w="337" h="278">
                    <a:moveTo>
                      <a:pt x="0" y="101"/>
                    </a:moveTo>
                    <a:lnTo>
                      <a:pt x="0" y="277"/>
                    </a:lnTo>
                    <a:lnTo>
                      <a:pt x="294" y="277"/>
                    </a:lnTo>
                    <a:lnTo>
                      <a:pt x="294" y="90"/>
                    </a:lnTo>
                    <a:lnTo>
                      <a:pt x="336" y="0"/>
                    </a:lnTo>
                  </a:path>
                </a:pathLst>
              </a:custGeom>
              <a:noFill/>
              <a:ln w="25400" cap="rnd" cmpd="sng">
                <a:solidFill>
                  <a:schemeClr val="tx1"/>
                </a:solidFill>
                <a:prstDash val="solid"/>
                <a:round/>
                <a:headEnd type="none" w="med" len="med"/>
                <a:tailEnd type="none" w="med" len="med"/>
              </a:ln>
              <a:effectLst/>
            </p:spPr>
            <p:txBody>
              <a:bodyPr/>
              <a:lstStyle/>
              <a:p>
                <a:endParaRPr lang="en-US"/>
              </a:p>
            </p:txBody>
          </p:sp>
        </p:grpSp>
        <p:sp>
          <p:nvSpPr>
            <p:cNvPr id="226" name="Rectangle 166"/>
            <p:cNvSpPr>
              <a:spLocks noChangeArrowheads="1"/>
            </p:cNvSpPr>
            <p:nvPr/>
          </p:nvSpPr>
          <p:spPr bwMode="auto">
            <a:xfrm>
              <a:off x="1867" y="551"/>
              <a:ext cx="2162" cy="286"/>
            </a:xfrm>
            <a:prstGeom prst="rect">
              <a:avLst/>
            </a:prstGeom>
            <a:noFill/>
            <a:ln w="12700">
              <a:noFill/>
              <a:miter lim="800000"/>
            </a:ln>
            <a:effectLst/>
          </p:spPr>
          <p:txBody>
            <a:bodyPr wrap="none" lIns="90487" tIns="44450" rIns="90487" bIns="44450">
              <a:spAutoFit/>
            </a:bodyPr>
            <a:lstStyle/>
            <a:p>
              <a:pPr indent="0">
                <a:buNone/>
              </a:pPr>
              <a:r>
                <a:rPr lang="en-US" sz="2800" b="1">
                  <a:solidFill>
                    <a:schemeClr val="tx1"/>
                  </a:solidFill>
                  <a:latin typeface="Arial" panose="020B0604020202020204" pitchFamily="34" charset="0"/>
                </a:rPr>
                <a:t>Time </a:t>
              </a:r>
              <a:r>
                <a:rPr lang="en-US" sz="2800" b="1" dirty="0">
                  <a:solidFill>
                    <a:schemeClr val="tx1"/>
                  </a:solidFill>
                  <a:latin typeface="Arial" panose="020B0604020202020204" pitchFamily="34" charset="0"/>
                </a:rPr>
                <a:t>(clock cycles)</a:t>
              </a:r>
            </a:p>
          </p:txBody>
        </p:sp>
      </p:grpSp>
      <p:grpSp>
        <p:nvGrpSpPr>
          <p:cNvPr id="8" name="Group 7"/>
          <p:cNvGrpSpPr/>
          <p:nvPr/>
        </p:nvGrpSpPr>
        <p:grpSpPr>
          <a:xfrm>
            <a:off x="7271205" y="2762406"/>
            <a:ext cx="3143089" cy="1410298"/>
            <a:chOff x="5879285" y="3056411"/>
            <a:chExt cx="3143089" cy="1410298"/>
          </a:xfrm>
        </p:grpSpPr>
        <p:sp>
          <p:nvSpPr>
            <p:cNvPr id="3" name="TextBox 2"/>
            <p:cNvSpPr txBox="1"/>
            <p:nvPr/>
          </p:nvSpPr>
          <p:spPr>
            <a:xfrm>
              <a:off x="6847683" y="3160710"/>
              <a:ext cx="2174691" cy="626745"/>
            </a:xfrm>
            <a:prstGeom prst="rect">
              <a:avLst/>
            </a:prstGeom>
            <a:solidFill>
              <a:schemeClr val="bg1"/>
            </a:solidFill>
          </p:spPr>
          <p:txBody>
            <a:bodyPr wrap="square" lIns="0" tIns="0" rIns="0" bIns="0" rtlCol="0">
              <a:spAutoFit/>
            </a:bodyPr>
            <a:lstStyle/>
            <a:p>
              <a:pPr indent="0">
                <a:buNone/>
              </a:pPr>
              <a:r>
                <a:rPr lang="zh-CN" altLang="en-US" sz="2400" dirty="0">
                  <a:solidFill>
                    <a:srgbClr val="FF0000"/>
                  </a:solidFill>
                </a:rPr>
                <a:t>可以同时的读写寄存器吗？</a:t>
              </a:r>
              <a:endParaRPr lang="en-US" sz="2400" dirty="0">
                <a:solidFill>
                  <a:srgbClr val="FF0000"/>
                </a:solidFill>
              </a:endParaRPr>
            </a:p>
          </p:txBody>
        </p:sp>
        <p:cxnSp>
          <p:nvCxnSpPr>
            <p:cNvPr id="5" name="Straight Arrow Connector 4"/>
            <p:cNvCxnSpPr/>
            <p:nvPr/>
          </p:nvCxnSpPr>
          <p:spPr>
            <a:xfrm flipH="1" flipV="1">
              <a:off x="6188870" y="3056411"/>
              <a:ext cx="595314" cy="122238"/>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a:endCxn id="2747397" idx="7"/>
            </p:cNvCxnSpPr>
            <p:nvPr/>
          </p:nvCxnSpPr>
          <p:spPr>
            <a:xfrm flipH="1">
              <a:off x="5879285" y="3687919"/>
              <a:ext cx="784882" cy="77879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sp>
        <p:nvSpPr>
          <p:cNvPr id="2743461" name="Rectangle 165"/>
          <p:cNvSpPr>
            <a:spLocks noChangeArrowheads="1"/>
          </p:cNvSpPr>
          <p:nvPr/>
        </p:nvSpPr>
        <p:spPr bwMode="auto">
          <a:xfrm>
            <a:off x="1598221" y="2231673"/>
            <a:ext cx="1089025" cy="949325"/>
          </a:xfrm>
          <a:prstGeom prst="rect">
            <a:avLst/>
          </a:prstGeom>
          <a:noFill/>
          <a:ln w="12700">
            <a:noFill/>
            <a:miter lim="800000"/>
          </a:ln>
          <a:effectLst/>
        </p:spPr>
        <p:txBody>
          <a:bodyPr wrap="none" lIns="90487" tIns="44450" rIns="90487" bIns="44450">
            <a:spAutoFit/>
          </a:bodyPr>
          <a:lstStyle/>
          <a:p>
            <a:pPr indent="0" algn="ctr">
              <a:lnSpc>
                <a:spcPct val="80000"/>
              </a:lnSpc>
              <a:buNone/>
            </a:pPr>
            <a:r>
              <a:rPr lang="en-US" sz="2800" b="1" dirty="0">
                <a:solidFill>
                  <a:schemeClr val="tx1"/>
                </a:solidFill>
                <a:latin typeface="Arial" panose="020B0604020202020204" pitchFamily="34" charset="0"/>
              </a:rPr>
              <a:t>instr</a:t>
            </a:r>
          </a:p>
          <a:p>
            <a:pPr indent="0" algn="ctr">
              <a:lnSpc>
                <a:spcPct val="80000"/>
              </a:lnSpc>
              <a:buNone/>
            </a:pPr>
            <a:r>
              <a:rPr lang="en-US" sz="2800" b="1" dirty="0">
                <a:solidFill>
                  <a:schemeClr val="tx1"/>
                </a:solidFill>
                <a:latin typeface="Arial" panose="020B0604020202020204" pitchFamily="34" charset="0"/>
              </a:rPr>
              <a:t>order</a:t>
            </a:r>
          </a:p>
        </p:txBody>
      </p:sp>
    </p:spTree>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9442" name="Rectangle 2"/>
          <p:cNvSpPr>
            <a:spLocks noGrp="1" noChangeArrowheads="1"/>
          </p:cNvSpPr>
          <p:nvPr>
            <p:ph type="title" idx="4294967295"/>
          </p:nvPr>
        </p:nvSpPr>
        <p:spPr>
          <a:xfrm>
            <a:off x="0" y="274320"/>
            <a:ext cx="8229600" cy="1143000"/>
          </a:xfrm>
        </p:spPr>
        <p:txBody>
          <a:bodyPr>
            <a:normAutofit/>
          </a:bodyPr>
          <a:lstStyle/>
          <a:p>
            <a:r>
              <a:rPr lang="zh-CN" altLang="en-US" dirty="0">
                <a:solidFill>
                  <a:schemeClr val="accent1"/>
                </a:solidFill>
              </a:rPr>
              <a:t>结构冒险</a:t>
            </a:r>
            <a:r>
              <a:rPr lang="en-US" altLang="zh-CN" dirty="0">
                <a:solidFill>
                  <a:schemeClr val="accent1"/>
                </a:solidFill>
              </a:rPr>
              <a:t> #2: </a:t>
            </a:r>
            <a:r>
              <a:rPr lang="zh-CN" altLang="en-US" dirty="0">
                <a:solidFill>
                  <a:schemeClr val="accent1"/>
                </a:solidFill>
              </a:rPr>
              <a:t>寄存器</a:t>
            </a:r>
            <a:r>
              <a:rPr lang="en-US" altLang="zh-CN" dirty="0">
                <a:solidFill>
                  <a:schemeClr val="accent1"/>
                </a:solidFill>
              </a:rPr>
              <a:t> (2/2)</a:t>
            </a:r>
            <a:endParaRPr lang="en-US" dirty="0">
              <a:solidFill>
                <a:schemeClr val="accent1"/>
              </a:solidFill>
            </a:endParaRPr>
          </a:p>
        </p:txBody>
      </p:sp>
      <p:sp>
        <p:nvSpPr>
          <p:cNvPr id="2749443" name="Rectangle 3"/>
          <p:cNvSpPr>
            <a:spLocks noGrp="1" noChangeArrowheads="1"/>
          </p:cNvSpPr>
          <p:nvPr>
            <p:ph idx="4294967295"/>
          </p:nvPr>
        </p:nvSpPr>
        <p:spPr>
          <a:xfrm>
            <a:off x="831850" y="1285875"/>
            <a:ext cx="9954260" cy="4937760"/>
          </a:xfrm>
        </p:spPr>
        <p:txBody>
          <a:bodyPr>
            <a:normAutofit/>
          </a:bodyPr>
          <a:lstStyle/>
          <a:p>
            <a:r>
              <a:rPr lang="zh-CN" altLang="en-US" dirty="0"/>
              <a:t>有两种解决方案</a:t>
            </a:r>
            <a:r>
              <a:rPr lang="en-US" dirty="0"/>
              <a:t>:</a:t>
            </a:r>
          </a:p>
          <a:p>
            <a:pPr marL="971550" lvl="1" indent="-514350">
              <a:buFont typeface="+mj-lt"/>
              <a:buAutoNum type="arabicParenR"/>
            </a:pPr>
            <a:r>
              <a:rPr lang="zh-CN" altLang="en-US" dirty="0"/>
              <a:t>将寄存器组的使用权限分为两部分：一个时钟周期内前半个时钟周期进行写操作，后半个时钟周期进行读操作。</a:t>
            </a:r>
            <a:endParaRPr lang="en-US" dirty="0"/>
          </a:p>
          <a:p>
            <a:pPr marL="971550" lvl="1" indent="-514350">
              <a:buFont typeface="+mj-lt"/>
              <a:buAutoNum type="arabicParenR"/>
            </a:pPr>
            <a:r>
              <a:rPr lang="zh-CN" altLang="en-US" dirty="0"/>
              <a:t>用独立的读写端口建立寄存器组</a:t>
            </a:r>
            <a:endParaRPr lang="en-US" dirty="0"/>
          </a:p>
          <a:p>
            <a:pPr>
              <a:spcBef>
                <a:spcPts val="2400"/>
              </a:spcBef>
            </a:pPr>
            <a:r>
              <a:rPr lang="zh-CN" altLang="en-US" b="1" dirty="0">
                <a:solidFill>
                  <a:srgbClr val="FF0000"/>
                </a:solidFill>
              </a:rPr>
              <a:t>结论</a:t>
            </a:r>
            <a:r>
              <a:rPr lang="en-US" b="1" dirty="0">
                <a:solidFill>
                  <a:srgbClr val="FF0000"/>
                </a:solidFill>
              </a:rPr>
              <a:t>: </a:t>
            </a:r>
            <a:r>
              <a:rPr lang="zh-CN" altLang="en-US" b="1" dirty="0">
                <a:solidFill>
                  <a:srgbClr val="FF0000"/>
                </a:solidFill>
              </a:rPr>
              <a:t>在同一个时钟周期，可以同时进行读寄存器和写寄存器的操作</a:t>
            </a:r>
            <a:endParaRPr lang="en-US" dirty="0">
              <a:solidFill>
                <a:srgbClr val="FF0000"/>
              </a:solidFill>
            </a:endParaRPr>
          </a:p>
        </p:txBody>
      </p:sp>
    </p:spTree>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32080" y="303530"/>
            <a:ext cx="7010400" cy="371475"/>
          </a:xfrm>
        </p:spPr>
        <p:txBody>
          <a:bodyPr/>
          <a:lstStyle/>
          <a:p>
            <a:r>
              <a:rPr lang="zh-CN" altLang="en-US" dirty="0">
                <a:solidFill>
                  <a:schemeClr val="accent1"/>
                </a:solidFill>
              </a:rPr>
              <a:t>目录</a:t>
            </a:r>
            <a:endParaRPr lang="en-US" dirty="0">
              <a:solidFill>
                <a:schemeClr val="accent1"/>
              </a:solidFill>
            </a:endParaRPr>
          </a:p>
        </p:txBody>
      </p:sp>
      <p:sp>
        <p:nvSpPr>
          <p:cNvPr id="3" name="Content Placeholder 2"/>
          <p:cNvSpPr>
            <a:spLocks noGrp="1"/>
          </p:cNvSpPr>
          <p:nvPr>
            <p:ph sz="half" idx="4294967295"/>
          </p:nvPr>
        </p:nvSpPr>
        <p:spPr>
          <a:xfrm>
            <a:off x="942975" y="1488440"/>
            <a:ext cx="8229600" cy="4937760"/>
          </a:xfrm>
        </p:spPr>
        <p:txBody>
          <a:bodyPr>
            <a:normAutofit/>
          </a:bodyPr>
          <a:lstStyle/>
          <a:p>
            <a:r>
              <a:rPr lang="zh-CN" altLang="en-US" sz="3200" dirty="0">
                <a:solidFill>
                  <a:schemeClr val="bg1">
                    <a:lumMod val="65000"/>
                  </a:schemeClr>
                </a:solidFill>
              </a:rPr>
              <a:t>结构冒险</a:t>
            </a:r>
            <a:endParaRPr lang="en-US" sz="3200" dirty="0">
              <a:solidFill>
                <a:schemeClr val="bg1">
                  <a:lumMod val="65000"/>
                </a:schemeClr>
              </a:solidFill>
            </a:endParaRPr>
          </a:p>
          <a:p>
            <a:r>
              <a:rPr lang="zh-CN" altLang="en-US" sz="3200" dirty="0">
                <a:solidFill>
                  <a:srgbClr val="FF0000"/>
                </a:solidFill>
              </a:rPr>
              <a:t>数据冒险</a:t>
            </a:r>
            <a:endParaRPr lang="en-US" sz="3200" dirty="0">
              <a:solidFill>
                <a:srgbClr val="FF0000"/>
              </a:solidFill>
            </a:endParaRPr>
          </a:p>
          <a:p>
            <a:pPr lvl="1"/>
            <a:r>
              <a:rPr lang="zh-CN" altLang="en-US" sz="2800" dirty="0">
                <a:solidFill>
                  <a:srgbClr val="FF0000"/>
                </a:solidFill>
              </a:rPr>
              <a:t>数据旁路（转发）</a:t>
            </a:r>
            <a:endParaRPr lang="en-US" altLang="zh-CN" sz="2800" dirty="0">
              <a:solidFill>
                <a:srgbClr val="FF0000"/>
              </a:solidFill>
            </a:endParaRPr>
          </a:p>
          <a:p>
            <a:pPr lvl="1"/>
            <a:r>
              <a:rPr lang="zh-CN" altLang="en-US" sz="2800" dirty="0"/>
              <a:t>阻塞</a:t>
            </a:r>
            <a:endParaRPr lang="en-US" sz="2800" dirty="0"/>
          </a:p>
          <a:p>
            <a:r>
              <a:rPr lang="zh-CN" altLang="en-US" sz="3200" dirty="0"/>
              <a:t>控制冒险</a:t>
            </a:r>
            <a:endParaRPr lang="en-US" sz="3200" dirty="0"/>
          </a:p>
          <a:p>
            <a:pPr lvl="1"/>
            <a:r>
              <a:rPr lang="zh-CN" altLang="en-US" sz="2800" dirty="0"/>
              <a:t>阻塞</a:t>
            </a:r>
            <a:endParaRPr lang="en-US" sz="2800" dirty="0"/>
          </a:p>
          <a:p>
            <a:pPr lvl="1"/>
            <a:r>
              <a:rPr lang="zh-CN" altLang="en-US" sz="2800" dirty="0"/>
              <a:t>分支预测</a:t>
            </a:r>
            <a:endParaRPr lang="en-US" sz="2800" dirty="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818" name="Group 2"/>
          <p:cNvGrpSpPr/>
          <p:nvPr/>
        </p:nvGrpSpPr>
        <p:grpSpPr bwMode="auto">
          <a:xfrm>
            <a:off x="1590675" y="2143125"/>
            <a:ext cx="3430588" cy="3962400"/>
            <a:chOff x="93" y="1350"/>
            <a:chExt cx="2161" cy="2496"/>
          </a:xfrm>
        </p:grpSpPr>
        <p:sp>
          <p:nvSpPr>
            <p:cNvPr id="35005" name="Rectangle 3"/>
            <p:cNvSpPr>
              <a:spLocks noChangeArrowheads="1"/>
            </p:cNvSpPr>
            <p:nvPr/>
          </p:nvSpPr>
          <p:spPr bwMode="auto">
            <a:xfrm>
              <a:off x="1340" y="1350"/>
              <a:ext cx="720" cy="2496"/>
            </a:xfrm>
            <a:prstGeom prst="rect">
              <a:avLst/>
            </a:prstGeom>
            <a:solidFill>
              <a:schemeClr val="bg1"/>
            </a:solidFill>
            <a:ln w="12700">
              <a:no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5006" name="Rectangle 4"/>
            <p:cNvSpPr>
              <a:spLocks noChangeArrowheads="1"/>
            </p:cNvSpPr>
            <p:nvPr/>
          </p:nvSpPr>
          <p:spPr bwMode="auto">
            <a:xfrm>
              <a:off x="93" y="1398"/>
              <a:ext cx="274" cy="1044"/>
            </a:xfrm>
            <a:prstGeom prst="rect">
              <a:avLst/>
            </a:prstGeom>
            <a:noFill/>
            <a:ln w="12700">
              <a:noFill/>
              <a:miter lim="800000"/>
            </a:ln>
          </p:spPr>
          <p:txBody>
            <a:bodyPr wrap="none" lIns="90488" tIns="44450" rIns="90488" bIns="44450">
              <a:spAutoFit/>
            </a:bodyPr>
            <a:lstStyle/>
            <a:p>
              <a:pPr indent="0" algn="ctr" eaLnBrk="0" fontAlgn="base" hangingPunct="0">
                <a:spcBef>
                  <a:spcPct val="0"/>
                </a:spcBef>
                <a:spcAft>
                  <a:spcPct val="0"/>
                </a:spcAft>
                <a:buNone/>
              </a:pPr>
              <a:r>
                <a:rPr lang="zh-CN" altLang="en-US" sz="2000" b="1" i="1">
                  <a:solidFill>
                    <a:srgbClr val="000000"/>
                  </a:solidFill>
                  <a:latin typeface="Comic Sans MS" panose="030F0702030302020204" pitchFamily="66" charset="0"/>
                </a:rPr>
                <a:t>指</a:t>
              </a:r>
            </a:p>
            <a:p>
              <a:pPr indent="0" algn="ctr" eaLnBrk="0" fontAlgn="base" hangingPunct="0">
                <a:spcBef>
                  <a:spcPct val="0"/>
                </a:spcBef>
                <a:spcAft>
                  <a:spcPct val="0"/>
                </a:spcAft>
                <a:buNone/>
              </a:pPr>
              <a:r>
                <a:rPr lang="zh-CN" altLang="en-US" sz="2000" b="1" i="1">
                  <a:solidFill>
                    <a:srgbClr val="000000"/>
                  </a:solidFill>
                  <a:latin typeface="Comic Sans MS" panose="030F0702030302020204" pitchFamily="66" charset="0"/>
                </a:rPr>
                <a:t>令</a:t>
              </a:r>
            </a:p>
            <a:p>
              <a:pPr indent="0" algn="ctr" eaLnBrk="0" fontAlgn="base" hangingPunct="0">
                <a:spcBef>
                  <a:spcPct val="0"/>
                </a:spcBef>
                <a:spcAft>
                  <a:spcPct val="0"/>
                </a:spcAft>
                <a:buNone/>
              </a:pPr>
              <a:r>
                <a:rPr lang="zh-CN" altLang="en-US" sz="2000" b="1" i="1">
                  <a:solidFill>
                    <a:srgbClr val="000000"/>
                  </a:solidFill>
                  <a:latin typeface="Comic Sans MS" panose="030F0702030302020204" pitchFamily="66" charset="0"/>
                </a:rPr>
                <a:t>执</a:t>
              </a:r>
            </a:p>
            <a:p>
              <a:pPr indent="0" algn="ctr" eaLnBrk="0" fontAlgn="base" hangingPunct="0">
                <a:spcBef>
                  <a:spcPct val="0"/>
                </a:spcBef>
                <a:spcAft>
                  <a:spcPct val="0"/>
                </a:spcAft>
                <a:buNone/>
              </a:pPr>
              <a:r>
                <a:rPr lang="zh-CN" altLang="en-US" sz="2000" b="1" i="1">
                  <a:solidFill>
                    <a:srgbClr val="000000"/>
                  </a:solidFill>
                  <a:latin typeface="Comic Sans MS" panose="030F0702030302020204" pitchFamily="66" charset="0"/>
                </a:rPr>
                <a:t>行</a:t>
              </a:r>
            </a:p>
            <a:p>
              <a:pPr indent="0" algn="ctr" eaLnBrk="0" fontAlgn="base" hangingPunct="0">
                <a:spcBef>
                  <a:spcPct val="0"/>
                </a:spcBef>
                <a:spcAft>
                  <a:spcPct val="0"/>
                </a:spcAft>
                <a:buNone/>
              </a:pPr>
              <a:r>
                <a:rPr lang="zh-CN" altLang="en-US" sz="2000" b="1" i="1">
                  <a:solidFill>
                    <a:srgbClr val="000000"/>
                  </a:solidFill>
                  <a:latin typeface="Comic Sans MS" panose="030F0702030302020204" pitchFamily="66" charset="0"/>
                </a:rPr>
                <a:t>次</a:t>
              </a:r>
            </a:p>
            <a:p>
              <a:pPr indent="0" algn="ctr" eaLnBrk="0" fontAlgn="base" hangingPunct="0">
                <a:spcBef>
                  <a:spcPct val="0"/>
                </a:spcBef>
                <a:spcAft>
                  <a:spcPct val="0"/>
                </a:spcAft>
                <a:buNone/>
              </a:pPr>
              <a:r>
                <a:rPr lang="zh-CN" altLang="en-US" sz="2000" b="1" i="1">
                  <a:solidFill>
                    <a:srgbClr val="000000"/>
                  </a:solidFill>
                  <a:latin typeface="Comic Sans MS" panose="030F0702030302020204" pitchFamily="66" charset="0"/>
                </a:rPr>
                <a:t>序</a:t>
              </a:r>
            </a:p>
          </p:txBody>
        </p:sp>
        <p:sp>
          <p:nvSpPr>
            <p:cNvPr id="35007" name="Line 5"/>
            <p:cNvSpPr>
              <a:spLocks noChangeShapeType="1"/>
            </p:cNvSpPr>
            <p:nvPr/>
          </p:nvSpPr>
          <p:spPr bwMode="auto">
            <a:xfrm>
              <a:off x="424" y="1410"/>
              <a:ext cx="0" cy="2392"/>
            </a:xfrm>
            <a:prstGeom prst="line">
              <a:avLst/>
            </a:prstGeom>
            <a:noFill/>
            <a:ln w="25400">
              <a:solidFill>
                <a:schemeClr val="tx1"/>
              </a:solidFill>
              <a:round/>
              <a:tailEnd type="triangle" w="med" len="me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5008" name="Rectangle 6"/>
            <p:cNvSpPr>
              <a:spLocks noChangeArrowheads="1"/>
            </p:cNvSpPr>
            <p:nvPr/>
          </p:nvSpPr>
          <p:spPr bwMode="auto">
            <a:xfrm>
              <a:off x="524" y="1446"/>
              <a:ext cx="1496" cy="451"/>
            </a:xfrm>
            <a:prstGeom prst="rect">
              <a:avLst/>
            </a:prstGeom>
            <a:noFill/>
            <a:ln w="12700">
              <a:noFill/>
              <a:miter lim="800000"/>
            </a:ln>
          </p:spPr>
          <p:txBody>
            <a:bodyPr wrap="none" lIns="90488" tIns="44450" rIns="90488" bIns="44450">
              <a:spAutoFit/>
            </a:bodyPr>
            <a:lstStyle/>
            <a:p>
              <a:pPr indent="0" eaLnBrk="0" fontAlgn="base" hangingPunct="0">
                <a:spcBef>
                  <a:spcPct val="0"/>
                </a:spcBef>
                <a:spcAft>
                  <a:spcPct val="0"/>
                </a:spcAft>
                <a:buNone/>
              </a:pPr>
              <a:r>
                <a:rPr lang="en-US" altLang="zh-CN" sz="2400" b="1">
                  <a:solidFill>
                    <a:srgbClr val="000000"/>
                  </a:solidFill>
                  <a:latin typeface="Courier New" panose="02070309020205020404" pitchFamily="49" charset="0"/>
                </a:rPr>
                <a:t>add </a:t>
              </a:r>
              <a:r>
                <a:rPr lang="en-US" altLang="zh-CN" sz="2400" b="1">
                  <a:solidFill>
                    <a:srgbClr val="FF3300"/>
                  </a:solidFill>
                  <a:latin typeface="Courier New" panose="02070309020205020404" pitchFamily="49" charset="0"/>
                </a:rPr>
                <a:t>r1</a:t>
              </a:r>
              <a:r>
                <a:rPr lang="en-US" altLang="zh-CN" sz="2400" b="1">
                  <a:solidFill>
                    <a:srgbClr val="000000"/>
                  </a:solidFill>
                  <a:latin typeface="Courier New" panose="02070309020205020404" pitchFamily="49" charset="0"/>
                </a:rPr>
                <a:t>,r2,r3</a:t>
              </a:r>
            </a:p>
            <a:p>
              <a:pPr eaLnBrk="0" fontAlgn="base" latinLnBrk="1" hangingPunct="0">
                <a:spcBef>
                  <a:spcPct val="0"/>
                </a:spcBef>
                <a:spcAft>
                  <a:spcPct val="0"/>
                </a:spcAft>
              </a:pPr>
              <a:endParaRPr lang="en-US" altLang="zh-CN" sz="2400" b="1">
                <a:solidFill>
                  <a:srgbClr val="000000"/>
                </a:solidFill>
                <a:latin typeface="Courier New" panose="02070309020205020404" pitchFamily="49" charset="0"/>
              </a:endParaRPr>
            </a:p>
          </p:txBody>
        </p:sp>
        <p:sp>
          <p:nvSpPr>
            <p:cNvPr id="35009" name="Rectangle 7"/>
            <p:cNvSpPr>
              <a:spLocks noChangeArrowheads="1"/>
            </p:cNvSpPr>
            <p:nvPr/>
          </p:nvSpPr>
          <p:spPr bwMode="auto">
            <a:xfrm>
              <a:off x="524" y="1998"/>
              <a:ext cx="1496" cy="451"/>
            </a:xfrm>
            <a:prstGeom prst="rect">
              <a:avLst/>
            </a:prstGeom>
            <a:solidFill>
              <a:schemeClr val="bg1"/>
            </a:solidFill>
            <a:ln w="12700">
              <a:noFill/>
              <a:miter lim="800000"/>
            </a:ln>
          </p:spPr>
          <p:txBody>
            <a:bodyPr wrap="none" lIns="90488" tIns="44450" rIns="90488" bIns="44450">
              <a:spAutoFit/>
            </a:bodyPr>
            <a:lstStyle/>
            <a:p>
              <a:pPr indent="0" eaLnBrk="0" fontAlgn="base" hangingPunct="0">
                <a:spcBef>
                  <a:spcPct val="0"/>
                </a:spcBef>
                <a:spcAft>
                  <a:spcPct val="0"/>
                </a:spcAft>
                <a:buNone/>
              </a:pPr>
              <a:r>
                <a:rPr lang="en-US" altLang="zh-CN" sz="2400" b="1">
                  <a:solidFill>
                    <a:srgbClr val="000000"/>
                  </a:solidFill>
                  <a:latin typeface="Courier New" panose="02070309020205020404" pitchFamily="49" charset="0"/>
                </a:rPr>
                <a:t>sub r4,</a:t>
              </a:r>
              <a:r>
                <a:rPr lang="en-US" altLang="zh-CN" sz="2400" b="1">
                  <a:solidFill>
                    <a:srgbClr val="FF3300"/>
                  </a:solidFill>
                  <a:latin typeface="Courier New" panose="02070309020205020404" pitchFamily="49" charset="0"/>
                </a:rPr>
                <a:t>r1</a:t>
              </a:r>
              <a:r>
                <a:rPr lang="en-US" altLang="zh-CN" sz="2400" b="1">
                  <a:solidFill>
                    <a:srgbClr val="000000"/>
                  </a:solidFill>
                  <a:latin typeface="Courier New" panose="02070309020205020404" pitchFamily="49" charset="0"/>
                </a:rPr>
                <a:t>,r3</a:t>
              </a:r>
            </a:p>
            <a:p>
              <a:pPr eaLnBrk="0" fontAlgn="base" latinLnBrk="1" hangingPunct="0">
                <a:spcBef>
                  <a:spcPct val="0"/>
                </a:spcBef>
                <a:spcAft>
                  <a:spcPct val="0"/>
                </a:spcAft>
              </a:pPr>
              <a:endParaRPr lang="en-US" altLang="zh-CN" sz="2400" b="1">
                <a:solidFill>
                  <a:srgbClr val="000000"/>
                </a:solidFill>
                <a:latin typeface="Courier New" panose="02070309020205020404" pitchFamily="49" charset="0"/>
              </a:endParaRPr>
            </a:p>
          </p:txBody>
        </p:sp>
        <p:sp>
          <p:nvSpPr>
            <p:cNvPr id="35010" name="Rectangle 8"/>
            <p:cNvSpPr>
              <a:spLocks noChangeArrowheads="1"/>
            </p:cNvSpPr>
            <p:nvPr/>
          </p:nvSpPr>
          <p:spPr bwMode="auto">
            <a:xfrm>
              <a:off x="524" y="2526"/>
              <a:ext cx="1496" cy="451"/>
            </a:xfrm>
            <a:prstGeom prst="rect">
              <a:avLst/>
            </a:prstGeom>
            <a:solidFill>
              <a:schemeClr val="bg1"/>
            </a:solidFill>
            <a:ln w="12700">
              <a:noFill/>
              <a:miter lim="800000"/>
            </a:ln>
          </p:spPr>
          <p:txBody>
            <a:bodyPr wrap="none" lIns="90488" tIns="44450" rIns="90488" bIns="44450">
              <a:spAutoFit/>
            </a:bodyPr>
            <a:lstStyle/>
            <a:p>
              <a:pPr indent="0" eaLnBrk="0" fontAlgn="base" hangingPunct="0">
                <a:spcBef>
                  <a:spcPct val="0"/>
                </a:spcBef>
                <a:spcAft>
                  <a:spcPct val="0"/>
                </a:spcAft>
                <a:buNone/>
              </a:pPr>
              <a:r>
                <a:rPr lang="en-US" altLang="zh-CN" sz="2400" b="1">
                  <a:solidFill>
                    <a:srgbClr val="000000"/>
                  </a:solidFill>
                  <a:latin typeface="Courier New" panose="02070309020205020404" pitchFamily="49" charset="0"/>
                </a:rPr>
                <a:t>and r6,</a:t>
              </a:r>
              <a:r>
                <a:rPr lang="en-US" altLang="zh-CN" sz="2400" b="1">
                  <a:solidFill>
                    <a:srgbClr val="FF3300"/>
                  </a:solidFill>
                  <a:latin typeface="Courier New" panose="02070309020205020404" pitchFamily="49" charset="0"/>
                </a:rPr>
                <a:t>r1</a:t>
              </a:r>
              <a:r>
                <a:rPr lang="en-US" altLang="zh-CN" sz="2400" b="1">
                  <a:solidFill>
                    <a:srgbClr val="000000"/>
                  </a:solidFill>
                  <a:latin typeface="Courier New" panose="02070309020205020404" pitchFamily="49" charset="0"/>
                </a:rPr>
                <a:t>,r7</a:t>
              </a:r>
            </a:p>
            <a:p>
              <a:pPr eaLnBrk="0" fontAlgn="base" latinLnBrk="1" hangingPunct="0">
                <a:spcBef>
                  <a:spcPct val="0"/>
                </a:spcBef>
                <a:spcAft>
                  <a:spcPct val="0"/>
                </a:spcAft>
              </a:pPr>
              <a:endParaRPr lang="en-US" altLang="zh-CN" sz="2400" b="1">
                <a:solidFill>
                  <a:srgbClr val="000000"/>
                </a:solidFill>
                <a:latin typeface="Courier New" panose="02070309020205020404" pitchFamily="49" charset="0"/>
              </a:endParaRPr>
            </a:p>
          </p:txBody>
        </p:sp>
        <p:sp>
          <p:nvSpPr>
            <p:cNvPr id="35011" name="Rectangle 9"/>
            <p:cNvSpPr>
              <a:spLocks noChangeArrowheads="1"/>
            </p:cNvSpPr>
            <p:nvPr/>
          </p:nvSpPr>
          <p:spPr bwMode="auto">
            <a:xfrm>
              <a:off x="524" y="3066"/>
              <a:ext cx="1496" cy="451"/>
            </a:xfrm>
            <a:prstGeom prst="rect">
              <a:avLst/>
            </a:prstGeom>
            <a:solidFill>
              <a:schemeClr val="bg1"/>
            </a:solidFill>
            <a:ln w="12700">
              <a:noFill/>
              <a:miter lim="800000"/>
            </a:ln>
          </p:spPr>
          <p:txBody>
            <a:bodyPr wrap="none" lIns="90488" tIns="44450" rIns="90488" bIns="44450">
              <a:spAutoFit/>
            </a:bodyPr>
            <a:lstStyle/>
            <a:p>
              <a:pPr indent="0" eaLnBrk="0" fontAlgn="base" hangingPunct="0">
                <a:spcBef>
                  <a:spcPct val="0"/>
                </a:spcBef>
                <a:spcAft>
                  <a:spcPct val="0"/>
                </a:spcAft>
                <a:buNone/>
              </a:pPr>
              <a:r>
                <a:rPr lang="en-US" altLang="zh-CN" sz="2400" b="1">
                  <a:solidFill>
                    <a:srgbClr val="000000"/>
                  </a:solidFill>
                  <a:latin typeface="Courier New" panose="02070309020205020404" pitchFamily="49" charset="0"/>
                </a:rPr>
                <a:t>or  r8,</a:t>
              </a:r>
              <a:r>
                <a:rPr lang="en-US" altLang="zh-CN" sz="2400" b="1">
                  <a:solidFill>
                    <a:srgbClr val="FF3300"/>
                  </a:solidFill>
                  <a:latin typeface="Courier New" panose="02070309020205020404" pitchFamily="49" charset="0"/>
                </a:rPr>
                <a:t>r1</a:t>
              </a:r>
              <a:r>
                <a:rPr lang="en-US" altLang="zh-CN" sz="2400" b="1">
                  <a:solidFill>
                    <a:srgbClr val="000000"/>
                  </a:solidFill>
                  <a:latin typeface="Courier New" panose="02070309020205020404" pitchFamily="49" charset="0"/>
                </a:rPr>
                <a:t>,r9</a:t>
              </a:r>
            </a:p>
            <a:p>
              <a:pPr eaLnBrk="0" fontAlgn="base" latinLnBrk="1" hangingPunct="0">
                <a:spcBef>
                  <a:spcPct val="0"/>
                </a:spcBef>
                <a:spcAft>
                  <a:spcPct val="0"/>
                </a:spcAft>
              </a:pPr>
              <a:endParaRPr lang="en-US" altLang="zh-CN" sz="2400" b="1">
                <a:solidFill>
                  <a:srgbClr val="000000"/>
                </a:solidFill>
                <a:latin typeface="Courier New" panose="02070309020205020404" pitchFamily="49" charset="0"/>
              </a:endParaRPr>
            </a:p>
          </p:txBody>
        </p:sp>
        <p:sp>
          <p:nvSpPr>
            <p:cNvPr id="35012" name="Rectangle 10"/>
            <p:cNvSpPr>
              <a:spLocks noChangeArrowheads="1"/>
            </p:cNvSpPr>
            <p:nvPr/>
          </p:nvSpPr>
          <p:spPr bwMode="auto">
            <a:xfrm>
              <a:off x="528" y="3552"/>
              <a:ext cx="1726" cy="253"/>
            </a:xfrm>
            <a:prstGeom prst="rect">
              <a:avLst/>
            </a:prstGeom>
            <a:solidFill>
              <a:schemeClr val="bg1"/>
            </a:solidFill>
            <a:ln w="12700">
              <a:noFill/>
              <a:miter lim="800000"/>
            </a:ln>
          </p:spPr>
          <p:txBody>
            <a:bodyPr wrap="none" lIns="90488" tIns="44450" rIns="90488" bIns="44450">
              <a:spAutoFit/>
            </a:bodyPr>
            <a:lstStyle/>
            <a:p>
              <a:pPr indent="0" eaLnBrk="0" fontAlgn="base" hangingPunct="0">
                <a:spcBef>
                  <a:spcPct val="0"/>
                </a:spcBef>
                <a:spcAft>
                  <a:spcPct val="0"/>
                </a:spcAft>
                <a:buNone/>
              </a:pPr>
              <a:r>
                <a:rPr lang="en-US" altLang="zh-CN" sz="2400" b="1">
                  <a:solidFill>
                    <a:srgbClr val="000000"/>
                  </a:solidFill>
                  <a:latin typeface="Courier New" panose="02070309020205020404" pitchFamily="49" charset="0"/>
                </a:rPr>
                <a:t>xor r10,</a:t>
              </a:r>
              <a:r>
                <a:rPr lang="en-US" altLang="zh-CN" sz="2400" b="1">
                  <a:solidFill>
                    <a:srgbClr val="00CC00"/>
                  </a:solidFill>
                  <a:latin typeface="Courier New" panose="02070309020205020404" pitchFamily="49" charset="0"/>
                </a:rPr>
                <a:t>r1</a:t>
              </a:r>
              <a:r>
                <a:rPr lang="en-US" altLang="zh-CN" sz="2400" b="1">
                  <a:solidFill>
                    <a:srgbClr val="000000"/>
                  </a:solidFill>
                  <a:latin typeface="Courier New" panose="02070309020205020404" pitchFamily="49" charset="0"/>
                </a:rPr>
                <a:t>,r11</a:t>
              </a:r>
            </a:p>
          </p:txBody>
        </p:sp>
      </p:grpSp>
      <p:grpSp>
        <p:nvGrpSpPr>
          <p:cNvPr id="3" name="Group 11"/>
          <p:cNvGrpSpPr/>
          <p:nvPr/>
        </p:nvGrpSpPr>
        <p:grpSpPr bwMode="auto">
          <a:xfrm>
            <a:off x="5273640" y="2989263"/>
            <a:ext cx="3264744" cy="700087"/>
            <a:chOff x="1934" y="1200"/>
            <a:chExt cx="1951" cy="441"/>
          </a:xfrm>
        </p:grpSpPr>
        <p:grpSp>
          <p:nvGrpSpPr>
            <p:cNvPr id="34972" name="Group 12"/>
            <p:cNvGrpSpPr>
              <a:grpSpLocks noChangeAspect="1"/>
            </p:cNvGrpSpPr>
            <p:nvPr/>
          </p:nvGrpSpPr>
          <p:grpSpPr bwMode="auto">
            <a:xfrm>
              <a:off x="2421" y="1304"/>
              <a:ext cx="241" cy="233"/>
              <a:chOff x="1358" y="528"/>
              <a:chExt cx="521" cy="432"/>
            </a:xfrm>
          </p:grpSpPr>
          <p:grpSp>
            <p:nvGrpSpPr>
              <p:cNvPr id="35001" name="Group 13"/>
              <p:cNvGrpSpPr>
                <a:grpSpLocks noChangeAspect="1"/>
              </p:cNvGrpSpPr>
              <p:nvPr/>
            </p:nvGrpSpPr>
            <p:grpSpPr bwMode="auto">
              <a:xfrm>
                <a:off x="1374" y="528"/>
                <a:ext cx="480" cy="432"/>
                <a:chOff x="1392" y="528"/>
                <a:chExt cx="480" cy="432"/>
              </a:xfrm>
            </p:grpSpPr>
            <p:sp>
              <p:nvSpPr>
                <p:cNvPr id="35003" name="Rectangle 14"/>
                <p:cNvSpPr>
                  <a:spLocks noChangeAspect="1" noChangeArrowheads="1"/>
                </p:cNvSpPr>
                <p:nvPr/>
              </p:nvSpPr>
              <p:spPr bwMode="auto">
                <a:xfrm>
                  <a:off x="1632" y="528"/>
                  <a:ext cx="240" cy="427"/>
                </a:xfrm>
                <a:prstGeom prst="rect">
                  <a:avLst/>
                </a:prstGeom>
                <a:solidFill>
                  <a:schemeClr val="accent1"/>
                </a:solidFill>
                <a:ln w="28575">
                  <a:no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5004" name="Rectangle 15"/>
                <p:cNvSpPr>
                  <a:spLocks noChangeAspect="1" noChangeArrowheads="1"/>
                </p:cNvSpPr>
                <p:nvPr/>
              </p:nvSpPr>
              <p:spPr bwMode="auto">
                <a:xfrm>
                  <a:off x="1392" y="528"/>
                  <a:ext cx="480" cy="432"/>
                </a:xfrm>
                <a:prstGeom prst="rect">
                  <a:avLst/>
                </a:prstGeom>
                <a:noFill/>
                <a:ln w="28575">
                  <a:solidFill>
                    <a:schemeClr val="tx1"/>
                  </a:solidFill>
                  <a:miter lim="800000"/>
                </a:ln>
              </p:spPr>
              <p:txBody>
                <a:bodyPr wrap="none" anchor="ctr"/>
                <a:lstStyle/>
                <a:p>
                  <a:pPr algn="ctr" eaLnBrk="0" fontAlgn="base" hangingPunct="0">
                    <a:spcBef>
                      <a:spcPct val="0"/>
                    </a:spcBef>
                    <a:spcAft>
                      <a:spcPct val="0"/>
                    </a:spcAft>
                  </a:pPr>
                  <a:endParaRPr lang="zh-CN" altLang="zh-CN" sz="1000" b="1">
                    <a:solidFill>
                      <a:srgbClr val="000000"/>
                    </a:solidFill>
                    <a:latin typeface="Comic Sans MS" panose="030F0702030302020204" pitchFamily="66" charset="0"/>
                  </a:endParaRPr>
                </a:p>
              </p:txBody>
            </p:sp>
          </p:grpSp>
          <p:sp>
            <p:nvSpPr>
              <p:cNvPr id="35002" name="Text Box 16"/>
              <p:cNvSpPr txBox="1">
                <a:spLocks noChangeAspect="1" noChangeArrowheads="1"/>
              </p:cNvSpPr>
              <p:nvPr/>
            </p:nvSpPr>
            <p:spPr bwMode="auto">
              <a:xfrm>
                <a:off x="1358" y="588"/>
                <a:ext cx="521" cy="259"/>
              </a:xfrm>
              <a:prstGeom prst="rect">
                <a:avLst/>
              </a:prstGeom>
              <a:noFill/>
              <a:ln w="28575">
                <a:noFill/>
                <a:miter lim="800000"/>
              </a:ln>
            </p:spPr>
            <p:txBody>
              <a:bodyPr wrap="none" anchor="ctr">
                <a:spAutoFit/>
              </a:bodyPr>
              <a:lstStyle/>
              <a:p>
                <a:pPr indent="0" algn="ctr" eaLnBrk="0" fontAlgn="base" hangingPunct="0">
                  <a:spcBef>
                    <a:spcPct val="0"/>
                  </a:spcBef>
                  <a:spcAft>
                    <a:spcPct val="0"/>
                  </a:spcAft>
                  <a:buNone/>
                </a:pPr>
                <a:r>
                  <a:rPr lang="en-US" altLang="zh-CN" sz="1000" b="1">
                    <a:solidFill>
                      <a:srgbClr val="000000"/>
                    </a:solidFill>
                    <a:latin typeface="Comic Sans MS" panose="030F0702030302020204" pitchFamily="66" charset="0"/>
                  </a:rPr>
                  <a:t>Reg</a:t>
                </a:r>
              </a:p>
            </p:txBody>
          </p:sp>
        </p:grpSp>
        <p:sp>
          <p:nvSpPr>
            <p:cNvPr id="34973" name="Line 17"/>
            <p:cNvSpPr>
              <a:spLocks noChangeAspect="1" noChangeShapeType="1"/>
            </p:cNvSpPr>
            <p:nvPr/>
          </p:nvSpPr>
          <p:spPr bwMode="auto">
            <a:xfrm>
              <a:off x="2651" y="1351"/>
              <a:ext cx="244" cy="0"/>
            </a:xfrm>
            <a:prstGeom prst="line">
              <a:avLst/>
            </a:prstGeom>
            <a:noFill/>
            <a:ln w="28575">
              <a:solidFill>
                <a:schemeClr val="tx1"/>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4974" name="Line 18"/>
            <p:cNvSpPr>
              <a:spLocks noChangeAspect="1" noChangeShapeType="1"/>
            </p:cNvSpPr>
            <p:nvPr/>
          </p:nvSpPr>
          <p:spPr bwMode="auto">
            <a:xfrm>
              <a:off x="2651" y="1490"/>
              <a:ext cx="244" cy="0"/>
            </a:xfrm>
            <a:prstGeom prst="line">
              <a:avLst/>
            </a:prstGeom>
            <a:noFill/>
            <a:ln w="28575">
              <a:solidFill>
                <a:schemeClr val="tx1"/>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grpSp>
          <p:nvGrpSpPr>
            <p:cNvPr id="34975" name="Group 19"/>
            <p:cNvGrpSpPr>
              <a:grpSpLocks noChangeAspect="1"/>
            </p:cNvGrpSpPr>
            <p:nvPr/>
          </p:nvGrpSpPr>
          <p:grpSpPr bwMode="auto">
            <a:xfrm>
              <a:off x="2851" y="1235"/>
              <a:ext cx="200" cy="371"/>
              <a:chOff x="2991" y="411"/>
              <a:chExt cx="360" cy="768"/>
            </a:xfrm>
          </p:grpSpPr>
          <p:sp>
            <p:nvSpPr>
              <p:cNvPr id="34997" name="AutoShape 20"/>
              <p:cNvSpPr>
                <a:spLocks noChangeAspect="1" noChangeArrowheads="1"/>
              </p:cNvSpPr>
              <p:nvPr/>
            </p:nvSpPr>
            <p:spPr bwMode="auto">
              <a:xfrm rot="-5400000">
                <a:off x="2798" y="626"/>
                <a:ext cx="768" cy="337"/>
              </a:xfrm>
              <a:custGeom>
                <a:avLst/>
                <a:gdLst>
                  <a:gd name="T0" fmla="*/ 1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487 h 21600"/>
                  <a:gd name="T14" fmla="*/ 17100 w 21600"/>
                  <a:gd name="T15" fmla="*/ 17113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chemeClr val="bg1"/>
              </a:solidFill>
              <a:ln w="28575">
                <a:solidFill>
                  <a:schemeClr val="tx1"/>
                </a:solidFill>
                <a:miter lim="800000"/>
              </a:ln>
            </p:spPr>
            <p:txBody>
              <a:bodyPr vert="eaVert"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4998" name="AutoShape 21"/>
              <p:cNvSpPr>
                <a:spLocks noChangeAspect="1" noChangeArrowheads="1"/>
              </p:cNvSpPr>
              <p:nvPr/>
            </p:nvSpPr>
            <p:spPr bwMode="auto">
              <a:xfrm rot="5400000">
                <a:off x="2957" y="705"/>
                <a:ext cx="248" cy="180"/>
              </a:xfrm>
              <a:prstGeom prst="triangle">
                <a:avLst>
                  <a:gd name="adj" fmla="val 50000"/>
                </a:avLst>
              </a:prstGeom>
              <a:solidFill>
                <a:schemeClr val="bg1"/>
              </a:solidFill>
              <a:ln w="28575">
                <a:no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4999" name="Freeform 22"/>
              <p:cNvSpPr>
                <a:spLocks noChangeAspect="1"/>
              </p:cNvSpPr>
              <p:nvPr/>
            </p:nvSpPr>
            <p:spPr bwMode="auto">
              <a:xfrm rot="5400000">
                <a:off x="2974" y="725"/>
                <a:ext cx="218" cy="139"/>
              </a:xfrm>
              <a:custGeom>
                <a:avLst/>
                <a:gdLst>
                  <a:gd name="T0" fmla="*/ 0 w 384"/>
                  <a:gd name="T1" fmla="*/ 67 h 288"/>
                  <a:gd name="T2" fmla="*/ 62 w 384"/>
                  <a:gd name="T3" fmla="*/ 0 h 288"/>
                  <a:gd name="T4" fmla="*/ 124 w 384"/>
                  <a:gd name="T5" fmla="*/ 67 h 288"/>
                  <a:gd name="T6" fmla="*/ 0 60000 65536"/>
                  <a:gd name="T7" fmla="*/ 0 60000 65536"/>
                  <a:gd name="T8" fmla="*/ 0 60000 65536"/>
                  <a:gd name="T9" fmla="*/ 0 w 384"/>
                  <a:gd name="T10" fmla="*/ 0 h 288"/>
                  <a:gd name="T11" fmla="*/ 384 w 384"/>
                  <a:gd name="T12" fmla="*/ 288 h 288"/>
                </a:gdLst>
                <a:ahLst/>
                <a:cxnLst>
                  <a:cxn ang="T6">
                    <a:pos x="T0" y="T1"/>
                  </a:cxn>
                  <a:cxn ang="T7">
                    <a:pos x="T2" y="T3"/>
                  </a:cxn>
                  <a:cxn ang="T8">
                    <a:pos x="T4" y="T5"/>
                  </a:cxn>
                </a:cxnLst>
                <a:rect l="T9" t="T10" r="T11" b="T12"/>
                <a:pathLst>
                  <a:path w="384" h="288">
                    <a:moveTo>
                      <a:pt x="0" y="288"/>
                    </a:moveTo>
                    <a:lnTo>
                      <a:pt x="192" y="0"/>
                    </a:lnTo>
                    <a:lnTo>
                      <a:pt x="384" y="288"/>
                    </a:lnTo>
                  </a:path>
                </a:pathLst>
              </a:custGeom>
              <a:noFill/>
              <a:ln w="28575">
                <a:solidFill>
                  <a:schemeClr val="tx1"/>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5000" name="Text Box 23"/>
              <p:cNvSpPr txBox="1">
                <a:spLocks noChangeAspect="1" noChangeArrowheads="1"/>
              </p:cNvSpPr>
              <p:nvPr/>
            </p:nvSpPr>
            <p:spPr bwMode="auto">
              <a:xfrm rot="-5400000">
                <a:off x="2945" y="633"/>
                <a:ext cx="572" cy="238"/>
              </a:xfrm>
              <a:prstGeom prst="rect">
                <a:avLst/>
              </a:prstGeom>
              <a:noFill/>
              <a:ln w="28575">
                <a:noFill/>
                <a:miter lim="800000"/>
              </a:ln>
            </p:spPr>
            <p:txBody>
              <a:bodyPr wrap="none" anchor="ctr">
                <a:spAutoFit/>
              </a:bodyPr>
              <a:lstStyle/>
              <a:p>
                <a:pPr indent="0" algn="ctr" eaLnBrk="0" fontAlgn="base" hangingPunct="0">
                  <a:spcBef>
                    <a:spcPct val="0"/>
                  </a:spcBef>
                  <a:spcAft>
                    <a:spcPct val="0"/>
                  </a:spcAft>
                  <a:buNone/>
                </a:pPr>
                <a:r>
                  <a:rPr lang="en-US" altLang="zh-CN" sz="1000" b="1">
                    <a:solidFill>
                      <a:srgbClr val="000000"/>
                    </a:solidFill>
                    <a:latin typeface="Comic Sans MS" panose="030F0702030302020204" pitchFamily="66" charset="0"/>
                  </a:rPr>
                  <a:t>ALU</a:t>
                </a:r>
              </a:p>
            </p:txBody>
          </p:sp>
        </p:grpSp>
        <p:sp>
          <p:nvSpPr>
            <p:cNvPr id="34976" name="Line 24"/>
            <p:cNvSpPr>
              <a:spLocks noChangeAspect="1" noChangeShapeType="1"/>
            </p:cNvSpPr>
            <p:nvPr/>
          </p:nvSpPr>
          <p:spPr bwMode="auto">
            <a:xfrm>
              <a:off x="3052" y="1421"/>
              <a:ext cx="245" cy="0"/>
            </a:xfrm>
            <a:prstGeom prst="line">
              <a:avLst/>
            </a:prstGeom>
            <a:noFill/>
            <a:ln w="28575">
              <a:solidFill>
                <a:schemeClr val="tx1"/>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4977" name="Line 25"/>
            <p:cNvSpPr>
              <a:spLocks noChangeAspect="1" noChangeShapeType="1"/>
            </p:cNvSpPr>
            <p:nvPr/>
          </p:nvSpPr>
          <p:spPr bwMode="auto">
            <a:xfrm>
              <a:off x="3475" y="1421"/>
              <a:ext cx="245" cy="0"/>
            </a:xfrm>
            <a:prstGeom prst="line">
              <a:avLst/>
            </a:prstGeom>
            <a:noFill/>
            <a:ln w="28575">
              <a:solidFill>
                <a:schemeClr val="tx1"/>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grpSp>
          <p:nvGrpSpPr>
            <p:cNvPr id="34978" name="Group 26"/>
            <p:cNvGrpSpPr>
              <a:grpSpLocks noChangeAspect="1"/>
            </p:cNvGrpSpPr>
            <p:nvPr/>
          </p:nvGrpSpPr>
          <p:grpSpPr bwMode="auto">
            <a:xfrm>
              <a:off x="3181" y="1305"/>
              <a:ext cx="332" cy="232"/>
              <a:chOff x="3793" y="576"/>
              <a:chExt cx="719" cy="480"/>
            </a:xfrm>
          </p:grpSpPr>
          <p:sp>
            <p:nvSpPr>
              <p:cNvPr id="34995" name="Rectangle 27"/>
              <p:cNvSpPr>
                <a:spLocks noChangeAspect="1" noChangeArrowheads="1"/>
              </p:cNvSpPr>
              <p:nvPr/>
            </p:nvSpPr>
            <p:spPr bwMode="auto">
              <a:xfrm>
                <a:off x="3915" y="576"/>
                <a:ext cx="480" cy="480"/>
              </a:xfrm>
              <a:prstGeom prst="rect">
                <a:avLst/>
              </a:prstGeom>
              <a:solidFill>
                <a:schemeClr val="bg1"/>
              </a:solidFill>
              <a:ln w="28575">
                <a:solidFill>
                  <a:schemeClr val="tx1"/>
                </a:solidFill>
                <a:miter lim="800000"/>
              </a:ln>
            </p:spPr>
            <p:txBody>
              <a:bodyPr wrap="none" anchor="ctr"/>
              <a:lstStyle/>
              <a:p>
                <a:pPr algn="r" eaLnBrk="0" fontAlgn="base" hangingPunct="0">
                  <a:spcBef>
                    <a:spcPct val="0"/>
                  </a:spcBef>
                  <a:spcAft>
                    <a:spcPct val="0"/>
                  </a:spcAft>
                </a:pPr>
                <a:endParaRPr lang="zh-CN" altLang="zh-CN" sz="1000" b="1">
                  <a:solidFill>
                    <a:srgbClr val="000000"/>
                  </a:solidFill>
                  <a:latin typeface="Comic Sans MS" panose="030F0702030302020204" pitchFamily="66" charset="0"/>
                </a:endParaRPr>
              </a:p>
            </p:txBody>
          </p:sp>
          <p:sp>
            <p:nvSpPr>
              <p:cNvPr id="34996" name="Text Box 28"/>
              <p:cNvSpPr txBox="1">
                <a:spLocks noChangeAspect="1" noChangeArrowheads="1"/>
              </p:cNvSpPr>
              <p:nvPr/>
            </p:nvSpPr>
            <p:spPr bwMode="auto">
              <a:xfrm>
                <a:off x="3793" y="643"/>
                <a:ext cx="719" cy="289"/>
              </a:xfrm>
              <a:prstGeom prst="rect">
                <a:avLst/>
              </a:prstGeom>
              <a:noFill/>
              <a:ln w="28575">
                <a:noFill/>
                <a:miter lim="800000"/>
              </a:ln>
            </p:spPr>
            <p:txBody>
              <a:bodyPr wrap="none" anchor="ctr">
                <a:spAutoFit/>
              </a:bodyPr>
              <a:lstStyle/>
              <a:p>
                <a:pPr indent="0" algn="ctr" eaLnBrk="0" fontAlgn="base" hangingPunct="0">
                  <a:spcBef>
                    <a:spcPct val="0"/>
                  </a:spcBef>
                  <a:spcAft>
                    <a:spcPct val="0"/>
                  </a:spcAft>
                  <a:buNone/>
                </a:pPr>
                <a:r>
                  <a:rPr lang="en-US" altLang="zh-CN" sz="1000" b="1">
                    <a:solidFill>
                      <a:srgbClr val="000000"/>
                    </a:solidFill>
                    <a:latin typeface="Comic Sans MS" panose="030F0702030302020204" pitchFamily="66" charset="0"/>
                  </a:rPr>
                  <a:t>DMem</a:t>
                </a:r>
              </a:p>
            </p:txBody>
          </p:sp>
        </p:grpSp>
        <p:sp>
          <p:nvSpPr>
            <p:cNvPr id="34979" name="Freeform 29"/>
            <p:cNvSpPr>
              <a:spLocks noChangeAspect="1"/>
            </p:cNvSpPr>
            <p:nvPr/>
          </p:nvSpPr>
          <p:spPr bwMode="auto">
            <a:xfrm>
              <a:off x="3208" y="1421"/>
              <a:ext cx="332" cy="185"/>
            </a:xfrm>
            <a:custGeom>
              <a:avLst/>
              <a:gdLst>
                <a:gd name="T0" fmla="*/ 0 w 816"/>
                <a:gd name="T1" fmla="*/ 0 h 384"/>
                <a:gd name="T2" fmla="*/ 0 w 816"/>
                <a:gd name="T3" fmla="*/ 89 h 384"/>
                <a:gd name="T4" fmla="*/ 119 w 816"/>
                <a:gd name="T5" fmla="*/ 89 h 384"/>
                <a:gd name="T6" fmla="*/ 119 w 816"/>
                <a:gd name="T7" fmla="*/ 33 h 384"/>
                <a:gd name="T8" fmla="*/ 135 w 816"/>
                <a:gd name="T9" fmla="*/ 33 h 384"/>
                <a:gd name="T10" fmla="*/ 0 60000 65536"/>
                <a:gd name="T11" fmla="*/ 0 60000 65536"/>
                <a:gd name="T12" fmla="*/ 0 60000 65536"/>
                <a:gd name="T13" fmla="*/ 0 60000 65536"/>
                <a:gd name="T14" fmla="*/ 0 60000 65536"/>
                <a:gd name="T15" fmla="*/ 0 w 816"/>
                <a:gd name="T16" fmla="*/ 0 h 384"/>
                <a:gd name="T17" fmla="*/ 816 w 816"/>
                <a:gd name="T18" fmla="*/ 384 h 384"/>
              </a:gdLst>
              <a:ahLst/>
              <a:cxnLst>
                <a:cxn ang="T10">
                  <a:pos x="T0" y="T1"/>
                </a:cxn>
                <a:cxn ang="T11">
                  <a:pos x="T2" y="T3"/>
                </a:cxn>
                <a:cxn ang="T12">
                  <a:pos x="T4" y="T5"/>
                </a:cxn>
                <a:cxn ang="T13">
                  <a:pos x="T6" y="T7"/>
                </a:cxn>
                <a:cxn ang="T14">
                  <a:pos x="T8" y="T9"/>
                </a:cxn>
              </a:cxnLst>
              <a:rect l="T15" t="T16" r="T17" b="T18"/>
              <a:pathLst>
                <a:path w="816" h="384">
                  <a:moveTo>
                    <a:pt x="0" y="0"/>
                  </a:moveTo>
                  <a:lnTo>
                    <a:pt x="0" y="384"/>
                  </a:lnTo>
                  <a:lnTo>
                    <a:pt x="720" y="384"/>
                  </a:lnTo>
                  <a:lnTo>
                    <a:pt x="720" y="144"/>
                  </a:lnTo>
                  <a:lnTo>
                    <a:pt x="816" y="144"/>
                  </a:lnTo>
                </a:path>
              </a:pathLst>
            </a:custGeom>
            <a:noFill/>
            <a:ln w="28575">
              <a:solidFill>
                <a:schemeClr val="tx1"/>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4980" name="Line 30"/>
            <p:cNvSpPr>
              <a:spLocks noChangeAspect="1" noChangeShapeType="1"/>
            </p:cNvSpPr>
            <p:nvPr/>
          </p:nvSpPr>
          <p:spPr bwMode="auto">
            <a:xfrm>
              <a:off x="2199" y="1491"/>
              <a:ext cx="230" cy="0"/>
            </a:xfrm>
            <a:prstGeom prst="line">
              <a:avLst/>
            </a:prstGeom>
            <a:noFill/>
            <a:ln w="28575">
              <a:solidFill>
                <a:schemeClr val="tx1"/>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4981" name="Line 31"/>
            <p:cNvSpPr>
              <a:spLocks noChangeAspect="1" noChangeShapeType="1"/>
            </p:cNvSpPr>
            <p:nvPr/>
          </p:nvSpPr>
          <p:spPr bwMode="auto">
            <a:xfrm>
              <a:off x="2169" y="1351"/>
              <a:ext cx="259" cy="0"/>
            </a:xfrm>
            <a:prstGeom prst="line">
              <a:avLst/>
            </a:prstGeom>
            <a:noFill/>
            <a:ln w="28575">
              <a:solidFill>
                <a:schemeClr val="tx1"/>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grpSp>
          <p:nvGrpSpPr>
            <p:cNvPr id="34982" name="Group 32"/>
            <p:cNvGrpSpPr>
              <a:grpSpLocks noChangeAspect="1"/>
            </p:cNvGrpSpPr>
            <p:nvPr/>
          </p:nvGrpSpPr>
          <p:grpSpPr bwMode="auto">
            <a:xfrm>
              <a:off x="1934" y="1305"/>
              <a:ext cx="351" cy="232"/>
              <a:chOff x="1064" y="576"/>
              <a:chExt cx="756" cy="480"/>
            </a:xfrm>
          </p:grpSpPr>
          <p:sp>
            <p:nvSpPr>
              <p:cNvPr id="34993" name="Rectangle 33"/>
              <p:cNvSpPr>
                <a:spLocks noChangeAspect="1" noChangeArrowheads="1"/>
              </p:cNvSpPr>
              <p:nvPr/>
            </p:nvSpPr>
            <p:spPr bwMode="auto">
              <a:xfrm>
                <a:off x="1197" y="576"/>
                <a:ext cx="480" cy="480"/>
              </a:xfrm>
              <a:prstGeom prst="rect">
                <a:avLst/>
              </a:prstGeom>
              <a:solidFill>
                <a:schemeClr val="bg1"/>
              </a:solidFill>
              <a:ln w="28575">
                <a:solidFill>
                  <a:schemeClr val="tx1"/>
                </a:solidFill>
                <a:miter lim="800000"/>
              </a:ln>
            </p:spPr>
            <p:txBody>
              <a:bodyPr wrap="none" anchor="ctr"/>
              <a:lstStyle/>
              <a:p>
                <a:pPr algn="r" eaLnBrk="0" fontAlgn="base" hangingPunct="0">
                  <a:spcBef>
                    <a:spcPct val="0"/>
                  </a:spcBef>
                  <a:spcAft>
                    <a:spcPct val="0"/>
                  </a:spcAft>
                </a:pPr>
                <a:endParaRPr lang="zh-CN" altLang="zh-CN" sz="1000" b="1">
                  <a:solidFill>
                    <a:srgbClr val="000000"/>
                  </a:solidFill>
                  <a:latin typeface="Comic Sans MS" panose="030F0702030302020204" pitchFamily="66" charset="0"/>
                </a:endParaRPr>
              </a:p>
            </p:txBody>
          </p:sp>
          <p:sp>
            <p:nvSpPr>
              <p:cNvPr id="34994" name="Text Box 34"/>
              <p:cNvSpPr txBox="1">
                <a:spLocks noChangeAspect="1" noChangeArrowheads="1"/>
              </p:cNvSpPr>
              <p:nvPr/>
            </p:nvSpPr>
            <p:spPr bwMode="auto">
              <a:xfrm>
                <a:off x="1064" y="643"/>
                <a:ext cx="756" cy="289"/>
              </a:xfrm>
              <a:prstGeom prst="rect">
                <a:avLst/>
              </a:prstGeom>
              <a:noFill/>
              <a:ln w="28575">
                <a:noFill/>
                <a:miter lim="800000"/>
              </a:ln>
            </p:spPr>
            <p:txBody>
              <a:bodyPr wrap="none" anchor="ctr">
                <a:spAutoFit/>
              </a:bodyPr>
              <a:lstStyle/>
              <a:p>
                <a:pPr indent="0" algn="ctr" eaLnBrk="0" fontAlgn="base" hangingPunct="0">
                  <a:spcBef>
                    <a:spcPct val="0"/>
                  </a:spcBef>
                  <a:spcAft>
                    <a:spcPct val="0"/>
                  </a:spcAft>
                  <a:buNone/>
                </a:pPr>
                <a:r>
                  <a:rPr lang="en-US" altLang="zh-CN" sz="1000" b="1">
                    <a:solidFill>
                      <a:srgbClr val="000000"/>
                    </a:solidFill>
                    <a:latin typeface="Comic Sans MS" panose="030F0702030302020204" pitchFamily="66" charset="0"/>
                  </a:rPr>
                  <a:t>Ifetch</a:t>
                </a:r>
                <a:endParaRPr lang="en-US" altLang="zh-CN" sz="1000" b="1" dirty="0">
                  <a:solidFill>
                    <a:srgbClr val="000000"/>
                  </a:solidFill>
                  <a:latin typeface="Comic Sans MS" panose="030F0702030302020204" pitchFamily="66" charset="0"/>
                </a:endParaRPr>
              </a:p>
            </p:txBody>
          </p:sp>
        </p:grpSp>
        <p:grpSp>
          <p:nvGrpSpPr>
            <p:cNvPr id="2" name="Group 35"/>
            <p:cNvGrpSpPr/>
            <p:nvPr/>
          </p:nvGrpSpPr>
          <p:grpSpPr bwMode="auto">
            <a:xfrm>
              <a:off x="2288" y="1200"/>
              <a:ext cx="1297" cy="441"/>
              <a:chOff x="2112" y="528"/>
              <a:chExt cx="2088" cy="681"/>
            </a:xfrm>
          </p:grpSpPr>
          <p:sp>
            <p:nvSpPr>
              <p:cNvPr id="34989" name="Rectangle 36"/>
              <p:cNvSpPr>
                <a:spLocks noChangeAspect="1" noChangeArrowheads="1"/>
              </p:cNvSpPr>
              <p:nvPr/>
            </p:nvSpPr>
            <p:spPr bwMode="auto">
              <a:xfrm>
                <a:off x="2784" y="528"/>
                <a:ext cx="72" cy="681"/>
              </a:xfrm>
              <a:prstGeom prst="rect">
                <a:avLst/>
              </a:prstGeom>
              <a:solidFill>
                <a:schemeClr val="accent2"/>
              </a:solidFill>
              <a:ln w="28575">
                <a:solidFill>
                  <a:schemeClr val="tx1"/>
                </a:solid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4990" name="Rectangle 37"/>
              <p:cNvSpPr>
                <a:spLocks noChangeAspect="1" noChangeArrowheads="1"/>
              </p:cNvSpPr>
              <p:nvPr/>
            </p:nvSpPr>
            <p:spPr bwMode="auto">
              <a:xfrm>
                <a:off x="4128" y="528"/>
                <a:ext cx="72" cy="681"/>
              </a:xfrm>
              <a:prstGeom prst="rect">
                <a:avLst/>
              </a:prstGeom>
              <a:solidFill>
                <a:schemeClr val="accent2"/>
              </a:solidFill>
              <a:ln w="28575">
                <a:solidFill>
                  <a:schemeClr val="tx1"/>
                </a:solid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4991" name="Rectangle 38"/>
              <p:cNvSpPr>
                <a:spLocks noChangeAspect="1" noChangeArrowheads="1"/>
              </p:cNvSpPr>
              <p:nvPr/>
            </p:nvSpPr>
            <p:spPr bwMode="auto">
              <a:xfrm>
                <a:off x="2112" y="528"/>
                <a:ext cx="72" cy="681"/>
              </a:xfrm>
              <a:prstGeom prst="rect">
                <a:avLst/>
              </a:prstGeom>
              <a:solidFill>
                <a:schemeClr val="accent2"/>
              </a:solidFill>
              <a:ln w="28575">
                <a:solidFill>
                  <a:schemeClr val="tx1"/>
                </a:solid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4992" name="Rectangle 39"/>
              <p:cNvSpPr>
                <a:spLocks noChangeAspect="1" noChangeArrowheads="1"/>
              </p:cNvSpPr>
              <p:nvPr/>
            </p:nvSpPr>
            <p:spPr bwMode="auto">
              <a:xfrm>
                <a:off x="3456" y="532"/>
                <a:ext cx="71" cy="672"/>
              </a:xfrm>
              <a:prstGeom prst="rect">
                <a:avLst/>
              </a:prstGeom>
              <a:solidFill>
                <a:schemeClr val="accent2"/>
              </a:solidFill>
              <a:ln w="28575">
                <a:solidFill>
                  <a:schemeClr val="tx1"/>
                </a:solid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grpSp>
        <p:grpSp>
          <p:nvGrpSpPr>
            <p:cNvPr id="34984" name="Group 40"/>
            <p:cNvGrpSpPr>
              <a:grpSpLocks noChangeAspect="1"/>
            </p:cNvGrpSpPr>
            <p:nvPr/>
          </p:nvGrpSpPr>
          <p:grpSpPr bwMode="auto">
            <a:xfrm flipH="1">
              <a:off x="3644" y="1296"/>
              <a:ext cx="241" cy="233"/>
              <a:chOff x="1365" y="528"/>
              <a:chExt cx="517" cy="432"/>
            </a:xfrm>
          </p:grpSpPr>
          <p:grpSp>
            <p:nvGrpSpPr>
              <p:cNvPr id="34985" name="Group 41"/>
              <p:cNvGrpSpPr>
                <a:grpSpLocks noChangeAspect="1"/>
              </p:cNvGrpSpPr>
              <p:nvPr/>
            </p:nvGrpSpPr>
            <p:grpSpPr bwMode="auto">
              <a:xfrm>
                <a:off x="1374" y="528"/>
                <a:ext cx="480" cy="432"/>
                <a:chOff x="1392" y="528"/>
                <a:chExt cx="480" cy="432"/>
              </a:xfrm>
            </p:grpSpPr>
            <p:sp>
              <p:nvSpPr>
                <p:cNvPr id="34987" name="Rectangle 42"/>
                <p:cNvSpPr>
                  <a:spLocks noChangeAspect="1" noChangeArrowheads="1"/>
                </p:cNvSpPr>
                <p:nvPr/>
              </p:nvSpPr>
              <p:spPr bwMode="auto">
                <a:xfrm>
                  <a:off x="1632" y="528"/>
                  <a:ext cx="240" cy="427"/>
                </a:xfrm>
                <a:prstGeom prst="rect">
                  <a:avLst/>
                </a:prstGeom>
                <a:solidFill>
                  <a:schemeClr val="accent1"/>
                </a:solidFill>
                <a:ln w="28575">
                  <a:no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4988" name="Rectangle 43"/>
                <p:cNvSpPr>
                  <a:spLocks noChangeAspect="1" noChangeArrowheads="1"/>
                </p:cNvSpPr>
                <p:nvPr/>
              </p:nvSpPr>
              <p:spPr bwMode="auto">
                <a:xfrm>
                  <a:off x="1392" y="528"/>
                  <a:ext cx="480" cy="432"/>
                </a:xfrm>
                <a:prstGeom prst="rect">
                  <a:avLst/>
                </a:prstGeom>
                <a:noFill/>
                <a:ln w="28575">
                  <a:solidFill>
                    <a:schemeClr val="tx1"/>
                  </a:solidFill>
                  <a:miter lim="800000"/>
                </a:ln>
              </p:spPr>
              <p:txBody>
                <a:bodyPr wrap="none" anchor="ctr"/>
                <a:lstStyle/>
                <a:p>
                  <a:pPr algn="ctr" eaLnBrk="0" fontAlgn="base" hangingPunct="0">
                    <a:spcBef>
                      <a:spcPct val="0"/>
                    </a:spcBef>
                    <a:spcAft>
                      <a:spcPct val="0"/>
                    </a:spcAft>
                  </a:pPr>
                  <a:endParaRPr lang="zh-CN" altLang="zh-CN" sz="1000" b="1">
                    <a:solidFill>
                      <a:srgbClr val="000000"/>
                    </a:solidFill>
                    <a:latin typeface="Comic Sans MS" panose="030F0702030302020204" pitchFamily="66" charset="0"/>
                  </a:endParaRPr>
                </a:p>
              </p:txBody>
            </p:sp>
          </p:grpSp>
          <p:sp>
            <p:nvSpPr>
              <p:cNvPr id="34986" name="Text Box 44"/>
              <p:cNvSpPr txBox="1">
                <a:spLocks noChangeAspect="1" noChangeArrowheads="1"/>
              </p:cNvSpPr>
              <p:nvPr/>
            </p:nvSpPr>
            <p:spPr bwMode="auto">
              <a:xfrm>
                <a:off x="1365" y="588"/>
                <a:ext cx="517" cy="259"/>
              </a:xfrm>
              <a:prstGeom prst="rect">
                <a:avLst/>
              </a:prstGeom>
              <a:noFill/>
              <a:ln w="28575">
                <a:noFill/>
                <a:miter lim="800000"/>
              </a:ln>
            </p:spPr>
            <p:txBody>
              <a:bodyPr wrap="none" anchor="ctr">
                <a:spAutoFit/>
              </a:bodyPr>
              <a:lstStyle/>
              <a:p>
                <a:pPr indent="0" algn="ctr" eaLnBrk="0" fontAlgn="base" hangingPunct="0">
                  <a:spcBef>
                    <a:spcPct val="0"/>
                  </a:spcBef>
                  <a:spcAft>
                    <a:spcPct val="0"/>
                  </a:spcAft>
                  <a:buNone/>
                </a:pPr>
                <a:r>
                  <a:rPr lang="en-US" altLang="zh-CN" sz="1000" b="1">
                    <a:solidFill>
                      <a:srgbClr val="000000"/>
                    </a:solidFill>
                    <a:latin typeface="Comic Sans MS" panose="030F0702030302020204" pitchFamily="66" charset="0"/>
                  </a:rPr>
                  <a:t>Reg</a:t>
                </a:r>
              </a:p>
            </p:txBody>
          </p:sp>
        </p:grpSp>
      </p:grpSp>
      <p:grpSp>
        <p:nvGrpSpPr>
          <p:cNvPr id="12" name="Group 45"/>
          <p:cNvGrpSpPr/>
          <p:nvPr/>
        </p:nvGrpSpPr>
        <p:grpSpPr bwMode="auto">
          <a:xfrm>
            <a:off x="4579125" y="2163763"/>
            <a:ext cx="3263934" cy="700087"/>
            <a:chOff x="1932" y="1200"/>
            <a:chExt cx="1950" cy="441"/>
          </a:xfrm>
        </p:grpSpPr>
        <p:grpSp>
          <p:nvGrpSpPr>
            <p:cNvPr id="34939" name="Group 46"/>
            <p:cNvGrpSpPr>
              <a:grpSpLocks noChangeAspect="1"/>
            </p:cNvGrpSpPr>
            <p:nvPr/>
          </p:nvGrpSpPr>
          <p:grpSpPr bwMode="auto">
            <a:xfrm>
              <a:off x="2420" y="1304"/>
              <a:ext cx="241" cy="233"/>
              <a:chOff x="1356" y="528"/>
              <a:chExt cx="521" cy="432"/>
            </a:xfrm>
          </p:grpSpPr>
          <p:grpSp>
            <p:nvGrpSpPr>
              <p:cNvPr id="34968" name="Group 47"/>
              <p:cNvGrpSpPr>
                <a:grpSpLocks noChangeAspect="1"/>
              </p:cNvGrpSpPr>
              <p:nvPr/>
            </p:nvGrpSpPr>
            <p:grpSpPr bwMode="auto">
              <a:xfrm>
                <a:off x="1374" y="528"/>
                <a:ext cx="480" cy="432"/>
                <a:chOff x="1392" y="528"/>
                <a:chExt cx="480" cy="432"/>
              </a:xfrm>
            </p:grpSpPr>
            <p:sp>
              <p:nvSpPr>
                <p:cNvPr id="34970" name="Rectangle 48"/>
                <p:cNvSpPr>
                  <a:spLocks noChangeAspect="1" noChangeArrowheads="1"/>
                </p:cNvSpPr>
                <p:nvPr/>
              </p:nvSpPr>
              <p:spPr bwMode="auto">
                <a:xfrm>
                  <a:off x="1632" y="528"/>
                  <a:ext cx="240" cy="427"/>
                </a:xfrm>
                <a:prstGeom prst="rect">
                  <a:avLst/>
                </a:prstGeom>
                <a:solidFill>
                  <a:schemeClr val="accent1"/>
                </a:solidFill>
                <a:ln w="28575">
                  <a:no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4971" name="Rectangle 49"/>
                <p:cNvSpPr>
                  <a:spLocks noChangeAspect="1" noChangeArrowheads="1"/>
                </p:cNvSpPr>
                <p:nvPr/>
              </p:nvSpPr>
              <p:spPr bwMode="auto">
                <a:xfrm>
                  <a:off x="1392" y="528"/>
                  <a:ext cx="480" cy="432"/>
                </a:xfrm>
                <a:prstGeom prst="rect">
                  <a:avLst/>
                </a:prstGeom>
                <a:noFill/>
                <a:ln w="28575">
                  <a:solidFill>
                    <a:schemeClr val="tx1"/>
                  </a:solidFill>
                  <a:miter lim="800000"/>
                </a:ln>
              </p:spPr>
              <p:txBody>
                <a:bodyPr wrap="none" anchor="ctr"/>
                <a:lstStyle/>
                <a:p>
                  <a:pPr algn="ctr" eaLnBrk="0" fontAlgn="base" hangingPunct="0">
                    <a:spcBef>
                      <a:spcPct val="0"/>
                    </a:spcBef>
                    <a:spcAft>
                      <a:spcPct val="0"/>
                    </a:spcAft>
                  </a:pPr>
                  <a:endParaRPr lang="zh-CN" altLang="zh-CN" sz="1000" b="1">
                    <a:solidFill>
                      <a:srgbClr val="000000"/>
                    </a:solidFill>
                    <a:latin typeface="Comic Sans MS" panose="030F0702030302020204" pitchFamily="66" charset="0"/>
                  </a:endParaRPr>
                </a:p>
              </p:txBody>
            </p:sp>
          </p:grpSp>
          <p:sp>
            <p:nvSpPr>
              <p:cNvPr id="34969" name="Text Box 50"/>
              <p:cNvSpPr txBox="1">
                <a:spLocks noChangeAspect="1" noChangeArrowheads="1"/>
              </p:cNvSpPr>
              <p:nvPr/>
            </p:nvSpPr>
            <p:spPr bwMode="auto">
              <a:xfrm>
                <a:off x="1356" y="588"/>
                <a:ext cx="521" cy="259"/>
              </a:xfrm>
              <a:prstGeom prst="rect">
                <a:avLst/>
              </a:prstGeom>
              <a:noFill/>
              <a:ln w="28575">
                <a:noFill/>
                <a:miter lim="800000"/>
              </a:ln>
            </p:spPr>
            <p:txBody>
              <a:bodyPr wrap="none" anchor="ctr">
                <a:spAutoFit/>
              </a:bodyPr>
              <a:lstStyle/>
              <a:p>
                <a:pPr indent="0" algn="ctr" eaLnBrk="0" fontAlgn="base" hangingPunct="0">
                  <a:spcBef>
                    <a:spcPct val="0"/>
                  </a:spcBef>
                  <a:spcAft>
                    <a:spcPct val="0"/>
                  </a:spcAft>
                  <a:buNone/>
                </a:pPr>
                <a:r>
                  <a:rPr lang="en-US" altLang="zh-CN" sz="1000" b="1">
                    <a:solidFill>
                      <a:srgbClr val="000000"/>
                    </a:solidFill>
                    <a:latin typeface="Comic Sans MS" panose="030F0702030302020204" pitchFamily="66" charset="0"/>
                  </a:rPr>
                  <a:t>Reg</a:t>
                </a:r>
              </a:p>
            </p:txBody>
          </p:sp>
        </p:grpSp>
        <p:sp>
          <p:nvSpPr>
            <p:cNvPr id="34940" name="Line 51"/>
            <p:cNvSpPr>
              <a:spLocks noChangeAspect="1" noChangeShapeType="1"/>
            </p:cNvSpPr>
            <p:nvPr/>
          </p:nvSpPr>
          <p:spPr bwMode="auto">
            <a:xfrm>
              <a:off x="2651" y="1351"/>
              <a:ext cx="244" cy="0"/>
            </a:xfrm>
            <a:prstGeom prst="line">
              <a:avLst/>
            </a:prstGeom>
            <a:noFill/>
            <a:ln w="28575">
              <a:solidFill>
                <a:schemeClr val="tx1"/>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4941" name="Line 52"/>
            <p:cNvSpPr>
              <a:spLocks noChangeAspect="1" noChangeShapeType="1"/>
            </p:cNvSpPr>
            <p:nvPr/>
          </p:nvSpPr>
          <p:spPr bwMode="auto">
            <a:xfrm>
              <a:off x="2651" y="1490"/>
              <a:ext cx="244" cy="0"/>
            </a:xfrm>
            <a:prstGeom prst="line">
              <a:avLst/>
            </a:prstGeom>
            <a:noFill/>
            <a:ln w="28575">
              <a:solidFill>
                <a:schemeClr val="tx1"/>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grpSp>
          <p:nvGrpSpPr>
            <p:cNvPr id="34942" name="Group 53"/>
            <p:cNvGrpSpPr>
              <a:grpSpLocks noChangeAspect="1"/>
            </p:cNvGrpSpPr>
            <p:nvPr/>
          </p:nvGrpSpPr>
          <p:grpSpPr bwMode="auto">
            <a:xfrm>
              <a:off x="2851" y="1235"/>
              <a:ext cx="200" cy="371"/>
              <a:chOff x="2991" y="411"/>
              <a:chExt cx="360" cy="768"/>
            </a:xfrm>
          </p:grpSpPr>
          <p:sp>
            <p:nvSpPr>
              <p:cNvPr id="34964" name="AutoShape 54"/>
              <p:cNvSpPr>
                <a:spLocks noChangeAspect="1" noChangeArrowheads="1"/>
              </p:cNvSpPr>
              <p:nvPr/>
            </p:nvSpPr>
            <p:spPr bwMode="auto">
              <a:xfrm rot="-5400000">
                <a:off x="2798" y="626"/>
                <a:ext cx="768" cy="337"/>
              </a:xfrm>
              <a:custGeom>
                <a:avLst/>
                <a:gdLst>
                  <a:gd name="T0" fmla="*/ 1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487 h 21600"/>
                  <a:gd name="T14" fmla="*/ 17100 w 21600"/>
                  <a:gd name="T15" fmla="*/ 17113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chemeClr val="bg1"/>
              </a:solidFill>
              <a:ln w="28575">
                <a:solidFill>
                  <a:schemeClr val="tx1"/>
                </a:solidFill>
                <a:miter lim="800000"/>
              </a:ln>
            </p:spPr>
            <p:txBody>
              <a:bodyPr vert="eaVert"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4965" name="AutoShape 55"/>
              <p:cNvSpPr>
                <a:spLocks noChangeAspect="1" noChangeArrowheads="1"/>
              </p:cNvSpPr>
              <p:nvPr/>
            </p:nvSpPr>
            <p:spPr bwMode="auto">
              <a:xfrm rot="5400000">
                <a:off x="2957" y="705"/>
                <a:ext cx="248" cy="180"/>
              </a:xfrm>
              <a:prstGeom prst="triangle">
                <a:avLst>
                  <a:gd name="adj" fmla="val 50000"/>
                </a:avLst>
              </a:prstGeom>
              <a:solidFill>
                <a:schemeClr val="bg1"/>
              </a:solidFill>
              <a:ln w="28575">
                <a:no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4966" name="Freeform 56"/>
              <p:cNvSpPr>
                <a:spLocks noChangeAspect="1"/>
              </p:cNvSpPr>
              <p:nvPr/>
            </p:nvSpPr>
            <p:spPr bwMode="auto">
              <a:xfrm rot="5400000">
                <a:off x="2974" y="725"/>
                <a:ext cx="218" cy="139"/>
              </a:xfrm>
              <a:custGeom>
                <a:avLst/>
                <a:gdLst>
                  <a:gd name="T0" fmla="*/ 0 w 384"/>
                  <a:gd name="T1" fmla="*/ 67 h 288"/>
                  <a:gd name="T2" fmla="*/ 62 w 384"/>
                  <a:gd name="T3" fmla="*/ 0 h 288"/>
                  <a:gd name="T4" fmla="*/ 124 w 384"/>
                  <a:gd name="T5" fmla="*/ 67 h 288"/>
                  <a:gd name="T6" fmla="*/ 0 60000 65536"/>
                  <a:gd name="T7" fmla="*/ 0 60000 65536"/>
                  <a:gd name="T8" fmla="*/ 0 60000 65536"/>
                  <a:gd name="T9" fmla="*/ 0 w 384"/>
                  <a:gd name="T10" fmla="*/ 0 h 288"/>
                  <a:gd name="T11" fmla="*/ 384 w 384"/>
                  <a:gd name="T12" fmla="*/ 288 h 288"/>
                </a:gdLst>
                <a:ahLst/>
                <a:cxnLst>
                  <a:cxn ang="T6">
                    <a:pos x="T0" y="T1"/>
                  </a:cxn>
                  <a:cxn ang="T7">
                    <a:pos x="T2" y="T3"/>
                  </a:cxn>
                  <a:cxn ang="T8">
                    <a:pos x="T4" y="T5"/>
                  </a:cxn>
                </a:cxnLst>
                <a:rect l="T9" t="T10" r="T11" b="T12"/>
                <a:pathLst>
                  <a:path w="384" h="288">
                    <a:moveTo>
                      <a:pt x="0" y="288"/>
                    </a:moveTo>
                    <a:lnTo>
                      <a:pt x="192" y="0"/>
                    </a:lnTo>
                    <a:lnTo>
                      <a:pt x="384" y="288"/>
                    </a:lnTo>
                  </a:path>
                </a:pathLst>
              </a:custGeom>
              <a:noFill/>
              <a:ln w="28575">
                <a:solidFill>
                  <a:schemeClr val="tx1"/>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4967" name="Text Box 57"/>
              <p:cNvSpPr txBox="1">
                <a:spLocks noChangeAspect="1" noChangeArrowheads="1"/>
              </p:cNvSpPr>
              <p:nvPr/>
            </p:nvSpPr>
            <p:spPr bwMode="auto">
              <a:xfrm rot="-5400000">
                <a:off x="2945" y="633"/>
                <a:ext cx="572" cy="238"/>
              </a:xfrm>
              <a:prstGeom prst="rect">
                <a:avLst/>
              </a:prstGeom>
              <a:noFill/>
              <a:ln w="28575">
                <a:noFill/>
                <a:miter lim="800000"/>
              </a:ln>
            </p:spPr>
            <p:txBody>
              <a:bodyPr wrap="none" anchor="ctr">
                <a:spAutoFit/>
              </a:bodyPr>
              <a:lstStyle/>
              <a:p>
                <a:pPr indent="0" algn="ctr" eaLnBrk="0" fontAlgn="base" hangingPunct="0">
                  <a:spcBef>
                    <a:spcPct val="0"/>
                  </a:spcBef>
                  <a:spcAft>
                    <a:spcPct val="0"/>
                  </a:spcAft>
                  <a:buNone/>
                </a:pPr>
                <a:r>
                  <a:rPr lang="en-US" altLang="zh-CN" sz="1000" b="1">
                    <a:solidFill>
                      <a:srgbClr val="000000"/>
                    </a:solidFill>
                    <a:latin typeface="Comic Sans MS" panose="030F0702030302020204" pitchFamily="66" charset="0"/>
                  </a:rPr>
                  <a:t>ALU</a:t>
                </a:r>
              </a:p>
            </p:txBody>
          </p:sp>
        </p:grpSp>
        <p:sp>
          <p:nvSpPr>
            <p:cNvPr id="34943" name="Line 58"/>
            <p:cNvSpPr>
              <a:spLocks noChangeAspect="1" noChangeShapeType="1"/>
            </p:cNvSpPr>
            <p:nvPr/>
          </p:nvSpPr>
          <p:spPr bwMode="auto">
            <a:xfrm>
              <a:off x="3052" y="1421"/>
              <a:ext cx="245" cy="0"/>
            </a:xfrm>
            <a:prstGeom prst="line">
              <a:avLst/>
            </a:prstGeom>
            <a:noFill/>
            <a:ln w="28575">
              <a:solidFill>
                <a:schemeClr val="tx1"/>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4944" name="Line 59"/>
            <p:cNvSpPr>
              <a:spLocks noChangeAspect="1" noChangeShapeType="1"/>
            </p:cNvSpPr>
            <p:nvPr/>
          </p:nvSpPr>
          <p:spPr bwMode="auto">
            <a:xfrm>
              <a:off x="3475" y="1421"/>
              <a:ext cx="245" cy="0"/>
            </a:xfrm>
            <a:prstGeom prst="line">
              <a:avLst/>
            </a:prstGeom>
            <a:noFill/>
            <a:ln w="28575">
              <a:solidFill>
                <a:schemeClr val="tx1"/>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grpSp>
          <p:nvGrpSpPr>
            <p:cNvPr id="4" name="Group 60"/>
            <p:cNvGrpSpPr>
              <a:grpSpLocks noChangeAspect="1"/>
            </p:cNvGrpSpPr>
            <p:nvPr/>
          </p:nvGrpSpPr>
          <p:grpSpPr bwMode="auto">
            <a:xfrm>
              <a:off x="3181" y="1305"/>
              <a:ext cx="332" cy="232"/>
              <a:chOff x="3792" y="576"/>
              <a:chExt cx="718" cy="480"/>
            </a:xfrm>
          </p:grpSpPr>
          <p:sp>
            <p:nvSpPr>
              <p:cNvPr id="34962" name="Rectangle 61"/>
              <p:cNvSpPr>
                <a:spLocks noChangeAspect="1" noChangeArrowheads="1"/>
              </p:cNvSpPr>
              <p:nvPr/>
            </p:nvSpPr>
            <p:spPr bwMode="auto">
              <a:xfrm>
                <a:off x="3915" y="576"/>
                <a:ext cx="480" cy="480"/>
              </a:xfrm>
              <a:prstGeom prst="rect">
                <a:avLst/>
              </a:prstGeom>
              <a:solidFill>
                <a:schemeClr val="bg1"/>
              </a:solidFill>
              <a:ln w="28575">
                <a:solidFill>
                  <a:schemeClr val="tx1"/>
                </a:solidFill>
                <a:miter lim="800000"/>
              </a:ln>
            </p:spPr>
            <p:txBody>
              <a:bodyPr wrap="none" anchor="ctr"/>
              <a:lstStyle/>
              <a:p>
                <a:pPr algn="r" eaLnBrk="0" fontAlgn="base" hangingPunct="0">
                  <a:spcBef>
                    <a:spcPct val="0"/>
                  </a:spcBef>
                  <a:spcAft>
                    <a:spcPct val="0"/>
                  </a:spcAft>
                </a:pPr>
                <a:endParaRPr lang="zh-CN" altLang="zh-CN" sz="1000" b="1">
                  <a:solidFill>
                    <a:srgbClr val="000000"/>
                  </a:solidFill>
                  <a:latin typeface="Comic Sans MS" panose="030F0702030302020204" pitchFamily="66" charset="0"/>
                </a:endParaRPr>
              </a:p>
            </p:txBody>
          </p:sp>
          <p:sp>
            <p:nvSpPr>
              <p:cNvPr id="34963" name="Text Box 62"/>
              <p:cNvSpPr txBox="1">
                <a:spLocks noChangeAspect="1" noChangeArrowheads="1"/>
              </p:cNvSpPr>
              <p:nvPr/>
            </p:nvSpPr>
            <p:spPr bwMode="auto">
              <a:xfrm>
                <a:off x="3792" y="643"/>
                <a:ext cx="718" cy="289"/>
              </a:xfrm>
              <a:prstGeom prst="rect">
                <a:avLst/>
              </a:prstGeom>
              <a:noFill/>
              <a:ln w="28575">
                <a:noFill/>
                <a:miter lim="800000"/>
              </a:ln>
            </p:spPr>
            <p:txBody>
              <a:bodyPr wrap="none" anchor="ctr">
                <a:spAutoFit/>
              </a:bodyPr>
              <a:lstStyle/>
              <a:p>
                <a:pPr indent="0" algn="ctr" eaLnBrk="0" fontAlgn="base" hangingPunct="0">
                  <a:spcBef>
                    <a:spcPct val="0"/>
                  </a:spcBef>
                  <a:spcAft>
                    <a:spcPct val="0"/>
                  </a:spcAft>
                  <a:buNone/>
                </a:pPr>
                <a:r>
                  <a:rPr lang="en-US" altLang="zh-CN" sz="1000" b="1">
                    <a:solidFill>
                      <a:srgbClr val="000000"/>
                    </a:solidFill>
                    <a:latin typeface="Comic Sans MS" panose="030F0702030302020204" pitchFamily="66" charset="0"/>
                  </a:rPr>
                  <a:t>DMem</a:t>
                </a:r>
              </a:p>
            </p:txBody>
          </p:sp>
        </p:grpSp>
        <p:sp>
          <p:nvSpPr>
            <p:cNvPr id="34946" name="Freeform 63"/>
            <p:cNvSpPr>
              <a:spLocks noChangeAspect="1"/>
            </p:cNvSpPr>
            <p:nvPr/>
          </p:nvSpPr>
          <p:spPr bwMode="auto">
            <a:xfrm>
              <a:off x="3208" y="1421"/>
              <a:ext cx="332" cy="185"/>
            </a:xfrm>
            <a:custGeom>
              <a:avLst/>
              <a:gdLst>
                <a:gd name="T0" fmla="*/ 0 w 816"/>
                <a:gd name="T1" fmla="*/ 0 h 384"/>
                <a:gd name="T2" fmla="*/ 0 w 816"/>
                <a:gd name="T3" fmla="*/ 89 h 384"/>
                <a:gd name="T4" fmla="*/ 119 w 816"/>
                <a:gd name="T5" fmla="*/ 89 h 384"/>
                <a:gd name="T6" fmla="*/ 119 w 816"/>
                <a:gd name="T7" fmla="*/ 33 h 384"/>
                <a:gd name="T8" fmla="*/ 135 w 816"/>
                <a:gd name="T9" fmla="*/ 33 h 384"/>
                <a:gd name="T10" fmla="*/ 0 60000 65536"/>
                <a:gd name="T11" fmla="*/ 0 60000 65536"/>
                <a:gd name="T12" fmla="*/ 0 60000 65536"/>
                <a:gd name="T13" fmla="*/ 0 60000 65536"/>
                <a:gd name="T14" fmla="*/ 0 60000 65536"/>
                <a:gd name="T15" fmla="*/ 0 w 816"/>
                <a:gd name="T16" fmla="*/ 0 h 384"/>
                <a:gd name="T17" fmla="*/ 816 w 816"/>
                <a:gd name="T18" fmla="*/ 384 h 384"/>
              </a:gdLst>
              <a:ahLst/>
              <a:cxnLst>
                <a:cxn ang="T10">
                  <a:pos x="T0" y="T1"/>
                </a:cxn>
                <a:cxn ang="T11">
                  <a:pos x="T2" y="T3"/>
                </a:cxn>
                <a:cxn ang="T12">
                  <a:pos x="T4" y="T5"/>
                </a:cxn>
                <a:cxn ang="T13">
                  <a:pos x="T6" y="T7"/>
                </a:cxn>
                <a:cxn ang="T14">
                  <a:pos x="T8" y="T9"/>
                </a:cxn>
              </a:cxnLst>
              <a:rect l="T15" t="T16" r="T17" b="T18"/>
              <a:pathLst>
                <a:path w="816" h="384">
                  <a:moveTo>
                    <a:pt x="0" y="0"/>
                  </a:moveTo>
                  <a:lnTo>
                    <a:pt x="0" y="384"/>
                  </a:lnTo>
                  <a:lnTo>
                    <a:pt x="720" y="384"/>
                  </a:lnTo>
                  <a:lnTo>
                    <a:pt x="720" y="144"/>
                  </a:lnTo>
                  <a:lnTo>
                    <a:pt x="816" y="144"/>
                  </a:lnTo>
                </a:path>
              </a:pathLst>
            </a:custGeom>
            <a:noFill/>
            <a:ln w="28575">
              <a:solidFill>
                <a:schemeClr val="tx1"/>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4947" name="Line 64"/>
            <p:cNvSpPr>
              <a:spLocks noChangeAspect="1" noChangeShapeType="1"/>
            </p:cNvSpPr>
            <p:nvPr/>
          </p:nvSpPr>
          <p:spPr bwMode="auto">
            <a:xfrm>
              <a:off x="2199" y="1491"/>
              <a:ext cx="230" cy="0"/>
            </a:xfrm>
            <a:prstGeom prst="line">
              <a:avLst/>
            </a:prstGeom>
            <a:noFill/>
            <a:ln w="28575">
              <a:solidFill>
                <a:schemeClr val="tx1"/>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4948" name="Line 65"/>
            <p:cNvSpPr>
              <a:spLocks noChangeAspect="1" noChangeShapeType="1"/>
            </p:cNvSpPr>
            <p:nvPr/>
          </p:nvSpPr>
          <p:spPr bwMode="auto">
            <a:xfrm>
              <a:off x="2169" y="1351"/>
              <a:ext cx="259" cy="0"/>
            </a:xfrm>
            <a:prstGeom prst="line">
              <a:avLst/>
            </a:prstGeom>
            <a:noFill/>
            <a:ln w="28575">
              <a:solidFill>
                <a:schemeClr val="tx1"/>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grpSp>
          <p:nvGrpSpPr>
            <p:cNvPr id="34949" name="Group 66"/>
            <p:cNvGrpSpPr>
              <a:grpSpLocks noChangeAspect="1"/>
            </p:cNvGrpSpPr>
            <p:nvPr/>
          </p:nvGrpSpPr>
          <p:grpSpPr bwMode="auto">
            <a:xfrm>
              <a:off x="1932" y="1305"/>
              <a:ext cx="351" cy="232"/>
              <a:chOff x="1058" y="576"/>
              <a:chExt cx="757" cy="480"/>
            </a:xfrm>
          </p:grpSpPr>
          <p:sp>
            <p:nvSpPr>
              <p:cNvPr id="34960" name="Rectangle 67"/>
              <p:cNvSpPr>
                <a:spLocks noChangeAspect="1" noChangeArrowheads="1"/>
              </p:cNvSpPr>
              <p:nvPr/>
            </p:nvSpPr>
            <p:spPr bwMode="auto">
              <a:xfrm>
                <a:off x="1197" y="576"/>
                <a:ext cx="480" cy="480"/>
              </a:xfrm>
              <a:prstGeom prst="rect">
                <a:avLst/>
              </a:prstGeom>
              <a:solidFill>
                <a:schemeClr val="bg1"/>
              </a:solidFill>
              <a:ln w="28575">
                <a:solidFill>
                  <a:schemeClr val="tx1"/>
                </a:solidFill>
                <a:miter lim="800000"/>
              </a:ln>
            </p:spPr>
            <p:txBody>
              <a:bodyPr wrap="none" anchor="ctr"/>
              <a:lstStyle/>
              <a:p>
                <a:pPr algn="r" eaLnBrk="0" fontAlgn="base" hangingPunct="0">
                  <a:spcBef>
                    <a:spcPct val="0"/>
                  </a:spcBef>
                  <a:spcAft>
                    <a:spcPct val="0"/>
                  </a:spcAft>
                </a:pPr>
                <a:endParaRPr lang="zh-CN" altLang="zh-CN" sz="1000" b="1">
                  <a:solidFill>
                    <a:srgbClr val="000000"/>
                  </a:solidFill>
                  <a:latin typeface="Comic Sans MS" panose="030F0702030302020204" pitchFamily="66" charset="0"/>
                </a:endParaRPr>
              </a:p>
            </p:txBody>
          </p:sp>
          <p:sp>
            <p:nvSpPr>
              <p:cNvPr id="34961" name="Text Box 68"/>
              <p:cNvSpPr txBox="1">
                <a:spLocks noChangeAspect="1" noChangeArrowheads="1"/>
              </p:cNvSpPr>
              <p:nvPr/>
            </p:nvSpPr>
            <p:spPr bwMode="auto">
              <a:xfrm>
                <a:off x="1058" y="643"/>
                <a:ext cx="757" cy="289"/>
              </a:xfrm>
              <a:prstGeom prst="rect">
                <a:avLst/>
              </a:prstGeom>
              <a:noFill/>
              <a:ln w="28575">
                <a:noFill/>
                <a:miter lim="800000"/>
              </a:ln>
            </p:spPr>
            <p:txBody>
              <a:bodyPr wrap="none" anchor="ctr">
                <a:spAutoFit/>
              </a:bodyPr>
              <a:lstStyle/>
              <a:p>
                <a:pPr indent="0" algn="ctr" eaLnBrk="0" fontAlgn="base" hangingPunct="0">
                  <a:spcBef>
                    <a:spcPct val="0"/>
                  </a:spcBef>
                  <a:spcAft>
                    <a:spcPct val="0"/>
                  </a:spcAft>
                  <a:buNone/>
                </a:pPr>
                <a:r>
                  <a:rPr lang="en-US" altLang="zh-CN" sz="1000" b="1">
                    <a:solidFill>
                      <a:srgbClr val="000000"/>
                    </a:solidFill>
                    <a:latin typeface="Comic Sans MS" panose="030F0702030302020204" pitchFamily="66" charset="0"/>
                  </a:rPr>
                  <a:t>Ifetch</a:t>
                </a:r>
                <a:endParaRPr lang="en-US" altLang="zh-CN" sz="1000" b="1" dirty="0">
                  <a:solidFill>
                    <a:srgbClr val="000000"/>
                  </a:solidFill>
                  <a:latin typeface="Comic Sans MS" panose="030F0702030302020204" pitchFamily="66" charset="0"/>
                </a:endParaRPr>
              </a:p>
            </p:txBody>
          </p:sp>
        </p:grpSp>
        <p:grpSp>
          <p:nvGrpSpPr>
            <p:cNvPr id="34950" name="Group 69"/>
            <p:cNvGrpSpPr/>
            <p:nvPr/>
          </p:nvGrpSpPr>
          <p:grpSpPr bwMode="auto">
            <a:xfrm>
              <a:off x="2288" y="1200"/>
              <a:ext cx="1297" cy="441"/>
              <a:chOff x="2112" y="528"/>
              <a:chExt cx="2088" cy="681"/>
            </a:xfrm>
          </p:grpSpPr>
          <p:sp>
            <p:nvSpPr>
              <p:cNvPr id="34956" name="Rectangle 70"/>
              <p:cNvSpPr>
                <a:spLocks noChangeAspect="1" noChangeArrowheads="1"/>
              </p:cNvSpPr>
              <p:nvPr/>
            </p:nvSpPr>
            <p:spPr bwMode="auto">
              <a:xfrm>
                <a:off x="2784" y="528"/>
                <a:ext cx="72" cy="681"/>
              </a:xfrm>
              <a:prstGeom prst="rect">
                <a:avLst/>
              </a:prstGeom>
              <a:solidFill>
                <a:schemeClr val="accent2"/>
              </a:solidFill>
              <a:ln w="28575">
                <a:solidFill>
                  <a:schemeClr val="tx1"/>
                </a:solid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4957" name="Rectangle 71"/>
              <p:cNvSpPr>
                <a:spLocks noChangeAspect="1" noChangeArrowheads="1"/>
              </p:cNvSpPr>
              <p:nvPr/>
            </p:nvSpPr>
            <p:spPr bwMode="auto">
              <a:xfrm>
                <a:off x="4128" y="528"/>
                <a:ext cx="72" cy="681"/>
              </a:xfrm>
              <a:prstGeom prst="rect">
                <a:avLst/>
              </a:prstGeom>
              <a:solidFill>
                <a:schemeClr val="accent2"/>
              </a:solidFill>
              <a:ln w="28575">
                <a:solidFill>
                  <a:schemeClr val="tx1"/>
                </a:solid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4958" name="Rectangle 72"/>
              <p:cNvSpPr>
                <a:spLocks noChangeAspect="1" noChangeArrowheads="1"/>
              </p:cNvSpPr>
              <p:nvPr/>
            </p:nvSpPr>
            <p:spPr bwMode="auto">
              <a:xfrm>
                <a:off x="2112" y="528"/>
                <a:ext cx="72" cy="681"/>
              </a:xfrm>
              <a:prstGeom prst="rect">
                <a:avLst/>
              </a:prstGeom>
              <a:solidFill>
                <a:schemeClr val="accent2"/>
              </a:solidFill>
              <a:ln w="28575">
                <a:solidFill>
                  <a:schemeClr val="tx1"/>
                </a:solid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4959" name="Rectangle 73"/>
              <p:cNvSpPr>
                <a:spLocks noChangeAspect="1" noChangeArrowheads="1"/>
              </p:cNvSpPr>
              <p:nvPr/>
            </p:nvSpPr>
            <p:spPr bwMode="auto">
              <a:xfrm>
                <a:off x="3456" y="532"/>
                <a:ext cx="71" cy="672"/>
              </a:xfrm>
              <a:prstGeom prst="rect">
                <a:avLst/>
              </a:prstGeom>
              <a:solidFill>
                <a:schemeClr val="accent2"/>
              </a:solidFill>
              <a:ln w="28575">
                <a:solidFill>
                  <a:schemeClr val="tx1"/>
                </a:solid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grpSp>
        <p:grpSp>
          <p:nvGrpSpPr>
            <p:cNvPr id="34951" name="Group 74"/>
            <p:cNvGrpSpPr>
              <a:grpSpLocks noChangeAspect="1"/>
            </p:cNvGrpSpPr>
            <p:nvPr/>
          </p:nvGrpSpPr>
          <p:grpSpPr bwMode="auto">
            <a:xfrm flipH="1">
              <a:off x="3642" y="1296"/>
              <a:ext cx="241" cy="233"/>
              <a:chOff x="1361" y="528"/>
              <a:chExt cx="517" cy="432"/>
            </a:xfrm>
          </p:grpSpPr>
          <p:grpSp>
            <p:nvGrpSpPr>
              <p:cNvPr id="34952" name="Group 75"/>
              <p:cNvGrpSpPr>
                <a:grpSpLocks noChangeAspect="1"/>
              </p:cNvGrpSpPr>
              <p:nvPr/>
            </p:nvGrpSpPr>
            <p:grpSpPr bwMode="auto">
              <a:xfrm>
                <a:off x="1374" y="528"/>
                <a:ext cx="480" cy="432"/>
                <a:chOff x="1392" y="528"/>
                <a:chExt cx="480" cy="432"/>
              </a:xfrm>
            </p:grpSpPr>
            <p:sp>
              <p:nvSpPr>
                <p:cNvPr id="34954" name="Rectangle 76"/>
                <p:cNvSpPr>
                  <a:spLocks noChangeAspect="1" noChangeArrowheads="1"/>
                </p:cNvSpPr>
                <p:nvPr/>
              </p:nvSpPr>
              <p:spPr bwMode="auto">
                <a:xfrm>
                  <a:off x="1632" y="528"/>
                  <a:ext cx="240" cy="427"/>
                </a:xfrm>
                <a:prstGeom prst="rect">
                  <a:avLst/>
                </a:prstGeom>
                <a:solidFill>
                  <a:schemeClr val="accent1"/>
                </a:solidFill>
                <a:ln w="28575">
                  <a:no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4955" name="Rectangle 77"/>
                <p:cNvSpPr>
                  <a:spLocks noChangeAspect="1" noChangeArrowheads="1"/>
                </p:cNvSpPr>
                <p:nvPr/>
              </p:nvSpPr>
              <p:spPr bwMode="auto">
                <a:xfrm>
                  <a:off x="1392" y="528"/>
                  <a:ext cx="480" cy="432"/>
                </a:xfrm>
                <a:prstGeom prst="rect">
                  <a:avLst/>
                </a:prstGeom>
                <a:noFill/>
                <a:ln w="28575">
                  <a:solidFill>
                    <a:schemeClr val="tx1"/>
                  </a:solidFill>
                  <a:miter lim="800000"/>
                </a:ln>
              </p:spPr>
              <p:txBody>
                <a:bodyPr wrap="none" anchor="ctr"/>
                <a:lstStyle/>
                <a:p>
                  <a:pPr algn="ctr" eaLnBrk="0" fontAlgn="base" hangingPunct="0">
                    <a:spcBef>
                      <a:spcPct val="0"/>
                    </a:spcBef>
                    <a:spcAft>
                      <a:spcPct val="0"/>
                    </a:spcAft>
                  </a:pPr>
                  <a:endParaRPr lang="zh-CN" altLang="zh-CN" sz="1000" b="1">
                    <a:solidFill>
                      <a:srgbClr val="000000"/>
                    </a:solidFill>
                    <a:latin typeface="Comic Sans MS" panose="030F0702030302020204" pitchFamily="66" charset="0"/>
                  </a:endParaRPr>
                </a:p>
              </p:txBody>
            </p:sp>
          </p:grpSp>
          <p:sp>
            <p:nvSpPr>
              <p:cNvPr id="34953" name="Text Box 78"/>
              <p:cNvSpPr txBox="1">
                <a:spLocks noChangeAspect="1" noChangeArrowheads="1"/>
              </p:cNvSpPr>
              <p:nvPr/>
            </p:nvSpPr>
            <p:spPr bwMode="auto">
              <a:xfrm>
                <a:off x="1361" y="588"/>
                <a:ext cx="517" cy="259"/>
              </a:xfrm>
              <a:prstGeom prst="rect">
                <a:avLst/>
              </a:prstGeom>
              <a:noFill/>
              <a:ln w="28575">
                <a:noFill/>
                <a:miter lim="800000"/>
              </a:ln>
            </p:spPr>
            <p:txBody>
              <a:bodyPr wrap="none" anchor="ctr">
                <a:spAutoFit/>
              </a:bodyPr>
              <a:lstStyle/>
              <a:p>
                <a:pPr indent="0" algn="ctr" eaLnBrk="0" fontAlgn="base" hangingPunct="0">
                  <a:spcBef>
                    <a:spcPct val="0"/>
                  </a:spcBef>
                  <a:spcAft>
                    <a:spcPct val="0"/>
                  </a:spcAft>
                  <a:buNone/>
                </a:pPr>
                <a:r>
                  <a:rPr lang="en-US" altLang="zh-CN" sz="1000" b="1">
                    <a:solidFill>
                      <a:srgbClr val="000000"/>
                    </a:solidFill>
                    <a:latin typeface="Comic Sans MS" panose="030F0702030302020204" pitchFamily="66" charset="0"/>
                  </a:rPr>
                  <a:t>Reg</a:t>
                </a:r>
              </a:p>
            </p:txBody>
          </p:sp>
        </p:grpSp>
      </p:grpSp>
      <p:sp>
        <p:nvSpPr>
          <p:cNvPr id="68687" name="Rectangle 79"/>
          <p:cNvSpPr>
            <a:spLocks noGrp="1" noChangeArrowheads="1"/>
          </p:cNvSpPr>
          <p:nvPr>
            <p:ph type="title" idx="4294967295"/>
          </p:nvPr>
        </p:nvSpPr>
        <p:spPr>
          <a:xfrm>
            <a:off x="0" y="228600"/>
            <a:ext cx="7772400" cy="409575"/>
          </a:xfrm>
          <a:solidFill>
            <a:schemeClr val="bg1"/>
          </a:solidFill>
        </p:spPr>
        <p:txBody>
          <a:bodyPr lIns="90488" tIns="44450" rIns="90488" bIns="44450"/>
          <a:lstStyle/>
          <a:p>
            <a:pPr algn="l" eaLnBrk="1" hangingPunct="1">
              <a:defRPr/>
            </a:pPr>
            <a:r>
              <a:rPr lang="zh-CN" altLang="en-US"/>
              <a:t>数据冒险</a:t>
            </a:r>
            <a:endParaRPr lang="zh-CN" altLang="en-US" sz="2800">
              <a:solidFill>
                <a:schemeClr val="tx1"/>
              </a:solidFill>
            </a:endParaRPr>
          </a:p>
        </p:txBody>
      </p:sp>
      <p:sp>
        <p:nvSpPr>
          <p:cNvPr id="34822" name="Line 80"/>
          <p:cNvSpPr>
            <a:spLocks noChangeShapeType="1"/>
          </p:cNvSpPr>
          <p:nvPr/>
        </p:nvSpPr>
        <p:spPr bwMode="auto">
          <a:xfrm>
            <a:off x="2362200" y="1600200"/>
            <a:ext cx="7594600" cy="6350"/>
          </a:xfrm>
          <a:prstGeom prst="line">
            <a:avLst/>
          </a:prstGeom>
          <a:noFill/>
          <a:ln w="25400">
            <a:solidFill>
              <a:schemeClr val="tx1"/>
            </a:solidFill>
            <a:round/>
            <a:tailEnd type="triangle" w="med" len="med"/>
          </a:ln>
        </p:spPr>
        <p:txBody>
          <a:bodyPr wrap="none" anchor="ctr"/>
          <a:lstStyle/>
          <a:p>
            <a:pPr indent="0" eaLnBrk="0" fontAlgn="base" hangingPunct="0">
              <a:spcBef>
                <a:spcPct val="50000"/>
              </a:spcBef>
              <a:spcAft>
                <a:spcPct val="0"/>
              </a:spcAft>
              <a:buNone/>
            </a:pPr>
            <a:r>
              <a:rPr lang="en-US" altLang="zh-CN" sz="2800" i="1" dirty="0">
                <a:solidFill>
                  <a:srgbClr val="000000"/>
                </a:solidFill>
                <a:latin typeface="Comic Sans MS" panose="030F0702030302020204" pitchFamily="66" charset="0"/>
              </a:rPr>
              <a:t>t</a:t>
            </a:r>
            <a:endParaRPr lang="zh-CN" altLang="en-US" sz="2000" i="1" dirty="0">
              <a:solidFill>
                <a:srgbClr val="000000"/>
              </a:solidFill>
              <a:latin typeface="Comic Sans MS" panose="030F0702030302020204" pitchFamily="66" charset="0"/>
            </a:endParaRPr>
          </a:p>
        </p:txBody>
      </p:sp>
      <p:sp>
        <p:nvSpPr>
          <p:cNvPr id="34823" name="Rectangle 81"/>
          <p:cNvSpPr>
            <a:spLocks noChangeArrowheads="1"/>
          </p:cNvSpPr>
          <p:nvPr/>
        </p:nvSpPr>
        <p:spPr bwMode="auto">
          <a:xfrm>
            <a:off x="2590800" y="1219200"/>
            <a:ext cx="2007235" cy="349885"/>
          </a:xfrm>
          <a:prstGeom prst="rect">
            <a:avLst/>
          </a:prstGeom>
          <a:noFill/>
          <a:ln w="12700">
            <a:noFill/>
            <a:miter lim="800000"/>
          </a:ln>
        </p:spPr>
        <p:txBody>
          <a:bodyPr wrap="none" lIns="90488" tIns="44450" rIns="90488" bIns="44450">
            <a:spAutoFit/>
          </a:bodyPr>
          <a:lstStyle/>
          <a:p>
            <a:pPr indent="0" eaLnBrk="0" fontAlgn="base" hangingPunct="0">
              <a:spcBef>
                <a:spcPct val="0"/>
              </a:spcBef>
              <a:spcAft>
                <a:spcPct val="0"/>
              </a:spcAft>
              <a:buNone/>
            </a:pPr>
            <a:r>
              <a:rPr lang="zh-CN" altLang="en-US" sz="2000" b="1" i="1">
                <a:solidFill>
                  <a:srgbClr val="000000"/>
                </a:solidFill>
                <a:latin typeface="Comic Sans MS" panose="030F0702030302020204" pitchFamily="66" charset="0"/>
              </a:rPr>
              <a:t>时间 </a:t>
            </a:r>
            <a:r>
              <a:rPr lang="en-US" altLang="zh-CN" sz="2000" b="1" i="1">
                <a:solidFill>
                  <a:srgbClr val="000000"/>
                </a:solidFill>
                <a:latin typeface="Comic Sans MS" panose="030F0702030302020204" pitchFamily="66" charset="0"/>
              </a:rPr>
              <a:t>(</a:t>
            </a:r>
            <a:r>
              <a:rPr lang="zh-CN" altLang="en-US" sz="2000" b="1" i="1">
                <a:solidFill>
                  <a:srgbClr val="000000"/>
                </a:solidFill>
                <a:latin typeface="Comic Sans MS" panose="030F0702030302020204" pitchFamily="66" charset="0"/>
              </a:rPr>
              <a:t>时钟周期</a:t>
            </a:r>
            <a:r>
              <a:rPr lang="en-US" altLang="zh-CN" sz="2000" b="1" i="1">
                <a:solidFill>
                  <a:srgbClr val="000000"/>
                </a:solidFill>
                <a:latin typeface="Comic Sans MS" panose="030F0702030302020204" pitchFamily="66" charset="0"/>
              </a:rPr>
              <a:t>)</a:t>
            </a:r>
          </a:p>
        </p:txBody>
      </p:sp>
      <p:grpSp>
        <p:nvGrpSpPr>
          <p:cNvPr id="34824" name="Group 82"/>
          <p:cNvGrpSpPr/>
          <p:nvPr/>
        </p:nvGrpSpPr>
        <p:grpSpPr bwMode="auto">
          <a:xfrm>
            <a:off x="4648200" y="1752600"/>
            <a:ext cx="3232150" cy="330200"/>
            <a:chOff x="2016" y="1148"/>
            <a:chExt cx="2036" cy="208"/>
          </a:xfrm>
        </p:grpSpPr>
        <p:sp>
          <p:nvSpPr>
            <p:cNvPr id="34934" name="Rectangle 83"/>
            <p:cNvSpPr>
              <a:spLocks noChangeArrowheads="1"/>
            </p:cNvSpPr>
            <p:nvPr/>
          </p:nvSpPr>
          <p:spPr bwMode="auto">
            <a:xfrm>
              <a:off x="2016" y="1152"/>
              <a:ext cx="280" cy="204"/>
            </a:xfrm>
            <a:prstGeom prst="rect">
              <a:avLst/>
            </a:prstGeom>
            <a:noFill/>
            <a:ln w="12700">
              <a:noFill/>
              <a:miter lim="800000"/>
            </a:ln>
          </p:spPr>
          <p:txBody>
            <a:bodyPr wrap="none" lIns="90488" tIns="44450" rIns="90488" bIns="44450">
              <a:spAutoFit/>
            </a:bodyPr>
            <a:lstStyle/>
            <a:p>
              <a:pPr indent="0" eaLnBrk="0" fontAlgn="base" hangingPunct="0">
                <a:spcBef>
                  <a:spcPct val="0"/>
                </a:spcBef>
                <a:spcAft>
                  <a:spcPct val="0"/>
                </a:spcAft>
                <a:buNone/>
              </a:pPr>
              <a:r>
                <a:rPr lang="en-US" altLang="zh-CN" b="1">
                  <a:solidFill>
                    <a:srgbClr val="000000"/>
                  </a:solidFill>
                  <a:latin typeface="Comic Sans MS" panose="030F0702030302020204" pitchFamily="66" charset="0"/>
                </a:rPr>
                <a:t>IF</a:t>
              </a:r>
              <a:endParaRPr lang="en-US" altLang="zh-CN" b="1" dirty="0">
                <a:solidFill>
                  <a:srgbClr val="000000"/>
                </a:solidFill>
                <a:latin typeface="Comic Sans MS" panose="030F0702030302020204" pitchFamily="66" charset="0"/>
              </a:endParaRPr>
            </a:p>
          </p:txBody>
        </p:sp>
        <p:sp>
          <p:nvSpPr>
            <p:cNvPr id="34935" name="Rectangle 84"/>
            <p:cNvSpPr>
              <a:spLocks noChangeArrowheads="1"/>
            </p:cNvSpPr>
            <p:nvPr/>
          </p:nvSpPr>
          <p:spPr bwMode="auto">
            <a:xfrm>
              <a:off x="2304" y="1152"/>
              <a:ext cx="549" cy="204"/>
            </a:xfrm>
            <a:prstGeom prst="rect">
              <a:avLst/>
            </a:prstGeom>
            <a:noFill/>
            <a:ln w="12700">
              <a:noFill/>
              <a:miter lim="800000"/>
            </a:ln>
          </p:spPr>
          <p:txBody>
            <a:bodyPr wrap="none" lIns="90488" tIns="44450" rIns="90488" bIns="44450">
              <a:spAutoFit/>
            </a:bodyPr>
            <a:lstStyle/>
            <a:p>
              <a:pPr indent="0" eaLnBrk="0" fontAlgn="base" hangingPunct="0">
                <a:spcBef>
                  <a:spcPct val="0"/>
                </a:spcBef>
                <a:spcAft>
                  <a:spcPct val="0"/>
                </a:spcAft>
                <a:buNone/>
              </a:pPr>
              <a:r>
                <a:rPr lang="en-US" altLang="zh-CN" b="1">
                  <a:solidFill>
                    <a:srgbClr val="000000"/>
                  </a:solidFill>
                  <a:latin typeface="Comic Sans MS" panose="030F0702030302020204" pitchFamily="66" charset="0"/>
                </a:rPr>
                <a:t>ID/RF</a:t>
              </a:r>
              <a:endParaRPr lang="en-US" altLang="zh-CN" b="1" dirty="0">
                <a:solidFill>
                  <a:srgbClr val="000000"/>
                </a:solidFill>
                <a:latin typeface="Comic Sans MS" panose="030F0702030302020204" pitchFamily="66" charset="0"/>
              </a:endParaRPr>
            </a:p>
          </p:txBody>
        </p:sp>
        <p:sp>
          <p:nvSpPr>
            <p:cNvPr id="34936" name="Rectangle 85"/>
            <p:cNvSpPr>
              <a:spLocks noChangeArrowheads="1"/>
            </p:cNvSpPr>
            <p:nvPr/>
          </p:nvSpPr>
          <p:spPr bwMode="auto">
            <a:xfrm>
              <a:off x="2805" y="1148"/>
              <a:ext cx="308" cy="204"/>
            </a:xfrm>
            <a:prstGeom prst="rect">
              <a:avLst/>
            </a:prstGeom>
            <a:noFill/>
            <a:ln w="12700">
              <a:noFill/>
              <a:miter lim="800000"/>
            </a:ln>
          </p:spPr>
          <p:txBody>
            <a:bodyPr wrap="none" lIns="90488" tIns="44450" rIns="90488" bIns="44450">
              <a:spAutoFit/>
            </a:bodyPr>
            <a:lstStyle/>
            <a:p>
              <a:pPr indent="0" eaLnBrk="0" fontAlgn="base" hangingPunct="0">
                <a:spcBef>
                  <a:spcPct val="0"/>
                </a:spcBef>
                <a:spcAft>
                  <a:spcPct val="0"/>
                </a:spcAft>
                <a:buNone/>
              </a:pPr>
              <a:r>
                <a:rPr lang="en-US" altLang="zh-CN" b="1">
                  <a:solidFill>
                    <a:srgbClr val="000000"/>
                  </a:solidFill>
                  <a:latin typeface="Comic Sans MS" panose="030F0702030302020204" pitchFamily="66" charset="0"/>
                </a:rPr>
                <a:t>EX</a:t>
              </a:r>
            </a:p>
          </p:txBody>
        </p:sp>
        <p:sp>
          <p:nvSpPr>
            <p:cNvPr id="34937" name="Rectangle 86"/>
            <p:cNvSpPr>
              <a:spLocks noChangeArrowheads="1"/>
            </p:cNvSpPr>
            <p:nvPr/>
          </p:nvSpPr>
          <p:spPr bwMode="auto">
            <a:xfrm>
              <a:off x="3200" y="1150"/>
              <a:ext cx="458" cy="204"/>
            </a:xfrm>
            <a:prstGeom prst="rect">
              <a:avLst/>
            </a:prstGeom>
            <a:noFill/>
            <a:ln w="12700">
              <a:noFill/>
              <a:miter lim="800000"/>
            </a:ln>
          </p:spPr>
          <p:txBody>
            <a:bodyPr wrap="none" lIns="90488" tIns="44450" rIns="90488" bIns="44450">
              <a:spAutoFit/>
            </a:bodyPr>
            <a:lstStyle/>
            <a:p>
              <a:pPr indent="0" eaLnBrk="0" fontAlgn="base" hangingPunct="0">
                <a:spcBef>
                  <a:spcPct val="0"/>
                </a:spcBef>
                <a:spcAft>
                  <a:spcPct val="0"/>
                </a:spcAft>
                <a:buNone/>
              </a:pPr>
              <a:r>
                <a:rPr lang="en-US" altLang="zh-CN" b="1">
                  <a:solidFill>
                    <a:srgbClr val="000000"/>
                  </a:solidFill>
                  <a:latin typeface="Comic Sans MS" panose="030F0702030302020204" pitchFamily="66" charset="0"/>
                </a:rPr>
                <a:t>MEM</a:t>
              </a:r>
            </a:p>
          </p:txBody>
        </p:sp>
        <p:sp>
          <p:nvSpPr>
            <p:cNvPr id="34938" name="Rectangle 87"/>
            <p:cNvSpPr>
              <a:spLocks noChangeArrowheads="1"/>
            </p:cNvSpPr>
            <p:nvPr/>
          </p:nvSpPr>
          <p:spPr bwMode="auto">
            <a:xfrm>
              <a:off x="3698" y="1149"/>
              <a:ext cx="354" cy="204"/>
            </a:xfrm>
            <a:prstGeom prst="rect">
              <a:avLst/>
            </a:prstGeom>
            <a:noFill/>
            <a:ln w="12700">
              <a:noFill/>
              <a:miter lim="800000"/>
            </a:ln>
          </p:spPr>
          <p:txBody>
            <a:bodyPr wrap="none" lIns="90488" tIns="44450" rIns="90488" bIns="44450">
              <a:spAutoFit/>
            </a:bodyPr>
            <a:lstStyle/>
            <a:p>
              <a:pPr indent="0" eaLnBrk="0" fontAlgn="base" hangingPunct="0">
                <a:spcBef>
                  <a:spcPct val="0"/>
                </a:spcBef>
                <a:spcAft>
                  <a:spcPct val="0"/>
                </a:spcAft>
                <a:buNone/>
              </a:pPr>
              <a:r>
                <a:rPr lang="en-US" altLang="zh-CN" b="1">
                  <a:solidFill>
                    <a:srgbClr val="000000"/>
                  </a:solidFill>
                  <a:latin typeface="Comic Sans MS" panose="030F0702030302020204" pitchFamily="66" charset="0"/>
                </a:rPr>
                <a:t>WB</a:t>
              </a:r>
            </a:p>
          </p:txBody>
        </p:sp>
      </p:grpSp>
      <p:sp>
        <p:nvSpPr>
          <p:cNvPr id="68696" name="Line 88"/>
          <p:cNvSpPr>
            <a:spLocks noChangeShapeType="1"/>
          </p:cNvSpPr>
          <p:nvPr/>
        </p:nvSpPr>
        <p:spPr bwMode="auto">
          <a:xfrm flipH="1">
            <a:off x="6324600" y="2514600"/>
            <a:ext cx="1371600" cy="609600"/>
          </a:xfrm>
          <a:prstGeom prst="line">
            <a:avLst/>
          </a:prstGeom>
          <a:noFill/>
          <a:ln w="76200">
            <a:solidFill>
              <a:srgbClr val="FF3300"/>
            </a:solidFill>
            <a:round/>
            <a:tailEnd type="triangle" w="med" len="me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grpSp>
        <p:nvGrpSpPr>
          <p:cNvPr id="22" name="Group 198"/>
          <p:cNvGrpSpPr/>
          <p:nvPr/>
        </p:nvGrpSpPr>
        <p:grpSpPr bwMode="auto">
          <a:xfrm>
            <a:off x="5944375" y="2514600"/>
            <a:ext cx="3263934" cy="2025650"/>
            <a:chOff x="5856" y="-336"/>
            <a:chExt cx="2056" cy="1276"/>
          </a:xfrm>
        </p:grpSpPr>
        <p:grpSp>
          <p:nvGrpSpPr>
            <p:cNvPr id="34899" name="Group 90"/>
            <p:cNvGrpSpPr/>
            <p:nvPr/>
          </p:nvGrpSpPr>
          <p:grpSpPr bwMode="auto">
            <a:xfrm>
              <a:off x="5856" y="499"/>
              <a:ext cx="2056" cy="441"/>
              <a:chOff x="1933" y="1200"/>
              <a:chExt cx="1950" cy="441"/>
            </a:xfrm>
          </p:grpSpPr>
          <p:grpSp>
            <p:nvGrpSpPr>
              <p:cNvPr id="34901" name="Group 91"/>
              <p:cNvGrpSpPr>
                <a:grpSpLocks noChangeAspect="1"/>
              </p:cNvGrpSpPr>
              <p:nvPr/>
            </p:nvGrpSpPr>
            <p:grpSpPr bwMode="auto">
              <a:xfrm>
                <a:off x="2421" y="1304"/>
                <a:ext cx="241" cy="233"/>
                <a:chOff x="1358" y="528"/>
                <a:chExt cx="521" cy="432"/>
              </a:xfrm>
            </p:grpSpPr>
            <p:grpSp>
              <p:nvGrpSpPr>
                <p:cNvPr id="34930" name="Group 92"/>
                <p:cNvGrpSpPr>
                  <a:grpSpLocks noChangeAspect="1"/>
                </p:cNvGrpSpPr>
                <p:nvPr/>
              </p:nvGrpSpPr>
              <p:grpSpPr bwMode="auto">
                <a:xfrm>
                  <a:off x="1374" y="528"/>
                  <a:ext cx="480" cy="432"/>
                  <a:chOff x="1392" y="528"/>
                  <a:chExt cx="480" cy="432"/>
                </a:xfrm>
              </p:grpSpPr>
              <p:sp>
                <p:nvSpPr>
                  <p:cNvPr id="34932" name="Rectangle 93"/>
                  <p:cNvSpPr>
                    <a:spLocks noChangeAspect="1" noChangeArrowheads="1"/>
                  </p:cNvSpPr>
                  <p:nvPr/>
                </p:nvSpPr>
                <p:spPr bwMode="auto">
                  <a:xfrm>
                    <a:off x="1632" y="528"/>
                    <a:ext cx="240" cy="427"/>
                  </a:xfrm>
                  <a:prstGeom prst="rect">
                    <a:avLst/>
                  </a:prstGeom>
                  <a:solidFill>
                    <a:schemeClr val="accent1"/>
                  </a:solidFill>
                  <a:ln w="28575">
                    <a:no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4933" name="Rectangle 94"/>
                  <p:cNvSpPr>
                    <a:spLocks noChangeAspect="1" noChangeArrowheads="1"/>
                  </p:cNvSpPr>
                  <p:nvPr/>
                </p:nvSpPr>
                <p:spPr bwMode="auto">
                  <a:xfrm>
                    <a:off x="1392" y="528"/>
                    <a:ext cx="480" cy="432"/>
                  </a:xfrm>
                  <a:prstGeom prst="rect">
                    <a:avLst/>
                  </a:prstGeom>
                  <a:noFill/>
                  <a:ln w="28575">
                    <a:solidFill>
                      <a:schemeClr val="tx1"/>
                    </a:solidFill>
                    <a:miter lim="800000"/>
                  </a:ln>
                </p:spPr>
                <p:txBody>
                  <a:bodyPr wrap="none" anchor="ctr"/>
                  <a:lstStyle/>
                  <a:p>
                    <a:pPr algn="ctr" eaLnBrk="0" fontAlgn="base" hangingPunct="0">
                      <a:spcBef>
                        <a:spcPct val="0"/>
                      </a:spcBef>
                      <a:spcAft>
                        <a:spcPct val="0"/>
                      </a:spcAft>
                    </a:pPr>
                    <a:endParaRPr lang="zh-CN" altLang="zh-CN" sz="1000" b="1">
                      <a:solidFill>
                        <a:srgbClr val="000000"/>
                      </a:solidFill>
                      <a:latin typeface="Comic Sans MS" panose="030F0702030302020204" pitchFamily="66" charset="0"/>
                    </a:endParaRPr>
                  </a:p>
                </p:txBody>
              </p:sp>
            </p:grpSp>
            <p:sp>
              <p:nvSpPr>
                <p:cNvPr id="34931" name="Text Box 95"/>
                <p:cNvSpPr txBox="1">
                  <a:spLocks noChangeAspect="1" noChangeArrowheads="1"/>
                </p:cNvSpPr>
                <p:nvPr/>
              </p:nvSpPr>
              <p:spPr bwMode="auto">
                <a:xfrm>
                  <a:off x="1358" y="588"/>
                  <a:ext cx="521" cy="259"/>
                </a:xfrm>
                <a:prstGeom prst="rect">
                  <a:avLst/>
                </a:prstGeom>
                <a:noFill/>
                <a:ln w="28575">
                  <a:noFill/>
                  <a:miter lim="800000"/>
                </a:ln>
              </p:spPr>
              <p:txBody>
                <a:bodyPr wrap="none" anchor="ctr">
                  <a:spAutoFit/>
                </a:bodyPr>
                <a:lstStyle/>
                <a:p>
                  <a:pPr indent="0" algn="ctr" eaLnBrk="0" fontAlgn="base" hangingPunct="0">
                    <a:spcBef>
                      <a:spcPct val="0"/>
                    </a:spcBef>
                    <a:spcAft>
                      <a:spcPct val="0"/>
                    </a:spcAft>
                    <a:buNone/>
                  </a:pPr>
                  <a:r>
                    <a:rPr lang="en-US" altLang="zh-CN" sz="1000" b="1">
                      <a:solidFill>
                        <a:srgbClr val="000000"/>
                      </a:solidFill>
                      <a:latin typeface="Comic Sans MS" panose="030F0702030302020204" pitchFamily="66" charset="0"/>
                    </a:rPr>
                    <a:t>Reg</a:t>
                  </a:r>
                </a:p>
              </p:txBody>
            </p:sp>
          </p:grpSp>
          <p:sp>
            <p:nvSpPr>
              <p:cNvPr id="34902" name="Line 96"/>
              <p:cNvSpPr>
                <a:spLocks noChangeAspect="1" noChangeShapeType="1"/>
              </p:cNvSpPr>
              <p:nvPr/>
            </p:nvSpPr>
            <p:spPr bwMode="auto">
              <a:xfrm>
                <a:off x="2651" y="1351"/>
                <a:ext cx="244" cy="0"/>
              </a:xfrm>
              <a:prstGeom prst="line">
                <a:avLst/>
              </a:prstGeom>
              <a:noFill/>
              <a:ln w="28575">
                <a:solidFill>
                  <a:schemeClr val="tx1"/>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4903" name="Line 97"/>
              <p:cNvSpPr>
                <a:spLocks noChangeAspect="1" noChangeShapeType="1"/>
              </p:cNvSpPr>
              <p:nvPr/>
            </p:nvSpPr>
            <p:spPr bwMode="auto">
              <a:xfrm>
                <a:off x="2651" y="1490"/>
                <a:ext cx="244" cy="0"/>
              </a:xfrm>
              <a:prstGeom prst="line">
                <a:avLst/>
              </a:prstGeom>
              <a:noFill/>
              <a:ln w="28575">
                <a:solidFill>
                  <a:schemeClr val="tx1"/>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grpSp>
            <p:nvGrpSpPr>
              <p:cNvPr id="34904" name="Group 98"/>
              <p:cNvGrpSpPr>
                <a:grpSpLocks noChangeAspect="1"/>
              </p:cNvGrpSpPr>
              <p:nvPr/>
            </p:nvGrpSpPr>
            <p:grpSpPr bwMode="auto">
              <a:xfrm>
                <a:off x="2851" y="1235"/>
                <a:ext cx="200" cy="371"/>
                <a:chOff x="2991" y="411"/>
                <a:chExt cx="360" cy="768"/>
              </a:xfrm>
            </p:grpSpPr>
            <p:sp>
              <p:nvSpPr>
                <p:cNvPr id="34926" name="AutoShape 99"/>
                <p:cNvSpPr>
                  <a:spLocks noChangeAspect="1" noChangeArrowheads="1"/>
                </p:cNvSpPr>
                <p:nvPr/>
              </p:nvSpPr>
              <p:spPr bwMode="auto">
                <a:xfrm rot="-5400000">
                  <a:off x="2798" y="626"/>
                  <a:ext cx="768" cy="337"/>
                </a:xfrm>
                <a:custGeom>
                  <a:avLst/>
                  <a:gdLst>
                    <a:gd name="T0" fmla="*/ 1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487 h 21600"/>
                    <a:gd name="T14" fmla="*/ 17100 w 21600"/>
                    <a:gd name="T15" fmla="*/ 17113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chemeClr val="bg1"/>
                </a:solidFill>
                <a:ln w="28575">
                  <a:solidFill>
                    <a:schemeClr val="tx1"/>
                  </a:solidFill>
                  <a:miter lim="800000"/>
                </a:ln>
              </p:spPr>
              <p:txBody>
                <a:bodyPr vert="eaVert"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4927" name="AutoShape 100"/>
                <p:cNvSpPr>
                  <a:spLocks noChangeAspect="1" noChangeArrowheads="1"/>
                </p:cNvSpPr>
                <p:nvPr/>
              </p:nvSpPr>
              <p:spPr bwMode="auto">
                <a:xfrm rot="5400000">
                  <a:off x="2957" y="705"/>
                  <a:ext cx="248" cy="180"/>
                </a:xfrm>
                <a:prstGeom prst="triangle">
                  <a:avLst>
                    <a:gd name="adj" fmla="val 50000"/>
                  </a:avLst>
                </a:prstGeom>
                <a:solidFill>
                  <a:schemeClr val="bg1"/>
                </a:solidFill>
                <a:ln w="28575">
                  <a:no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4928" name="Freeform 101"/>
                <p:cNvSpPr>
                  <a:spLocks noChangeAspect="1"/>
                </p:cNvSpPr>
                <p:nvPr/>
              </p:nvSpPr>
              <p:spPr bwMode="auto">
                <a:xfrm rot="5400000">
                  <a:off x="2974" y="725"/>
                  <a:ext cx="218" cy="139"/>
                </a:xfrm>
                <a:custGeom>
                  <a:avLst/>
                  <a:gdLst>
                    <a:gd name="T0" fmla="*/ 0 w 384"/>
                    <a:gd name="T1" fmla="*/ 67 h 288"/>
                    <a:gd name="T2" fmla="*/ 62 w 384"/>
                    <a:gd name="T3" fmla="*/ 0 h 288"/>
                    <a:gd name="T4" fmla="*/ 124 w 384"/>
                    <a:gd name="T5" fmla="*/ 67 h 288"/>
                    <a:gd name="T6" fmla="*/ 0 60000 65536"/>
                    <a:gd name="T7" fmla="*/ 0 60000 65536"/>
                    <a:gd name="T8" fmla="*/ 0 60000 65536"/>
                    <a:gd name="T9" fmla="*/ 0 w 384"/>
                    <a:gd name="T10" fmla="*/ 0 h 288"/>
                    <a:gd name="T11" fmla="*/ 384 w 384"/>
                    <a:gd name="T12" fmla="*/ 288 h 288"/>
                  </a:gdLst>
                  <a:ahLst/>
                  <a:cxnLst>
                    <a:cxn ang="T6">
                      <a:pos x="T0" y="T1"/>
                    </a:cxn>
                    <a:cxn ang="T7">
                      <a:pos x="T2" y="T3"/>
                    </a:cxn>
                    <a:cxn ang="T8">
                      <a:pos x="T4" y="T5"/>
                    </a:cxn>
                  </a:cxnLst>
                  <a:rect l="T9" t="T10" r="T11" b="T12"/>
                  <a:pathLst>
                    <a:path w="384" h="288">
                      <a:moveTo>
                        <a:pt x="0" y="288"/>
                      </a:moveTo>
                      <a:lnTo>
                        <a:pt x="192" y="0"/>
                      </a:lnTo>
                      <a:lnTo>
                        <a:pt x="384" y="288"/>
                      </a:lnTo>
                    </a:path>
                  </a:pathLst>
                </a:custGeom>
                <a:noFill/>
                <a:ln w="28575">
                  <a:solidFill>
                    <a:schemeClr val="tx1"/>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4929" name="Text Box 102"/>
                <p:cNvSpPr txBox="1">
                  <a:spLocks noChangeAspect="1" noChangeArrowheads="1"/>
                </p:cNvSpPr>
                <p:nvPr/>
              </p:nvSpPr>
              <p:spPr bwMode="auto">
                <a:xfrm rot="-5400000">
                  <a:off x="2945" y="631"/>
                  <a:ext cx="572" cy="238"/>
                </a:xfrm>
                <a:prstGeom prst="rect">
                  <a:avLst/>
                </a:prstGeom>
                <a:noFill/>
                <a:ln w="28575">
                  <a:noFill/>
                  <a:miter lim="800000"/>
                </a:ln>
              </p:spPr>
              <p:txBody>
                <a:bodyPr wrap="none" anchor="ctr">
                  <a:spAutoFit/>
                </a:bodyPr>
                <a:lstStyle/>
                <a:p>
                  <a:pPr indent="0" algn="ctr" eaLnBrk="0" fontAlgn="base" hangingPunct="0">
                    <a:spcBef>
                      <a:spcPct val="0"/>
                    </a:spcBef>
                    <a:spcAft>
                      <a:spcPct val="0"/>
                    </a:spcAft>
                    <a:buNone/>
                  </a:pPr>
                  <a:r>
                    <a:rPr lang="en-US" altLang="zh-CN" sz="1000" b="1">
                      <a:solidFill>
                        <a:srgbClr val="000000"/>
                      </a:solidFill>
                      <a:latin typeface="Comic Sans MS" panose="030F0702030302020204" pitchFamily="66" charset="0"/>
                    </a:rPr>
                    <a:t>ALU</a:t>
                  </a:r>
                </a:p>
              </p:txBody>
            </p:sp>
          </p:grpSp>
          <p:sp>
            <p:nvSpPr>
              <p:cNvPr id="34905" name="Line 103"/>
              <p:cNvSpPr>
                <a:spLocks noChangeAspect="1" noChangeShapeType="1"/>
              </p:cNvSpPr>
              <p:nvPr/>
            </p:nvSpPr>
            <p:spPr bwMode="auto">
              <a:xfrm>
                <a:off x="3052" y="1421"/>
                <a:ext cx="245" cy="0"/>
              </a:xfrm>
              <a:prstGeom prst="line">
                <a:avLst/>
              </a:prstGeom>
              <a:noFill/>
              <a:ln w="28575">
                <a:solidFill>
                  <a:schemeClr val="tx1"/>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4906" name="Line 104"/>
              <p:cNvSpPr>
                <a:spLocks noChangeAspect="1" noChangeShapeType="1"/>
              </p:cNvSpPr>
              <p:nvPr/>
            </p:nvSpPr>
            <p:spPr bwMode="auto">
              <a:xfrm>
                <a:off x="3475" y="1421"/>
                <a:ext cx="245" cy="0"/>
              </a:xfrm>
              <a:prstGeom prst="line">
                <a:avLst/>
              </a:prstGeom>
              <a:noFill/>
              <a:ln w="28575">
                <a:solidFill>
                  <a:schemeClr val="tx1"/>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grpSp>
            <p:nvGrpSpPr>
              <p:cNvPr id="34907" name="Group 105"/>
              <p:cNvGrpSpPr>
                <a:grpSpLocks noChangeAspect="1"/>
              </p:cNvGrpSpPr>
              <p:nvPr/>
            </p:nvGrpSpPr>
            <p:grpSpPr bwMode="auto">
              <a:xfrm>
                <a:off x="3182" y="1305"/>
                <a:ext cx="332" cy="232"/>
                <a:chOff x="3794" y="576"/>
                <a:chExt cx="719" cy="480"/>
              </a:xfrm>
            </p:grpSpPr>
            <p:sp>
              <p:nvSpPr>
                <p:cNvPr id="34924" name="Rectangle 106"/>
                <p:cNvSpPr>
                  <a:spLocks noChangeAspect="1" noChangeArrowheads="1"/>
                </p:cNvSpPr>
                <p:nvPr/>
              </p:nvSpPr>
              <p:spPr bwMode="auto">
                <a:xfrm>
                  <a:off x="3915" y="576"/>
                  <a:ext cx="480" cy="480"/>
                </a:xfrm>
                <a:prstGeom prst="rect">
                  <a:avLst/>
                </a:prstGeom>
                <a:solidFill>
                  <a:schemeClr val="bg1"/>
                </a:solidFill>
                <a:ln w="28575">
                  <a:solidFill>
                    <a:schemeClr val="tx1"/>
                  </a:solidFill>
                  <a:miter lim="800000"/>
                </a:ln>
              </p:spPr>
              <p:txBody>
                <a:bodyPr wrap="none" anchor="ctr"/>
                <a:lstStyle/>
                <a:p>
                  <a:pPr algn="r" eaLnBrk="0" fontAlgn="base" hangingPunct="0">
                    <a:spcBef>
                      <a:spcPct val="0"/>
                    </a:spcBef>
                    <a:spcAft>
                      <a:spcPct val="0"/>
                    </a:spcAft>
                  </a:pPr>
                  <a:endParaRPr lang="zh-CN" altLang="zh-CN" sz="1000" b="1">
                    <a:solidFill>
                      <a:srgbClr val="000000"/>
                    </a:solidFill>
                    <a:latin typeface="Comic Sans MS" panose="030F0702030302020204" pitchFamily="66" charset="0"/>
                  </a:endParaRPr>
                </a:p>
              </p:txBody>
            </p:sp>
            <p:sp>
              <p:nvSpPr>
                <p:cNvPr id="34925" name="Text Box 107"/>
                <p:cNvSpPr txBox="1">
                  <a:spLocks noChangeAspect="1" noChangeArrowheads="1"/>
                </p:cNvSpPr>
                <p:nvPr/>
              </p:nvSpPr>
              <p:spPr bwMode="auto">
                <a:xfrm>
                  <a:off x="3794" y="643"/>
                  <a:ext cx="719" cy="289"/>
                </a:xfrm>
                <a:prstGeom prst="rect">
                  <a:avLst/>
                </a:prstGeom>
                <a:noFill/>
                <a:ln w="28575">
                  <a:noFill/>
                  <a:miter lim="800000"/>
                </a:ln>
              </p:spPr>
              <p:txBody>
                <a:bodyPr wrap="none" anchor="ctr">
                  <a:spAutoFit/>
                </a:bodyPr>
                <a:lstStyle/>
                <a:p>
                  <a:pPr indent="0" algn="ctr" eaLnBrk="0" fontAlgn="base" hangingPunct="0">
                    <a:spcBef>
                      <a:spcPct val="0"/>
                    </a:spcBef>
                    <a:spcAft>
                      <a:spcPct val="0"/>
                    </a:spcAft>
                    <a:buNone/>
                  </a:pPr>
                  <a:r>
                    <a:rPr lang="en-US" altLang="zh-CN" sz="1000" b="1">
                      <a:solidFill>
                        <a:srgbClr val="000000"/>
                      </a:solidFill>
                      <a:latin typeface="Comic Sans MS" panose="030F0702030302020204" pitchFamily="66" charset="0"/>
                    </a:rPr>
                    <a:t>DMem</a:t>
                  </a:r>
                </a:p>
              </p:txBody>
            </p:sp>
          </p:grpSp>
          <p:sp>
            <p:nvSpPr>
              <p:cNvPr id="34908" name="Freeform 108"/>
              <p:cNvSpPr>
                <a:spLocks noChangeAspect="1"/>
              </p:cNvSpPr>
              <p:nvPr/>
            </p:nvSpPr>
            <p:spPr bwMode="auto">
              <a:xfrm>
                <a:off x="3208" y="1421"/>
                <a:ext cx="332" cy="185"/>
              </a:xfrm>
              <a:custGeom>
                <a:avLst/>
                <a:gdLst>
                  <a:gd name="T0" fmla="*/ 0 w 816"/>
                  <a:gd name="T1" fmla="*/ 0 h 384"/>
                  <a:gd name="T2" fmla="*/ 0 w 816"/>
                  <a:gd name="T3" fmla="*/ 89 h 384"/>
                  <a:gd name="T4" fmla="*/ 119 w 816"/>
                  <a:gd name="T5" fmla="*/ 89 h 384"/>
                  <a:gd name="T6" fmla="*/ 119 w 816"/>
                  <a:gd name="T7" fmla="*/ 33 h 384"/>
                  <a:gd name="T8" fmla="*/ 135 w 816"/>
                  <a:gd name="T9" fmla="*/ 33 h 384"/>
                  <a:gd name="T10" fmla="*/ 0 60000 65536"/>
                  <a:gd name="T11" fmla="*/ 0 60000 65536"/>
                  <a:gd name="T12" fmla="*/ 0 60000 65536"/>
                  <a:gd name="T13" fmla="*/ 0 60000 65536"/>
                  <a:gd name="T14" fmla="*/ 0 60000 65536"/>
                  <a:gd name="T15" fmla="*/ 0 w 816"/>
                  <a:gd name="T16" fmla="*/ 0 h 384"/>
                  <a:gd name="T17" fmla="*/ 816 w 816"/>
                  <a:gd name="T18" fmla="*/ 384 h 384"/>
                </a:gdLst>
                <a:ahLst/>
                <a:cxnLst>
                  <a:cxn ang="T10">
                    <a:pos x="T0" y="T1"/>
                  </a:cxn>
                  <a:cxn ang="T11">
                    <a:pos x="T2" y="T3"/>
                  </a:cxn>
                  <a:cxn ang="T12">
                    <a:pos x="T4" y="T5"/>
                  </a:cxn>
                  <a:cxn ang="T13">
                    <a:pos x="T6" y="T7"/>
                  </a:cxn>
                  <a:cxn ang="T14">
                    <a:pos x="T8" y="T9"/>
                  </a:cxn>
                </a:cxnLst>
                <a:rect l="T15" t="T16" r="T17" b="T18"/>
                <a:pathLst>
                  <a:path w="816" h="384">
                    <a:moveTo>
                      <a:pt x="0" y="0"/>
                    </a:moveTo>
                    <a:lnTo>
                      <a:pt x="0" y="384"/>
                    </a:lnTo>
                    <a:lnTo>
                      <a:pt x="720" y="384"/>
                    </a:lnTo>
                    <a:lnTo>
                      <a:pt x="720" y="144"/>
                    </a:lnTo>
                    <a:lnTo>
                      <a:pt x="816" y="144"/>
                    </a:lnTo>
                  </a:path>
                </a:pathLst>
              </a:custGeom>
              <a:noFill/>
              <a:ln w="28575">
                <a:solidFill>
                  <a:schemeClr val="tx1"/>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4909" name="Line 109"/>
              <p:cNvSpPr>
                <a:spLocks noChangeAspect="1" noChangeShapeType="1"/>
              </p:cNvSpPr>
              <p:nvPr/>
            </p:nvSpPr>
            <p:spPr bwMode="auto">
              <a:xfrm>
                <a:off x="2199" y="1491"/>
                <a:ext cx="230" cy="0"/>
              </a:xfrm>
              <a:prstGeom prst="line">
                <a:avLst/>
              </a:prstGeom>
              <a:noFill/>
              <a:ln w="28575">
                <a:solidFill>
                  <a:schemeClr val="tx1"/>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4910" name="Line 110"/>
              <p:cNvSpPr>
                <a:spLocks noChangeAspect="1" noChangeShapeType="1"/>
              </p:cNvSpPr>
              <p:nvPr/>
            </p:nvSpPr>
            <p:spPr bwMode="auto">
              <a:xfrm>
                <a:off x="2169" y="1351"/>
                <a:ext cx="259" cy="0"/>
              </a:xfrm>
              <a:prstGeom prst="line">
                <a:avLst/>
              </a:prstGeom>
              <a:noFill/>
              <a:ln w="28575">
                <a:solidFill>
                  <a:schemeClr val="tx1"/>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grpSp>
            <p:nvGrpSpPr>
              <p:cNvPr id="34911" name="Group 111"/>
              <p:cNvGrpSpPr>
                <a:grpSpLocks noChangeAspect="1"/>
              </p:cNvGrpSpPr>
              <p:nvPr/>
            </p:nvGrpSpPr>
            <p:grpSpPr bwMode="auto">
              <a:xfrm>
                <a:off x="1933" y="1305"/>
                <a:ext cx="351" cy="232"/>
                <a:chOff x="1061" y="576"/>
                <a:chExt cx="757" cy="480"/>
              </a:xfrm>
            </p:grpSpPr>
            <p:sp>
              <p:nvSpPr>
                <p:cNvPr id="34922" name="Rectangle 112"/>
                <p:cNvSpPr>
                  <a:spLocks noChangeAspect="1" noChangeArrowheads="1"/>
                </p:cNvSpPr>
                <p:nvPr/>
              </p:nvSpPr>
              <p:spPr bwMode="auto">
                <a:xfrm>
                  <a:off x="1197" y="576"/>
                  <a:ext cx="480" cy="480"/>
                </a:xfrm>
                <a:prstGeom prst="rect">
                  <a:avLst/>
                </a:prstGeom>
                <a:solidFill>
                  <a:schemeClr val="bg1"/>
                </a:solidFill>
                <a:ln w="28575">
                  <a:solidFill>
                    <a:schemeClr val="tx1"/>
                  </a:solidFill>
                  <a:miter lim="800000"/>
                </a:ln>
              </p:spPr>
              <p:txBody>
                <a:bodyPr wrap="none" anchor="ctr"/>
                <a:lstStyle/>
                <a:p>
                  <a:pPr algn="r" eaLnBrk="0" fontAlgn="base" hangingPunct="0">
                    <a:spcBef>
                      <a:spcPct val="0"/>
                    </a:spcBef>
                    <a:spcAft>
                      <a:spcPct val="0"/>
                    </a:spcAft>
                  </a:pPr>
                  <a:endParaRPr lang="zh-CN" altLang="zh-CN" sz="1000" b="1">
                    <a:solidFill>
                      <a:srgbClr val="000000"/>
                    </a:solidFill>
                    <a:latin typeface="Comic Sans MS" panose="030F0702030302020204" pitchFamily="66" charset="0"/>
                  </a:endParaRPr>
                </a:p>
              </p:txBody>
            </p:sp>
            <p:sp>
              <p:nvSpPr>
                <p:cNvPr id="34923" name="Text Box 113"/>
                <p:cNvSpPr txBox="1">
                  <a:spLocks noChangeAspect="1" noChangeArrowheads="1"/>
                </p:cNvSpPr>
                <p:nvPr/>
              </p:nvSpPr>
              <p:spPr bwMode="auto">
                <a:xfrm>
                  <a:off x="1061" y="643"/>
                  <a:ext cx="757" cy="289"/>
                </a:xfrm>
                <a:prstGeom prst="rect">
                  <a:avLst/>
                </a:prstGeom>
                <a:noFill/>
                <a:ln w="28575">
                  <a:noFill/>
                  <a:miter lim="800000"/>
                </a:ln>
              </p:spPr>
              <p:txBody>
                <a:bodyPr wrap="none" anchor="ctr">
                  <a:spAutoFit/>
                </a:bodyPr>
                <a:lstStyle/>
                <a:p>
                  <a:pPr indent="0" algn="ctr" eaLnBrk="0" fontAlgn="base" hangingPunct="0">
                    <a:spcBef>
                      <a:spcPct val="0"/>
                    </a:spcBef>
                    <a:spcAft>
                      <a:spcPct val="0"/>
                    </a:spcAft>
                    <a:buNone/>
                  </a:pPr>
                  <a:r>
                    <a:rPr lang="en-US" altLang="zh-CN" sz="1000" b="1">
                      <a:solidFill>
                        <a:srgbClr val="000000"/>
                      </a:solidFill>
                      <a:latin typeface="Comic Sans MS" panose="030F0702030302020204" pitchFamily="66" charset="0"/>
                    </a:rPr>
                    <a:t>Ifetch</a:t>
                  </a:r>
                  <a:endParaRPr lang="en-US" altLang="zh-CN" sz="1000" b="1" dirty="0">
                    <a:solidFill>
                      <a:srgbClr val="000000"/>
                    </a:solidFill>
                    <a:latin typeface="Comic Sans MS" panose="030F0702030302020204" pitchFamily="66" charset="0"/>
                  </a:endParaRPr>
                </a:p>
              </p:txBody>
            </p:sp>
          </p:grpSp>
          <p:grpSp>
            <p:nvGrpSpPr>
              <p:cNvPr id="34912" name="Group 114"/>
              <p:cNvGrpSpPr/>
              <p:nvPr/>
            </p:nvGrpSpPr>
            <p:grpSpPr bwMode="auto">
              <a:xfrm>
                <a:off x="2288" y="1200"/>
                <a:ext cx="1297" cy="441"/>
                <a:chOff x="2112" y="528"/>
                <a:chExt cx="2088" cy="681"/>
              </a:xfrm>
            </p:grpSpPr>
            <p:sp>
              <p:nvSpPr>
                <p:cNvPr id="34918" name="Rectangle 115"/>
                <p:cNvSpPr>
                  <a:spLocks noChangeAspect="1" noChangeArrowheads="1"/>
                </p:cNvSpPr>
                <p:nvPr/>
              </p:nvSpPr>
              <p:spPr bwMode="auto">
                <a:xfrm>
                  <a:off x="2784" y="528"/>
                  <a:ext cx="72" cy="681"/>
                </a:xfrm>
                <a:prstGeom prst="rect">
                  <a:avLst/>
                </a:prstGeom>
                <a:solidFill>
                  <a:schemeClr val="accent2"/>
                </a:solidFill>
                <a:ln w="28575">
                  <a:solidFill>
                    <a:schemeClr val="tx1"/>
                  </a:solid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4919" name="Rectangle 116"/>
                <p:cNvSpPr>
                  <a:spLocks noChangeAspect="1" noChangeArrowheads="1"/>
                </p:cNvSpPr>
                <p:nvPr/>
              </p:nvSpPr>
              <p:spPr bwMode="auto">
                <a:xfrm>
                  <a:off x="4128" y="528"/>
                  <a:ext cx="72" cy="681"/>
                </a:xfrm>
                <a:prstGeom prst="rect">
                  <a:avLst/>
                </a:prstGeom>
                <a:solidFill>
                  <a:schemeClr val="accent2"/>
                </a:solidFill>
                <a:ln w="28575">
                  <a:solidFill>
                    <a:schemeClr val="tx1"/>
                  </a:solid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4920" name="Rectangle 117"/>
                <p:cNvSpPr>
                  <a:spLocks noChangeAspect="1" noChangeArrowheads="1"/>
                </p:cNvSpPr>
                <p:nvPr/>
              </p:nvSpPr>
              <p:spPr bwMode="auto">
                <a:xfrm>
                  <a:off x="2112" y="528"/>
                  <a:ext cx="72" cy="681"/>
                </a:xfrm>
                <a:prstGeom prst="rect">
                  <a:avLst/>
                </a:prstGeom>
                <a:solidFill>
                  <a:schemeClr val="accent2"/>
                </a:solidFill>
                <a:ln w="28575">
                  <a:solidFill>
                    <a:schemeClr val="tx1"/>
                  </a:solid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4921" name="Rectangle 118"/>
                <p:cNvSpPr>
                  <a:spLocks noChangeAspect="1" noChangeArrowheads="1"/>
                </p:cNvSpPr>
                <p:nvPr/>
              </p:nvSpPr>
              <p:spPr bwMode="auto">
                <a:xfrm>
                  <a:off x="3456" y="532"/>
                  <a:ext cx="71" cy="672"/>
                </a:xfrm>
                <a:prstGeom prst="rect">
                  <a:avLst/>
                </a:prstGeom>
                <a:solidFill>
                  <a:schemeClr val="accent2"/>
                </a:solidFill>
                <a:ln w="28575">
                  <a:solidFill>
                    <a:schemeClr val="tx1"/>
                  </a:solid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grpSp>
          <p:grpSp>
            <p:nvGrpSpPr>
              <p:cNvPr id="34913" name="Group 119"/>
              <p:cNvGrpSpPr>
                <a:grpSpLocks noChangeAspect="1"/>
              </p:cNvGrpSpPr>
              <p:nvPr/>
            </p:nvGrpSpPr>
            <p:grpSpPr bwMode="auto">
              <a:xfrm flipH="1">
                <a:off x="3643" y="1296"/>
                <a:ext cx="241" cy="233"/>
                <a:chOff x="1363" y="528"/>
                <a:chExt cx="517" cy="432"/>
              </a:xfrm>
            </p:grpSpPr>
            <p:grpSp>
              <p:nvGrpSpPr>
                <p:cNvPr id="34914" name="Group 120"/>
                <p:cNvGrpSpPr>
                  <a:grpSpLocks noChangeAspect="1"/>
                </p:cNvGrpSpPr>
                <p:nvPr/>
              </p:nvGrpSpPr>
              <p:grpSpPr bwMode="auto">
                <a:xfrm>
                  <a:off x="1374" y="528"/>
                  <a:ext cx="480" cy="432"/>
                  <a:chOff x="1392" y="528"/>
                  <a:chExt cx="480" cy="432"/>
                </a:xfrm>
              </p:grpSpPr>
              <p:sp>
                <p:nvSpPr>
                  <p:cNvPr id="34916" name="Rectangle 121"/>
                  <p:cNvSpPr>
                    <a:spLocks noChangeAspect="1" noChangeArrowheads="1"/>
                  </p:cNvSpPr>
                  <p:nvPr/>
                </p:nvSpPr>
                <p:spPr bwMode="auto">
                  <a:xfrm>
                    <a:off x="1632" y="528"/>
                    <a:ext cx="240" cy="427"/>
                  </a:xfrm>
                  <a:prstGeom prst="rect">
                    <a:avLst/>
                  </a:prstGeom>
                  <a:solidFill>
                    <a:schemeClr val="accent1"/>
                  </a:solidFill>
                  <a:ln w="28575">
                    <a:no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4917" name="Rectangle 122"/>
                  <p:cNvSpPr>
                    <a:spLocks noChangeAspect="1" noChangeArrowheads="1"/>
                  </p:cNvSpPr>
                  <p:nvPr/>
                </p:nvSpPr>
                <p:spPr bwMode="auto">
                  <a:xfrm>
                    <a:off x="1392" y="528"/>
                    <a:ext cx="480" cy="432"/>
                  </a:xfrm>
                  <a:prstGeom prst="rect">
                    <a:avLst/>
                  </a:prstGeom>
                  <a:noFill/>
                  <a:ln w="28575">
                    <a:solidFill>
                      <a:schemeClr val="tx1"/>
                    </a:solidFill>
                    <a:miter lim="800000"/>
                  </a:ln>
                </p:spPr>
                <p:txBody>
                  <a:bodyPr wrap="none" anchor="ctr"/>
                  <a:lstStyle/>
                  <a:p>
                    <a:pPr algn="ctr" eaLnBrk="0" fontAlgn="base" hangingPunct="0">
                      <a:spcBef>
                        <a:spcPct val="0"/>
                      </a:spcBef>
                      <a:spcAft>
                        <a:spcPct val="0"/>
                      </a:spcAft>
                    </a:pPr>
                    <a:endParaRPr lang="zh-CN" altLang="zh-CN" sz="1000" b="1">
                      <a:solidFill>
                        <a:srgbClr val="000000"/>
                      </a:solidFill>
                      <a:latin typeface="Comic Sans MS" panose="030F0702030302020204" pitchFamily="66" charset="0"/>
                    </a:endParaRPr>
                  </a:p>
                </p:txBody>
              </p:sp>
            </p:grpSp>
            <p:sp>
              <p:nvSpPr>
                <p:cNvPr id="34915" name="Text Box 123"/>
                <p:cNvSpPr txBox="1">
                  <a:spLocks noChangeAspect="1" noChangeArrowheads="1"/>
                </p:cNvSpPr>
                <p:nvPr/>
              </p:nvSpPr>
              <p:spPr bwMode="auto">
                <a:xfrm>
                  <a:off x="1363" y="588"/>
                  <a:ext cx="517" cy="259"/>
                </a:xfrm>
                <a:prstGeom prst="rect">
                  <a:avLst/>
                </a:prstGeom>
                <a:noFill/>
                <a:ln w="28575">
                  <a:noFill/>
                  <a:miter lim="800000"/>
                </a:ln>
              </p:spPr>
              <p:txBody>
                <a:bodyPr wrap="none" anchor="ctr">
                  <a:spAutoFit/>
                </a:bodyPr>
                <a:lstStyle/>
                <a:p>
                  <a:pPr indent="0" algn="ctr" eaLnBrk="0" fontAlgn="base" hangingPunct="0">
                    <a:spcBef>
                      <a:spcPct val="0"/>
                    </a:spcBef>
                    <a:spcAft>
                      <a:spcPct val="0"/>
                    </a:spcAft>
                    <a:buNone/>
                  </a:pPr>
                  <a:r>
                    <a:rPr lang="en-US" altLang="zh-CN" sz="1000" b="1">
                      <a:solidFill>
                        <a:srgbClr val="000000"/>
                      </a:solidFill>
                      <a:latin typeface="Comic Sans MS" panose="030F0702030302020204" pitchFamily="66" charset="0"/>
                    </a:rPr>
                    <a:t>Reg</a:t>
                  </a:r>
                </a:p>
              </p:txBody>
            </p:sp>
          </p:grpSp>
        </p:grpSp>
        <p:sp>
          <p:nvSpPr>
            <p:cNvPr id="34900" name="Line 124"/>
            <p:cNvSpPr>
              <a:spLocks noChangeShapeType="1"/>
            </p:cNvSpPr>
            <p:nvPr/>
          </p:nvSpPr>
          <p:spPr bwMode="auto">
            <a:xfrm flipH="1">
              <a:off x="6509" y="-336"/>
              <a:ext cx="432" cy="960"/>
            </a:xfrm>
            <a:prstGeom prst="line">
              <a:avLst/>
            </a:prstGeom>
            <a:noFill/>
            <a:ln w="76200">
              <a:solidFill>
                <a:srgbClr val="FF3300"/>
              </a:solidFill>
              <a:round/>
              <a:tailEnd type="triangle" w="med" len="me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grpSp>
      <p:grpSp>
        <p:nvGrpSpPr>
          <p:cNvPr id="34945" name="Group 125"/>
          <p:cNvGrpSpPr/>
          <p:nvPr/>
        </p:nvGrpSpPr>
        <p:grpSpPr bwMode="auto">
          <a:xfrm>
            <a:off x="7381063" y="2514600"/>
            <a:ext cx="3262346" cy="3676650"/>
            <a:chOff x="3689" y="1584"/>
            <a:chExt cx="2055" cy="2316"/>
          </a:xfrm>
        </p:grpSpPr>
        <p:grpSp>
          <p:nvGrpSpPr>
            <p:cNvPr id="34864" name="Group 126"/>
            <p:cNvGrpSpPr/>
            <p:nvPr/>
          </p:nvGrpSpPr>
          <p:grpSpPr bwMode="auto">
            <a:xfrm>
              <a:off x="3689" y="3459"/>
              <a:ext cx="2055" cy="441"/>
              <a:chOff x="1933" y="1200"/>
              <a:chExt cx="1949" cy="441"/>
            </a:xfrm>
          </p:grpSpPr>
          <p:grpSp>
            <p:nvGrpSpPr>
              <p:cNvPr id="34866" name="Group 127"/>
              <p:cNvGrpSpPr>
                <a:grpSpLocks noChangeAspect="1"/>
              </p:cNvGrpSpPr>
              <p:nvPr/>
            </p:nvGrpSpPr>
            <p:grpSpPr bwMode="auto">
              <a:xfrm>
                <a:off x="2420" y="1304"/>
                <a:ext cx="240" cy="233"/>
                <a:chOff x="1354" y="528"/>
                <a:chExt cx="521" cy="432"/>
              </a:xfrm>
            </p:grpSpPr>
            <p:grpSp>
              <p:nvGrpSpPr>
                <p:cNvPr id="34895" name="Group 128"/>
                <p:cNvGrpSpPr>
                  <a:grpSpLocks noChangeAspect="1"/>
                </p:cNvGrpSpPr>
                <p:nvPr/>
              </p:nvGrpSpPr>
              <p:grpSpPr bwMode="auto">
                <a:xfrm>
                  <a:off x="1374" y="528"/>
                  <a:ext cx="480" cy="432"/>
                  <a:chOff x="1392" y="528"/>
                  <a:chExt cx="480" cy="432"/>
                </a:xfrm>
              </p:grpSpPr>
              <p:sp>
                <p:nvSpPr>
                  <p:cNvPr id="34897" name="Rectangle 129"/>
                  <p:cNvSpPr>
                    <a:spLocks noChangeAspect="1" noChangeArrowheads="1"/>
                  </p:cNvSpPr>
                  <p:nvPr/>
                </p:nvSpPr>
                <p:spPr bwMode="auto">
                  <a:xfrm>
                    <a:off x="1632" y="528"/>
                    <a:ext cx="240" cy="427"/>
                  </a:xfrm>
                  <a:prstGeom prst="rect">
                    <a:avLst/>
                  </a:prstGeom>
                  <a:solidFill>
                    <a:schemeClr val="accent1"/>
                  </a:solidFill>
                  <a:ln w="28575">
                    <a:no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4898" name="Rectangle 130"/>
                  <p:cNvSpPr>
                    <a:spLocks noChangeAspect="1" noChangeArrowheads="1"/>
                  </p:cNvSpPr>
                  <p:nvPr/>
                </p:nvSpPr>
                <p:spPr bwMode="auto">
                  <a:xfrm>
                    <a:off x="1392" y="528"/>
                    <a:ext cx="480" cy="432"/>
                  </a:xfrm>
                  <a:prstGeom prst="rect">
                    <a:avLst/>
                  </a:prstGeom>
                  <a:noFill/>
                  <a:ln w="28575">
                    <a:solidFill>
                      <a:schemeClr val="tx1"/>
                    </a:solidFill>
                    <a:miter lim="800000"/>
                  </a:ln>
                </p:spPr>
                <p:txBody>
                  <a:bodyPr wrap="none" anchor="ctr"/>
                  <a:lstStyle/>
                  <a:p>
                    <a:pPr algn="ctr" eaLnBrk="0" fontAlgn="base" hangingPunct="0">
                      <a:spcBef>
                        <a:spcPct val="0"/>
                      </a:spcBef>
                      <a:spcAft>
                        <a:spcPct val="0"/>
                      </a:spcAft>
                    </a:pPr>
                    <a:endParaRPr lang="zh-CN" altLang="zh-CN" sz="1000" b="1">
                      <a:solidFill>
                        <a:srgbClr val="000000"/>
                      </a:solidFill>
                      <a:latin typeface="Comic Sans MS" panose="030F0702030302020204" pitchFamily="66" charset="0"/>
                    </a:endParaRPr>
                  </a:p>
                </p:txBody>
              </p:sp>
            </p:grpSp>
            <p:sp>
              <p:nvSpPr>
                <p:cNvPr id="34896" name="Text Box 131"/>
                <p:cNvSpPr txBox="1">
                  <a:spLocks noChangeAspect="1" noChangeArrowheads="1"/>
                </p:cNvSpPr>
                <p:nvPr/>
              </p:nvSpPr>
              <p:spPr bwMode="auto">
                <a:xfrm>
                  <a:off x="1354" y="588"/>
                  <a:ext cx="521" cy="259"/>
                </a:xfrm>
                <a:prstGeom prst="rect">
                  <a:avLst/>
                </a:prstGeom>
                <a:noFill/>
                <a:ln w="28575">
                  <a:noFill/>
                  <a:miter lim="800000"/>
                </a:ln>
              </p:spPr>
              <p:txBody>
                <a:bodyPr wrap="none" anchor="ctr">
                  <a:spAutoFit/>
                </a:bodyPr>
                <a:lstStyle/>
                <a:p>
                  <a:pPr indent="0" algn="ctr" eaLnBrk="0" fontAlgn="base" hangingPunct="0">
                    <a:spcBef>
                      <a:spcPct val="0"/>
                    </a:spcBef>
                    <a:spcAft>
                      <a:spcPct val="0"/>
                    </a:spcAft>
                    <a:buNone/>
                  </a:pPr>
                  <a:r>
                    <a:rPr lang="en-US" altLang="zh-CN" sz="1000" b="1">
                      <a:solidFill>
                        <a:srgbClr val="000000"/>
                      </a:solidFill>
                      <a:latin typeface="Comic Sans MS" panose="030F0702030302020204" pitchFamily="66" charset="0"/>
                    </a:rPr>
                    <a:t>Reg</a:t>
                  </a:r>
                </a:p>
              </p:txBody>
            </p:sp>
          </p:grpSp>
          <p:sp>
            <p:nvSpPr>
              <p:cNvPr id="34867" name="Line 132"/>
              <p:cNvSpPr>
                <a:spLocks noChangeAspect="1" noChangeShapeType="1"/>
              </p:cNvSpPr>
              <p:nvPr/>
            </p:nvSpPr>
            <p:spPr bwMode="auto">
              <a:xfrm>
                <a:off x="2651" y="1351"/>
                <a:ext cx="244" cy="0"/>
              </a:xfrm>
              <a:prstGeom prst="line">
                <a:avLst/>
              </a:prstGeom>
              <a:noFill/>
              <a:ln w="28575">
                <a:solidFill>
                  <a:schemeClr val="tx1"/>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4868" name="Line 133"/>
              <p:cNvSpPr>
                <a:spLocks noChangeAspect="1" noChangeShapeType="1"/>
              </p:cNvSpPr>
              <p:nvPr/>
            </p:nvSpPr>
            <p:spPr bwMode="auto">
              <a:xfrm>
                <a:off x="2651" y="1490"/>
                <a:ext cx="244" cy="0"/>
              </a:xfrm>
              <a:prstGeom prst="line">
                <a:avLst/>
              </a:prstGeom>
              <a:noFill/>
              <a:ln w="28575">
                <a:solidFill>
                  <a:schemeClr val="tx1"/>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grpSp>
            <p:nvGrpSpPr>
              <p:cNvPr id="34869" name="Group 134"/>
              <p:cNvGrpSpPr>
                <a:grpSpLocks noChangeAspect="1"/>
              </p:cNvGrpSpPr>
              <p:nvPr/>
            </p:nvGrpSpPr>
            <p:grpSpPr bwMode="auto">
              <a:xfrm>
                <a:off x="2851" y="1235"/>
                <a:ext cx="200" cy="371"/>
                <a:chOff x="2991" y="411"/>
                <a:chExt cx="360" cy="768"/>
              </a:xfrm>
            </p:grpSpPr>
            <p:sp>
              <p:nvSpPr>
                <p:cNvPr id="34891" name="AutoShape 135"/>
                <p:cNvSpPr>
                  <a:spLocks noChangeAspect="1" noChangeArrowheads="1"/>
                </p:cNvSpPr>
                <p:nvPr/>
              </p:nvSpPr>
              <p:spPr bwMode="auto">
                <a:xfrm rot="-5400000">
                  <a:off x="2798" y="626"/>
                  <a:ext cx="768" cy="337"/>
                </a:xfrm>
                <a:custGeom>
                  <a:avLst/>
                  <a:gdLst>
                    <a:gd name="T0" fmla="*/ 1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487 h 21600"/>
                    <a:gd name="T14" fmla="*/ 17100 w 21600"/>
                    <a:gd name="T15" fmla="*/ 17113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chemeClr val="bg1"/>
                </a:solidFill>
                <a:ln w="28575">
                  <a:solidFill>
                    <a:schemeClr val="tx1"/>
                  </a:solidFill>
                  <a:miter lim="800000"/>
                </a:ln>
              </p:spPr>
              <p:txBody>
                <a:bodyPr vert="eaVert"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4892" name="AutoShape 136"/>
                <p:cNvSpPr>
                  <a:spLocks noChangeAspect="1" noChangeArrowheads="1"/>
                </p:cNvSpPr>
                <p:nvPr/>
              </p:nvSpPr>
              <p:spPr bwMode="auto">
                <a:xfrm rot="5400000">
                  <a:off x="2957" y="705"/>
                  <a:ext cx="248" cy="180"/>
                </a:xfrm>
                <a:prstGeom prst="triangle">
                  <a:avLst>
                    <a:gd name="adj" fmla="val 50000"/>
                  </a:avLst>
                </a:prstGeom>
                <a:solidFill>
                  <a:schemeClr val="bg1"/>
                </a:solidFill>
                <a:ln w="28575">
                  <a:no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4893" name="Freeform 137"/>
                <p:cNvSpPr>
                  <a:spLocks noChangeAspect="1"/>
                </p:cNvSpPr>
                <p:nvPr/>
              </p:nvSpPr>
              <p:spPr bwMode="auto">
                <a:xfrm rot="5400000">
                  <a:off x="2974" y="725"/>
                  <a:ext cx="218" cy="139"/>
                </a:xfrm>
                <a:custGeom>
                  <a:avLst/>
                  <a:gdLst>
                    <a:gd name="T0" fmla="*/ 0 w 384"/>
                    <a:gd name="T1" fmla="*/ 67 h 288"/>
                    <a:gd name="T2" fmla="*/ 62 w 384"/>
                    <a:gd name="T3" fmla="*/ 0 h 288"/>
                    <a:gd name="T4" fmla="*/ 124 w 384"/>
                    <a:gd name="T5" fmla="*/ 67 h 288"/>
                    <a:gd name="T6" fmla="*/ 0 60000 65536"/>
                    <a:gd name="T7" fmla="*/ 0 60000 65536"/>
                    <a:gd name="T8" fmla="*/ 0 60000 65536"/>
                    <a:gd name="T9" fmla="*/ 0 w 384"/>
                    <a:gd name="T10" fmla="*/ 0 h 288"/>
                    <a:gd name="T11" fmla="*/ 384 w 384"/>
                    <a:gd name="T12" fmla="*/ 288 h 288"/>
                  </a:gdLst>
                  <a:ahLst/>
                  <a:cxnLst>
                    <a:cxn ang="T6">
                      <a:pos x="T0" y="T1"/>
                    </a:cxn>
                    <a:cxn ang="T7">
                      <a:pos x="T2" y="T3"/>
                    </a:cxn>
                    <a:cxn ang="T8">
                      <a:pos x="T4" y="T5"/>
                    </a:cxn>
                  </a:cxnLst>
                  <a:rect l="T9" t="T10" r="T11" b="T12"/>
                  <a:pathLst>
                    <a:path w="384" h="288">
                      <a:moveTo>
                        <a:pt x="0" y="288"/>
                      </a:moveTo>
                      <a:lnTo>
                        <a:pt x="192" y="0"/>
                      </a:lnTo>
                      <a:lnTo>
                        <a:pt x="384" y="288"/>
                      </a:lnTo>
                    </a:path>
                  </a:pathLst>
                </a:custGeom>
                <a:noFill/>
                <a:ln w="28575">
                  <a:solidFill>
                    <a:schemeClr val="tx1"/>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4894" name="Text Box 138"/>
                <p:cNvSpPr txBox="1">
                  <a:spLocks noChangeAspect="1" noChangeArrowheads="1"/>
                </p:cNvSpPr>
                <p:nvPr/>
              </p:nvSpPr>
              <p:spPr bwMode="auto">
                <a:xfrm rot="-5400000">
                  <a:off x="2945" y="633"/>
                  <a:ext cx="572" cy="238"/>
                </a:xfrm>
                <a:prstGeom prst="rect">
                  <a:avLst/>
                </a:prstGeom>
                <a:noFill/>
                <a:ln w="28575">
                  <a:noFill/>
                  <a:miter lim="800000"/>
                </a:ln>
              </p:spPr>
              <p:txBody>
                <a:bodyPr wrap="none" anchor="ctr">
                  <a:spAutoFit/>
                </a:bodyPr>
                <a:lstStyle/>
                <a:p>
                  <a:pPr indent="0" algn="ctr" eaLnBrk="0" fontAlgn="base" hangingPunct="0">
                    <a:spcBef>
                      <a:spcPct val="0"/>
                    </a:spcBef>
                    <a:spcAft>
                      <a:spcPct val="0"/>
                    </a:spcAft>
                    <a:buNone/>
                  </a:pPr>
                  <a:r>
                    <a:rPr lang="en-US" altLang="zh-CN" sz="1000" b="1">
                      <a:solidFill>
                        <a:srgbClr val="000000"/>
                      </a:solidFill>
                      <a:latin typeface="Comic Sans MS" panose="030F0702030302020204" pitchFamily="66" charset="0"/>
                    </a:rPr>
                    <a:t>ALU</a:t>
                  </a:r>
                </a:p>
              </p:txBody>
            </p:sp>
          </p:grpSp>
          <p:sp>
            <p:nvSpPr>
              <p:cNvPr id="34870" name="Line 139"/>
              <p:cNvSpPr>
                <a:spLocks noChangeAspect="1" noChangeShapeType="1"/>
              </p:cNvSpPr>
              <p:nvPr/>
            </p:nvSpPr>
            <p:spPr bwMode="auto">
              <a:xfrm>
                <a:off x="3052" y="1421"/>
                <a:ext cx="245" cy="0"/>
              </a:xfrm>
              <a:prstGeom prst="line">
                <a:avLst/>
              </a:prstGeom>
              <a:noFill/>
              <a:ln w="28575">
                <a:solidFill>
                  <a:schemeClr val="tx1"/>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4871" name="Line 140"/>
              <p:cNvSpPr>
                <a:spLocks noChangeAspect="1" noChangeShapeType="1"/>
              </p:cNvSpPr>
              <p:nvPr/>
            </p:nvSpPr>
            <p:spPr bwMode="auto">
              <a:xfrm>
                <a:off x="3475" y="1421"/>
                <a:ext cx="245" cy="0"/>
              </a:xfrm>
              <a:prstGeom prst="line">
                <a:avLst/>
              </a:prstGeom>
              <a:noFill/>
              <a:ln w="28575">
                <a:solidFill>
                  <a:schemeClr val="tx1"/>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grpSp>
            <p:nvGrpSpPr>
              <p:cNvPr id="34872" name="Group 141"/>
              <p:cNvGrpSpPr>
                <a:grpSpLocks noChangeAspect="1"/>
              </p:cNvGrpSpPr>
              <p:nvPr/>
            </p:nvGrpSpPr>
            <p:grpSpPr bwMode="auto">
              <a:xfrm>
                <a:off x="3181" y="1305"/>
                <a:ext cx="332" cy="232"/>
                <a:chOff x="3792" y="576"/>
                <a:chExt cx="718" cy="480"/>
              </a:xfrm>
            </p:grpSpPr>
            <p:sp>
              <p:nvSpPr>
                <p:cNvPr id="34889" name="Rectangle 142"/>
                <p:cNvSpPr>
                  <a:spLocks noChangeAspect="1" noChangeArrowheads="1"/>
                </p:cNvSpPr>
                <p:nvPr/>
              </p:nvSpPr>
              <p:spPr bwMode="auto">
                <a:xfrm>
                  <a:off x="3915" y="576"/>
                  <a:ext cx="480" cy="480"/>
                </a:xfrm>
                <a:prstGeom prst="rect">
                  <a:avLst/>
                </a:prstGeom>
                <a:solidFill>
                  <a:schemeClr val="bg1"/>
                </a:solidFill>
                <a:ln w="28575">
                  <a:solidFill>
                    <a:schemeClr val="tx1"/>
                  </a:solidFill>
                  <a:miter lim="800000"/>
                </a:ln>
              </p:spPr>
              <p:txBody>
                <a:bodyPr wrap="none" anchor="ctr"/>
                <a:lstStyle/>
                <a:p>
                  <a:pPr algn="r" eaLnBrk="0" fontAlgn="base" hangingPunct="0">
                    <a:spcBef>
                      <a:spcPct val="0"/>
                    </a:spcBef>
                    <a:spcAft>
                      <a:spcPct val="0"/>
                    </a:spcAft>
                  </a:pPr>
                  <a:endParaRPr lang="zh-CN" altLang="zh-CN" sz="1000" b="1">
                    <a:solidFill>
                      <a:srgbClr val="000000"/>
                    </a:solidFill>
                    <a:latin typeface="Comic Sans MS" panose="030F0702030302020204" pitchFamily="66" charset="0"/>
                  </a:endParaRPr>
                </a:p>
              </p:txBody>
            </p:sp>
            <p:sp>
              <p:nvSpPr>
                <p:cNvPr id="34890" name="Text Box 143"/>
                <p:cNvSpPr txBox="1">
                  <a:spLocks noChangeAspect="1" noChangeArrowheads="1"/>
                </p:cNvSpPr>
                <p:nvPr/>
              </p:nvSpPr>
              <p:spPr bwMode="auto">
                <a:xfrm>
                  <a:off x="3792" y="643"/>
                  <a:ext cx="718" cy="289"/>
                </a:xfrm>
                <a:prstGeom prst="rect">
                  <a:avLst/>
                </a:prstGeom>
                <a:noFill/>
                <a:ln w="28575">
                  <a:noFill/>
                  <a:miter lim="800000"/>
                </a:ln>
              </p:spPr>
              <p:txBody>
                <a:bodyPr wrap="none" anchor="ctr">
                  <a:spAutoFit/>
                </a:bodyPr>
                <a:lstStyle/>
                <a:p>
                  <a:pPr indent="0" algn="ctr" eaLnBrk="0" fontAlgn="base" hangingPunct="0">
                    <a:spcBef>
                      <a:spcPct val="0"/>
                    </a:spcBef>
                    <a:spcAft>
                      <a:spcPct val="0"/>
                    </a:spcAft>
                    <a:buNone/>
                  </a:pPr>
                  <a:r>
                    <a:rPr lang="en-US" altLang="zh-CN" sz="1000" b="1">
                      <a:solidFill>
                        <a:srgbClr val="000000"/>
                      </a:solidFill>
                      <a:latin typeface="Comic Sans MS" panose="030F0702030302020204" pitchFamily="66" charset="0"/>
                    </a:rPr>
                    <a:t>DMem</a:t>
                  </a:r>
                </a:p>
              </p:txBody>
            </p:sp>
          </p:grpSp>
          <p:sp>
            <p:nvSpPr>
              <p:cNvPr id="34873" name="Freeform 144"/>
              <p:cNvSpPr>
                <a:spLocks noChangeAspect="1"/>
              </p:cNvSpPr>
              <p:nvPr/>
            </p:nvSpPr>
            <p:spPr bwMode="auto">
              <a:xfrm>
                <a:off x="3208" y="1421"/>
                <a:ext cx="332" cy="185"/>
              </a:xfrm>
              <a:custGeom>
                <a:avLst/>
                <a:gdLst>
                  <a:gd name="T0" fmla="*/ 0 w 816"/>
                  <a:gd name="T1" fmla="*/ 0 h 384"/>
                  <a:gd name="T2" fmla="*/ 0 w 816"/>
                  <a:gd name="T3" fmla="*/ 89 h 384"/>
                  <a:gd name="T4" fmla="*/ 119 w 816"/>
                  <a:gd name="T5" fmla="*/ 89 h 384"/>
                  <a:gd name="T6" fmla="*/ 119 w 816"/>
                  <a:gd name="T7" fmla="*/ 33 h 384"/>
                  <a:gd name="T8" fmla="*/ 135 w 816"/>
                  <a:gd name="T9" fmla="*/ 33 h 384"/>
                  <a:gd name="T10" fmla="*/ 0 60000 65536"/>
                  <a:gd name="T11" fmla="*/ 0 60000 65536"/>
                  <a:gd name="T12" fmla="*/ 0 60000 65536"/>
                  <a:gd name="T13" fmla="*/ 0 60000 65536"/>
                  <a:gd name="T14" fmla="*/ 0 60000 65536"/>
                  <a:gd name="T15" fmla="*/ 0 w 816"/>
                  <a:gd name="T16" fmla="*/ 0 h 384"/>
                  <a:gd name="T17" fmla="*/ 816 w 816"/>
                  <a:gd name="T18" fmla="*/ 384 h 384"/>
                </a:gdLst>
                <a:ahLst/>
                <a:cxnLst>
                  <a:cxn ang="T10">
                    <a:pos x="T0" y="T1"/>
                  </a:cxn>
                  <a:cxn ang="T11">
                    <a:pos x="T2" y="T3"/>
                  </a:cxn>
                  <a:cxn ang="T12">
                    <a:pos x="T4" y="T5"/>
                  </a:cxn>
                  <a:cxn ang="T13">
                    <a:pos x="T6" y="T7"/>
                  </a:cxn>
                  <a:cxn ang="T14">
                    <a:pos x="T8" y="T9"/>
                  </a:cxn>
                </a:cxnLst>
                <a:rect l="T15" t="T16" r="T17" b="T18"/>
                <a:pathLst>
                  <a:path w="816" h="384">
                    <a:moveTo>
                      <a:pt x="0" y="0"/>
                    </a:moveTo>
                    <a:lnTo>
                      <a:pt x="0" y="384"/>
                    </a:lnTo>
                    <a:lnTo>
                      <a:pt x="720" y="384"/>
                    </a:lnTo>
                    <a:lnTo>
                      <a:pt x="720" y="144"/>
                    </a:lnTo>
                    <a:lnTo>
                      <a:pt x="816" y="144"/>
                    </a:lnTo>
                  </a:path>
                </a:pathLst>
              </a:custGeom>
              <a:noFill/>
              <a:ln w="28575">
                <a:solidFill>
                  <a:schemeClr val="tx1"/>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4874" name="Line 145"/>
              <p:cNvSpPr>
                <a:spLocks noChangeAspect="1" noChangeShapeType="1"/>
              </p:cNvSpPr>
              <p:nvPr/>
            </p:nvSpPr>
            <p:spPr bwMode="auto">
              <a:xfrm>
                <a:off x="2199" y="1491"/>
                <a:ext cx="230" cy="0"/>
              </a:xfrm>
              <a:prstGeom prst="line">
                <a:avLst/>
              </a:prstGeom>
              <a:noFill/>
              <a:ln w="28575">
                <a:solidFill>
                  <a:schemeClr val="tx1"/>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4875" name="Line 146"/>
              <p:cNvSpPr>
                <a:spLocks noChangeAspect="1" noChangeShapeType="1"/>
              </p:cNvSpPr>
              <p:nvPr/>
            </p:nvSpPr>
            <p:spPr bwMode="auto">
              <a:xfrm>
                <a:off x="2169" y="1351"/>
                <a:ext cx="259" cy="0"/>
              </a:xfrm>
              <a:prstGeom prst="line">
                <a:avLst/>
              </a:prstGeom>
              <a:noFill/>
              <a:ln w="28575">
                <a:solidFill>
                  <a:schemeClr val="tx1"/>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grpSp>
            <p:nvGrpSpPr>
              <p:cNvPr id="34876" name="Group 147"/>
              <p:cNvGrpSpPr>
                <a:grpSpLocks noChangeAspect="1"/>
              </p:cNvGrpSpPr>
              <p:nvPr/>
            </p:nvGrpSpPr>
            <p:grpSpPr bwMode="auto">
              <a:xfrm>
                <a:off x="1933" y="1305"/>
                <a:ext cx="351" cy="232"/>
                <a:chOff x="1061" y="576"/>
                <a:chExt cx="757" cy="480"/>
              </a:xfrm>
            </p:grpSpPr>
            <p:sp>
              <p:nvSpPr>
                <p:cNvPr id="34887" name="Rectangle 148"/>
                <p:cNvSpPr>
                  <a:spLocks noChangeAspect="1" noChangeArrowheads="1"/>
                </p:cNvSpPr>
                <p:nvPr/>
              </p:nvSpPr>
              <p:spPr bwMode="auto">
                <a:xfrm>
                  <a:off x="1197" y="576"/>
                  <a:ext cx="480" cy="480"/>
                </a:xfrm>
                <a:prstGeom prst="rect">
                  <a:avLst/>
                </a:prstGeom>
                <a:solidFill>
                  <a:schemeClr val="bg1"/>
                </a:solidFill>
                <a:ln w="28575">
                  <a:solidFill>
                    <a:schemeClr val="tx1"/>
                  </a:solidFill>
                  <a:miter lim="800000"/>
                </a:ln>
              </p:spPr>
              <p:txBody>
                <a:bodyPr wrap="none" anchor="ctr"/>
                <a:lstStyle/>
                <a:p>
                  <a:pPr algn="r" eaLnBrk="0" fontAlgn="base" hangingPunct="0">
                    <a:spcBef>
                      <a:spcPct val="0"/>
                    </a:spcBef>
                    <a:spcAft>
                      <a:spcPct val="0"/>
                    </a:spcAft>
                  </a:pPr>
                  <a:endParaRPr lang="zh-CN" altLang="zh-CN" sz="1000" b="1">
                    <a:solidFill>
                      <a:srgbClr val="000000"/>
                    </a:solidFill>
                    <a:latin typeface="Comic Sans MS" panose="030F0702030302020204" pitchFamily="66" charset="0"/>
                  </a:endParaRPr>
                </a:p>
              </p:txBody>
            </p:sp>
            <p:sp>
              <p:nvSpPr>
                <p:cNvPr id="34888" name="Text Box 149"/>
                <p:cNvSpPr txBox="1">
                  <a:spLocks noChangeAspect="1" noChangeArrowheads="1"/>
                </p:cNvSpPr>
                <p:nvPr/>
              </p:nvSpPr>
              <p:spPr bwMode="auto">
                <a:xfrm>
                  <a:off x="1061" y="643"/>
                  <a:ext cx="757" cy="289"/>
                </a:xfrm>
                <a:prstGeom prst="rect">
                  <a:avLst/>
                </a:prstGeom>
                <a:noFill/>
                <a:ln w="28575">
                  <a:noFill/>
                  <a:miter lim="800000"/>
                </a:ln>
              </p:spPr>
              <p:txBody>
                <a:bodyPr wrap="none" anchor="ctr">
                  <a:spAutoFit/>
                </a:bodyPr>
                <a:lstStyle/>
                <a:p>
                  <a:pPr indent="0" algn="ctr" eaLnBrk="0" fontAlgn="base" hangingPunct="0">
                    <a:spcBef>
                      <a:spcPct val="0"/>
                    </a:spcBef>
                    <a:spcAft>
                      <a:spcPct val="0"/>
                    </a:spcAft>
                    <a:buNone/>
                  </a:pPr>
                  <a:r>
                    <a:rPr lang="en-US" altLang="zh-CN" sz="1000" b="1">
                      <a:solidFill>
                        <a:srgbClr val="000000"/>
                      </a:solidFill>
                      <a:latin typeface="Comic Sans MS" panose="030F0702030302020204" pitchFamily="66" charset="0"/>
                    </a:rPr>
                    <a:t>Ifetch</a:t>
                  </a:r>
                  <a:endParaRPr lang="en-US" altLang="zh-CN" sz="1000" b="1" dirty="0">
                    <a:solidFill>
                      <a:srgbClr val="000000"/>
                    </a:solidFill>
                    <a:latin typeface="Comic Sans MS" panose="030F0702030302020204" pitchFamily="66" charset="0"/>
                  </a:endParaRPr>
                </a:p>
              </p:txBody>
            </p:sp>
          </p:grpSp>
          <p:grpSp>
            <p:nvGrpSpPr>
              <p:cNvPr id="34877" name="Group 150"/>
              <p:cNvGrpSpPr/>
              <p:nvPr/>
            </p:nvGrpSpPr>
            <p:grpSpPr bwMode="auto">
              <a:xfrm>
                <a:off x="2288" y="1200"/>
                <a:ext cx="1297" cy="441"/>
                <a:chOff x="2112" y="528"/>
                <a:chExt cx="2088" cy="681"/>
              </a:xfrm>
            </p:grpSpPr>
            <p:sp>
              <p:nvSpPr>
                <p:cNvPr id="34883" name="Rectangle 151"/>
                <p:cNvSpPr>
                  <a:spLocks noChangeAspect="1" noChangeArrowheads="1"/>
                </p:cNvSpPr>
                <p:nvPr/>
              </p:nvSpPr>
              <p:spPr bwMode="auto">
                <a:xfrm>
                  <a:off x="2784" y="528"/>
                  <a:ext cx="72" cy="681"/>
                </a:xfrm>
                <a:prstGeom prst="rect">
                  <a:avLst/>
                </a:prstGeom>
                <a:solidFill>
                  <a:schemeClr val="accent2"/>
                </a:solidFill>
                <a:ln w="28575">
                  <a:solidFill>
                    <a:schemeClr val="tx1"/>
                  </a:solid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4884" name="Rectangle 152"/>
                <p:cNvSpPr>
                  <a:spLocks noChangeAspect="1" noChangeArrowheads="1"/>
                </p:cNvSpPr>
                <p:nvPr/>
              </p:nvSpPr>
              <p:spPr bwMode="auto">
                <a:xfrm>
                  <a:off x="4128" y="528"/>
                  <a:ext cx="72" cy="681"/>
                </a:xfrm>
                <a:prstGeom prst="rect">
                  <a:avLst/>
                </a:prstGeom>
                <a:solidFill>
                  <a:schemeClr val="accent2"/>
                </a:solidFill>
                <a:ln w="28575">
                  <a:solidFill>
                    <a:schemeClr val="tx1"/>
                  </a:solid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4885" name="Rectangle 153"/>
                <p:cNvSpPr>
                  <a:spLocks noChangeAspect="1" noChangeArrowheads="1"/>
                </p:cNvSpPr>
                <p:nvPr/>
              </p:nvSpPr>
              <p:spPr bwMode="auto">
                <a:xfrm>
                  <a:off x="2112" y="528"/>
                  <a:ext cx="72" cy="681"/>
                </a:xfrm>
                <a:prstGeom prst="rect">
                  <a:avLst/>
                </a:prstGeom>
                <a:solidFill>
                  <a:schemeClr val="accent2"/>
                </a:solidFill>
                <a:ln w="28575">
                  <a:solidFill>
                    <a:schemeClr val="tx1"/>
                  </a:solid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4886" name="Rectangle 154"/>
                <p:cNvSpPr>
                  <a:spLocks noChangeAspect="1" noChangeArrowheads="1"/>
                </p:cNvSpPr>
                <p:nvPr/>
              </p:nvSpPr>
              <p:spPr bwMode="auto">
                <a:xfrm>
                  <a:off x="3456" y="532"/>
                  <a:ext cx="71" cy="672"/>
                </a:xfrm>
                <a:prstGeom prst="rect">
                  <a:avLst/>
                </a:prstGeom>
                <a:solidFill>
                  <a:schemeClr val="accent2"/>
                </a:solidFill>
                <a:ln w="28575">
                  <a:solidFill>
                    <a:schemeClr val="tx1"/>
                  </a:solid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grpSp>
          <p:grpSp>
            <p:nvGrpSpPr>
              <p:cNvPr id="34878" name="Group 155"/>
              <p:cNvGrpSpPr>
                <a:grpSpLocks noChangeAspect="1"/>
              </p:cNvGrpSpPr>
              <p:nvPr/>
            </p:nvGrpSpPr>
            <p:grpSpPr bwMode="auto">
              <a:xfrm flipH="1">
                <a:off x="3642" y="1296"/>
                <a:ext cx="241" cy="233"/>
                <a:chOff x="1361" y="528"/>
                <a:chExt cx="517" cy="432"/>
              </a:xfrm>
            </p:grpSpPr>
            <p:grpSp>
              <p:nvGrpSpPr>
                <p:cNvPr id="34879" name="Group 156"/>
                <p:cNvGrpSpPr>
                  <a:grpSpLocks noChangeAspect="1"/>
                </p:cNvGrpSpPr>
                <p:nvPr/>
              </p:nvGrpSpPr>
              <p:grpSpPr bwMode="auto">
                <a:xfrm>
                  <a:off x="1374" y="528"/>
                  <a:ext cx="480" cy="432"/>
                  <a:chOff x="1392" y="528"/>
                  <a:chExt cx="480" cy="432"/>
                </a:xfrm>
              </p:grpSpPr>
              <p:sp>
                <p:nvSpPr>
                  <p:cNvPr id="34881" name="Rectangle 157"/>
                  <p:cNvSpPr>
                    <a:spLocks noChangeAspect="1" noChangeArrowheads="1"/>
                  </p:cNvSpPr>
                  <p:nvPr/>
                </p:nvSpPr>
                <p:spPr bwMode="auto">
                  <a:xfrm>
                    <a:off x="1632" y="528"/>
                    <a:ext cx="240" cy="427"/>
                  </a:xfrm>
                  <a:prstGeom prst="rect">
                    <a:avLst/>
                  </a:prstGeom>
                  <a:solidFill>
                    <a:schemeClr val="accent1"/>
                  </a:solidFill>
                  <a:ln w="28575">
                    <a:no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4882" name="Rectangle 158"/>
                  <p:cNvSpPr>
                    <a:spLocks noChangeAspect="1" noChangeArrowheads="1"/>
                  </p:cNvSpPr>
                  <p:nvPr/>
                </p:nvSpPr>
                <p:spPr bwMode="auto">
                  <a:xfrm>
                    <a:off x="1392" y="528"/>
                    <a:ext cx="480" cy="432"/>
                  </a:xfrm>
                  <a:prstGeom prst="rect">
                    <a:avLst/>
                  </a:prstGeom>
                  <a:noFill/>
                  <a:ln w="28575">
                    <a:solidFill>
                      <a:schemeClr val="tx1"/>
                    </a:solidFill>
                    <a:miter lim="800000"/>
                  </a:ln>
                </p:spPr>
                <p:txBody>
                  <a:bodyPr wrap="none" anchor="ctr"/>
                  <a:lstStyle/>
                  <a:p>
                    <a:pPr algn="ctr" eaLnBrk="0" fontAlgn="base" hangingPunct="0">
                      <a:spcBef>
                        <a:spcPct val="0"/>
                      </a:spcBef>
                      <a:spcAft>
                        <a:spcPct val="0"/>
                      </a:spcAft>
                    </a:pPr>
                    <a:endParaRPr lang="zh-CN" altLang="zh-CN" sz="1000" b="1">
                      <a:solidFill>
                        <a:srgbClr val="000000"/>
                      </a:solidFill>
                      <a:latin typeface="Comic Sans MS" panose="030F0702030302020204" pitchFamily="66" charset="0"/>
                    </a:endParaRPr>
                  </a:p>
                </p:txBody>
              </p:sp>
            </p:grpSp>
            <p:sp>
              <p:nvSpPr>
                <p:cNvPr id="34880" name="Text Box 159"/>
                <p:cNvSpPr txBox="1">
                  <a:spLocks noChangeAspect="1" noChangeArrowheads="1"/>
                </p:cNvSpPr>
                <p:nvPr/>
              </p:nvSpPr>
              <p:spPr bwMode="auto">
                <a:xfrm>
                  <a:off x="1361" y="588"/>
                  <a:ext cx="517" cy="259"/>
                </a:xfrm>
                <a:prstGeom prst="rect">
                  <a:avLst/>
                </a:prstGeom>
                <a:noFill/>
                <a:ln w="28575">
                  <a:noFill/>
                  <a:miter lim="800000"/>
                </a:ln>
              </p:spPr>
              <p:txBody>
                <a:bodyPr wrap="none" anchor="ctr">
                  <a:spAutoFit/>
                </a:bodyPr>
                <a:lstStyle/>
                <a:p>
                  <a:pPr indent="0" algn="ctr" eaLnBrk="0" fontAlgn="base" hangingPunct="0">
                    <a:spcBef>
                      <a:spcPct val="0"/>
                    </a:spcBef>
                    <a:spcAft>
                      <a:spcPct val="0"/>
                    </a:spcAft>
                    <a:buNone/>
                  </a:pPr>
                  <a:r>
                    <a:rPr lang="en-US" altLang="zh-CN" sz="1000" b="1">
                      <a:solidFill>
                        <a:srgbClr val="000000"/>
                      </a:solidFill>
                      <a:latin typeface="Comic Sans MS" panose="030F0702030302020204" pitchFamily="66" charset="0"/>
                    </a:rPr>
                    <a:t>Reg</a:t>
                  </a:r>
                </a:p>
              </p:txBody>
            </p:sp>
          </p:grpSp>
        </p:grpSp>
        <p:sp>
          <p:nvSpPr>
            <p:cNvPr id="34865" name="Line 160"/>
            <p:cNvSpPr>
              <a:spLocks noChangeShapeType="1"/>
            </p:cNvSpPr>
            <p:nvPr/>
          </p:nvSpPr>
          <p:spPr bwMode="auto">
            <a:xfrm>
              <a:off x="3936" y="1584"/>
              <a:ext cx="384" cy="1968"/>
            </a:xfrm>
            <a:prstGeom prst="line">
              <a:avLst/>
            </a:prstGeom>
            <a:noFill/>
            <a:ln w="76200">
              <a:solidFill>
                <a:srgbClr val="00CC00"/>
              </a:solidFill>
              <a:round/>
              <a:tailEnd type="triangle" w="med" len="me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grpSp>
      <p:grpSp>
        <p:nvGrpSpPr>
          <p:cNvPr id="34983" name="Group 197"/>
          <p:cNvGrpSpPr/>
          <p:nvPr/>
        </p:nvGrpSpPr>
        <p:grpSpPr bwMode="auto">
          <a:xfrm>
            <a:off x="6630953" y="2438400"/>
            <a:ext cx="3261569" cy="2882900"/>
            <a:chOff x="5281" y="1104"/>
            <a:chExt cx="2055" cy="1816"/>
          </a:xfrm>
        </p:grpSpPr>
        <p:grpSp>
          <p:nvGrpSpPr>
            <p:cNvPr id="34829" name="Group 162"/>
            <p:cNvGrpSpPr/>
            <p:nvPr/>
          </p:nvGrpSpPr>
          <p:grpSpPr bwMode="auto">
            <a:xfrm>
              <a:off x="5281" y="2479"/>
              <a:ext cx="2055" cy="441"/>
              <a:chOff x="1934" y="1200"/>
              <a:chExt cx="1949" cy="441"/>
            </a:xfrm>
          </p:grpSpPr>
          <p:grpSp>
            <p:nvGrpSpPr>
              <p:cNvPr id="34831" name="Group 163"/>
              <p:cNvGrpSpPr>
                <a:grpSpLocks noChangeAspect="1"/>
              </p:cNvGrpSpPr>
              <p:nvPr/>
            </p:nvGrpSpPr>
            <p:grpSpPr bwMode="auto">
              <a:xfrm>
                <a:off x="2418" y="1304"/>
                <a:ext cx="241" cy="233"/>
                <a:chOff x="1352" y="528"/>
                <a:chExt cx="521" cy="432"/>
              </a:xfrm>
            </p:grpSpPr>
            <p:grpSp>
              <p:nvGrpSpPr>
                <p:cNvPr id="34860" name="Group 164"/>
                <p:cNvGrpSpPr>
                  <a:grpSpLocks noChangeAspect="1"/>
                </p:cNvGrpSpPr>
                <p:nvPr/>
              </p:nvGrpSpPr>
              <p:grpSpPr bwMode="auto">
                <a:xfrm>
                  <a:off x="1374" y="528"/>
                  <a:ext cx="480" cy="432"/>
                  <a:chOff x="1392" y="528"/>
                  <a:chExt cx="480" cy="432"/>
                </a:xfrm>
              </p:grpSpPr>
              <p:sp>
                <p:nvSpPr>
                  <p:cNvPr id="34862" name="Rectangle 165"/>
                  <p:cNvSpPr>
                    <a:spLocks noChangeAspect="1" noChangeArrowheads="1"/>
                  </p:cNvSpPr>
                  <p:nvPr/>
                </p:nvSpPr>
                <p:spPr bwMode="auto">
                  <a:xfrm>
                    <a:off x="1632" y="528"/>
                    <a:ext cx="240" cy="427"/>
                  </a:xfrm>
                  <a:prstGeom prst="rect">
                    <a:avLst/>
                  </a:prstGeom>
                  <a:solidFill>
                    <a:schemeClr val="accent1"/>
                  </a:solidFill>
                  <a:ln w="28575">
                    <a:no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4863" name="Rectangle 166"/>
                  <p:cNvSpPr>
                    <a:spLocks noChangeAspect="1" noChangeArrowheads="1"/>
                  </p:cNvSpPr>
                  <p:nvPr/>
                </p:nvSpPr>
                <p:spPr bwMode="auto">
                  <a:xfrm>
                    <a:off x="1392" y="528"/>
                    <a:ext cx="480" cy="432"/>
                  </a:xfrm>
                  <a:prstGeom prst="rect">
                    <a:avLst/>
                  </a:prstGeom>
                  <a:noFill/>
                  <a:ln w="28575">
                    <a:solidFill>
                      <a:schemeClr val="tx1"/>
                    </a:solidFill>
                    <a:miter lim="800000"/>
                  </a:ln>
                </p:spPr>
                <p:txBody>
                  <a:bodyPr wrap="none" anchor="ctr"/>
                  <a:lstStyle/>
                  <a:p>
                    <a:pPr algn="ctr" eaLnBrk="0" fontAlgn="base" hangingPunct="0">
                      <a:spcBef>
                        <a:spcPct val="0"/>
                      </a:spcBef>
                      <a:spcAft>
                        <a:spcPct val="0"/>
                      </a:spcAft>
                    </a:pPr>
                    <a:endParaRPr lang="zh-CN" altLang="zh-CN" sz="1000" b="1">
                      <a:solidFill>
                        <a:srgbClr val="000000"/>
                      </a:solidFill>
                      <a:latin typeface="Comic Sans MS" panose="030F0702030302020204" pitchFamily="66" charset="0"/>
                    </a:endParaRPr>
                  </a:p>
                </p:txBody>
              </p:sp>
            </p:grpSp>
            <p:sp>
              <p:nvSpPr>
                <p:cNvPr id="34861" name="Text Box 167"/>
                <p:cNvSpPr txBox="1">
                  <a:spLocks noChangeAspect="1" noChangeArrowheads="1"/>
                </p:cNvSpPr>
                <p:nvPr/>
              </p:nvSpPr>
              <p:spPr bwMode="auto">
                <a:xfrm>
                  <a:off x="1352" y="588"/>
                  <a:ext cx="521" cy="259"/>
                </a:xfrm>
                <a:prstGeom prst="rect">
                  <a:avLst/>
                </a:prstGeom>
                <a:noFill/>
                <a:ln w="28575">
                  <a:noFill/>
                  <a:miter lim="800000"/>
                </a:ln>
              </p:spPr>
              <p:txBody>
                <a:bodyPr wrap="none" anchor="ctr">
                  <a:spAutoFit/>
                </a:bodyPr>
                <a:lstStyle/>
                <a:p>
                  <a:pPr indent="0" algn="ctr" eaLnBrk="0" fontAlgn="base" hangingPunct="0">
                    <a:spcBef>
                      <a:spcPct val="0"/>
                    </a:spcBef>
                    <a:spcAft>
                      <a:spcPct val="0"/>
                    </a:spcAft>
                    <a:buNone/>
                  </a:pPr>
                  <a:r>
                    <a:rPr lang="en-US" altLang="zh-CN" sz="1000" b="1">
                      <a:solidFill>
                        <a:srgbClr val="000000"/>
                      </a:solidFill>
                      <a:latin typeface="Comic Sans MS" panose="030F0702030302020204" pitchFamily="66" charset="0"/>
                    </a:rPr>
                    <a:t>Reg</a:t>
                  </a:r>
                </a:p>
              </p:txBody>
            </p:sp>
          </p:grpSp>
          <p:sp>
            <p:nvSpPr>
              <p:cNvPr id="34832" name="Line 168"/>
              <p:cNvSpPr>
                <a:spLocks noChangeAspect="1" noChangeShapeType="1"/>
              </p:cNvSpPr>
              <p:nvPr/>
            </p:nvSpPr>
            <p:spPr bwMode="auto">
              <a:xfrm>
                <a:off x="2651" y="1351"/>
                <a:ext cx="244" cy="0"/>
              </a:xfrm>
              <a:prstGeom prst="line">
                <a:avLst/>
              </a:prstGeom>
              <a:noFill/>
              <a:ln w="28575">
                <a:solidFill>
                  <a:schemeClr val="tx1"/>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4833" name="Line 169"/>
              <p:cNvSpPr>
                <a:spLocks noChangeAspect="1" noChangeShapeType="1"/>
              </p:cNvSpPr>
              <p:nvPr/>
            </p:nvSpPr>
            <p:spPr bwMode="auto">
              <a:xfrm>
                <a:off x="2651" y="1490"/>
                <a:ext cx="244" cy="0"/>
              </a:xfrm>
              <a:prstGeom prst="line">
                <a:avLst/>
              </a:prstGeom>
              <a:noFill/>
              <a:ln w="28575">
                <a:solidFill>
                  <a:schemeClr val="tx1"/>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grpSp>
            <p:nvGrpSpPr>
              <p:cNvPr id="34834" name="Group 170"/>
              <p:cNvGrpSpPr>
                <a:grpSpLocks noChangeAspect="1"/>
              </p:cNvGrpSpPr>
              <p:nvPr/>
            </p:nvGrpSpPr>
            <p:grpSpPr bwMode="auto">
              <a:xfrm>
                <a:off x="2851" y="1235"/>
                <a:ext cx="200" cy="371"/>
                <a:chOff x="2991" y="411"/>
                <a:chExt cx="360" cy="768"/>
              </a:xfrm>
            </p:grpSpPr>
            <p:sp>
              <p:nvSpPr>
                <p:cNvPr id="34856" name="AutoShape 171"/>
                <p:cNvSpPr>
                  <a:spLocks noChangeAspect="1" noChangeArrowheads="1"/>
                </p:cNvSpPr>
                <p:nvPr/>
              </p:nvSpPr>
              <p:spPr bwMode="auto">
                <a:xfrm rot="-5400000">
                  <a:off x="2798" y="626"/>
                  <a:ext cx="768" cy="337"/>
                </a:xfrm>
                <a:custGeom>
                  <a:avLst/>
                  <a:gdLst>
                    <a:gd name="T0" fmla="*/ 1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487 h 21600"/>
                    <a:gd name="T14" fmla="*/ 17100 w 21600"/>
                    <a:gd name="T15" fmla="*/ 17113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chemeClr val="bg1"/>
                </a:solidFill>
                <a:ln w="28575">
                  <a:solidFill>
                    <a:schemeClr val="tx1"/>
                  </a:solidFill>
                  <a:miter lim="800000"/>
                </a:ln>
              </p:spPr>
              <p:txBody>
                <a:bodyPr vert="eaVert"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4857" name="AutoShape 172"/>
                <p:cNvSpPr>
                  <a:spLocks noChangeAspect="1" noChangeArrowheads="1"/>
                </p:cNvSpPr>
                <p:nvPr/>
              </p:nvSpPr>
              <p:spPr bwMode="auto">
                <a:xfrm rot="5400000">
                  <a:off x="2957" y="705"/>
                  <a:ext cx="248" cy="180"/>
                </a:xfrm>
                <a:prstGeom prst="triangle">
                  <a:avLst>
                    <a:gd name="adj" fmla="val 50000"/>
                  </a:avLst>
                </a:prstGeom>
                <a:solidFill>
                  <a:schemeClr val="bg1"/>
                </a:solidFill>
                <a:ln w="28575">
                  <a:no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4858" name="Freeform 173"/>
                <p:cNvSpPr>
                  <a:spLocks noChangeAspect="1"/>
                </p:cNvSpPr>
                <p:nvPr/>
              </p:nvSpPr>
              <p:spPr bwMode="auto">
                <a:xfrm rot="5400000">
                  <a:off x="2974" y="725"/>
                  <a:ext cx="218" cy="139"/>
                </a:xfrm>
                <a:custGeom>
                  <a:avLst/>
                  <a:gdLst>
                    <a:gd name="T0" fmla="*/ 0 w 384"/>
                    <a:gd name="T1" fmla="*/ 67 h 288"/>
                    <a:gd name="T2" fmla="*/ 62 w 384"/>
                    <a:gd name="T3" fmla="*/ 0 h 288"/>
                    <a:gd name="T4" fmla="*/ 124 w 384"/>
                    <a:gd name="T5" fmla="*/ 67 h 288"/>
                    <a:gd name="T6" fmla="*/ 0 60000 65536"/>
                    <a:gd name="T7" fmla="*/ 0 60000 65536"/>
                    <a:gd name="T8" fmla="*/ 0 60000 65536"/>
                    <a:gd name="T9" fmla="*/ 0 w 384"/>
                    <a:gd name="T10" fmla="*/ 0 h 288"/>
                    <a:gd name="T11" fmla="*/ 384 w 384"/>
                    <a:gd name="T12" fmla="*/ 288 h 288"/>
                  </a:gdLst>
                  <a:ahLst/>
                  <a:cxnLst>
                    <a:cxn ang="T6">
                      <a:pos x="T0" y="T1"/>
                    </a:cxn>
                    <a:cxn ang="T7">
                      <a:pos x="T2" y="T3"/>
                    </a:cxn>
                    <a:cxn ang="T8">
                      <a:pos x="T4" y="T5"/>
                    </a:cxn>
                  </a:cxnLst>
                  <a:rect l="T9" t="T10" r="T11" b="T12"/>
                  <a:pathLst>
                    <a:path w="384" h="288">
                      <a:moveTo>
                        <a:pt x="0" y="288"/>
                      </a:moveTo>
                      <a:lnTo>
                        <a:pt x="192" y="0"/>
                      </a:lnTo>
                      <a:lnTo>
                        <a:pt x="384" y="288"/>
                      </a:lnTo>
                    </a:path>
                  </a:pathLst>
                </a:custGeom>
                <a:noFill/>
                <a:ln w="28575">
                  <a:solidFill>
                    <a:schemeClr val="tx1"/>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4859" name="Text Box 174"/>
                <p:cNvSpPr txBox="1">
                  <a:spLocks noChangeAspect="1" noChangeArrowheads="1"/>
                </p:cNvSpPr>
                <p:nvPr/>
              </p:nvSpPr>
              <p:spPr bwMode="auto">
                <a:xfrm rot="-5400000">
                  <a:off x="2945" y="633"/>
                  <a:ext cx="572" cy="238"/>
                </a:xfrm>
                <a:prstGeom prst="rect">
                  <a:avLst/>
                </a:prstGeom>
                <a:noFill/>
                <a:ln w="28575">
                  <a:noFill/>
                  <a:miter lim="800000"/>
                </a:ln>
              </p:spPr>
              <p:txBody>
                <a:bodyPr wrap="none" anchor="ctr">
                  <a:spAutoFit/>
                </a:bodyPr>
                <a:lstStyle/>
                <a:p>
                  <a:pPr indent="0" algn="ctr" eaLnBrk="0" fontAlgn="base" hangingPunct="0">
                    <a:spcBef>
                      <a:spcPct val="0"/>
                    </a:spcBef>
                    <a:spcAft>
                      <a:spcPct val="0"/>
                    </a:spcAft>
                    <a:buNone/>
                  </a:pPr>
                  <a:r>
                    <a:rPr lang="en-US" altLang="zh-CN" sz="1000" b="1">
                      <a:solidFill>
                        <a:srgbClr val="000000"/>
                      </a:solidFill>
                      <a:latin typeface="Comic Sans MS" panose="030F0702030302020204" pitchFamily="66" charset="0"/>
                    </a:rPr>
                    <a:t>ALU</a:t>
                  </a:r>
                </a:p>
              </p:txBody>
            </p:sp>
          </p:grpSp>
          <p:sp>
            <p:nvSpPr>
              <p:cNvPr id="34835" name="Line 175"/>
              <p:cNvSpPr>
                <a:spLocks noChangeAspect="1" noChangeShapeType="1"/>
              </p:cNvSpPr>
              <p:nvPr/>
            </p:nvSpPr>
            <p:spPr bwMode="auto">
              <a:xfrm>
                <a:off x="3052" y="1421"/>
                <a:ext cx="245" cy="0"/>
              </a:xfrm>
              <a:prstGeom prst="line">
                <a:avLst/>
              </a:prstGeom>
              <a:noFill/>
              <a:ln w="28575">
                <a:solidFill>
                  <a:schemeClr val="tx1"/>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4836" name="Line 176"/>
              <p:cNvSpPr>
                <a:spLocks noChangeAspect="1" noChangeShapeType="1"/>
              </p:cNvSpPr>
              <p:nvPr/>
            </p:nvSpPr>
            <p:spPr bwMode="auto">
              <a:xfrm>
                <a:off x="3475" y="1421"/>
                <a:ext cx="245" cy="0"/>
              </a:xfrm>
              <a:prstGeom prst="line">
                <a:avLst/>
              </a:prstGeom>
              <a:noFill/>
              <a:ln w="28575">
                <a:solidFill>
                  <a:schemeClr val="tx1"/>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grpSp>
            <p:nvGrpSpPr>
              <p:cNvPr id="34837" name="Group 177"/>
              <p:cNvGrpSpPr>
                <a:grpSpLocks noChangeAspect="1"/>
              </p:cNvGrpSpPr>
              <p:nvPr/>
            </p:nvGrpSpPr>
            <p:grpSpPr bwMode="auto">
              <a:xfrm>
                <a:off x="3181" y="1305"/>
                <a:ext cx="332" cy="232"/>
                <a:chOff x="3792" y="576"/>
                <a:chExt cx="718" cy="480"/>
              </a:xfrm>
            </p:grpSpPr>
            <p:sp>
              <p:nvSpPr>
                <p:cNvPr id="34854" name="Rectangle 178"/>
                <p:cNvSpPr>
                  <a:spLocks noChangeAspect="1" noChangeArrowheads="1"/>
                </p:cNvSpPr>
                <p:nvPr/>
              </p:nvSpPr>
              <p:spPr bwMode="auto">
                <a:xfrm>
                  <a:off x="3915" y="576"/>
                  <a:ext cx="480" cy="480"/>
                </a:xfrm>
                <a:prstGeom prst="rect">
                  <a:avLst/>
                </a:prstGeom>
                <a:solidFill>
                  <a:schemeClr val="bg1"/>
                </a:solidFill>
                <a:ln w="28575">
                  <a:solidFill>
                    <a:schemeClr val="tx1"/>
                  </a:solidFill>
                  <a:miter lim="800000"/>
                </a:ln>
              </p:spPr>
              <p:txBody>
                <a:bodyPr wrap="none" anchor="ctr"/>
                <a:lstStyle/>
                <a:p>
                  <a:pPr algn="r" eaLnBrk="0" fontAlgn="base" hangingPunct="0">
                    <a:spcBef>
                      <a:spcPct val="0"/>
                    </a:spcBef>
                    <a:spcAft>
                      <a:spcPct val="0"/>
                    </a:spcAft>
                  </a:pPr>
                  <a:endParaRPr lang="zh-CN" altLang="zh-CN" sz="1000" b="1">
                    <a:solidFill>
                      <a:srgbClr val="000000"/>
                    </a:solidFill>
                    <a:latin typeface="Comic Sans MS" panose="030F0702030302020204" pitchFamily="66" charset="0"/>
                  </a:endParaRPr>
                </a:p>
              </p:txBody>
            </p:sp>
            <p:sp>
              <p:nvSpPr>
                <p:cNvPr id="34855" name="Text Box 179"/>
                <p:cNvSpPr txBox="1">
                  <a:spLocks noChangeAspect="1" noChangeArrowheads="1"/>
                </p:cNvSpPr>
                <p:nvPr/>
              </p:nvSpPr>
              <p:spPr bwMode="auto">
                <a:xfrm>
                  <a:off x="3792" y="643"/>
                  <a:ext cx="718" cy="289"/>
                </a:xfrm>
                <a:prstGeom prst="rect">
                  <a:avLst/>
                </a:prstGeom>
                <a:noFill/>
                <a:ln w="28575">
                  <a:noFill/>
                  <a:miter lim="800000"/>
                </a:ln>
              </p:spPr>
              <p:txBody>
                <a:bodyPr wrap="none" anchor="ctr">
                  <a:spAutoFit/>
                </a:bodyPr>
                <a:lstStyle/>
                <a:p>
                  <a:pPr indent="0" algn="ctr" eaLnBrk="0" fontAlgn="base" hangingPunct="0">
                    <a:spcBef>
                      <a:spcPct val="0"/>
                    </a:spcBef>
                    <a:spcAft>
                      <a:spcPct val="0"/>
                    </a:spcAft>
                    <a:buNone/>
                  </a:pPr>
                  <a:r>
                    <a:rPr lang="en-US" altLang="zh-CN" sz="1000" b="1">
                      <a:solidFill>
                        <a:srgbClr val="000000"/>
                      </a:solidFill>
                      <a:latin typeface="Comic Sans MS" panose="030F0702030302020204" pitchFamily="66" charset="0"/>
                    </a:rPr>
                    <a:t>DMem</a:t>
                  </a:r>
                </a:p>
              </p:txBody>
            </p:sp>
          </p:grpSp>
          <p:sp>
            <p:nvSpPr>
              <p:cNvPr id="34838" name="Freeform 180"/>
              <p:cNvSpPr>
                <a:spLocks noChangeAspect="1"/>
              </p:cNvSpPr>
              <p:nvPr/>
            </p:nvSpPr>
            <p:spPr bwMode="auto">
              <a:xfrm>
                <a:off x="3208" y="1421"/>
                <a:ext cx="332" cy="185"/>
              </a:xfrm>
              <a:custGeom>
                <a:avLst/>
                <a:gdLst>
                  <a:gd name="T0" fmla="*/ 0 w 816"/>
                  <a:gd name="T1" fmla="*/ 0 h 384"/>
                  <a:gd name="T2" fmla="*/ 0 w 816"/>
                  <a:gd name="T3" fmla="*/ 89 h 384"/>
                  <a:gd name="T4" fmla="*/ 119 w 816"/>
                  <a:gd name="T5" fmla="*/ 89 h 384"/>
                  <a:gd name="T6" fmla="*/ 119 w 816"/>
                  <a:gd name="T7" fmla="*/ 33 h 384"/>
                  <a:gd name="T8" fmla="*/ 135 w 816"/>
                  <a:gd name="T9" fmla="*/ 33 h 384"/>
                  <a:gd name="T10" fmla="*/ 0 60000 65536"/>
                  <a:gd name="T11" fmla="*/ 0 60000 65536"/>
                  <a:gd name="T12" fmla="*/ 0 60000 65536"/>
                  <a:gd name="T13" fmla="*/ 0 60000 65536"/>
                  <a:gd name="T14" fmla="*/ 0 60000 65536"/>
                  <a:gd name="T15" fmla="*/ 0 w 816"/>
                  <a:gd name="T16" fmla="*/ 0 h 384"/>
                  <a:gd name="T17" fmla="*/ 816 w 816"/>
                  <a:gd name="T18" fmla="*/ 384 h 384"/>
                </a:gdLst>
                <a:ahLst/>
                <a:cxnLst>
                  <a:cxn ang="T10">
                    <a:pos x="T0" y="T1"/>
                  </a:cxn>
                  <a:cxn ang="T11">
                    <a:pos x="T2" y="T3"/>
                  </a:cxn>
                  <a:cxn ang="T12">
                    <a:pos x="T4" y="T5"/>
                  </a:cxn>
                  <a:cxn ang="T13">
                    <a:pos x="T6" y="T7"/>
                  </a:cxn>
                  <a:cxn ang="T14">
                    <a:pos x="T8" y="T9"/>
                  </a:cxn>
                </a:cxnLst>
                <a:rect l="T15" t="T16" r="T17" b="T18"/>
                <a:pathLst>
                  <a:path w="816" h="384">
                    <a:moveTo>
                      <a:pt x="0" y="0"/>
                    </a:moveTo>
                    <a:lnTo>
                      <a:pt x="0" y="384"/>
                    </a:lnTo>
                    <a:lnTo>
                      <a:pt x="720" y="384"/>
                    </a:lnTo>
                    <a:lnTo>
                      <a:pt x="720" y="144"/>
                    </a:lnTo>
                    <a:lnTo>
                      <a:pt x="816" y="144"/>
                    </a:lnTo>
                  </a:path>
                </a:pathLst>
              </a:custGeom>
              <a:noFill/>
              <a:ln w="28575">
                <a:solidFill>
                  <a:schemeClr val="tx1"/>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4839" name="Line 181"/>
              <p:cNvSpPr>
                <a:spLocks noChangeAspect="1" noChangeShapeType="1"/>
              </p:cNvSpPr>
              <p:nvPr/>
            </p:nvSpPr>
            <p:spPr bwMode="auto">
              <a:xfrm>
                <a:off x="2199" y="1491"/>
                <a:ext cx="230" cy="0"/>
              </a:xfrm>
              <a:prstGeom prst="line">
                <a:avLst/>
              </a:prstGeom>
              <a:noFill/>
              <a:ln w="28575">
                <a:solidFill>
                  <a:schemeClr val="tx1"/>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4840" name="Line 182"/>
              <p:cNvSpPr>
                <a:spLocks noChangeAspect="1" noChangeShapeType="1"/>
              </p:cNvSpPr>
              <p:nvPr/>
            </p:nvSpPr>
            <p:spPr bwMode="auto">
              <a:xfrm>
                <a:off x="2169" y="1351"/>
                <a:ext cx="259" cy="0"/>
              </a:xfrm>
              <a:prstGeom prst="line">
                <a:avLst/>
              </a:prstGeom>
              <a:noFill/>
              <a:ln w="28575">
                <a:solidFill>
                  <a:schemeClr val="tx1"/>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grpSp>
            <p:nvGrpSpPr>
              <p:cNvPr id="34841" name="Group 183"/>
              <p:cNvGrpSpPr>
                <a:grpSpLocks noChangeAspect="1"/>
              </p:cNvGrpSpPr>
              <p:nvPr/>
            </p:nvGrpSpPr>
            <p:grpSpPr bwMode="auto">
              <a:xfrm>
                <a:off x="1934" y="1305"/>
                <a:ext cx="351" cy="232"/>
                <a:chOff x="1064" y="576"/>
                <a:chExt cx="756" cy="480"/>
              </a:xfrm>
            </p:grpSpPr>
            <p:sp>
              <p:nvSpPr>
                <p:cNvPr id="34852" name="Rectangle 184"/>
                <p:cNvSpPr>
                  <a:spLocks noChangeAspect="1" noChangeArrowheads="1"/>
                </p:cNvSpPr>
                <p:nvPr/>
              </p:nvSpPr>
              <p:spPr bwMode="auto">
                <a:xfrm>
                  <a:off x="1197" y="576"/>
                  <a:ext cx="480" cy="480"/>
                </a:xfrm>
                <a:prstGeom prst="rect">
                  <a:avLst/>
                </a:prstGeom>
                <a:solidFill>
                  <a:schemeClr val="bg1"/>
                </a:solidFill>
                <a:ln w="28575">
                  <a:solidFill>
                    <a:schemeClr val="tx1"/>
                  </a:solidFill>
                  <a:miter lim="800000"/>
                </a:ln>
              </p:spPr>
              <p:txBody>
                <a:bodyPr wrap="none" anchor="ctr"/>
                <a:lstStyle/>
                <a:p>
                  <a:pPr algn="r" eaLnBrk="0" fontAlgn="base" hangingPunct="0">
                    <a:spcBef>
                      <a:spcPct val="0"/>
                    </a:spcBef>
                    <a:spcAft>
                      <a:spcPct val="0"/>
                    </a:spcAft>
                  </a:pPr>
                  <a:endParaRPr lang="zh-CN" altLang="zh-CN" sz="1000" b="1">
                    <a:solidFill>
                      <a:srgbClr val="000000"/>
                    </a:solidFill>
                    <a:latin typeface="Comic Sans MS" panose="030F0702030302020204" pitchFamily="66" charset="0"/>
                  </a:endParaRPr>
                </a:p>
              </p:txBody>
            </p:sp>
            <p:sp>
              <p:nvSpPr>
                <p:cNvPr id="34853" name="Text Box 185"/>
                <p:cNvSpPr txBox="1">
                  <a:spLocks noChangeAspect="1" noChangeArrowheads="1"/>
                </p:cNvSpPr>
                <p:nvPr/>
              </p:nvSpPr>
              <p:spPr bwMode="auto">
                <a:xfrm>
                  <a:off x="1064" y="643"/>
                  <a:ext cx="756" cy="289"/>
                </a:xfrm>
                <a:prstGeom prst="rect">
                  <a:avLst/>
                </a:prstGeom>
                <a:noFill/>
                <a:ln w="28575">
                  <a:noFill/>
                  <a:miter lim="800000"/>
                </a:ln>
              </p:spPr>
              <p:txBody>
                <a:bodyPr wrap="none" anchor="ctr">
                  <a:spAutoFit/>
                </a:bodyPr>
                <a:lstStyle/>
                <a:p>
                  <a:pPr indent="0" algn="ctr" eaLnBrk="0" fontAlgn="base" hangingPunct="0">
                    <a:spcBef>
                      <a:spcPct val="0"/>
                    </a:spcBef>
                    <a:spcAft>
                      <a:spcPct val="0"/>
                    </a:spcAft>
                    <a:buNone/>
                  </a:pPr>
                  <a:r>
                    <a:rPr lang="en-US" altLang="zh-CN" sz="1000" b="1">
                      <a:solidFill>
                        <a:srgbClr val="000000"/>
                      </a:solidFill>
                      <a:latin typeface="Comic Sans MS" panose="030F0702030302020204" pitchFamily="66" charset="0"/>
                    </a:rPr>
                    <a:t>Ifetch</a:t>
                  </a:r>
                  <a:endParaRPr lang="en-US" altLang="zh-CN" sz="1000" b="1" dirty="0">
                    <a:solidFill>
                      <a:srgbClr val="000000"/>
                    </a:solidFill>
                    <a:latin typeface="Comic Sans MS" panose="030F0702030302020204" pitchFamily="66" charset="0"/>
                  </a:endParaRPr>
                </a:p>
              </p:txBody>
            </p:sp>
          </p:grpSp>
          <p:grpSp>
            <p:nvGrpSpPr>
              <p:cNvPr id="34842" name="Group 186"/>
              <p:cNvGrpSpPr/>
              <p:nvPr/>
            </p:nvGrpSpPr>
            <p:grpSpPr bwMode="auto">
              <a:xfrm>
                <a:off x="2288" y="1200"/>
                <a:ext cx="1297" cy="441"/>
                <a:chOff x="2112" y="528"/>
                <a:chExt cx="2088" cy="681"/>
              </a:xfrm>
            </p:grpSpPr>
            <p:sp>
              <p:nvSpPr>
                <p:cNvPr id="34848" name="Rectangle 187"/>
                <p:cNvSpPr>
                  <a:spLocks noChangeAspect="1" noChangeArrowheads="1"/>
                </p:cNvSpPr>
                <p:nvPr/>
              </p:nvSpPr>
              <p:spPr bwMode="auto">
                <a:xfrm>
                  <a:off x="2784" y="528"/>
                  <a:ext cx="72" cy="681"/>
                </a:xfrm>
                <a:prstGeom prst="rect">
                  <a:avLst/>
                </a:prstGeom>
                <a:solidFill>
                  <a:schemeClr val="accent2"/>
                </a:solidFill>
                <a:ln w="28575">
                  <a:solidFill>
                    <a:schemeClr val="tx1"/>
                  </a:solid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4849" name="Rectangle 188"/>
                <p:cNvSpPr>
                  <a:spLocks noChangeAspect="1" noChangeArrowheads="1"/>
                </p:cNvSpPr>
                <p:nvPr/>
              </p:nvSpPr>
              <p:spPr bwMode="auto">
                <a:xfrm>
                  <a:off x="4128" y="528"/>
                  <a:ext cx="72" cy="681"/>
                </a:xfrm>
                <a:prstGeom prst="rect">
                  <a:avLst/>
                </a:prstGeom>
                <a:solidFill>
                  <a:schemeClr val="accent2"/>
                </a:solidFill>
                <a:ln w="28575">
                  <a:solidFill>
                    <a:schemeClr val="tx1"/>
                  </a:solid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4850" name="Rectangle 189"/>
                <p:cNvSpPr>
                  <a:spLocks noChangeAspect="1" noChangeArrowheads="1"/>
                </p:cNvSpPr>
                <p:nvPr/>
              </p:nvSpPr>
              <p:spPr bwMode="auto">
                <a:xfrm>
                  <a:off x="2112" y="528"/>
                  <a:ext cx="72" cy="681"/>
                </a:xfrm>
                <a:prstGeom prst="rect">
                  <a:avLst/>
                </a:prstGeom>
                <a:solidFill>
                  <a:schemeClr val="accent2"/>
                </a:solidFill>
                <a:ln w="28575">
                  <a:solidFill>
                    <a:schemeClr val="tx1"/>
                  </a:solid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4851" name="Rectangle 190"/>
                <p:cNvSpPr>
                  <a:spLocks noChangeAspect="1" noChangeArrowheads="1"/>
                </p:cNvSpPr>
                <p:nvPr/>
              </p:nvSpPr>
              <p:spPr bwMode="auto">
                <a:xfrm>
                  <a:off x="3456" y="532"/>
                  <a:ext cx="71" cy="672"/>
                </a:xfrm>
                <a:prstGeom prst="rect">
                  <a:avLst/>
                </a:prstGeom>
                <a:solidFill>
                  <a:schemeClr val="accent2"/>
                </a:solidFill>
                <a:ln w="28575">
                  <a:solidFill>
                    <a:schemeClr val="tx1"/>
                  </a:solid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grpSp>
          <p:grpSp>
            <p:nvGrpSpPr>
              <p:cNvPr id="34843" name="Group 191"/>
              <p:cNvGrpSpPr>
                <a:grpSpLocks noChangeAspect="1"/>
              </p:cNvGrpSpPr>
              <p:nvPr/>
            </p:nvGrpSpPr>
            <p:grpSpPr bwMode="auto">
              <a:xfrm flipH="1">
                <a:off x="3642" y="1296"/>
                <a:ext cx="241" cy="233"/>
                <a:chOff x="1361" y="528"/>
                <a:chExt cx="517" cy="432"/>
              </a:xfrm>
            </p:grpSpPr>
            <p:grpSp>
              <p:nvGrpSpPr>
                <p:cNvPr id="34844" name="Group 192"/>
                <p:cNvGrpSpPr>
                  <a:grpSpLocks noChangeAspect="1"/>
                </p:cNvGrpSpPr>
                <p:nvPr/>
              </p:nvGrpSpPr>
              <p:grpSpPr bwMode="auto">
                <a:xfrm>
                  <a:off x="1374" y="528"/>
                  <a:ext cx="480" cy="432"/>
                  <a:chOff x="1392" y="528"/>
                  <a:chExt cx="480" cy="432"/>
                </a:xfrm>
              </p:grpSpPr>
              <p:sp>
                <p:nvSpPr>
                  <p:cNvPr id="34846" name="Rectangle 193"/>
                  <p:cNvSpPr>
                    <a:spLocks noChangeAspect="1" noChangeArrowheads="1"/>
                  </p:cNvSpPr>
                  <p:nvPr/>
                </p:nvSpPr>
                <p:spPr bwMode="auto">
                  <a:xfrm>
                    <a:off x="1632" y="528"/>
                    <a:ext cx="240" cy="427"/>
                  </a:xfrm>
                  <a:prstGeom prst="rect">
                    <a:avLst/>
                  </a:prstGeom>
                  <a:solidFill>
                    <a:schemeClr val="accent1"/>
                  </a:solidFill>
                  <a:ln w="28575">
                    <a:no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4847" name="Rectangle 194"/>
                  <p:cNvSpPr>
                    <a:spLocks noChangeAspect="1" noChangeArrowheads="1"/>
                  </p:cNvSpPr>
                  <p:nvPr/>
                </p:nvSpPr>
                <p:spPr bwMode="auto">
                  <a:xfrm>
                    <a:off x="1392" y="528"/>
                    <a:ext cx="480" cy="432"/>
                  </a:xfrm>
                  <a:prstGeom prst="rect">
                    <a:avLst/>
                  </a:prstGeom>
                  <a:noFill/>
                  <a:ln w="28575">
                    <a:solidFill>
                      <a:schemeClr val="tx1"/>
                    </a:solidFill>
                    <a:miter lim="800000"/>
                  </a:ln>
                </p:spPr>
                <p:txBody>
                  <a:bodyPr wrap="none" anchor="ctr"/>
                  <a:lstStyle/>
                  <a:p>
                    <a:pPr algn="ctr" eaLnBrk="0" fontAlgn="base" hangingPunct="0">
                      <a:spcBef>
                        <a:spcPct val="0"/>
                      </a:spcBef>
                      <a:spcAft>
                        <a:spcPct val="0"/>
                      </a:spcAft>
                    </a:pPr>
                    <a:endParaRPr lang="zh-CN" altLang="zh-CN" sz="1000" b="1">
                      <a:solidFill>
                        <a:srgbClr val="000000"/>
                      </a:solidFill>
                      <a:latin typeface="Comic Sans MS" panose="030F0702030302020204" pitchFamily="66" charset="0"/>
                    </a:endParaRPr>
                  </a:p>
                </p:txBody>
              </p:sp>
            </p:grpSp>
            <p:sp>
              <p:nvSpPr>
                <p:cNvPr id="34845" name="Text Box 195"/>
                <p:cNvSpPr txBox="1">
                  <a:spLocks noChangeAspect="1" noChangeArrowheads="1"/>
                </p:cNvSpPr>
                <p:nvPr/>
              </p:nvSpPr>
              <p:spPr bwMode="auto">
                <a:xfrm>
                  <a:off x="1361" y="588"/>
                  <a:ext cx="517" cy="259"/>
                </a:xfrm>
                <a:prstGeom prst="rect">
                  <a:avLst/>
                </a:prstGeom>
                <a:noFill/>
                <a:ln w="28575">
                  <a:noFill/>
                  <a:miter lim="800000"/>
                </a:ln>
              </p:spPr>
              <p:txBody>
                <a:bodyPr wrap="none" anchor="ctr">
                  <a:spAutoFit/>
                </a:bodyPr>
                <a:lstStyle/>
                <a:p>
                  <a:pPr indent="0" algn="ctr" eaLnBrk="0" fontAlgn="base" hangingPunct="0">
                    <a:spcBef>
                      <a:spcPct val="0"/>
                    </a:spcBef>
                    <a:spcAft>
                      <a:spcPct val="0"/>
                    </a:spcAft>
                    <a:buNone/>
                  </a:pPr>
                  <a:r>
                    <a:rPr lang="en-US" altLang="zh-CN" sz="1000" b="1">
                      <a:solidFill>
                        <a:srgbClr val="000000"/>
                      </a:solidFill>
                      <a:latin typeface="Comic Sans MS" panose="030F0702030302020204" pitchFamily="66" charset="0"/>
                    </a:rPr>
                    <a:t>Reg</a:t>
                  </a:r>
                </a:p>
              </p:txBody>
            </p:sp>
          </p:grpSp>
        </p:grpSp>
        <p:sp>
          <p:nvSpPr>
            <p:cNvPr id="34830" name="Line 196"/>
            <p:cNvSpPr>
              <a:spLocks noChangeShapeType="1"/>
            </p:cNvSpPr>
            <p:nvPr/>
          </p:nvSpPr>
          <p:spPr bwMode="auto">
            <a:xfrm flipH="1">
              <a:off x="5922" y="1104"/>
              <a:ext cx="15" cy="1500"/>
            </a:xfrm>
            <a:prstGeom prst="line">
              <a:avLst/>
            </a:prstGeom>
            <a:noFill/>
            <a:ln w="76200">
              <a:solidFill>
                <a:srgbClr val="FF3300"/>
              </a:solidFill>
              <a:round/>
              <a:tailEnd type="triangle" w="med" len="me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6869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499"/>
                                          </p:stCondLst>
                                        </p:cTn>
                                        <p:tgtEl>
                                          <p:spTgt spid="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499"/>
                                          </p:stCondLst>
                                        </p:cTn>
                                        <p:tgtEl>
                                          <p:spTgt spid="3498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499"/>
                                          </p:stCondLst>
                                        </p:cTn>
                                        <p:tgtEl>
                                          <p:spTgt spid="349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696" grpId="0" bldLvl="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Line 2"/>
          <p:cNvSpPr>
            <a:spLocks noChangeShapeType="1"/>
          </p:cNvSpPr>
          <p:nvPr/>
        </p:nvSpPr>
        <p:spPr bwMode="auto">
          <a:xfrm>
            <a:off x="4114800" y="1676400"/>
            <a:ext cx="6311900" cy="0"/>
          </a:xfrm>
          <a:prstGeom prst="line">
            <a:avLst/>
          </a:prstGeom>
          <a:noFill/>
          <a:ln w="25400">
            <a:solidFill>
              <a:schemeClr val="tx1"/>
            </a:solidFill>
            <a:round/>
            <a:tailEnd type="triangle" w="med" len="me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8915" name="Rectangle 3"/>
          <p:cNvSpPr>
            <a:spLocks noChangeArrowheads="1"/>
          </p:cNvSpPr>
          <p:nvPr/>
        </p:nvSpPr>
        <p:spPr bwMode="auto">
          <a:xfrm>
            <a:off x="4644390" y="1295400"/>
            <a:ext cx="1826260" cy="323850"/>
          </a:xfrm>
          <a:prstGeom prst="rect">
            <a:avLst/>
          </a:prstGeom>
          <a:noFill/>
          <a:ln w="12700">
            <a:noFill/>
            <a:miter lim="800000"/>
          </a:ln>
        </p:spPr>
        <p:txBody>
          <a:bodyPr wrap="none" lIns="90488" tIns="44450" rIns="90488" bIns="44450">
            <a:spAutoFit/>
          </a:bodyPr>
          <a:lstStyle/>
          <a:p>
            <a:pPr indent="0" algn="r" eaLnBrk="0" fontAlgn="base" hangingPunct="0">
              <a:spcBef>
                <a:spcPct val="0"/>
              </a:spcBef>
              <a:spcAft>
                <a:spcPct val="0"/>
              </a:spcAft>
              <a:buNone/>
            </a:pPr>
            <a:r>
              <a:rPr lang="zh-CN" altLang="en-US" b="1" i="1">
                <a:solidFill>
                  <a:srgbClr val="000000"/>
                </a:solidFill>
                <a:latin typeface="Comic Sans MS" panose="030F0702030302020204" pitchFamily="66" charset="0"/>
              </a:rPr>
              <a:t>时间 </a:t>
            </a:r>
            <a:r>
              <a:rPr lang="en-US" altLang="zh-CN" b="1" i="1">
                <a:solidFill>
                  <a:srgbClr val="000000"/>
                </a:solidFill>
                <a:latin typeface="Comic Sans MS" panose="030F0702030302020204" pitchFamily="66" charset="0"/>
              </a:rPr>
              <a:t>(</a:t>
            </a:r>
            <a:r>
              <a:rPr lang="zh-CN" altLang="en-US" b="1" i="1">
                <a:solidFill>
                  <a:srgbClr val="000000"/>
                </a:solidFill>
                <a:latin typeface="Comic Sans MS" panose="030F0702030302020204" pitchFamily="66" charset="0"/>
              </a:rPr>
              <a:t>时钟周期</a:t>
            </a:r>
            <a:r>
              <a:rPr lang="en-US" altLang="zh-CN" b="1" i="1">
                <a:solidFill>
                  <a:srgbClr val="000000"/>
                </a:solidFill>
                <a:latin typeface="Comic Sans MS" panose="030F0702030302020204" pitchFamily="66" charset="0"/>
              </a:rPr>
              <a:t>)</a:t>
            </a:r>
          </a:p>
        </p:txBody>
      </p:sp>
      <p:sp>
        <p:nvSpPr>
          <p:cNvPr id="207876" name="Rectangle 4"/>
          <p:cNvSpPr>
            <a:spLocks noGrp="1" noChangeArrowheads="1"/>
          </p:cNvSpPr>
          <p:nvPr>
            <p:ph type="title" idx="4294967295"/>
          </p:nvPr>
        </p:nvSpPr>
        <p:spPr>
          <a:xfrm>
            <a:off x="0" y="301625"/>
            <a:ext cx="8070850" cy="409575"/>
          </a:xfrm>
        </p:spPr>
        <p:txBody>
          <a:bodyPr lIns="90488" tIns="44450" rIns="90488" bIns="44450"/>
          <a:lstStyle/>
          <a:p>
            <a:pPr algn="l" eaLnBrk="1" hangingPunct="1">
              <a:defRPr/>
            </a:pPr>
            <a:r>
              <a:rPr lang="zh-CN" altLang="en-US" dirty="0"/>
              <a:t>数据冒险解决策略－旁路</a:t>
            </a:r>
            <a:r>
              <a:rPr lang="en-US" altLang="zh-CN" dirty="0"/>
              <a:t>(</a:t>
            </a:r>
            <a:r>
              <a:rPr lang="zh-CN" altLang="en-US" dirty="0"/>
              <a:t>转发</a:t>
            </a:r>
            <a:r>
              <a:rPr lang="en-US" altLang="zh-CN" dirty="0"/>
              <a:t>)</a:t>
            </a:r>
            <a:endParaRPr lang="zh-CN" altLang="en-US" sz="2800" dirty="0">
              <a:solidFill>
                <a:schemeClr val="tx1"/>
              </a:solidFill>
            </a:endParaRPr>
          </a:p>
        </p:txBody>
      </p:sp>
      <p:grpSp>
        <p:nvGrpSpPr>
          <p:cNvPr id="38917" name="Group 5"/>
          <p:cNvGrpSpPr/>
          <p:nvPr/>
        </p:nvGrpSpPr>
        <p:grpSpPr bwMode="auto">
          <a:xfrm>
            <a:off x="1600200" y="1736725"/>
            <a:ext cx="3336925" cy="4197350"/>
            <a:chOff x="48" y="1094"/>
            <a:chExt cx="2102" cy="2644"/>
          </a:xfrm>
        </p:grpSpPr>
        <p:sp>
          <p:nvSpPr>
            <p:cNvPr id="39091" name="Rectangle 6"/>
            <p:cNvSpPr>
              <a:spLocks noChangeArrowheads="1"/>
            </p:cNvSpPr>
            <p:nvPr/>
          </p:nvSpPr>
          <p:spPr bwMode="auto">
            <a:xfrm>
              <a:off x="48" y="1096"/>
              <a:ext cx="258" cy="945"/>
            </a:xfrm>
            <a:prstGeom prst="rect">
              <a:avLst/>
            </a:prstGeom>
            <a:noFill/>
            <a:ln w="12700">
              <a:noFill/>
              <a:miter lim="800000"/>
            </a:ln>
          </p:spPr>
          <p:txBody>
            <a:bodyPr wrap="none" lIns="90488" tIns="44450" rIns="90488" bIns="44450">
              <a:spAutoFit/>
            </a:bodyPr>
            <a:lstStyle/>
            <a:p>
              <a:pPr indent="0" algn="r" eaLnBrk="0" fontAlgn="base" hangingPunct="0">
                <a:spcBef>
                  <a:spcPct val="0"/>
                </a:spcBef>
                <a:spcAft>
                  <a:spcPct val="0"/>
                </a:spcAft>
                <a:buNone/>
              </a:pPr>
              <a:r>
                <a:rPr lang="zh-CN" altLang="en-US" b="1" i="1">
                  <a:solidFill>
                    <a:srgbClr val="000000"/>
                  </a:solidFill>
                  <a:latin typeface="Comic Sans MS" panose="030F0702030302020204" pitchFamily="66" charset="0"/>
                </a:rPr>
                <a:t>指</a:t>
              </a:r>
            </a:p>
            <a:p>
              <a:pPr indent="0" algn="r" eaLnBrk="0" fontAlgn="base" hangingPunct="0">
                <a:spcBef>
                  <a:spcPct val="0"/>
                </a:spcBef>
                <a:spcAft>
                  <a:spcPct val="0"/>
                </a:spcAft>
                <a:buNone/>
              </a:pPr>
              <a:r>
                <a:rPr lang="zh-CN" altLang="en-US" b="1" i="1">
                  <a:solidFill>
                    <a:srgbClr val="000000"/>
                  </a:solidFill>
                  <a:latin typeface="Comic Sans MS" panose="030F0702030302020204" pitchFamily="66" charset="0"/>
                </a:rPr>
                <a:t>令</a:t>
              </a:r>
            </a:p>
            <a:p>
              <a:pPr indent="0" algn="r" eaLnBrk="0" fontAlgn="base" hangingPunct="0">
                <a:spcBef>
                  <a:spcPct val="0"/>
                </a:spcBef>
                <a:spcAft>
                  <a:spcPct val="0"/>
                </a:spcAft>
                <a:buNone/>
              </a:pPr>
              <a:r>
                <a:rPr lang="zh-CN" altLang="en-US" b="1" i="1">
                  <a:solidFill>
                    <a:srgbClr val="000000"/>
                  </a:solidFill>
                  <a:latin typeface="Comic Sans MS" panose="030F0702030302020204" pitchFamily="66" charset="0"/>
                </a:rPr>
                <a:t>执</a:t>
              </a:r>
            </a:p>
            <a:p>
              <a:pPr indent="0" algn="r" eaLnBrk="0" fontAlgn="base" hangingPunct="0">
                <a:spcBef>
                  <a:spcPct val="0"/>
                </a:spcBef>
                <a:spcAft>
                  <a:spcPct val="0"/>
                </a:spcAft>
                <a:buNone/>
              </a:pPr>
              <a:r>
                <a:rPr lang="zh-CN" altLang="en-US" b="1" i="1">
                  <a:solidFill>
                    <a:srgbClr val="000000"/>
                  </a:solidFill>
                  <a:latin typeface="Comic Sans MS" panose="030F0702030302020204" pitchFamily="66" charset="0"/>
                </a:rPr>
                <a:t>行</a:t>
              </a:r>
            </a:p>
            <a:p>
              <a:pPr indent="0" algn="r" eaLnBrk="0" fontAlgn="base" hangingPunct="0">
                <a:spcBef>
                  <a:spcPct val="0"/>
                </a:spcBef>
                <a:spcAft>
                  <a:spcPct val="0"/>
                </a:spcAft>
                <a:buNone/>
              </a:pPr>
              <a:r>
                <a:rPr lang="zh-CN" altLang="en-US" b="1" i="1">
                  <a:solidFill>
                    <a:srgbClr val="000000"/>
                  </a:solidFill>
                  <a:latin typeface="Comic Sans MS" panose="030F0702030302020204" pitchFamily="66" charset="0"/>
                </a:rPr>
                <a:t>次</a:t>
              </a:r>
            </a:p>
            <a:p>
              <a:pPr indent="0" algn="r" eaLnBrk="0" fontAlgn="base" hangingPunct="0">
                <a:spcBef>
                  <a:spcPct val="0"/>
                </a:spcBef>
                <a:spcAft>
                  <a:spcPct val="0"/>
                </a:spcAft>
                <a:buNone/>
              </a:pPr>
              <a:r>
                <a:rPr lang="zh-CN" altLang="en-US" b="1" i="1">
                  <a:solidFill>
                    <a:srgbClr val="000000"/>
                  </a:solidFill>
                  <a:latin typeface="Comic Sans MS" panose="030F0702030302020204" pitchFamily="66" charset="0"/>
                </a:rPr>
                <a:t>序</a:t>
              </a:r>
            </a:p>
          </p:txBody>
        </p:sp>
        <p:sp>
          <p:nvSpPr>
            <p:cNvPr id="39092" name="Line 7"/>
            <p:cNvSpPr>
              <a:spLocks noChangeShapeType="1"/>
            </p:cNvSpPr>
            <p:nvPr/>
          </p:nvSpPr>
          <p:spPr bwMode="auto">
            <a:xfrm>
              <a:off x="375" y="1094"/>
              <a:ext cx="0" cy="2644"/>
            </a:xfrm>
            <a:prstGeom prst="line">
              <a:avLst/>
            </a:prstGeom>
            <a:noFill/>
            <a:ln w="25400">
              <a:solidFill>
                <a:schemeClr val="tx1"/>
              </a:solidFill>
              <a:round/>
              <a:tailEnd type="triangle" w="med" len="me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9093" name="Rectangle 8"/>
            <p:cNvSpPr>
              <a:spLocks noChangeArrowheads="1"/>
            </p:cNvSpPr>
            <p:nvPr/>
          </p:nvSpPr>
          <p:spPr bwMode="auto">
            <a:xfrm>
              <a:off x="1163" y="1143"/>
              <a:ext cx="766" cy="2472"/>
            </a:xfrm>
            <a:prstGeom prst="rect">
              <a:avLst/>
            </a:prstGeom>
            <a:solidFill>
              <a:schemeClr val="bg1"/>
            </a:solidFill>
            <a:ln w="28575">
              <a:solidFill>
                <a:schemeClr val="bg1"/>
              </a:solid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9094" name="Rectangle 9"/>
            <p:cNvSpPr>
              <a:spLocks noChangeArrowheads="1"/>
            </p:cNvSpPr>
            <p:nvPr/>
          </p:nvSpPr>
          <p:spPr bwMode="auto">
            <a:xfrm>
              <a:off x="424" y="1277"/>
              <a:ext cx="1496" cy="451"/>
            </a:xfrm>
            <a:prstGeom prst="rect">
              <a:avLst/>
            </a:prstGeom>
            <a:solidFill>
              <a:schemeClr val="bg1"/>
            </a:solidFill>
            <a:ln w="12700">
              <a:noFill/>
              <a:miter lim="800000"/>
            </a:ln>
          </p:spPr>
          <p:txBody>
            <a:bodyPr wrap="none" lIns="90488" tIns="44450" rIns="90488" bIns="44450">
              <a:spAutoFit/>
            </a:bodyPr>
            <a:lstStyle/>
            <a:p>
              <a:pPr indent="0" algn="r" eaLnBrk="0" fontAlgn="base" hangingPunct="0">
                <a:spcBef>
                  <a:spcPct val="0"/>
                </a:spcBef>
                <a:spcAft>
                  <a:spcPct val="0"/>
                </a:spcAft>
                <a:buNone/>
              </a:pPr>
              <a:r>
                <a:rPr lang="en-US" altLang="zh-CN" sz="2400" b="1">
                  <a:solidFill>
                    <a:srgbClr val="000000"/>
                  </a:solidFill>
                  <a:latin typeface="Courier New" panose="02070309020205020404" pitchFamily="49" charset="0"/>
                </a:rPr>
                <a:t>add </a:t>
              </a:r>
              <a:r>
                <a:rPr lang="en-US" altLang="zh-CN" sz="2400" b="1">
                  <a:solidFill>
                    <a:srgbClr val="FF3300"/>
                  </a:solidFill>
                  <a:latin typeface="Courier New" panose="02070309020205020404" pitchFamily="49" charset="0"/>
                </a:rPr>
                <a:t>r1</a:t>
              </a:r>
              <a:r>
                <a:rPr lang="en-US" altLang="zh-CN" sz="2400" b="1">
                  <a:solidFill>
                    <a:srgbClr val="000000"/>
                  </a:solidFill>
                  <a:latin typeface="Courier New" panose="02070309020205020404" pitchFamily="49" charset="0"/>
                </a:rPr>
                <a:t>,r2,r3</a:t>
              </a:r>
            </a:p>
            <a:p>
              <a:pPr algn="r" eaLnBrk="0" fontAlgn="base" latinLnBrk="1" hangingPunct="0">
                <a:spcBef>
                  <a:spcPct val="0"/>
                </a:spcBef>
                <a:spcAft>
                  <a:spcPct val="0"/>
                </a:spcAft>
              </a:pPr>
              <a:endParaRPr lang="en-US" altLang="zh-CN" sz="2400" b="1">
                <a:solidFill>
                  <a:srgbClr val="000000"/>
                </a:solidFill>
                <a:latin typeface="Courier New" panose="02070309020205020404" pitchFamily="49" charset="0"/>
              </a:endParaRPr>
            </a:p>
          </p:txBody>
        </p:sp>
        <p:sp>
          <p:nvSpPr>
            <p:cNvPr id="39095" name="Rectangle 10"/>
            <p:cNvSpPr>
              <a:spLocks noChangeArrowheads="1"/>
            </p:cNvSpPr>
            <p:nvPr/>
          </p:nvSpPr>
          <p:spPr bwMode="auto">
            <a:xfrm>
              <a:off x="424" y="1805"/>
              <a:ext cx="1496" cy="451"/>
            </a:xfrm>
            <a:prstGeom prst="rect">
              <a:avLst/>
            </a:prstGeom>
            <a:solidFill>
              <a:schemeClr val="bg1"/>
            </a:solidFill>
            <a:ln w="12700">
              <a:noFill/>
              <a:miter lim="800000"/>
            </a:ln>
          </p:spPr>
          <p:txBody>
            <a:bodyPr wrap="none" lIns="90488" tIns="44450" rIns="90488" bIns="44450">
              <a:spAutoFit/>
            </a:bodyPr>
            <a:lstStyle/>
            <a:p>
              <a:pPr indent="0" algn="r" eaLnBrk="0" fontAlgn="base" hangingPunct="0">
                <a:spcBef>
                  <a:spcPct val="0"/>
                </a:spcBef>
                <a:spcAft>
                  <a:spcPct val="0"/>
                </a:spcAft>
                <a:buNone/>
              </a:pPr>
              <a:r>
                <a:rPr lang="en-US" altLang="zh-CN" sz="2400" b="1">
                  <a:solidFill>
                    <a:srgbClr val="000000"/>
                  </a:solidFill>
                  <a:latin typeface="Courier New" panose="02070309020205020404" pitchFamily="49" charset="0"/>
                </a:rPr>
                <a:t>sub r4,</a:t>
              </a:r>
              <a:r>
                <a:rPr lang="en-US" altLang="zh-CN" sz="2400" b="1">
                  <a:solidFill>
                    <a:srgbClr val="FF3300"/>
                  </a:solidFill>
                  <a:latin typeface="Courier New" panose="02070309020205020404" pitchFamily="49" charset="0"/>
                </a:rPr>
                <a:t>r1</a:t>
              </a:r>
              <a:r>
                <a:rPr lang="en-US" altLang="zh-CN" sz="2400" b="1">
                  <a:solidFill>
                    <a:srgbClr val="000000"/>
                  </a:solidFill>
                  <a:latin typeface="Courier New" panose="02070309020205020404" pitchFamily="49" charset="0"/>
                </a:rPr>
                <a:t>,r3</a:t>
              </a:r>
            </a:p>
            <a:p>
              <a:pPr algn="r" eaLnBrk="0" fontAlgn="base" latinLnBrk="1" hangingPunct="0">
                <a:spcBef>
                  <a:spcPct val="0"/>
                </a:spcBef>
                <a:spcAft>
                  <a:spcPct val="0"/>
                </a:spcAft>
              </a:pPr>
              <a:endParaRPr lang="en-US" altLang="zh-CN" sz="2400" b="1">
                <a:solidFill>
                  <a:srgbClr val="000000"/>
                </a:solidFill>
                <a:latin typeface="Courier New" panose="02070309020205020404" pitchFamily="49" charset="0"/>
              </a:endParaRPr>
            </a:p>
          </p:txBody>
        </p:sp>
        <p:sp>
          <p:nvSpPr>
            <p:cNvPr id="39096" name="Rectangle 11"/>
            <p:cNvSpPr>
              <a:spLocks noChangeArrowheads="1"/>
            </p:cNvSpPr>
            <p:nvPr/>
          </p:nvSpPr>
          <p:spPr bwMode="auto">
            <a:xfrm>
              <a:off x="424" y="2393"/>
              <a:ext cx="1496" cy="451"/>
            </a:xfrm>
            <a:prstGeom prst="rect">
              <a:avLst/>
            </a:prstGeom>
            <a:solidFill>
              <a:schemeClr val="bg1"/>
            </a:solidFill>
            <a:ln w="12700">
              <a:noFill/>
              <a:miter lim="800000"/>
            </a:ln>
          </p:spPr>
          <p:txBody>
            <a:bodyPr wrap="none" lIns="90488" tIns="44450" rIns="90488" bIns="44450">
              <a:spAutoFit/>
            </a:bodyPr>
            <a:lstStyle/>
            <a:p>
              <a:pPr indent="0" algn="r" eaLnBrk="0" fontAlgn="base" hangingPunct="0">
                <a:spcBef>
                  <a:spcPct val="0"/>
                </a:spcBef>
                <a:spcAft>
                  <a:spcPct val="0"/>
                </a:spcAft>
                <a:buNone/>
              </a:pPr>
              <a:r>
                <a:rPr lang="en-US" altLang="zh-CN" sz="2400" b="1">
                  <a:solidFill>
                    <a:srgbClr val="000000"/>
                  </a:solidFill>
                  <a:latin typeface="Courier New" panose="02070309020205020404" pitchFamily="49" charset="0"/>
                </a:rPr>
                <a:t>and r6,</a:t>
              </a:r>
              <a:r>
                <a:rPr lang="en-US" altLang="zh-CN" sz="2400" b="1">
                  <a:solidFill>
                    <a:srgbClr val="FF3300"/>
                  </a:solidFill>
                  <a:latin typeface="Courier New" panose="02070309020205020404" pitchFamily="49" charset="0"/>
                </a:rPr>
                <a:t>r1</a:t>
              </a:r>
              <a:r>
                <a:rPr lang="en-US" altLang="zh-CN" sz="2400" b="1">
                  <a:solidFill>
                    <a:srgbClr val="000000"/>
                  </a:solidFill>
                  <a:latin typeface="Courier New" panose="02070309020205020404" pitchFamily="49" charset="0"/>
                </a:rPr>
                <a:t>,r7</a:t>
              </a:r>
            </a:p>
            <a:p>
              <a:pPr algn="r" eaLnBrk="0" fontAlgn="base" latinLnBrk="1" hangingPunct="0">
                <a:spcBef>
                  <a:spcPct val="0"/>
                </a:spcBef>
                <a:spcAft>
                  <a:spcPct val="0"/>
                </a:spcAft>
              </a:pPr>
              <a:endParaRPr lang="en-US" altLang="zh-CN" sz="2400" b="1">
                <a:solidFill>
                  <a:srgbClr val="000000"/>
                </a:solidFill>
                <a:latin typeface="Courier New" panose="02070309020205020404" pitchFamily="49" charset="0"/>
              </a:endParaRPr>
            </a:p>
          </p:txBody>
        </p:sp>
        <p:sp>
          <p:nvSpPr>
            <p:cNvPr id="39097" name="Rectangle 12"/>
            <p:cNvSpPr>
              <a:spLocks noChangeArrowheads="1"/>
            </p:cNvSpPr>
            <p:nvPr/>
          </p:nvSpPr>
          <p:spPr bwMode="auto">
            <a:xfrm>
              <a:off x="430" y="2922"/>
              <a:ext cx="1611" cy="451"/>
            </a:xfrm>
            <a:prstGeom prst="rect">
              <a:avLst/>
            </a:prstGeom>
            <a:solidFill>
              <a:schemeClr val="bg1"/>
            </a:solidFill>
            <a:ln w="12700">
              <a:noFill/>
              <a:miter lim="800000"/>
            </a:ln>
          </p:spPr>
          <p:txBody>
            <a:bodyPr wrap="none" lIns="90488" tIns="44450" rIns="90488" bIns="44450">
              <a:spAutoFit/>
            </a:bodyPr>
            <a:lstStyle/>
            <a:p>
              <a:pPr indent="0" algn="r" eaLnBrk="0" fontAlgn="base" hangingPunct="0">
                <a:spcBef>
                  <a:spcPct val="0"/>
                </a:spcBef>
                <a:spcAft>
                  <a:spcPct val="0"/>
                </a:spcAft>
                <a:buNone/>
              </a:pPr>
              <a:r>
                <a:rPr lang="en-US" altLang="zh-CN" sz="2400" b="1">
                  <a:solidFill>
                    <a:srgbClr val="000000"/>
                  </a:solidFill>
                  <a:latin typeface="Courier New" panose="02070309020205020404" pitchFamily="49" charset="0"/>
                </a:rPr>
                <a:t>or   r8,</a:t>
              </a:r>
              <a:r>
                <a:rPr lang="en-US" altLang="zh-CN" sz="2400" b="1">
                  <a:solidFill>
                    <a:srgbClr val="FF3300"/>
                  </a:solidFill>
                  <a:latin typeface="Courier New" panose="02070309020205020404" pitchFamily="49" charset="0"/>
                </a:rPr>
                <a:t>r1</a:t>
              </a:r>
              <a:r>
                <a:rPr lang="en-US" altLang="zh-CN" sz="2400" b="1">
                  <a:solidFill>
                    <a:srgbClr val="000000"/>
                  </a:solidFill>
                  <a:latin typeface="Courier New" panose="02070309020205020404" pitchFamily="49" charset="0"/>
                </a:rPr>
                <a:t>,r9</a:t>
              </a:r>
            </a:p>
            <a:p>
              <a:pPr algn="r" eaLnBrk="0" fontAlgn="base" latinLnBrk="1" hangingPunct="0">
                <a:spcBef>
                  <a:spcPct val="0"/>
                </a:spcBef>
                <a:spcAft>
                  <a:spcPct val="0"/>
                </a:spcAft>
              </a:pPr>
              <a:endParaRPr lang="en-US" altLang="zh-CN" sz="2400" b="1">
                <a:solidFill>
                  <a:srgbClr val="000000"/>
                </a:solidFill>
                <a:latin typeface="Courier New" panose="02070309020205020404" pitchFamily="49" charset="0"/>
              </a:endParaRPr>
            </a:p>
          </p:txBody>
        </p:sp>
        <p:sp>
          <p:nvSpPr>
            <p:cNvPr id="39098" name="Rectangle 13"/>
            <p:cNvSpPr>
              <a:spLocks noChangeArrowheads="1"/>
            </p:cNvSpPr>
            <p:nvPr/>
          </p:nvSpPr>
          <p:spPr bwMode="auto">
            <a:xfrm>
              <a:off x="424" y="3437"/>
              <a:ext cx="1726" cy="253"/>
            </a:xfrm>
            <a:prstGeom prst="rect">
              <a:avLst/>
            </a:prstGeom>
            <a:solidFill>
              <a:schemeClr val="bg1"/>
            </a:solidFill>
            <a:ln w="12700">
              <a:noFill/>
              <a:miter lim="800000"/>
            </a:ln>
          </p:spPr>
          <p:txBody>
            <a:bodyPr wrap="none" lIns="90488" tIns="44450" rIns="90488" bIns="44450">
              <a:spAutoFit/>
            </a:bodyPr>
            <a:lstStyle/>
            <a:p>
              <a:pPr indent="0" algn="r" eaLnBrk="0" fontAlgn="base" hangingPunct="0">
                <a:spcBef>
                  <a:spcPct val="0"/>
                </a:spcBef>
                <a:spcAft>
                  <a:spcPct val="0"/>
                </a:spcAft>
                <a:buNone/>
              </a:pPr>
              <a:r>
                <a:rPr lang="en-US" altLang="zh-CN" sz="2400" b="1">
                  <a:solidFill>
                    <a:srgbClr val="000000"/>
                  </a:solidFill>
                  <a:latin typeface="Courier New" panose="02070309020205020404" pitchFamily="49" charset="0"/>
                </a:rPr>
                <a:t>xor r10,</a:t>
              </a:r>
              <a:r>
                <a:rPr lang="en-US" altLang="zh-CN" sz="2400" b="1">
                  <a:solidFill>
                    <a:srgbClr val="00CC00"/>
                  </a:solidFill>
                  <a:latin typeface="Courier New" panose="02070309020205020404" pitchFamily="49" charset="0"/>
                </a:rPr>
                <a:t>r1</a:t>
              </a:r>
              <a:r>
                <a:rPr lang="en-US" altLang="zh-CN" sz="2400" b="1">
                  <a:solidFill>
                    <a:srgbClr val="000000"/>
                  </a:solidFill>
                  <a:latin typeface="Courier New" panose="02070309020205020404" pitchFamily="49" charset="0"/>
                </a:rPr>
                <a:t>,r11</a:t>
              </a:r>
            </a:p>
          </p:txBody>
        </p:sp>
      </p:grpSp>
      <p:grpSp>
        <p:nvGrpSpPr>
          <p:cNvPr id="38918" name="Group 14"/>
          <p:cNvGrpSpPr/>
          <p:nvPr/>
        </p:nvGrpSpPr>
        <p:grpSpPr bwMode="auto">
          <a:xfrm>
            <a:off x="5823725" y="3598863"/>
            <a:ext cx="3263934" cy="700087"/>
            <a:chOff x="1933" y="1200"/>
            <a:chExt cx="1950" cy="441"/>
          </a:xfrm>
        </p:grpSpPr>
        <p:grpSp>
          <p:nvGrpSpPr>
            <p:cNvPr id="39058" name="Group 15"/>
            <p:cNvGrpSpPr>
              <a:grpSpLocks noChangeAspect="1"/>
            </p:cNvGrpSpPr>
            <p:nvPr/>
          </p:nvGrpSpPr>
          <p:grpSpPr bwMode="auto">
            <a:xfrm>
              <a:off x="2421" y="1304"/>
              <a:ext cx="241" cy="233"/>
              <a:chOff x="1358" y="528"/>
              <a:chExt cx="521" cy="432"/>
            </a:xfrm>
          </p:grpSpPr>
          <p:grpSp>
            <p:nvGrpSpPr>
              <p:cNvPr id="39087" name="Group 16"/>
              <p:cNvGrpSpPr>
                <a:grpSpLocks noChangeAspect="1"/>
              </p:cNvGrpSpPr>
              <p:nvPr/>
            </p:nvGrpSpPr>
            <p:grpSpPr bwMode="auto">
              <a:xfrm>
                <a:off x="1374" y="528"/>
                <a:ext cx="480" cy="432"/>
                <a:chOff x="1392" y="528"/>
                <a:chExt cx="480" cy="432"/>
              </a:xfrm>
            </p:grpSpPr>
            <p:sp>
              <p:nvSpPr>
                <p:cNvPr id="39089" name="Rectangle 17"/>
                <p:cNvSpPr>
                  <a:spLocks noChangeAspect="1" noChangeArrowheads="1"/>
                </p:cNvSpPr>
                <p:nvPr/>
              </p:nvSpPr>
              <p:spPr bwMode="auto">
                <a:xfrm>
                  <a:off x="1632" y="528"/>
                  <a:ext cx="240" cy="427"/>
                </a:xfrm>
                <a:prstGeom prst="rect">
                  <a:avLst/>
                </a:prstGeom>
                <a:solidFill>
                  <a:schemeClr val="accent1"/>
                </a:solidFill>
                <a:ln w="28575">
                  <a:no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9090" name="Rectangle 18"/>
                <p:cNvSpPr>
                  <a:spLocks noChangeAspect="1" noChangeArrowheads="1"/>
                </p:cNvSpPr>
                <p:nvPr/>
              </p:nvSpPr>
              <p:spPr bwMode="auto">
                <a:xfrm>
                  <a:off x="1392" y="528"/>
                  <a:ext cx="480" cy="432"/>
                </a:xfrm>
                <a:prstGeom prst="rect">
                  <a:avLst/>
                </a:prstGeom>
                <a:noFill/>
                <a:ln w="28575">
                  <a:solidFill>
                    <a:schemeClr val="tx1"/>
                  </a:solidFill>
                  <a:miter lim="800000"/>
                </a:ln>
              </p:spPr>
              <p:txBody>
                <a:bodyPr wrap="none" anchor="ctr"/>
                <a:lstStyle/>
                <a:p>
                  <a:pPr algn="ctr" eaLnBrk="0" fontAlgn="base" hangingPunct="0">
                    <a:spcBef>
                      <a:spcPct val="0"/>
                    </a:spcBef>
                    <a:spcAft>
                      <a:spcPct val="0"/>
                    </a:spcAft>
                  </a:pPr>
                  <a:endParaRPr lang="zh-CN" altLang="zh-CN" sz="1000" b="1">
                    <a:solidFill>
                      <a:srgbClr val="000000"/>
                    </a:solidFill>
                    <a:latin typeface="Comic Sans MS" panose="030F0702030302020204" pitchFamily="66" charset="0"/>
                  </a:endParaRPr>
                </a:p>
              </p:txBody>
            </p:sp>
          </p:grpSp>
          <p:sp>
            <p:nvSpPr>
              <p:cNvPr id="39088" name="Text Box 19"/>
              <p:cNvSpPr txBox="1">
                <a:spLocks noChangeAspect="1" noChangeArrowheads="1"/>
              </p:cNvSpPr>
              <p:nvPr/>
            </p:nvSpPr>
            <p:spPr bwMode="auto">
              <a:xfrm>
                <a:off x="1358" y="588"/>
                <a:ext cx="521" cy="259"/>
              </a:xfrm>
              <a:prstGeom prst="rect">
                <a:avLst/>
              </a:prstGeom>
              <a:noFill/>
              <a:ln w="28575">
                <a:noFill/>
                <a:miter lim="800000"/>
              </a:ln>
            </p:spPr>
            <p:txBody>
              <a:bodyPr wrap="none" anchor="ctr">
                <a:spAutoFit/>
              </a:bodyPr>
              <a:lstStyle/>
              <a:p>
                <a:pPr indent="0" algn="ctr" eaLnBrk="0" fontAlgn="base" hangingPunct="0">
                  <a:spcBef>
                    <a:spcPct val="0"/>
                  </a:spcBef>
                  <a:spcAft>
                    <a:spcPct val="0"/>
                  </a:spcAft>
                  <a:buNone/>
                </a:pPr>
                <a:r>
                  <a:rPr lang="en-US" altLang="zh-CN" sz="1000" b="1">
                    <a:solidFill>
                      <a:srgbClr val="000000"/>
                    </a:solidFill>
                    <a:latin typeface="Comic Sans MS" panose="030F0702030302020204" pitchFamily="66" charset="0"/>
                  </a:rPr>
                  <a:t>Reg</a:t>
                </a:r>
              </a:p>
            </p:txBody>
          </p:sp>
        </p:grpSp>
        <p:sp>
          <p:nvSpPr>
            <p:cNvPr id="39059" name="Line 20"/>
            <p:cNvSpPr>
              <a:spLocks noChangeAspect="1" noChangeShapeType="1"/>
            </p:cNvSpPr>
            <p:nvPr/>
          </p:nvSpPr>
          <p:spPr bwMode="auto">
            <a:xfrm>
              <a:off x="2651" y="1351"/>
              <a:ext cx="244" cy="0"/>
            </a:xfrm>
            <a:prstGeom prst="line">
              <a:avLst/>
            </a:prstGeom>
            <a:noFill/>
            <a:ln w="28575">
              <a:solidFill>
                <a:schemeClr val="tx1"/>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9060" name="Line 21"/>
            <p:cNvSpPr>
              <a:spLocks noChangeAspect="1" noChangeShapeType="1"/>
            </p:cNvSpPr>
            <p:nvPr/>
          </p:nvSpPr>
          <p:spPr bwMode="auto">
            <a:xfrm>
              <a:off x="2651" y="1490"/>
              <a:ext cx="244" cy="0"/>
            </a:xfrm>
            <a:prstGeom prst="line">
              <a:avLst/>
            </a:prstGeom>
            <a:noFill/>
            <a:ln w="28575">
              <a:solidFill>
                <a:schemeClr val="tx1"/>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grpSp>
          <p:nvGrpSpPr>
            <p:cNvPr id="39061" name="Group 22"/>
            <p:cNvGrpSpPr>
              <a:grpSpLocks noChangeAspect="1"/>
            </p:cNvGrpSpPr>
            <p:nvPr/>
          </p:nvGrpSpPr>
          <p:grpSpPr bwMode="auto">
            <a:xfrm>
              <a:off x="2851" y="1235"/>
              <a:ext cx="200" cy="371"/>
              <a:chOff x="2991" y="411"/>
              <a:chExt cx="360" cy="768"/>
            </a:xfrm>
          </p:grpSpPr>
          <p:sp>
            <p:nvSpPr>
              <p:cNvPr id="39083" name="AutoShape 23"/>
              <p:cNvSpPr>
                <a:spLocks noChangeAspect="1" noChangeArrowheads="1"/>
              </p:cNvSpPr>
              <p:nvPr/>
            </p:nvSpPr>
            <p:spPr bwMode="auto">
              <a:xfrm rot="-5400000">
                <a:off x="2798" y="626"/>
                <a:ext cx="768" cy="337"/>
              </a:xfrm>
              <a:custGeom>
                <a:avLst/>
                <a:gdLst>
                  <a:gd name="T0" fmla="*/ 1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487 h 21600"/>
                  <a:gd name="T14" fmla="*/ 17100 w 21600"/>
                  <a:gd name="T15" fmla="*/ 17113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chemeClr val="bg1"/>
              </a:solidFill>
              <a:ln w="28575">
                <a:solidFill>
                  <a:schemeClr val="tx1"/>
                </a:solidFill>
                <a:miter lim="800000"/>
              </a:ln>
            </p:spPr>
            <p:txBody>
              <a:bodyPr vert="eaVert"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9084" name="AutoShape 24"/>
              <p:cNvSpPr>
                <a:spLocks noChangeAspect="1" noChangeArrowheads="1"/>
              </p:cNvSpPr>
              <p:nvPr/>
            </p:nvSpPr>
            <p:spPr bwMode="auto">
              <a:xfrm rot="5400000">
                <a:off x="2957" y="705"/>
                <a:ext cx="248" cy="180"/>
              </a:xfrm>
              <a:prstGeom prst="triangle">
                <a:avLst>
                  <a:gd name="adj" fmla="val 50000"/>
                </a:avLst>
              </a:prstGeom>
              <a:solidFill>
                <a:schemeClr val="bg1"/>
              </a:solidFill>
              <a:ln w="28575">
                <a:no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9085" name="Freeform 25"/>
              <p:cNvSpPr>
                <a:spLocks noChangeAspect="1"/>
              </p:cNvSpPr>
              <p:nvPr/>
            </p:nvSpPr>
            <p:spPr bwMode="auto">
              <a:xfrm rot="5400000">
                <a:off x="2974" y="725"/>
                <a:ext cx="218" cy="139"/>
              </a:xfrm>
              <a:custGeom>
                <a:avLst/>
                <a:gdLst>
                  <a:gd name="T0" fmla="*/ 0 w 384"/>
                  <a:gd name="T1" fmla="*/ 67 h 288"/>
                  <a:gd name="T2" fmla="*/ 62 w 384"/>
                  <a:gd name="T3" fmla="*/ 0 h 288"/>
                  <a:gd name="T4" fmla="*/ 124 w 384"/>
                  <a:gd name="T5" fmla="*/ 67 h 288"/>
                  <a:gd name="T6" fmla="*/ 0 60000 65536"/>
                  <a:gd name="T7" fmla="*/ 0 60000 65536"/>
                  <a:gd name="T8" fmla="*/ 0 60000 65536"/>
                  <a:gd name="T9" fmla="*/ 0 w 384"/>
                  <a:gd name="T10" fmla="*/ 0 h 288"/>
                  <a:gd name="T11" fmla="*/ 384 w 384"/>
                  <a:gd name="T12" fmla="*/ 288 h 288"/>
                </a:gdLst>
                <a:ahLst/>
                <a:cxnLst>
                  <a:cxn ang="T6">
                    <a:pos x="T0" y="T1"/>
                  </a:cxn>
                  <a:cxn ang="T7">
                    <a:pos x="T2" y="T3"/>
                  </a:cxn>
                  <a:cxn ang="T8">
                    <a:pos x="T4" y="T5"/>
                  </a:cxn>
                </a:cxnLst>
                <a:rect l="T9" t="T10" r="T11" b="T12"/>
                <a:pathLst>
                  <a:path w="384" h="288">
                    <a:moveTo>
                      <a:pt x="0" y="288"/>
                    </a:moveTo>
                    <a:lnTo>
                      <a:pt x="192" y="0"/>
                    </a:lnTo>
                    <a:lnTo>
                      <a:pt x="384" y="288"/>
                    </a:lnTo>
                  </a:path>
                </a:pathLst>
              </a:custGeom>
              <a:noFill/>
              <a:ln w="28575">
                <a:solidFill>
                  <a:schemeClr val="tx1"/>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9086" name="Text Box 26"/>
              <p:cNvSpPr txBox="1">
                <a:spLocks noChangeAspect="1" noChangeArrowheads="1"/>
              </p:cNvSpPr>
              <p:nvPr/>
            </p:nvSpPr>
            <p:spPr bwMode="auto">
              <a:xfrm rot="-5400000">
                <a:off x="2945" y="631"/>
                <a:ext cx="572" cy="238"/>
              </a:xfrm>
              <a:prstGeom prst="rect">
                <a:avLst/>
              </a:prstGeom>
              <a:noFill/>
              <a:ln w="28575">
                <a:noFill/>
                <a:miter lim="800000"/>
              </a:ln>
            </p:spPr>
            <p:txBody>
              <a:bodyPr wrap="none" anchor="ctr">
                <a:spAutoFit/>
              </a:bodyPr>
              <a:lstStyle/>
              <a:p>
                <a:pPr indent="0" algn="ctr" eaLnBrk="0" fontAlgn="base" hangingPunct="0">
                  <a:spcBef>
                    <a:spcPct val="0"/>
                  </a:spcBef>
                  <a:spcAft>
                    <a:spcPct val="0"/>
                  </a:spcAft>
                  <a:buNone/>
                </a:pPr>
                <a:r>
                  <a:rPr lang="en-US" altLang="zh-CN" sz="1000" b="1">
                    <a:solidFill>
                      <a:srgbClr val="000000"/>
                    </a:solidFill>
                    <a:latin typeface="Comic Sans MS" panose="030F0702030302020204" pitchFamily="66" charset="0"/>
                  </a:rPr>
                  <a:t>ALU</a:t>
                </a:r>
              </a:p>
            </p:txBody>
          </p:sp>
        </p:grpSp>
        <p:sp>
          <p:nvSpPr>
            <p:cNvPr id="39062" name="Line 27"/>
            <p:cNvSpPr>
              <a:spLocks noChangeAspect="1" noChangeShapeType="1"/>
            </p:cNvSpPr>
            <p:nvPr/>
          </p:nvSpPr>
          <p:spPr bwMode="auto">
            <a:xfrm>
              <a:off x="3052" y="1421"/>
              <a:ext cx="245" cy="0"/>
            </a:xfrm>
            <a:prstGeom prst="line">
              <a:avLst/>
            </a:prstGeom>
            <a:noFill/>
            <a:ln w="28575">
              <a:solidFill>
                <a:schemeClr val="tx1"/>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9063" name="Line 28"/>
            <p:cNvSpPr>
              <a:spLocks noChangeAspect="1" noChangeShapeType="1"/>
            </p:cNvSpPr>
            <p:nvPr/>
          </p:nvSpPr>
          <p:spPr bwMode="auto">
            <a:xfrm>
              <a:off x="3475" y="1421"/>
              <a:ext cx="245" cy="0"/>
            </a:xfrm>
            <a:prstGeom prst="line">
              <a:avLst/>
            </a:prstGeom>
            <a:noFill/>
            <a:ln w="28575">
              <a:solidFill>
                <a:schemeClr val="tx1"/>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grpSp>
          <p:nvGrpSpPr>
            <p:cNvPr id="39064" name="Group 29"/>
            <p:cNvGrpSpPr>
              <a:grpSpLocks noChangeAspect="1"/>
            </p:cNvGrpSpPr>
            <p:nvPr/>
          </p:nvGrpSpPr>
          <p:grpSpPr bwMode="auto">
            <a:xfrm>
              <a:off x="3182" y="1305"/>
              <a:ext cx="332" cy="232"/>
              <a:chOff x="3794" y="576"/>
              <a:chExt cx="719" cy="480"/>
            </a:xfrm>
          </p:grpSpPr>
          <p:sp>
            <p:nvSpPr>
              <p:cNvPr id="39081" name="Rectangle 30"/>
              <p:cNvSpPr>
                <a:spLocks noChangeAspect="1" noChangeArrowheads="1"/>
              </p:cNvSpPr>
              <p:nvPr/>
            </p:nvSpPr>
            <p:spPr bwMode="auto">
              <a:xfrm>
                <a:off x="3915" y="576"/>
                <a:ext cx="480" cy="480"/>
              </a:xfrm>
              <a:prstGeom prst="rect">
                <a:avLst/>
              </a:prstGeom>
              <a:solidFill>
                <a:schemeClr val="bg1"/>
              </a:solidFill>
              <a:ln w="28575">
                <a:solidFill>
                  <a:schemeClr val="tx1"/>
                </a:solidFill>
                <a:miter lim="800000"/>
              </a:ln>
            </p:spPr>
            <p:txBody>
              <a:bodyPr wrap="none" anchor="ctr"/>
              <a:lstStyle/>
              <a:p>
                <a:pPr algn="r" eaLnBrk="0" fontAlgn="base" hangingPunct="0">
                  <a:spcBef>
                    <a:spcPct val="0"/>
                  </a:spcBef>
                  <a:spcAft>
                    <a:spcPct val="0"/>
                  </a:spcAft>
                </a:pPr>
                <a:endParaRPr lang="zh-CN" altLang="zh-CN" sz="1000" b="1">
                  <a:solidFill>
                    <a:srgbClr val="000000"/>
                  </a:solidFill>
                  <a:latin typeface="Comic Sans MS" panose="030F0702030302020204" pitchFamily="66" charset="0"/>
                </a:endParaRPr>
              </a:p>
            </p:txBody>
          </p:sp>
          <p:sp>
            <p:nvSpPr>
              <p:cNvPr id="39082" name="Text Box 31"/>
              <p:cNvSpPr txBox="1">
                <a:spLocks noChangeAspect="1" noChangeArrowheads="1"/>
              </p:cNvSpPr>
              <p:nvPr/>
            </p:nvSpPr>
            <p:spPr bwMode="auto">
              <a:xfrm>
                <a:off x="3794" y="643"/>
                <a:ext cx="719" cy="289"/>
              </a:xfrm>
              <a:prstGeom prst="rect">
                <a:avLst/>
              </a:prstGeom>
              <a:noFill/>
              <a:ln w="28575">
                <a:noFill/>
                <a:miter lim="800000"/>
              </a:ln>
            </p:spPr>
            <p:txBody>
              <a:bodyPr wrap="none" anchor="ctr">
                <a:spAutoFit/>
              </a:bodyPr>
              <a:lstStyle/>
              <a:p>
                <a:pPr indent="0" algn="ctr" eaLnBrk="0" fontAlgn="base" hangingPunct="0">
                  <a:spcBef>
                    <a:spcPct val="0"/>
                  </a:spcBef>
                  <a:spcAft>
                    <a:spcPct val="0"/>
                  </a:spcAft>
                  <a:buNone/>
                </a:pPr>
                <a:r>
                  <a:rPr lang="en-US" altLang="zh-CN" sz="1000" b="1">
                    <a:solidFill>
                      <a:srgbClr val="000000"/>
                    </a:solidFill>
                    <a:latin typeface="Comic Sans MS" panose="030F0702030302020204" pitchFamily="66" charset="0"/>
                  </a:rPr>
                  <a:t>DMem</a:t>
                </a:r>
              </a:p>
            </p:txBody>
          </p:sp>
        </p:grpSp>
        <p:sp>
          <p:nvSpPr>
            <p:cNvPr id="39065" name="Freeform 32"/>
            <p:cNvSpPr>
              <a:spLocks noChangeAspect="1"/>
            </p:cNvSpPr>
            <p:nvPr/>
          </p:nvSpPr>
          <p:spPr bwMode="auto">
            <a:xfrm>
              <a:off x="3208" y="1421"/>
              <a:ext cx="332" cy="185"/>
            </a:xfrm>
            <a:custGeom>
              <a:avLst/>
              <a:gdLst>
                <a:gd name="T0" fmla="*/ 0 w 816"/>
                <a:gd name="T1" fmla="*/ 0 h 384"/>
                <a:gd name="T2" fmla="*/ 0 w 816"/>
                <a:gd name="T3" fmla="*/ 89 h 384"/>
                <a:gd name="T4" fmla="*/ 119 w 816"/>
                <a:gd name="T5" fmla="*/ 89 h 384"/>
                <a:gd name="T6" fmla="*/ 119 w 816"/>
                <a:gd name="T7" fmla="*/ 33 h 384"/>
                <a:gd name="T8" fmla="*/ 135 w 816"/>
                <a:gd name="T9" fmla="*/ 33 h 384"/>
                <a:gd name="T10" fmla="*/ 0 60000 65536"/>
                <a:gd name="T11" fmla="*/ 0 60000 65536"/>
                <a:gd name="T12" fmla="*/ 0 60000 65536"/>
                <a:gd name="T13" fmla="*/ 0 60000 65536"/>
                <a:gd name="T14" fmla="*/ 0 60000 65536"/>
                <a:gd name="T15" fmla="*/ 0 w 816"/>
                <a:gd name="T16" fmla="*/ 0 h 384"/>
                <a:gd name="T17" fmla="*/ 816 w 816"/>
                <a:gd name="T18" fmla="*/ 384 h 384"/>
              </a:gdLst>
              <a:ahLst/>
              <a:cxnLst>
                <a:cxn ang="T10">
                  <a:pos x="T0" y="T1"/>
                </a:cxn>
                <a:cxn ang="T11">
                  <a:pos x="T2" y="T3"/>
                </a:cxn>
                <a:cxn ang="T12">
                  <a:pos x="T4" y="T5"/>
                </a:cxn>
                <a:cxn ang="T13">
                  <a:pos x="T6" y="T7"/>
                </a:cxn>
                <a:cxn ang="T14">
                  <a:pos x="T8" y="T9"/>
                </a:cxn>
              </a:cxnLst>
              <a:rect l="T15" t="T16" r="T17" b="T18"/>
              <a:pathLst>
                <a:path w="816" h="384">
                  <a:moveTo>
                    <a:pt x="0" y="0"/>
                  </a:moveTo>
                  <a:lnTo>
                    <a:pt x="0" y="384"/>
                  </a:lnTo>
                  <a:lnTo>
                    <a:pt x="720" y="384"/>
                  </a:lnTo>
                  <a:lnTo>
                    <a:pt x="720" y="144"/>
                  </a:lnTo>
                  <a:lnTo>
                    <a:pt x="816" y="144"/>
                  </a:lnTo>
                </a:path>
              </a:pathLst>
            </a:custGeom>
            <a:noFill/>
            <a:ln w="28575">
              <a:solidFill>
                <a:schemeClr val="tx1"/>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9066" name="Line 33"/>
            <p:cNvSpPr>
              <a:spLocks noChangeAspect="1" noChangeShapeType="1"/>
            </p:cNvSpPr>
            <p:nvPr/>
          </p:nvSpPr>
          <p:spPr bwMode="auto">
            <a:xfrm>
              <a:off x="2199" y="1491"/>
              <a:ext cx="230" cy="0"/>
            </a:xfrm>
            <a:prstGeom prst="line">
              <a:avLst/>
            </a:prstGeom>
            <a:noFill/>
            <a:ln w="28575">
              <a:solidFill>
                <a:schemeClr val="tx1"/>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9067" name="Line 34"/>
            <p:cNvSpPr>
              <a:spLocks noChangeAspect="1" noChangeShapeType="1"/>
            </p:cNvSpPr>
            <p:nvPr/>
          </p:nvSpPr>
          <p:spPr bwMode="auto">
            <a:xfrm>
              <a:off x="2169" y="1351"/>
              <a:ext cx="259" cy="0"/>
            </a:xfrm>
            <a:prstGeom prst="line">
              <a:avLst/>
            </a:prstGeom>
            <a:noFill/>
            <a:ln w="28575">
              <a:solidFill>
                <a:schemeClr val="tx1"/>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grpSp>
          <p:nvGrpSpPr>
            <p:cNvPr id="39068" name="Group 35"/>
            <p:cNvGrpSpPr>
              <a:grpSpLocks noChangeAspect="1"/>
            </p:cNvGrpSpPr>
            <p:nvPr/>
          </p:nvGrpSpPr>
          <p:grpSpPr bwMode="auto">
            <a:xfrm>
              <a:off x="1933" y="1305"/>
              <a:ext cx="351" cy="232"/>
              <a:chOff x="1061" y="576"/>
              <a:chExt cx="757" cy="480"/>
            </a:xfrm>
          </p:grpSpPr>
          <p:sp>
            <p:nvSpPr>
              <p:cNvPr id="39079" name="Rectangle 36"/>
              <p:cNvSpPr>
                <a:spLocks noChangeAspect="1" noChangeArrowheads="1"/>
              </p:cNvSpPr>
              <p:nvPr/>
            </p:nvSpPr>
            <p:spPr bwMode="auto">
              <a:xfrm>
                <a:off x="1197" y="576"/>
                <a:ext cx="480" cy="480"/>
              </a:xfrm>
              <a:prstGeom prst="rect">
                <a:avLst/>
              </a:prstGeom>
              <a:solidFill>
                <a:schemeClr val="bg1"/>
              </a:solidFill>
              <a:ln w="28575">
                <a:solidFill>
                  <a:schemeClr val="tx1"/>
                </a:solidFill>
                <a:miter lim="800000"/>
              </a:ln>
            </p:spPr>
            <p:txBody>
              <a:bodyPr wrap="none" anchor="ctr"/>
              <a:lstStyle/>
              <a:p>
                <a:pPr algn="r" eaLnBrk="0" fontAlgn="base" hangingPunct="0">
                  <a:spcBef>
                    <a:spcPct val="0"/>
                  </a:spcBef>
                  <a:spcAft>
                    <a:spcPct val="0"/>
                  </a:spcAft>
                </a:pPr>
                <a:endParaRPr lang="zh-CN" altLang="zh-CN" sz="1000" b="1">
                  <a:solidFill>
                    <a:srgbClr val="000000"/>
                  </a:solidFill>
                  <a:latin typeface="Comic Sans MS" panose="030F0702030302020204" pitchFamily="66" charset="0"/>
                </a:endParaRPr>
              </a:p>
            </p:txBody>
          </p:sp>
          <p:sp>
            <p:nvSpPr>
              <p:cNvPr id="39080" name="Text Box 37"/>
              <p:cNvSpPr txBox="1">
                <a:spLocks noChangeAspect="1" noChangeArrowheads="1"/>
              </p:cNvSpPr>
              <p:nvPr/>
            </p:nvSpPr>
            <p:spPr bwMode="auto">
              <a:xfrm>
                <a:off x="1061" y="643"/>
                <a:ext cx="757" cy="289"/>
              </a:xfrm>
              <a:prstGeom prst="rect">
                <a:avLst/>
              </a:prstGeom>
              <a:noFill/>
              <a:ln w="28575">
                <a:noFill/>
                <a:miter lim="800000"/>
              </a:ln>
            </p:spPr>
            <p:txBody>
              <a:bodyPr wrap="none" anchor="ctr">
                <a:spAutoFit/>
              </a:bodyPr>
              <a:lstStyle/>
              <a:p>
                <a:pPr indent="0" algn="ctr" eaLnBrk="0" fontAlgn="base" hangingPunct="0">
                  <a:spcBef>
                    <a:spcPct val="0"/>
                  </a:spcBef>
                  <a:spcAft>
                    <a:spcPct val="0"/>
                  </a:spcAft>
                  <a:buNone/>
                </a:pPr>
                <a:r>
                  <a:rPr lang="en-US" altLang="zh-CN" sz="1000" b="1">
                    <a:solidFill>
                      <a:srgbClr val="000000"/>
                    </a:solidFill>
                    <a:latin typeface="Comic Sans MS" panose="030F0702030302020204" pitchFamily="66" charset="0"/>
                  </a:rPr>
                  <a:t>Ifetch</a:t>
                </a:r>
                <a:endParaRPr lang="en-US" altLang="zh-CN" sz="1000" b="1" dirty="0">
                  <a:solidFill>
                    <a:srgbClr val="000000"/>
                  </a:solidFill>
                  <a:latin typeface="Comic Sans MS" panose="030F0702030302020204" pitchFamily="66" charset="0"/>
                </a:endParaRPr>
              </a:p>
            </p:txBody>
          </p:sp>
        </p:grpSp>
        <p:grpSp>
          <p:nvGrpSpPr>
            <p:cNvPr id="39069" name="Group 38"/>
            <p:cNvGrpSpPr/>
            <p:nvPr/>
          </p:nvGrpSpPr>
          <p:grpSpPr bwMode="auto">
            <a:xfrm>
              <a:off x="2288" y="1200"/>
              <a:ext cx="1297" cy="441"/>
              <a:chOff x="2112" y="528"/>
              <a:chExt cx="2088" cy="681"/>
            </a:xfrm>
          </p:grpSpPr>
          <p:sp>
            <p:nvSpPr>
              <p:cNvPr id="39075" name="Rectangle 39"/>
              <p:cNvSpPr>
                <a:spLocks noChangeAspect="1" noChangeArrowheads="1"/>
              </p:cNvSpPr>
              <p:nvPr/>
            </p:nvSpPr>
            <p:spPr bwMode="auto">
              <a:xfrm>
                <a:off x="2784" y="528"/>
                <a:ext cx="72" cy="681"/>
              </a:xfrm>
              <a:prstGeom prst="rect">
                <a:avLst/>
              </a:prstGeom>
              <a:solidFill>
                <a:schemeClr val="accent2"/>
              </a:solidFill>
              <a:ln w="28575">
                <a:solidFill>
                  <a:schemeClr val="tx1"/>
                </a:solid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9076" name="Rectangle 40"/>
              <p:cNvSpPr>
                <a:spLocks noChangeAspect="1" noChangeArrowheads="1"/>
              </p:cNvSpPr>
              <p:nvPr/>
            </p:nvSpPr>
            <p:spPr bwMode="auto">
              <a:xfrm>
                <a:off x="4128" y="528"/>
                <a:ext cx="72" cy="681"/>
              </a:xfrm>
              <a:prstGeom prst="rect">
                <a:avLst/>
              </a:prstGeom>
              <a:solidFill>
                <a:schemeClr val="accent2"/>
              </a:solidFill>
              <a:ln w="28575">
                <a:solidFill>
                  <a:schemeClr val="tx1"/>
                </a:solid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9077" name="Rectangle 41"/>
              <p:cNvSpPr>
                <a:spLocks noChangeAspect="1" noChangeArrowheads="1"/>
              </p:cNvSpPr>
              <p:nvPr/>
            </p:nvSpPr>
            <p:spPr bwMode="auto">
              <a:xfrm>
                <a:off x="2112" y="528"/>
                <a:ext cx="72" cy="681"/>
              </a:xfrm>
              <a:prstGeom prst="rect">
                <a:avLst/>
              </a:prstGeom>
              <a:solidFill>
                <a:schemeClr val="accent2"/>
              </a:solidFill>
              <a:ln w="28575">
                <a:solidFill>
                  <a:schemeClr val="tx1"/>
                </a:solid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9078" name="Rectangle 42"/>
              <p:cNvSpPr>
                <a:spLocks noChangeAspect="1" noChangeArrowheads="1"/>
              </p:cNvSpPr>
              <p:nvPr/>
            </p:nvSpPr>
            <p:spPr bwMode="auto">
              <a:xfrm>
                <a:off x="3456" y="532"/>
                <a:ext cx="71" cy="672"/>
              </a:xfrm>
              <a:prstGeom prst="rect">
                <a:avLst/>
              </a:prstGeom>
              <a:solidFill>
                <a:schemeClr val="accent2"/>
              </a:solidFill>
              <a:ln w="28575">
                <a:solidFill>
                  <a:schemeClr val="tx1"/>
                </a:solid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grpSp>
        <p:grpSp>
          <p:nvGrpSpPr>
            <p:cNvPr id="39070" name="Group 43"/>
            <p:cNvGrpSpPr>
              <a:grpSpLocks noChangeAspect="1"/>
            </p:cNvGrpSpPr>
            <p:nvPr/>
          </p:nvGrpSpPr>
          <p:grpSpPr bwMode="auto">
            <a:xfrm flipH="1">
              <a:off x="3643" y="1296"/>
              <a:ext cx="241" cy="233"/>
              <a:chOff x="1363" y="528"/>
              <a:chExt cx="517" cy="432"/>
            </a:xfrm>
          </p:grpSpPr>
          <p:grpSp>
            <p:nvGrpSpPr>
              <p:cNvPr id="39071" name="Group 44"/>
              <p:cNvGrpSpPr>
                <a:grpSpLocks noChangeAspect="1"/>
              </p:cNvGrpSpPr>
              <p:nvPr/>
            </p:nvGrpSpPr>
            <p:grpSpPr bwMode="auto">
              <a:xfrm>
                <a:off x="1374" y="528"/>
                <a:ext cx="480" cy="432"/>
                <a:chOff x="1392" y="528"/>
                <a:chExt cx="480" cy="432"/>
              </a:xfrm>
            </p:grpSpPr>
            <p:sp>
              <p:nvSpPr>
                <p:cNvPr id="39073" name="Rectangle 45"/>
                <p:cNvSpPr>
                  <a:spLocks noChangeAspect="1" noChangeArrowheads="1"/>
                </p:cNvSpPr>
                <p:nvPr/>
              </p:nvSpPr>
              <p:spPr bwMode="auto">
                <a:xfrm>
                  <a:off x="1632" y="528"/>
                  <a:ext cx="240" cy="427"/>
                </a:xfrm>
                <a:prstGeom prst="rect">
                  <a:avLst/>
                </a:prstGeom>
                <a:solidFill>
                  <a:schemeClr val="accent1"/>
                </a:solidFill>
                <a:ln w="28575">
                  <a:no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9074" name="Rectangle 46"/>
                <p:cNvSpPr>
                  <a:spLocks noChangeAspect="1" noChangeArrowheads="1"/>
                </p:cNvSpPr>
                <p:nvPr/>
              </p:nvSpPr>
              <p:spPr bwMode="auto">
                <a:xfrm>
                  <a:off x="1392" y="528"/>
                  <a:ext cx="480" cy="432"/>
                </a:xfrm>
                <a:prstGeom prst="rect">
                  <a:avLst/>
                </a:prstGeom>
                <a:noFill/>
                <a:ln w="28575">
                  <a:solidFill>
                    <a:schemeClr val="tx1"/>
                  </a:solidFill>
                  <a:miter lim="800000"/>
                </a:ln>
              </p:spPr>
              <p:txBody>
                <a:bodyPr wrap="none" anchor="ctr"/>
                <a:lstStyle/>
                <a:p>
                  <a:pPr algn="ctr" eaLnBrk="0" fontAlgn="base" hangingPunct="0">
                    <a:spcBef>
                      <a:spcPct val="0"/>
                    </a:spcBef>
                    <a:spcAft>
                      <a:spcPct val="0"/>
                    </a:spcAft>
                  </a:pPr>
                  <a:endParaRPr lang="zh-CN" altLang="zh-CN" sz="1000" b="1">
                    <a:solidFill>
                      <a:srgbClr val="000000"/>
                    </a:solidFill>
                    <a:latin typeface="Comic Sans MS" panose="030F0702030302020204" pitchFamily="66" charset="0"/>
                  </a:endParaRPr>
                </a:p>
              </p:txBody>
            </p:sp>
          </p:grpSp>
          <p:sp>
            <p:nvSpPr>
              <p:cNvPr id="39072" name="Text Box 47"/>
              <p:cNvSpPr txBox="1">
                <a:spLocks noChangeAspect="1" noChangeArrowheads="1"/>
              </p:cNvSpPr>
              <p:nvPr/>
            </p:nvSpPr>
            <p:spPr bwMode="auto">
              <a:xfrm>
                <a:off x="1363" y="588"/>
                <a:ext cx="517" cy="259"/>
              </a:xfrm>
              <a:prstGeom prst="rect">
                <a:avLst/>
              </a:prstGeom>
              <a:noFill/>
              <a:ln w="28575">
                <a:noFill/>
                <a:miter lim="800000"/>
              </a:ln>
            </p:spPr>
            <p:txBody>
              <a:bodyPr wrap="none" anchor="ctr">
                <a:spAutoFit/>
              </a:bodyPr>
              <a:lstStyle/>
              <a:p>
                <a:pPr indent="0" algn="ctr" eaLnBrk="0" fontAlgn="base" hangingPunct="0">
                  <a:spcBef>
                    <a:spcPct val="0"/>
                  </a:spcBef>
                  <a:spcAft>
                    <a:spcPct val="0"/>
                  </a:spcAft>
                  <a:buNone/>
                </a:pPr>
                <a:r>
                  <a:rPr lang="en-US" altLang="zh-CN" sz="1000" b="1">
                    <a:solidFill>
                      <a:srgbClr val="000000"/>
                    </a:solidFill>
                    <a:latin typeface="Comic Sans MS" panose="030F0702030302020204" pitchFamily="66" charset="0"/>
                  </a:rPr>
                  <a:t>Reg</a:t>
                </a:r>
              </a:p>
            </p:txBody>
          </p:sp>
        </p:grpSp>
      </p:grpSp>
      <p:grpSp>
        <p:nvGrpSpPr>
          <p:cNvPr id="38919" name="Group 48"/>
          <p:cNvGrpSpPr/>
          <p:nvPr/>
        </p:nvGrpSpPr>
        <p:grpSpPr bwMode="auto">
          <a:xfrm>
            <a:off x="5122827" y="2747963"/>
            <a:ext cx="3264744" cy="700087"/>
            <a:chOff x="1934" y="1200"/>
            <a:chExt cx="1951" cy="441"/>
          </a:xfrm>
        </p:grpSpPr>
        <p:grpSp>
          <p:nvGrpSpPr>
            <p:cNvPr id="39025" name="Group 49"/>
            <p:cNvGrpSpPr>
              <a:grpSpLocks noChangeAspect="1"/>
            </p:cNvGrpSpPr>
            <p:nvPr/>
          </p:nvGrpSpPr>
          <p:grpSpPr bwMode="auto">
            <a:xfrm>
              <a:off x="2421" y="1304"/>
              <a:ext cx="241" cy="233"/>
              <a:chOff x="1358" y="528"/>
              <a:chExt cx="521" cy="432"/>
            </a:xfrm>
          </p:grpSpPr>
          <p:grpSp>
            <p:nvGrpSpPr>
              <p:cNvPr id="39054" name="Group 50"/>
              <p:cNvGrpSpPr>
                <a:grpSpLocks noChangeAspect="1"/>
              </p:cNvGrpSpPr>
              <p:nvPr/>
            </p:nvGrpSpPr>
            <p:grpSpPr bwMode="auto">
              <a:xfrm>
                <a:off x="1374" y="528"/>
                <a:ext cx="480" cy="432"/>
                <a:chOff x="1392" y="528"/>
                <a:chExt cx="480" cy="432"/>
              </a:xfrm>
            </p:grpSpPr>
            <p:sp>
              <p:nvSpPr>
                <p:cNvPr id="39056" name="Rectangle 51"/>
                <p:cNvSpPr>
                  <a:spLocks noChangeAspect="1" noChangeArrowheads="1"/>
                </p:cNvSpPr>
                <p:nvPr/>
              </p:nvSpPr>
              <p:spPr bwMode="auto">
                <a:xfrm>
                  <a:off x="1632" y="528"/>
                  <a:ext cx="240" cy="427"/>
                </a:xfrm>
                <a:prstGeom prst="rect">
                  <a:avLst/>
                </a:prstGeom>
                <a:solidFill>
                  <a:schemeClr val="accent1"/>
                </a:solidFill>
                <a:ln w="28575">
                  <a:no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9057" name="Rectangle 52"/>
                <p:cNvSpPr>
                  <a:spLocks noChangeAspect="1" noChangeArrowheads="1"/>
                </p:cNvSpPr>
                <p:nvPr/>
              </p:nvSpPr>
              <p:spPr bwMode="auto">
                <a:xfrm>
                  <a:off x="1392" y="528"/>
                  <a:ext cx="480" cy="432"/>
                </a:xfrm>
                <a:prstGeom prst="rect">
                  <a:avLst/>
                </a:prstGeom>
                <a:noFill/>
                <a:ln w="28575">
                  <a:solidFill>
                    <a:schemeClr val="tx1"/>
                  </a:solidFill>
                  <a:miter lim="800000"/>
                </a:ln>
              </p:spPr>
              <p:txBody>
                <a:bodyPr wrap="none" anchor="ctr"/>
                <a:lstStyle/>
                <a:p>
                  <a:pPr algn="ctr" eaLnBrk="0" fontAlgn="base" hangingPunct="0">
                    <a:spcBef>
                      <a:spcPct val="0"/>
                    </a:spcBef>
                    <a:spcAft>
                      <a:spcPct val="0"/>
                    </a:spcAft>
                  </a:pPr>
                  <a:endParaRPr lang="zh-CN" altLang="zh-CN" sz="1000" b="1">
                    <a:solidFill>
                      <a:srgbClr val="000000"/>
                    </a:solidFill>
                    <a:latin typeface="Comic Sans MS" panose="030F0702030302020204" pitchFamily="66" charset="0"/>
                  </a:endParaRPr>
                </a:p>
              </p:txBody>
            </p:sp>
          </p:grpSp>
          <p:sp>
            <p:nvSpPr>
              <p:cNvPr id="39055" name="Text Box 53"/>
              <p:cNvSpPr txBox="1">
                <a:spLocks noChangeAspect="1" noChangeArrowheads="1"/>
              </p:cNvSpPr>
              <p:nvPr/>
            </p:nvSpPr>
            <p:spPr bwMode="auto">
              <a:xfrm>
                <a:off x="1358" y="588"/>
                <a:ext cx="521" cy="259"/>
              </a:xfrm>
              <a:prstGeom prst="rect">
                <a:avLst/>
              </a:prstGeom>
              <a:noFill/>
              <a:ln w="28575">
                <a:noFill/>
                <a:miter lim="800000"/>
              </a:ln>
            </p:spPr>
            <p:txBody>
              <a:bodyPr wrap="none" anchor="ctr">
                <a:spAutoFit/>
              </a:bodyPr>
              <a:lstStyle/>
              <a:p>
                <a:pPr indent="0" algn="ctr" eaLnBrk="0" fontAlgn="base" hangingPunct="0">
                  <a:spcBef>
                    <a:spcPct val="0"/>
                  </a:spcBef>
                  <a:spcAft>
                    <a:spcPct val="0"/>
                  </a:spcAft>
                  <a:buNone/>
                </a:pPr>
                <a:r>
                  <a:rPr lang="en-US" altLang="zh-CN" sz="1000" b="1">
                    <a:solidFill>
                      <a:srgbClr val="000000"/>
                    </a:solidFill>
                    <a:latin typeface="Comic Sans MS" panose="030F0702030302020204" pitchFamily="66" charset="0"/>
                  </a:rPr>
                  <a:t>Reg</a:t>
                </a:r>
              </a:p>
            </p:txBody>
          </p:sp>
        </p:grpSp>
        <p:sp>
          <p:nvSpPr>
            <p:cNvPr id="39026" name="Line 54"/>
            <p:cNvSpPr>
              <a:spLocks noChangeAspect="1" noChangeShapeType="1"/>
            </p:cNvSpPr>
            <p:nvPr/>
          </p:nvSpPr>
          <p:spPr bwMode="auto">
            <a:xfrm>
              <a:off x="2651" y="1351"/>
              <a:ext cx="244" cy="0"/>
            </a:xfrm>
            <a:prstGeom prst="line">
              <a:avLst/>
            </a:prstGeom>
            <a:noFill/>
            <a:ln w="28575">
              <a:solidFill>
                <a:schemeClr val="tx1"/>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9027" name="Line 55"/>
            <p:cNvSpPr>
              <a:spLocks noChangeAspect="1" noChangeShapeType="1"/>
            </p:cNvSpPr>
            <p:nvPr/>
          </p:nvSpPr>
          <p:spPr bwMode="auto">
            <a:xfrm>
              <a:off x="2651" y="1490"/>
              <a:ext cx="244" cy="0"/>
            </a:xfrm>
            <a:prstGeom prst="line">
              <a:avLst/>
            </a:prstGeom>
            <a:noFill/>
            <a:ln w="28575">
              <a:solidFill>
                <a:schemeClr val="tx1"/>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grpSp>
          <p:nvGrpSpPr>
            <p:cNvPr id="39028" name="Group 56"/>
            <p:cNvGrpSpPr>
              <a:grpSpLocks noChangeAspect="1"/>
            </p:cNvGrpSpPr>
            <p:nvPr/>
          </p:nvGrpSpPr>
          <p:grpSpPr bwMode="auto">
            <a:xfrm>
              <a:off x="2851" y="1235"/>
              <a:ext cx="200" cy="371"/>
              <a:chOff x="2991" y="411"/>
              <a:chExt cx="360" cy="768"/>
            </a:xfrm>
          </p:grpSpPr>
          <p:sp>
            <p:nvSpPr>
              <p:cNvPr id="39050" name="AutoShape 57"/>
              <p:cNvSpPr>
                <a:spLocks noChangeAspect="1" noChangeArrowheads="1"/>
              </p:cNvSpPr>
              <p:nvPr/>
            </p:nvSpPr>
            <p:spPr bwMode="auto">
              <a:xfrm rot="-5400000">
                <a:off x="2798" y="626"/>
                <a:ext cx="768" cy="337"/>
              </a:xfrm>
              <a:custGeom>
                <a:avLst/>
                <a:gdLst>
                  <a:gd name="T0" fmla="*/ 1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487 h 21600"/>
                  <a:gd name="T14" fmla="*/ 17100 w 21600"/>
                  <a:gd name="T15" fmla="*/ 17113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chemeClr val="bg1"/>
              </a:solidFill>
              <a:ln w="28575">
                <a:solidFill>
                  <a:schemeClr val="tx1"/>
                </a:solidFill>
                <a:miter lim="800000"/>
              </a:ln>
            </p:spPr>
            <p:txBody>
              <a:bodyPr vert="eaVert"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9051" name="AutoShape 58"/>
              <p:cNvSpPr>
                <a:spLocks noChangeAspect="1" noChangeArrowheads="1"/>
              </p:cNvSpPr>
              <p:nvPr/>
            </p:nvSpPr>
            <p:spPr bwMode="auto">
              <a:xfrm rot="5400000">
                <a:off x="2957" y="705"/>
                <a:ext cx="248" cy="180"/>
              </a:xfrm>
              <a:prstGeom prst="triangle">
                <a:avLst>
                  <a:gd name="adj" fmla="val 50000"/>
                </a:avLst>
              </a:prstGeom>
              <a:solidFill>
                <a:schemeClr val="bg1"/>
              </a:solidFill>
              <a:ln w="28575">
                <a:no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9052" name="Freeform 59"/>
              <p:cNvSpPr>
                <a:spLocks noChangeAspect="1"/>
              </p:cNvSpPr>
              <p:nvPr/>
            </p:nvSpPr>
            <p:spPr bwMode="auto">
              <a:xfrm rot="5400000">
                <a:off x="2974" y="725"/>
                <a:ext cx="218" cy="139"/>
              </a:xfrm>
              <a:custGeom>
                <a:avLst/>
                <a:gdLst>
                  <a:gd name="T0" fmla="*/ 0 w 384"/>
                  <a:gd name="T1" fmla="*/ 67 h 288"/>
                  <a:gd name="T2" fmla="*/ 62 w 384"/>
                  <a:gd name="T3" fmla="*/ 0 h 288"/>
                  <a:gd name="T4" fmla="*/ 124 w 384"/>
                  <a:gd name="T5" fmla="*/ 67 h 288"/>
                  <a:gd name="T6" fmla="*/ 0 60000 65536"/>
                  <a:gd name="T7" fmla="*/ 0 60000 65536"/>
                  <a:gd name="T8" fmla="*/ 0 60000 65536"/>
                  <a:gd name="T9" fmla="*/ 0 w 384"/>
                  <a:gd name="T10" fmla="*/ 0 h 288"/>
                  <a:gd name="T11" fmla="*/ 384 w 384"/>
                  <a:gd name="T12" fmla="*/ 288 h 288"/>
                </a:gdLst>
                <a:ahLst/>
                <a:cxnLst>
                  <a:cxn ang="T6">
                    <a:pos x="T0" y="T1"/>
                  </a:cxn>
                  <a:cxn ang="T7">
                    <a:pos x="T2" y="T3"/>
                  </a:cxn>
                  <a:cxn ang="T8">
                    <a:pos x="T4" y="T5"/>
                  </a:cxn>
                </a:cxnLst>
                <a:rect l="T9" t="T10" r="T11" b="T12"/>
                <a:pathLst>
                  <a:path w="384" h="288">
                    <a:moveTo>
                      <a:pt x="0" y="288"/>
                    </a:moveTo>
                    <a:lnTo>
                      <a:pt x="192" y="0"/>
                    </a:lnTo>
                    <a:lnTo>
                      <a:pt x="384" y="288"/>
                    </a:lnTo>
                  </a:path>
                </a:pathLst>
              </a:custGeom>
              <a:noFill/>
              <a:ln w="28575">
                <a:solidFill>
                  <a:schemeClr val="tx1"/>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9053" name="Text Box 60"/>
              <p:cNvSpPr txBox="1">
                <a:spLocks noChangeAspect="1" noChangeArrowheads="1"/>
              </p:cNvSpPr>
              <p:nvPr/>
            </p:nvSpPr>
            <p:spPr bwMode="auto">
              <a:xfrm rot="-5400000">
                <a:off x="2945" y="633"/>
                <a:ext cx="572" cy="238"/>
              </a:xfrm>
              <a:prstGeom prst="rect">
                <a:avLst/>
              </a:prstGeom>
              <a:noFill/>
              <a:ln w="28575">
                <a:noFill/>
                <a:miter lim="800000"/>
              </a:ln>
            </p:spPr>
            <p:txBody>
              <a:bodyPr wrap="none" anchor="ctr">
                <a:spAutoFit/>
              </a:bodyPr>
              <a:lstStyle/>
              <a:p>
                <a:pPr indent="0" algn="ctr" eaLnBrk="0" fontAlgn="base" hangingPunct="0">
                  <a:spcBef>
                    <a:spcPct val="0"/>
                  </a:spcBef>
                  <a:spcAft>
                    <a:spcPct val="0"/>
                  </a:spcAft>
                  <a:buNone/>
                </a:pPr>
                <a:r>
                  <a:rPr lang="en-US" altLang="zh-CN" sz="1000" b="1">
                    <a:solidFill>
                      <a:srgbClr val="000000"/>
                    </a:solidFill>
                    <a:latin typeface="Comic Sans MS" panose="030F0702030302020204" pitchFamily="66" charset="0"/>
                  </a:rPr>
                  <a:t>ALU</a:t>
                </a:r>
              </a:p>
            </p:txBody>
          </p:sp>
        </p:grpSp>
        <p:sp>
          <p:nvSpPr>
            <p:cNvPr id="39029" name="Line 61"/>
            <p:cNvSpPr>
              <a:spLocks noChangeAspect="1" noChangeShapeType="1"/>
            </p:cNvSpPr>
            <p:nvPr/>
          </p:nvSpPr>
          <p:spPr bwMode="auto">
            <a:xfrm>
              <a:off x="3052" y="1421"/>
              <a:ext cx="245" cy="0"/>
            </a:xfrm>
            <a:prstGeom prst="line">
              <a:avLst/>
            </a:prstGeom>
            <a:noFill/>
            <a:ln w="28575">
              <a:solidFill>
                <a:schemeClr val="tx1"/>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9030" name="Line 62"/>
            <p:cNvSpPr>
              <a:spLocks noChangeAspect="1" noChangeShapeType="1"/>
            </p:cNvSpPr>
            <p:nvPr/>
          </p:nvSpPr>
          <p:spPr bwMode="auto">
            <a:xfrm>
              <a:off x="3475" y="1421"/>
              <a:ext cx="245" cy="0"/>
            </a:xfrm>
            <a:prstGeom prst="line">
              <a:avLst/>
            </a:prstGeom>
            <a:noFill/>
            <a:ln w="28575">
              <a:solidFill>
                <a:schemeClr val="tx1"/>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grpSp>
          <p:nvGrpSpPr>
            <p:cNvPr id="39031" name="Group 63"/>
            <p:cNvGrpSpPr>
              <a:grpSpLocks noChangeAspect="1"/>
            </p:cNvGrpSpPr>
            <p:nvPr/>
          </p:nvGrpSpPr>
          <p:grpSpPr bwMode="auto">
            <a:xfrm>
              <a:off x="3181" y="1305"/>
              <a:ext cx="332" cy="232"/>
              <a:chOff x="3793" y="576"/>
              <a:chExt cx="719" cy="480"/>
            </a:xfrm>
          </p:grpSpPr>
          <p:sp>
            <p:nvSpPr>
              <p:cNvPr id="39048" name="Rectangle 64"/>
              <p:cNvSpPr>
                <a:spLocks noChangeAspect="1" noChangeArrowheads="1"/>
              </p:cNvSpPr>
              <p:nvPr/>
            </p:nvSpPr>
            <p:spPr bwMode="auto">
              <a:xfrm>
                <a:off x="3915" y="576"/>
                <a:ext cx="480" cy="480"/>
              </a:xfrm>
              <a:prstGeom prst="rect">
                <a:avLst/>
              </a:prstGeom>
              <a:solidFill>
                <a:schemeClr val="bg1"/>
              </a:solidFill>
              <a:ln w="28575">
                <a:solidFill>
                  <a:schemeClr val="tx1"/>
                </a:solidFill>
                <a:miter lim="800000"/>
              </a:ln>
            </p:spPr>
            <p:txBody>
              <a:bodyPr wrap="none" anchor="ctr"/>
              <a:lstStyle/>
              <a:p>
                <a:pPr algn="r" eaLnBrk="0" fontAlgn="base" hangingPunct="0">
                  <a:spcBef>
                    <a:spcPct val="0"/>
                  </a:spcBef>
                  <a:spcAft>
                    <a:spcPct val="0"/>
                  </a:spcAft>
                </a:pPr>
                <a:endParaRPr lang="zh-CN" altLang="zh-CN" sz="1000" b="1">
                  <a:solidFill>
                    <a:srgbClr val="000000"/>
                  </a:solidFill>
                  <a:latin typeface="Comic Sans MS" panose="030F0702030302020204" pitchFamily="66" charset="0"/>
                </a:endParaRPr>
              </a:p>
            </p:txBody>
          </p:sp>
          <p:sp>
            <p:nvSpPr>
              <p:cNvPr id="39049" name="Text Box 65"/>
              <p:cNvSpPr txBox="1">
                <a:spLocks noChangeAspect="1" noChangeArrowheads="1"/>
              </p:cNvSpPr>
              <p:nvPr/>
            </p:nvSpPr>
            <p:spPr bwMode="auto">
              <a:xfrm>
                <a:off x="3793" y="643"/>
                <a:ext cx="719" cy="289"/>
              </a:xfrm>
              <a:prstGeom prst="rect">
                <a:avLst/>
              </a:prstGeom>
              <a:noFill/>
              <a:ln w="28575">
                <a:noFill/>
                <a:miter lim="800000"/>
              </a:ln>
            </p:spPr>
            <p:txBody>
              <a:bodyPr wrap="none" anchor="ctr">
                <a:spAutoFit/>
              </a:bodyPr>
              <a:lstStyle/>
              <a:p>
                <a:pPr indent="0" algn="ctr" eaLnBrk="0" fontAlgn="base" hangingPunct="0">
                  <a:spcBef>
                    <a:spcPct val="0"/>
                  </a:spcBef>
                  <a:spcAft>
                    <a:spcPct val="0"/>
                  </a:spcAft>
                  <a:buNone/>
                </a:pPr>
                <a:r>
                  <a:rPr lang="en-US" altLang="zh-CN" sz="1000" b="1">
                    <a:solidFill>
                      <a:srgbClr val="000000"/>
                    </a:solidFill>
                    <a:latin typeface="Comic Sans MS" panose="030F0702030302020204" pitchFamily="66" charset="0"/>
                  </a:rPr>
                  <a:t>DMem</a:t>
                </a:r>
              </a:p>
            </p:txBody>
          </p:sp>
        </p:grpSp>
        <p:sp>
          <p:nvSpPr>
            <p:cNvPr id="39032" name="Freeform 66"/>
            <p:cNvSpPr>
              <a:spLocks noChangeAspect="1"/>
            </p:cNvSpPr>
            <p:nvPr/>
          </p:nvSpPr>
          <p:spPr bwMode="auto">
            <a:xfrm>
              <a:off x="3208" y="1421"/>
              <a:ext cx="332" cy="185"/>
            </a:xfrm>
            <a:custGeom>
              <a:avLst/>
              <a:gdLst>
                <a:gd name="T0" fmla="*/ 0 w 816"/>
                <a:gd name="T1" fmla="*/ 0 h 384"/>
                <a:gd name="T2" fmla="*/ 0 w 816"/>
                <a:gd name="T3" fmla="*/ 89 h 384"/>
                <a:gd name="T4" fmla="*/ 119 w 816"/>
                <a:gd name="T5" fmla="*/ 89 h 384"/>
                <a:gd name="T6" fmla="*/ 119 w 816"/>
                <a:gd name="T7" fmla="*/ 33 h 384"/>
                <a:gd name="T8" fmla="*/ 135 w 816"/>
                <a:gd name="T9" fmla="*/ 33 h 384"/>
                <a:gd name="T10" fmla="*/ 0 60000 65536"/>
                <a:gd name="T11" fmla="*/ 0 60000 65536"/>
                <a:gd name="T12" fmla="*/ 0 60000 65536"/>
                <a:gd name="T13" fmla="*/ 0 60000 65536"/>
                <a:gd name="T14" fmla="*/ 0 60000 65536"/>
                <a:gd name="T15" fmla="*/ 0 w 816"/>
                <a:gd name="T16" fmla="*/ 0 h 384"/>
                <a:gd name="T17" fmla="*/ 816 w 816"/>
                <a:gd name="T18" fmla="*/ 384 h 384"/>
              </a:gdLst>
              <a:ahLst/>
              <a:cxnLst>
                <a:cxn ang="T10">
                  <a:pos x="T0" y="T1"/>
                </a:cxn>
                <a:cxn ang="T11">
                  <a:pos x="T2" y="T3"/>
                </a:cxn>
                <a:cxn ang="T12">
                  <a:pos x="T4" y="T5"/>
                </a:cxn>
                <a:cxn ang="T13">
                  <a:pos x="T6" y="T7"/>
                </a:cxn>
                <a:cxn ang="T14">
                  <a:pos x="T8" y="T9"/>
                </a:cxn>
              </a:cxnLst>
              <a:rect l="T15" t="T16" r="T17" b="T18"/>
              <a:pathLst>
                <a:path w="816" h="384">
                  <a:moveTo>
                    <a:pt x="0" y="0"/>
                  </a:moveTo>
                  <a:lnTo>
                    <a:pt x="0" y="384"/>
                  </a:lnTo>
                  <a:lnTo>
                    <a:pt x="720" y="384"/>
                  </a:lnTo>
                  <a:lnTo>
                    <a:pt x="720" y="144"/>
                  </a:lnTo>
                  <a:lnTo>
                    <a:pt x="816" y="144"/>
                  </a:lnTo>
                </a:path>
              </a:pathLst>
            </a:custGeom>
            <a:noFill/>
            <a:ln w="28575">
              <a:solidFill>
                <a:schemeClr val="tx1"/>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9033" name="Line 67"/>
            <p:cNvSpPr>
              <a:spLocks noChangeAspect="1" noChangeShapeType="1"/>
            </p:cNvSpPr>
            <p:nvPr/>
          </p:nvSpPr>
          <p:spPr bwMode="auto">
            <a:xfrm>
              <a:off x="2199" y="1491"/>
              <a:ext cx="230" cy="0"/>
            </a:xfrm>
            <a:prstGeom prst="line">
              <a:avLst/>
            </a:prstGeom>
            <a:noFill/>
            <a:ln w="28575">
              <a:solidFill>
                <a:schemeClr val="tx1"/>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9034" name="Line 68"/>
            <p:cNvSpPr>
              <a:spLocks noChangeAspect="1" noChangeShapeType="1"/>
            </p:cNvSpPr>
            <p:nvPr/>
          </p:nvSpPr>
          <p:spPr bwMode="auto">
            <a:xfrm>
              <a:off x="2169" y="1351"/>
              <a:ext cx="259" cy="0"/>
            </a:xfrm>
            <a:prstGeom prst="line">
              <a:avLst/>
            </a:prstGeom>
            <a:noFill/>
            <a:ln w="28575">
              <a:solidFill>
                <a:schemeClr val="tx1"/>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grpSp>
          <p:nvGrpSpPr>
            <p:cNvPr id="39035" name="Group 69"/>
            <p:cNvGrpSpPr>
              <a:grpSpLocks noChangeAspect="1"/>
            </p:cNvGrpSpPr>
            <p:nvPr/>
          </p:nvGrpSpPr>
          <p:grpSpPr bwMode="auto">
            <a:xfrm>
              <a:off x="1934" y="1305"/>
              <a:ext cx="351" cy="232"/>
              <a:chOff x="1064" y="576"/>
              <a:chExt cx="756" cy="480"/>
            </a:xfrm>
          </p:grpSpPr>
          <p:sp>
            <p:nvSpPr>
              <p:cNvPr id="39046" name="Rectangle 70"/>
              <p:cNvSpPr>
                <a:spLocks noChangeAspect="1" noChangeArrowheads="1"/>
              </p:cNvSpPr>
              <p:nvPr/>
            </p:nvSpPr>
            <p:spPr bwMode="auto">
              <a:xfrm>
                <a:off x="1197" y="576"/>
                <a:ext cx="480" cy="480"/>
              </a:xfrm>
              <a:prstGeom prst="rect">
                <a:avLst/>
              </a:prstGeom>
              <a:solidFill>
                <a:schemeClr val="bg1"/>
              </a:solidFill>
              <a:ln w="28575">
                <a:solidFill>
                  <a:schemeClr val="tx1"/>
                </a:solidFill>
                <a:miter lim="800000"/>
              </a:ln>
            </p:spPr>
            <p:txBody>
              <a:bodyPr wrap="none" anchor="ctr"/>
              <a:lstStyle/>
              <a:p>
                <a:pPr algn="r" eaLnBrk="0" fontAlgn="base" hangingPunct="0">
                  <a:spcBef>
                    <a:spcPct val="0"/>
                  </a:spcBef>
                  <a:spcAft>
                    <a:spcPct val="0"/>
                  </a:spcAft>
                </a:pPr>
                <a:endParaRPr lang="zh-CN" altLang="zh-CN" sz="1000" b="1">
                  <a:solidFill>
                    <a:srgbClr val="000000"/>
                  </a:solidFill>
                  <a:latin typeface="Comic Sans MS" panose="030F0702030302020204" pitchFamily="66" charset="0"/>
                </a:endParaRPr>
              </a:p>
            </p:txBody>
          </p:sp>
          <p:sp>
            <p:nvSpPr>
              <p:cNvPr id="39047" name="Text Box 71"/>
              <p:cNvSpPr txBox="1">
                <a:spLocks noChangeAspect="1" noChangeArrowheads="1"/>
              </p:cNvSpPr>
              <p:nvPr/>
            </p:nvSpPr>
            <p:spPr bwMode="auto">
              <a:xfrm>
                <a:off x="1064" y="643"/>
                <a:ext cx="756" cy="289"/>
              </a:xfrm>
              <a:prstGeom prst="rect">
                <a:avLst/>
              </a:prstGeom>
              <a:noFill/>
              <a:ln w="28575">
                <a:noFill/>
                <a:miter lim="800000"/>
              </a:ln>
            </p:spPr>
            <p:txBody>
              <a:bodyPr wrap="none" anchor="ctr">
                <a:spAutoFit/>
              </a:bodyPr>
              <a:lstStyle/>
              <a:p>
                <a:pPr indent="0" algn="ctr" eaLnBrk="0" fontAlgn="base" hangingPunct="0">
                  <a:spcBef>
                    <a:spcPct val="0"/>
                  </a:spcBef>
                  <a:spcAft>
                    <a:spcPct val="0"/>
                  </a:spcAft>
                  <a:buNone/>
                </a:pPr>
                <a:r>
                  <a:rPr lang="en-US" altLang="zh-CN" sz="1000" b="1">
                    <a:solidFill>
                      <a:srgbClr val="000000"/>
                    </a:solidFill>
                    <a:latin typeface="Comic Sans MS" panose="030F0702030302020204" pitchFamily="66" charset="0"/>
                  </a:rPr>
                  <a:t>Ifetch</a:t>
                </a:r>
                <a:endParaRPr lang="en-US" altLang="zh-CN" sz="1000" b="1" dirty="0">
                  <a:solidFill>
                    <a:srgbClr val="000000"/>
                  </a:solidFill>
                  <a:latin typeface="Comic Sans MS" panose="030F0702030302020204" pitchFamily="66" charset="0"/>
                </a:endParaRPr>
              </a:p>
            </p:txBody>
          </p:sp>
        </p:grpSp>
        <p:grpSp>
          <p:nvGrpSpPr>
            <p:cNvPr id="39036" name="Group 72"/>
            <p:cNvGrpSpPr/>
            <p:nvPr/>
          </p:nvGrpSpPr>
          <p:grpSpPr bwMode="auto">
            <a:xfrm>
              <a:off x="2288" y="1200"/>
              <a:ext cx="1297" cy="441"/>
              <a:chOff x="2112" y="528"/>
              <a:chExt cx="2088" cy="681"/>
            </a:xfrm>
          </p:grpSpPr>
          <p:sp>
            <p:nvSpPr>
              <p:cNvPr id="39042" name="Rectangle 73"/>
              <p:cNvSpPr>
                <a:spLocks noChangeAspect="1" noChangeArrowheads="1"/>
              </p:cNvSpPr>
              <p:nvPr/>
            </p:nvSpPr>
            <p:spPr bwMode="auto">
              <a:xfrm>
                <a:off x="2784" y="528"/>
                <a:ext cx="72" cy="681"/>
              </a:xfrm>
              <a:prstGeom prst="rect">
                <a:avLst/>
              </a:prstGeom>
              <a:solidFill>
                <a:schemeClr val="accent2"/>
              </a:solidFill>
              <a:ln w="28575">
                <a:solidFill>
                  <a:schemeClr val="tx1"/>
                </a:solid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9043" name="Rectangle 74"/>
              <p:cNvSpPr>
                <a:spLocks noChangeAspect="1" noChangeArrowheads="1"/>
              </p:cNvSpPr>
              <p:nvPr/>
            </p:nvSpPr>
            <p:spPr bwMode="auto">
              <a:xfrm>
                <a:off x="4128" y="528"/>
                <a:ext cx="72" cy="681"/>
              </a:xfrm>
              <a:prstGeom prst="rect">
                <a:avLst/>
              </a:prstGeom>
              <a:solidFill>
                <a:schemeClr val="accent2"/>
              </a:solidFill>
              <a:ln w="28575">
                <a:solidFill>
                  <a:schemeClr val="tx1"/>
                </a:solid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9044" name="Rectangle 75"/>
              <p:cNvSpPr>
                <a:spLocks noChangeAspect="1" noChangeArrowheads="1"/>
              </p:cNvSpPr>
              <p:nvPr/>
            </p:nvSpPr>
            <p:spPr bwMode="auto">
              <a:xfrm>
                <a:off x="2112" y="528"/>
                <a:ext cx="72" cy="681"/>
              </a:xfrm>
              <a:prstGeom prst="rect">
                <a:avLst/>
              </a:prstGeom>
              <a:solidFill>
                <a:schemeClr val="accent2"/>
              </a:solidFill>
              <a:ln w="28575">
                <a:solidFill>
                  <a:schemeClr val="tx1"/>
                </a:solid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9045" name="Rectangle 76"/>
              <p:cNvSpPr>
                <a:spLocks noChangeAspect="1" noChangeArrowheads="1"/>
              </p:cNvSpPr>
              <p:nvPr/>
            </p:nvSpPr>
            <p:spPr bwMode="auto">
              <a:xfrm>
                <a:off x="3456" y="532"/>
                <a:ext cx="71" cy="672"/>
              </a:xfrm>
              <a:prstGeom prst="rect">
                <a:avLst/>
              </a:prstGeom>
              <a:solidFill>
                <a:schemeClr val="accent2"/>
              </a:solidFill>
              <a:ln w="28575">
                <a:solidFill>
                  <a:schemeClr val="tx1"/>
                </a:solid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grpSp>
        <p:grpSp>
          <p:nvGrpSpPr>
            <p:cNvPr id="39037" name="Group 77"/>
            <p:cNvGrpSpPr>
              <a:grpSpLocks noChangeAspect="1"/>
            </p:cNvGrpSpPr>
            <p:nvPr/>
          </p:nvGrpSpPr>
          <p:grpSpPr bwMode="auto">
            <a:xfrm flipH="1">
              <a:off x="3644" y="1296"/>
              <a:ext cx="241" cy="233"/>
              <a:chOff x="1365" y="528"/>
              <a:chExt cx="517" cy="432"/>
            </a:xfrm>
          </p:grpSpPr>
          <p:grpSp>
            <p:nvGrpSpPr>
              <p:cNvPr id="39038" name="Group 78"/>
              <p:cNvGrpSpPr>
                <a:grpSpLocks noChangeAspect="1"/>
              </p:cNvGrpSpPr>
              <p:nvPr/>
            </p:nvGrpSpPr>
            <p:grpSpPr bwMode="auto">
              <a:xfrm>
                <a:off x="1374" y="528"/>
                <a:ext cx="480" cy="432"/>
                <a:chOff x="1392" y="528"/>
                <a:chExt cx="480" cy="432"/>
              </a:xfrm>
            </p:grpSpPr>
            <p:sp>
              <p:nvSpPr>
                <p:cNvPr id="39040" name="Rectangle 79"/>
                <p:cNvSpPr>
                  <a:spLocks noChangeAspect="1" noChangeArrowheads="1"/>
                </p:cNvSpPr>
                <p:nvPr/>
              </p:nvSpPr>
              <p:spPr bwMode="auto">
                <a:xfrm>
                  <a:off x="1632" y="528"/>
                  <a:ext cx="240" cy="427"/>
                </a:xfrm>
                <a:prstGeom prst="rect">
                  <a:avLst/>
                </a:prstGeom>
                <a:solidFill>
                  <a:schemeClr val="accent1"/>
                </a:solidFill>
                <a:ln w="28575">
                  <a:no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9041" name="Rectangle 80"/>
                <p:cNvSpPr>
                  <a:spLocks noChangeAspect="1" noChangeArrowheads="1"/>
                </p:cNvSpPr>
                <p:nvPr/>
              </p:nvSpPr>
              <p:spPr bwMode="auto">
                <a:xfrm>
                  <a:off x="1392" y="528"/>
                  <a:ext cx="480" cy="432"/>
                </a:xfrm>
                <a:prstGeom prst="rect">
                  <a:avLst/>
                </a:prstGeom>
                <a:noFill/>
                <a:ln w="28575">
                  <a:solidFill>
                    <a:schemeClr val="tx1"/>
                  </a:solidFill>
                  <a:miter lim="800000"/>
                </a:ln>
              </p:spPr>
              <p:txBody>
                <a:bodyPr wrap="none" anchor="ctr"/>
                <a:lstStyle/>
                <a:p>
                  <a:pPr algn="ctr" eaLnBrk="0" fontAlgn="base" hangingPunct="0">
                    <a:spcBef>
                      <a:spcPct val="0"/>
                    </a:spcBef>
                    <a:spcAft>
                      <a:spcPct val="0"/>
                    </a:spcAft>
                  </a:pPr>
                  <a:endParaRPr lang="zh-CN" altLang="zh-CN" sz="1000" b="1">
                    <a:solidFill>
                      <a:srgbClr val="000000"/>
                    </a:solidFill>
                    <a:latin typeface="Comic Sans MS" panose="030F0702030302020204" pitchFamily="66" charset="0"/>
                  </a:endParaRPr>
                </a:p>
              </p:txBody>
            </p:sp>
          </p:grpSp>
          <p:sp>
            <p:nvSpPr>
              <p:cNvPr id="39039" name="Text Box 81"/>
              <p:cNvSpPr txBox="1">
                <a:spLocks noChangeAspect="1" noChangeArrowheads="1"/>
              </p:cNvSpPr>
              <p:nvPr/>
            </p:nvSpPr>
            <p:spPr bwMode="auto">
              <a:xfrm>
                <a:off x="1365" y="588"/>
                <a:ext cx="517" cy="259"/>
              </a:xfrm>
              <a:prstGeom prst="rect">
                <a:avLst/>
              </a:prstGeom>
              <a:noFill/>
              <a:ln w="28575">
                <a:noFill/>
                <a:miter lim="800000"/>
              </a:ln>
            </p:spPr>
            <p:txBody>
              <a:bodyPr wrap="none" anchor="ctr">
                <a:spAutoFit/>
              </a:bodyPr>
              <a:lstStyle/>
              <a:p>
                <a:pPr indent="0" algn="ctr" eaLnBrk="0" fontAlgn="base" hangingPunct="0">
                  <a:spcBef>
                    <a:spcPct val="0"/>
                  </a:spcBef>
                  <a:spcAft>
                    <a:spcPct val="0"/>
                  </a:spcAft>
                  <a:buNone/>
                </a:pPr>
                <a:r>
                  <a:rPr lang="en-US" altLang="zh-CN" sz="1000" b="1">
                    <a:solidFill>
                      <a:srgbClr val="000000"/>
                    </a:solidFill>
                    <a:latin typeface="Comic Sans MS" panose="030F0702030302020204" pitchFamily="66" charset="0"/>
                  </a:rPr>
                  <a:t>Reg</a:t>
                </a:r>
              </a:p>
            </p:txBody>
          </p:sp>
        </p:grpSp>
      </p:grpSp>
      <p:grpSp>
        <p:nvGrpSpPr>
          <p:cNvPr id="38920" name="Group 82"/>
          <p:cNvGrpSpPr/>
          <p:nvPr/>
        </p:nvGrpSpPr>
        <p:grpSpPr bwMode="auto">
          <a:xfrm>
            <a:off x="4428313" y="1922463"/>
            <a:ext cx="3263933" cy="700087"/>
            <a:chOff x="1932" y="1200"/>
            <a:chExt cx="1950" cy="441"/>
          </a:xfrm>
        </p:grpSpPr>
        <p:grpSp>
          <p:nvGrpSpPr>
            <p:cNvPr id="38992" name="Group 83"/>
            <p:cNvGrpSpPr>
              <a:grpSpLocks noChangeAspect="1"/>
            </p:cNvGrpSpPr>
            <p:nvPr/>
          </p:nvGrpSpPr>
          <p:grpSpPr bwMode="auto">
            <a:xfrm>
              <a:off x="2420" y="1304"/>
              <a:ext cx="241" cy="233"/>
              <a:chOff x="1356" y="528"/>
              <a:chExt cx="521" cy="432"/>
            </a:xfrm>
          </p:grpSpPr>
          <p:grpSp>
            <p:nvGrpSpPr>
              <p:cNvPr id="39021" name="Group 84"/>
              <p:cNvGrpSpPr>
                <a:grpSpLocks noChangeAspect="1"/>
              </p:cNvGrpSpPr>
              <p:nvPr/>
            </p:nvGrpSpPr>
            <p:grpSpPr bwMode="auto">
              <a:xfrm>
                <a:off x="1374" y="528"/>
                <a:ext cx="480" cy="432"/>
                <a:chOff x="1392" y="528"/>
                <a:chExt cx="480" cy="432"/>
              </a:xfrm>
            </p:grpSpPr>
            <p:sp>
              <p:nvSpPr>
                <p:cNvPr id="39023" name="Rectangle 85"/>
                <p:cNvSpPr>
                  <a:spLocks noChangeAspect="1" noChangeArrowheads="1"/>
                </p:cNvSpPr>
                <p:nvPr/>
              </p:nvSpPr>
              <p:spPr bwMode="auto">
                <a:xfrm>
                  <a:off x="1632" y="528"/>
                  <a:ext cx="240" cy="427"/>
                </a:xfrm>
                <a:prstGeom prst="rect">
                  <a:avLst/>
                </a:prstGeom>
                <a:solidFill>
                  <a:schemeClr val="accent1"/>
                </a:solidFill>
                <a:ln w="28575">
                  <a:no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9024" name="Rectangle 86"/>
                <p:cNvSpPr>
                  <a:spLocks noChangeAspect="1" noChangeArrowheads="1"/>
                </p:cNvSpPr>
                <p:nvPr/>
              </p:nvSpPr>
              <p:spPr bwMode="auto">
                <a:xfrm>
                  <a:off x="1392" y="528"/>
                  <a:ext cx="480" cy="432"/>
                </a:xfrm>
                <a:prstGeom prst="rect">
                  <a:avLst/>
                </a:prstGeom>
                <a:noFill/>
                <a:ln w="28575">
                  <a:solidFill>
                    <a:schemeClr val="tx1"/>
                  </a:solidFill>
                  <a:miter lim="800000"/>
                </a:ln>
              </p:spPr>
              <p:txBody>
                <a:bodyPr wrap="none" anchor="ctr"/>
                <a:lstStyle/>
                <a:p>
                  <a:pPr algn="ctr" eaLnBrk="0" fontAlgn="base" hangingPunct="0">
                    <a:spcBef>
                      <a:spcPct val="0"/>
                    </a:spcBef>
                    <a:spcAft>
                      <a:spcPct val="0"/>
                    </a:spcAft>
                  </a:pPr>
                  <a:endParaRPr lang="zh-CN" altLang="zh-CN" sz="1000" b="1">
                    <a:solidFill>
                      <a:srgbClr val="000000"/>
                    </a:solidFill>
                    <a:latin typeface="Comic Sans MS" panose="030F0702030302020204" pitchFamily="66" charset="0"/>
                  </a:endParaRPr>
                </a:p>
              </p:txBody>
            </p:sp>
          </p:grpSp>
          <p:sp>
            <p:nvSpPr>
              <p:cNvPr id="39022" name="Text Box 87"/>
              <p:cNvSpPr txBox="1">
                <a:spLocks noChangeAspect="1" noChangeArrowheads="1"/>
              </p:cNvSpPr>
              <p:nvPr/>
            </p:nvSpPr>
            <p:spPr bwMode="auto">
              <a:xfrm>
                <a:off x="1356" y="588"/>
                <a:ext cx="521" cy="259"/>
              </a:xfrm>
              <a:prstGeom prst="rect">
                <a:avLst/>
              </a:prstGeom>
              <a:noFill/>
              <a:ln w="28575">
                <a:noFill/>
                <a:miter lim="800000"/>
              </a:ln>
            </p:spPr>
            <p:txBody>
              <a:bodyPr wrap="none" anchor="ctr">
                <a:spAutoFit/>
              </a:bodyPr>
              <a:lstStyle/>
              <a:p>
                <a:pPr indent="0" algn="ctr" eaLnBrk="0" fontAlgn="base" hangingPunct="0">
                  <a:spcBef>
                    <a:spcPct val="0"/>
                  </a:spcBef>
                  <a:spcAft>
                    <a:spcPct val="0"/>
                  </a:spcAft>
                  <a:buNone/>
                </a:pPr>
                <a:r>
                  <a:rPr lang="en-US" altLang="zh-CN" sz="1000" b="1">
                    <a:solidFill>
                      <a:srgbClr val="000000"/>
                    </a:solidFill>
                    <a:latin typeface="Comic Sans MS" panose="030F0702030302020204" pitchFamily="66" charset="0"/>
                  </a:rPr>
                  <a:t>Reg</a:t>
                </a:r>
              </a:p>
            </p:txBody>
          </p:sp>
        </p:grpSp>
        <p:sp>
          <p:nvSpPr>
            <p:cNvPr id="38993" name="Line 88"/>
            <p:cNvSpPr>
              <a:spLocks noChangeAspect="1" noChangeShapeType="1"/>
            </p:cNvSpPr>
            <p:nvPr/>
          </p:nvSpPr>
          <p:spPr bwMode="auto">
            <a:xfrm>
              <a:off x="2651" y="1351"/>
              <a:ext cx="244" cy="0"/>
            </a:xfrm>
            <a:prstGeom prst="line">
              <a:avLst/>
            </a:prstGeom>
            <a:noFill/>
            <a:ln w="28575">
              <a:solidFill>
                <a:schemeClr val="tx1"/>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8994" name="Line 89"/>
            <p:cNvSpPr>
              <a:spLocks noChangeAspect="1" noChangeShapeType="1"/>
            </p:cNvSpPr>
            <p:nvPr/>
          </p:nvSpPr>
          <p:spPr bwMode="auto">
            <a:xfrm>
              <a:off x="2651" y="1490"/>
              <a:ext cx="244" cy="0"/>
            </a:xfrm>
            <a:prstGeom prst="line">
              <a:avLst/>
            </a:prstGeom>
            <a:noFill/>
            <a:ln w="28575">
              <a:solidFill>
                <a:schemeClr val="tx1"/>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grpSp>
          <p:nvGrpSpPr>
            <p:cNvPr id="38995" name="Group 90"/>
            <p:cNvGrpSpPr>
              <a:grpSpLocks noChangeAspect="1"/>
            </p:cNvGrpSpPr>
            <p:nvPr/>
          </p:nvGrpSpPr>
          <p:grpSpPr bwMode="auto">
            <a:xfrm>
              <a:off x="2851" y="1235"/>
              <a:ext cx="200" cy="371"/>
              <a:chOff x="2991" y="411"/>
              <a:chExt cx="360" cy="768"/>
            </a:xfrm>
          </p:grpSpPr>
          <p:sp>
            <p:nvSpPr>
              <p:cNvPr id="39017" name="AutoShape 91"/>
              <p:cNvSpPr>
                <a:spLocks noChangeAspect="1" noChangeArrowheads="1"/>
              </p:cNvSpPr>
              <p:nvPr/>
            </p:nvSpPr>
            <p:spPr bwMode="auto">
              <a:xfrm rot="-5400000">
                <a:off x="2798" y="626"/>
                <a:ext cx="768" cy="337"/>
              </a:xfrm>
              <a:custGeom>
                <a:avLst/>
                <a:gdLst>
                  <a:gd name="T0" fmla="*/ 1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487 h 21600"/>
                  <a:gd name="T14" fmla="*/ 17100 w 21600"/>
                  <a:gd name="T15" fmla="*/ 17113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chemeClr val="bg1"/>
              </a:solidFill>
              <a:ln w="28575">
                <a:solidFill>
                  <a:schemeClr val="tx1"/>
                </a:solidFill>
                <a:miter lim="800000"/>
              </a:ln>
            </p:spPr>
            <p:txBody>
              <a:bodyPr vert="eaVert"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9018" name="AutoShape 92"/>
              <p:cNvSpPr>
                <a:spLocks noChangeAspect="1" noChangeArrowheads="1"/>
              </p:cNvSpPr>
              <p:nvPr/>
            </p:nvSpPr>
            <p:spPr bwMode="auto">
              <a:xfrm rot="5400000">
                <a:off x="2957" y="705"/>
                <a:ext cx="248" cy="180"/>
              </a:xfrm>
              <a:prstGeom prst="triangle">
                <a:avLst>
                  <a:gd name="adj" fmla="val 50000"/>
                </a:avLst>
              </a:prstGeom>
              <a:solidFill>
                <a:schemeClr val="bg1"/>
              </a:solidFill>
              <a:ln w="28575">
                <a:no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9019" name="Freeform 93"/>
              <p:cNvSpPr>
                <a:spLocks noChangeAspect="1"/>
              </p:cNvSpPr>
              <p:nvPr/>
            </p:nvSpPr>
            <p:spPr bwMode="auto">
              <a:xfrm rot="5400000">
                <a:off x="2974" y="725"/>
                <a:ext cx="218" cy="139"/>
              </a:xfrm>
              <a:custGeom>
                <a:avLst/>
                <a:gdLst>
                  <a:gd name="T0" fmla="*/ 0 w 384"/>
                  <a:gd name="T1" fmla="*/ 67 h 288"/>
                  <a:gd name="T2" fmla="*/ 62 w 384"/>
                  <a:gd name="T3" fmla="*/ 0 h 288"/>
                  <a:gd name="T4" fmla="*/ 124 w 384"/>
                  <a:gd name="T5" fmla="*/ 67 h 288"/>
                  <a:gd name="T6" fmla="*/ 0 60000 65536"/>
                  <a:gd name="T7" fmla="*/ 0 60000 65536"/>
                  <a:gd name="T8" fmla="*/ 0 60000 65536"/>
                  <a:gd name="T9" fmla="*/ 0 w 384"/>
                  <a:gd name="T10" fmla="*/ 0 h 288"/>
                  <a:gd name="T11" fmla="*/ 384 w 384"/>
                  <a:gd name="T12" fmla="*/ 288 h 288"/>
                </a:gdLst>
                <a:ahLst/>
                <a:cxnLst>
                  <a:cxn ang="T6">
                    <a:pos x="T0" y="T1"/>
                  </a:cxn>
                  <a:cxn ang="T7">
                    <a:pos x="T2" y="T3"/>
                  </a:cxn>
                  <a:cxn ang="T8">
                    <a:pos x="T4" y="T5"/>
                  </a:cxn>
                </a:cxnLst>
                <a:rect l="T9" t="T10" r="T11" b="T12"/>
                <a:pathLst>
                  <a:path w="384" h="288">
                    <a:moveTo>
                      <a:pt x="0" y="288"/>
                    </a:moveTo>
                    <a:lnTo>
                      <a:pt x="192" y="0"/>
                    </a:lnTo>
                    <a:lnTo>
                      <a:pt x="384" y="288"/>
                    </a:lnTo>
                  </a:path>
                </a:pathLst>
              </a:custGeom>
              <a:noFill/>
              <a:ln w="28575">
                <a:solidFill>
                  <a:schemeClr val="tx1"/>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9020" name="Text Box 94"/>
              <p:cNvSpPr txBox="1">
                <a:spLocks noChangeAspect="1" noChangeArrowheads="1"/>
              </p:cNvSpPr>
              <p:nvPr/>
            </p:nvSpPr>
            <p:spPr bwMode="auto">
              <a:xfrm rot="-5400000">
                <a:off x="2945" y="633"/>
                <a:ext cx="572" cy="238"/>
              </a:xfrm>
              <a:prstGeom prst="rect">
                <a:avLst/>
              </a:prstGeom>
              <a:noFill/>
              <a:ln w="28575">
                <a:noFill/>
                <a:miter lim="800000"/>
              </a:ln>
            </p:spPr>
            <p:txBody>
              <a:bodyPr wrap="none" anchor="ctr">
                <a:spAutoFit/>
              </a:bodyPr>
              <a:lstStyle/>
              <a:p>
                <a:pPr indent="0" algn="ctr" eaLnBrk="0" fontAlgn="base" hangingPunct="0">
                  <a:spcBef>
                    <a:spcPct val="0"/>
                  </a:spcBef>
                  <a:spcAft>
                    <a:spcPct val="0"/>
                  </a:spcAft>
                  <a:buNone/>
                </a:pPr>
                <a:r>
                  <a:rPr lang="en-US" altLang="zh-CN" sz="1000" b="1">
                    <a:solidFill>
                      <a:srgbClr val="000000"/>
                    </a:solidFill>
                    <a:latin typeface="Comic Sans MS" panose="030F0702030302020204" pitchFamily="66" charset="0"/>
                  </a:rPr>
                  <a:t>ALU</a:t>
                </a:r>
              </a:p>
            </p:txBody>
          </p:sp>
        </p:grpSp>
        <p:sp>
          <p:nvSpPr>
            <p:cNvPr id="38996" name="Line 95"/>
            <p:cNvSpPr>
              <a:spLocks noChangeAspect="1" noChangeShapeType="1"/>
            </p:cNvSpPr>
            <p:nvPr/>
          </p:nvSpPr>
          <p:spPr bwMode="auto">
            <a:xfrm>
              <a:off x="3052" y="1421"/>
              <a:ext cx="245" cy="0"/>
            </a:xfrm>
            <a:prstGeom prst="line">
              <a:avLst/>
            </a:prstGeom>
            <a:noFill/>
            <a:ln w="28575">
              <a:solidFill>
                <a:schemeClr val="tx1"/>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8997" name="Line 96"/>
            <p:cNvSpPr>
              <a:spLocks noChangeAspect="1" noChangeShapeType="1"/>
            </p:cNvSpPr>
            <p:nvPr/>
          </p:nvSpPr>
          <p:spPr bwMode="auto">
            <a:xfrm>
              <a:off x="3475" y="1421"/>
              <a:ext cx="245" cy="0"/>
            </a:xfrm>
            <a:prstGeom prst="line">
              <a:avLst/>
            </a:prstGeom>
            <a:noFill/>
            <a:ln w="28575">
              <a:solidFill>
                <a:schemeClr val="tx1"/>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grpSp>
          <p:nvGrpSpPr>
            <p:cNvPr id="38998" name="Group 97"/>
            <p:cNvGrpSpPr>
              <a:grpSpLocks noChangeAspect="1"/>
            </p:cNvGrpSpPr>
            <p:nvPr/>
          </p:nvGrpSpPr>
          <p:grpSpPr bwMode="auto">
            <a:xfrm>
              <a:off x="3181" y="1305"/>
              <a:ext cx="332" cy="232"/>
              <a:chOff x="3792" y="576"/>
              <a:chExt cx="718" cy="480"/>
            </a:xfrm>
          </p:grpSpPr>
          <p:sp>
            <p:nvSpPr>
              <p:cNvPr id="39015" name="Rectangle 98"/>
              <p:cNvSpPr>
                <a:spLocks noChangeAspect="1" noChangeArrowheads="1"/>
              </p:cNvSpPr>
              <p:nvPr/>
            </p:nvSpPr>
            <p:spPr bwMode="auto">
              <a:xfrm>
                <a:off x="3915" y="576"/>
                <a:ext cx="480" cy="480"/>
              </a:xfrm>
              <a:prstGeom prst="rect">
                <a:avLst/>
              </a:prstGeom>
              <a:solidFill>
                <a:schemeClr val="bg1"/>
              </a:solidFill>
              <a:ln w="28575">
                <a:solidFill>
                  <a:schemeClr val="tx1"/>
                </a:solidFill>
                <a:miter lim="800000"/>
              </a:ln>
            </p:spPr>
            <p:txBody>
              <a:bodyPr wrap="none" anchor="ctr"/>
              <a:lstStyle/>
              <a:p>
                <a:pPr algn="r" eaLnBrk="0" fontAlgn="base" hangingPunct="0">
                  <a:spcBef>
                    <a:spcPct val="0"/>
                  </a:spcBef>
                  <a:spcAft>
                    <a:spcPct val="0"/>
                  </a:spcAft>
                </a:pPr>
                <a:endParaRPr lang="zh-CN" altLang="zh-CN" sz="1000" b="1">
                  <a:solidFill>
                    <a:srgbClr val="000000"/>
                  </a:solidFill>
                  <a:latin typeface="Comic Sans MS" panose="030F0702030302020204" pitchFamily="66" charset="0"/>
                </a:endParaRPr>
              </a:p>
            </p:txBody>
          </p:sp>
          <p:sp>
            <p:nvSpPr>
              <p:cNvPr id="39016" name="Text Box 99"/>
              <p:cNvSpPr txBox="1">
                <a:spLocks noChangeAspect="1" noChangeArrowheads="1"/>
              </p:cNvSpPr>
              <p:nvPr/>
            </p:nvSpPr>
            <p:spPr bwMode="auto">
              <a:xfrm>
                <a:off x="3792" y="643"/>
                <a:ext cx="718" cy="289"/>
              </a:xfrm>
              <a:prstGeom prst="rect">
                <a:avLst/>
              </a:prstGeom>
              <a:noFill/>
              <a:ln w="28575">
                <a:noFill/>
                <a:miter lim="800000"/>
              </a:ln>
            </p:spPr>
            <p:txBody>
              <a:bodyPr wrap="none" anchor="ctr">
                <a:spAutoFit/>
              </a:bodyPr>
              <a:lstStyle/>
              <a:p>
                <a:pPr indent="0" algn="ctr" eaLnBrk="0" fontAlgn="base" hangingPunct="0">
                  <a:spcBef>
                    <a:spcPct val="0"/>
                  </a:spcBef>
                  <a:spcAft>
                    <a:spcPct val="0"/>
                  </a:spcAft>
                  <a:buNone/>
                </a:pPr>
                <a:r>
                  <a:rPr lang="en-US" altLang="zh-CN" sz="1000" b="1">
                    <a:solidFill>
                      <a:srgbClr val="000000"/>
                    </a:solidFill>
                    <a:latin typeface="Comic Sans MS" panose="030F0702030302020204" pitchFamily="66" charset="0"/>
                  </a:rPr>
                  <a:t>DMem</a:t>
                </a:r>
              </a:p>
            </p:txBody>
          </p:sp>
        </p:grpSp>
        <p:sp>
          <p:nvSpPr>
            <p:cNvPr id="38999" name="Freeform 100"/>
            <p:cNvSpPr>
              <a:spLocks noChangeAspect="1"/>
            </p:cNvSpPr>
            <p:nvPr/>
          </p:nvSpPr>
          <p:spPr bwMode="auto">
            <a:xfrm>
              <a:off x="3208" y="1421"/>
              <a:ext cx="332" cy="185"/>
            </a:xfrm>
            <a:custGeom>
              <a:avLst/>
              <a:gdLst>
                <a:gd name="T0" fmla="*/ 0 w 816"/>
                <a:gd name="T1" fmla="*/ 0 h 384"/>
                <a:gd name="T2" fmla="*/ 0 w 816"/>
                <a:gd name="T3" fmla="*/ 89 h 384"/>
                <a:gd name="T4" fmla="*/ 119 w 816"/>
                <a:gd name="T5" fmla="*/ 89 h 384"/>
                <a:gd name="T6" fmla="*/ 119 w 816"/>
                <a:gd name="T7" fmla="*/ 33 h 384"/>
                <a:gd name="T8" fmla="*/ 135 w 816"/>
                <a:gd name="T9" fmla="*/ 33 h 384"/>
                <a:gd name="T10" fmla="*/ 0 60000 65536"/>
                <a:gd name="T11" fmla="*/ 0 60000 65536"/>
                <a:gd name="T12" fmla="*/ 0 60000 65536"/>
                <a:gd name="T13" fmla="*/ 0 60000 65536"/>
                <a:gd name="T14" fmla="*/ 0 60000 65536"/>
                <a:gd name="T15" fmla="*/ 0 w 816"/>
                <a:gd name="T16" fmla="*/ 0 h 384"/>
                <a:gd name="T17" fmla="*/ 816 w 816"/>
                <a:gd name="T18" fmla="*/ 384 h 384"/>
              </a:gdLst>
              <a:ahLst/>
              <a:cxnLst>
                <a:cxn ang="T10">
                  <a:pos x="T0" y="T1"/>
                </a:cxn>
                <a:cxn ang="T11">
                  <a:pos x="T2" y="T3"/>
                </a:cxn>
                <a:cxn ang="T12">
                  <a:pos x="T4" y="T5"/>
                </a:cxn>
                <a:cxn ang="T13">
                  <a:pos x="T6" y="T7"/>
                </a:cxn>
                <a:cxn ang="T14">
                  <a:pos x="T8" y="T9"/>
                </a:cxn>
              </a:cxnLst>
              <a:rect l="T15" t="T16" r="T17" b="T18"/>
              <a:pathLst>
                <a:path w="816" h="384">
                  <a:moveTo>
                    <a:pt x="0" y="0"/>
                  </a:moveTo>
                  <a:lnTo>
                    <a:pt x="0" y="384"/>
                  </a:lnTo>
                  <a:lnTo>
                    <a:pt x="720" y="384"/>
                  </a:lnTo>
                  <a:lnTo>
                    <a:pt x="720" y="144"/>
                  </a:lnTo>
                  <a:lnTo>
                    <a:pt x="816" y="144"/>
                  </a:lnTo>
                </a:path>
              </a:pathLst>
            </a:custGeom>
            <a:noFill/>
            <a:ln w="28575">
              <a:solidFill>
                <a:schemeClr val="tx1"/>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9000" name="Line 101"/>
            <p:cNvSpPr>
              <a:spLocks noChangeAspect="1" noChangeShapeType="1"/>
            </p:cNvSpPr>
            <p:nvPr/>
          </p:nvSpPr>
          <p:spPr bwMode="auto">
            <a:xfrm>
              <a:off x="2199" y="1491"/>
              <a:ext cx="230" cy="0"/>
            </a:xfrm>
            <a:prstGeom prst="line">
              <a:avLst/>
            </a:prstGeom>
            <a:noFill/>
            <a:ln w="28575">
              <a:solidFill>
                <a:schemeClr val="tx1"/>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9001" name="Line 102"/>
            <p:cNvSpPr>
              <a:spLocks noChangeAspect="1" noChangeShapeType="1"/>
            </p:cNvSpPr>
            <p:nvPr/>
          </p:nvSpPr>
          <p:spPr bwMode="auto">
            <a:xfrm>
              <a:off x="2169" y="1351"/>
              <a:ext cx="259" cy="0"/>
            </a:xfrm>
            <a:prstGeom prst="line">
              <a:avLst/>
            </a:prstGeom>
            <a:noFill/>
            <a:ln w="28575">
              <a:solidFill>
                <a:schemeClr val="tx1"/>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grpSp>
          <p:nvGrpSpPr>
            <p:cNvPr id="39002" name="Group 103"/>
            <p:cNvGrpSpPr>
              <a:grpSpLocks noChangeAspect="1"/>
            </p:cNvGrpSpPr>
            <p:nvPr/>
          </p:nvGrpSpPr>
          <p:grpSpPr bwMode="auto">
            <a:xfrm>
              <a:off x="1932" y="1305"/>
              <a:ext cx="351" cy="232"/>
              <a:chOff x="1058" y="576"/>
              <a:chExt cx="757" cy="480"/>
            </a:xfrm>
          </p:grpSpPr>
          <p:sp>
            <p:nvSpPr>
              <p:cNvPr id="39013" name="Rectangle 104"/>
              <p:cNvSpPr>
                <a:spLocks noChangeAspect="1" noChangeArrowheads="1"/>
              </p:cNvSpPr>
              <p:nvPr/>
            </p:nvSpPr>
            <p:spPr bwMode="auto">
              <a:xfrm>
                <a:off x="1197" y="576"/>
                <a:ext cx="480" cy="480"/>
              </a:xfrm>
              <a:prstGeom prst="rect">
                <a:avLst/>
              </a:prstGeom>
              <a:solidFill>
                <a:schemeClr val="bg1"/>
              </a:solidFill>
              <a:ln w="28575">
                <a:solidFill>
                  <a:schemeClr val="tx1"/>
                </a:solidFill>
                <a:miter lim="800000"/>
              </a:ln>
            </p:spPr>
            <p:txBody>
              <a:bodyPr wrap="none" anchor="ctr"/>
              <a:lstStyle/>
              <a:p>
                <a:pPr algn="r" eaLnBrk="0" fontAlgn="base" hangingPunct="0">
                  <a:spcBef>
                    <a:spcPct val="0"/>
                  </a:spcBef>
                  <a:spcAft>
                    <a:spcPct val="0"/>
                  </a:spcAft>
                </a:pPr>
                <a:endParaRPr lang="zh-CN" altLang="zh-CN" sz="1000" b="1">
                  <a:solidFill>
                    <a:srgbClr val="000000"/>
                  </a:solidFill>
                  <a:latin typeface="Comic Sans MS" panose="030F0702030302020204" pitchFamily="66" charset="0"/>
                </a:endParaRPr>
              </a:p>
            </p:txBody>
          </p:sp>
          <p:sp>
            <p:nvSpPr>
              <p:cNvPr id="39014" name="Text Box 105"/>
              <p:cNvSpPr txBox="1">
                <a:spLocks noChangeAspect="1" noChangeArrowheads="1"/>
              </p:cNvSpPr>
              <p:nvPr/>
            </p:nvSpPr>
            <p:spPr bwMode="auto">
              <a:xfrm>
                <a:off x="1058" y="643"/>
                <a:ext cx="757" cy="289"/>
              </a:xfrm>
              <a:prstGeom prst="rect">
                <a:avLst/>
              </a:prstGeom>
              <a:noFill/>
              <a:ln w="28575">
                <a:noFill/>
                <a:miter lim="800000"/>
              </a:ln>
            </p:spPr>
            <p:txBody>
              <a:bodyPr wrap="none" anchor="ctr">
                <a:spAutoFit/>
              </a:bodyPr>
              <a:lstStyle/>
              <a:p>
                <a:pPr indent="0" algn="ctr" eaLnBrk="0" fontAlgn="base" hangingPunct="0">
                  <a:spcBef>
                    <a:spcPct val="0"/>
                  </a:spcBef>
                  <a:spcAft>
                    <a:spcPct val="0"/>
                  </a:spcAft>
                  <a:buNone/>
                </a:pPr>
                <a:r>
                  <a:rPr lang="en-US" altLang="zh-CN" sz="1000" b="1">
                    <a:solidFill>
                      <a:srgbClr val="000000"/>
                    </a:solidFill>
                    <a:latin typeface="Comic Sans MS" panose="030F0702030302020204" pitchFamily="66" charset="0"/>
                  </a:rPr>
                  <a:t>Ifetch</a:t>
                </a:r>
                <a:endParaRPr lang="en-US" altLang="zh-CN" sz="1000" b="1" dirty="0">
                  <a:solidFill>
                    <a:srgbClr val="000000"/>
                  </a:solidFill>
                  <a:latin typeface="Comic Sans MS" panose="030F0702030302020204" pitchFamily="66" charset="0"/>
                </a:endParaRPr>
              </a:p>
            </p:txBody>
          </p:sp>
        </p:grpSp>
        <p:grpSp>
          <p:nvGrpSpPr>
            <p:cNvPr id="39003" name="Group 106"/>
            <p:cNvGrpSpPr/>
            <p:nvPr/>
          </p:nvGrpSpPr>
          <p:grpSpPr bwMode="auto">
            <a:xfrm>
              <a:off x="2288" y="1200"/>
              <a:ext cx="1297" cy="441"/>
              <a:chOff x="2112" y="528"/>
              <a:chExt cx="2088" cy="681"/>
            </a:xfrm>
          </p:grpSpPr>
          <p:sp>
            <p:nvSpPr>
              <p:cNvPr id="39009" name="Rectangle 107"/>
              <p:cNvSpPr>
                <a:spLocks noChangeAspect="1" noChangeArrowheads="1"/>
              </p:cNvSpPr>
              <p:nvPr/>
            </p:nvSpPr>
            <p:spPr bwMode="auto">
              <a:xfrm>
                <a:off x="2784" y="528"/>
                <a:ext cx="72" cy="681"/>
              </a:xfrm>
              <a:prstGeom prst="rect">
                <a:avLst/>
              </a:prstGeom>
              <a:solidFill>
                <a:schemeClr val="accent2"/>
              </a:solidFill>
              <a:ln w="28575">
                <a:solidFill>
                  <a:schemeClr val="tx1"/>
                </a:solid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9010" name="Rectangle 108"/>
              <p:cNvSpPr>
                <a:spLocks noChangeAspect="1" noChangeArrowheads="1"/>
              </p:cNvSpPr>
              <p:nvPr/>
            </p:nvSpPr>
            <p:spPr bwMode="auto">
              <a:xfrm>
                <a:off x="4128" y="528"/>
                <a:ext cx="72" cy="681"/>
              </a:xfrm>
              <a:prstGeom prst="rect">
                <a:avLst/>
              </a:prstGeom>
              <a:solidFill>
                <a:schemeClr val="accent2"/>
              </a:solidFill>
              <a:ln w="28575">
                <a:solidFill>
                  <a:schemeClr val="tx1"/>
                </a:solid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9011" name="Rectangle 109"/>
              <p:cNvSpPr>
                <a:spLocks noChangeAspect="1" noChangeArrowheads="1"/>
              </p:cNvSpPr>
              <p:nvPr/>
            </p:nvSpPr>
            <p:spPr bwMode="auto">
              <a:xfrm>
                <a:off x="2112" y="528"/>
                <a:ext cx="72" cy="681"/>
              </a:xfrm>
              <a:prstGeom prst="rect">
                <a:avLst/>
              </a:prstGeom>
              <a:solidFill>
                <a:schemeClr val="accent2"/>
              </a:solidFill>
              <a:ln w="28575">
                <a:solidFill>
                  <a:schemeClr val="tx1"/>
                </a:solid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9012" name="Rectangle 110"/>
              <p:cNvSpPr>
                <a:spLocks noChangeAspect="1" noChangeArrowheads="1"/>
              </p:cNvSpPr>
              <p:nvPr/>
            </p:nvSpPr>
            <p:spPr bwMode="auto">
              <a:xfrm>
                <a:off x="3456" y="532"/>
                <a:ext cx="71" cy="672"/>
              </a:xfrm>
              <a:prstGeom prst="rect">
                <a:avLst/>
              </a:prstGeom>
              <a:solidFill>
                <a:schemeClr val="accent2"/>
              </a:solidFill>
              <a:ln w="28575">
                <a:solidFill>
                  <a:schemeClr val="tx1"/>
                </a:solid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grpSp>
        <p:grpSp>
          <p:nvGrpSpPr>
            <p:cNvPr id="39004" name="Group 111"/>
            <p:cNvGrpSpPr>
              <a:grpSpLocks noChangeAspect="1"/>
            </p:cNvGrpSpPr>
            <p:nvPr/>
          </p:nvGrpSpPr>
          <p:grpSpPr bwMode="auto">
            <a:xfrm flipH="1">
              <a:off x="3642" y="1296"/>
              <a:ext cx="241" cy="233"/>
              <a:chOff x="1361" y="528"/>
              <a:chExt cx="517" cy="432"/>
            </a:xfrm>
          </p:grpSpPr>
          <p:grpSp>
            <p:nvGrpSpPr>
              <p:cNvPr id="39005" name="Group 112"/>
              <p:cNvGrpSpPr>
                <a:grpSpLocks noChangeAspect="1"/>
              </p:cNvGrpSpPr>
              <p:nvPr/>
            </p:nvGrpSpPr>
            <p:grpSpPr bwMode="auto">
              <a:xfrm>
                <a:off x="1374" y="528"/>
                <a:ext cx="480" cy="432"/>
                <a:chOff x="1392" y="528"/>
                <a:chExt cx="480" cy="432"/>
              </a:xfrm>
            </p:grpSpPr>
            <p:sp>
              <p:nvSpPr>
                <p:cNvPr id="39007" name="Rectangle 113"/>
                <p:cNvSpPr>
                  <a:spLocks noChangeAspect="1" noChangeArrowheads="1"/>
                </p:cNvSpPr>
                <p:nvPr/>
              </p:nvSpPr>
              <p:spPr bwMode="auto">
                <a:xfrm>
                  <a:off x="1632" y="528"/>
                  <a:ext cx="240" cy="427"/>
                </a:xfrm>
                <a:prstGeom prst="rect">
                  <a:avLst/>
                </a:prstGeom>
                <a:solidFill>
                  <a:schemeClr val="accent1"/>
                </a:solidFill>
                <a:ln w="28575">
                  <a:no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9008" name="Rectangle 114"/>
                <p:cNvSpPr>
                  <a:spLocks noChangeAspect="1" noChangeArrowheads="1"/>
                </p:cNvSpPr>
                <p:nvPr/>
              </p:nvSpPr>
              <p:spPr bwMode="auto">
                <a:xfrm>
                  <a:off x="1392" y="528"/>
                  <a:ext cx="480" cy="432"/>
                </a:xfrm>
                <a:prstGeom prst="rect">
                  <a:avLst/>
                </a:prstGeom>
                <a:noFill/>
                <a:ln w="28575">
                  <a:solidFill>
                    <a:schemeClr val="tx1"/>
                  </a:solidFill>
                  <a:miter lim="800000"/>
                </a:ln>
              </p:spPr>
              <p:txBody>
                <a:bodyPr wrap="none" anchor="ctr"/>
                <a:lstStyle/>
                <a:p>
                  <a:pPr algn="ctr" eaLnBrk="0" fontAlgn="base" hangingPunct="0">
                    <a:spcBef>
                      <a:spcPct val="0"/>
                    </a:spcBef>
                    <a:spcAft>
                      <a:spcPct val="0"/>
                    </a:spcAft>
                  </a:pPr>
                  <a:endParaRPr lang="zh-CN" altLang="zh-CN" sz="1000" b="1">
                    <a:solidFill>
                      <a:srgbClr val="000000"/>
                    </a:solidFill>
                    <a:latin typeface="Comic Sans MS" panose="030F0702030302020204" pitchFamily="66" charset="0"/>
                  </a:endParaRPr>
                </a:p>
              </p:txBody>
            </p:sp>
          </p:grpSp>
          <p:sp>
            <p:nvSpPr>
              <p:cNvPr id="39006" name="Text Box 115"/>
              <p:cNvSpPr txBox="1">
                <a:spLocks noChangeAspect="1" noChangeArrowheads="1"/>
              </p:cNvSpPr>
              <p:nvPr/>
            </p:nvSpPr>
            <p:spPr bwMode="auto">
              <a:xfrm>
                <a:off x="1361" y="588"/>
                <a:ext cx="517" cy="259"/>
              </a:xfrm>
              <a:prstGeom prst="rect">
                <a:avLst/>
              </a:prstGeom>
              <a:noFill/>
              <a:ln w="28575">
                <a:noFill/>
                <a:miter lim="800000"/>
              </a:ln>
            </p:spPr>
            <p:txBody>
              <a:bodyPr wrap="none" anchor="ctr">
                <a:spAutoFit/>
              </a:bodyPr>
              <a:lstStyle/>
              <a:p>
                <a:pPr indent="0" algn="ctr" eaLnBrk="0" fontAlgn="base" hangingPunct="0">
                  <a:spcBef>
                    <a:spcPct val="0"/>
                  </a:spcBef>
                  <a:spcAft>
                    <a:spcPct val="0"/>
                  </a:spcAft>
                  <a:buNone/>
                </a:pPr>
                <a:r>
                  <a:rPr lang="en-US" altLang="zh-CN" sz="1000" b="1">
                    <a:solidFill>
                      <a:srgbClr val="000000"/>
                    </a:solidFill>
                    <a:latin typeface="Comic Sans MS" panose="030F0702030302020204" pitchFamily="66" charset="0"/>
                  </a:rPr>
                  <a:t>Reg</a:t>
                </a:r>
              </a:p>
            </p:txBody>
          </p:sp>
        </p:grpSp>
      </p:grpSp>
      <p:grpSp>
        <p:nvGrpSpPr>
          <p:cNvPr id="38921" name="Group 116"/>
          <p:cNvGrpSpPr/>
          <p:nvPr/>
        </p:nvGrpSpPr>
        <p:grpSpPr bwMode="auto">
          <a:xfrm>
            <a:off x="6527766" y="4437063"/>
            <a:ext cx="3261569" cy="700087"/>
            <a:chOff x="1934" y="1200"/>
            <a:chExt cx="1949" cy="441"/>
          </a:xfrm>
        </p:grpSpPr>
        <p:grpSp>
          <p:nvGrpSpPr>
            <p:cNvPr id="38959" name="Group 117"/>
            <p:cNvGrpSpPr>
              <a:grpSpLocks noChangeAspect="1"/>
            </p:cNvGrpSpPr>
            <p:nvPr/>
          </p:nvGrpSpPr>
          <p:grpSpPr bwMode="auto">
            <a:xfrm>
              <a:off x="2419" y="1304"/>
              <a:ext cx="241" cy="233"/>
              <a:chOff x="1354" y="528"/>
              <a:chExt cx="521" cy="432"/>
            </a:xfrm>
          </p:grpSpPr>
          <p:grpSp>
            <p:nvGrpSpPr>
              <p:cNvPr id="38988" name="Group 118"/>
              <p:cNvGrpSpPr>
                <a:grpSpLocks noChangeAspect="1"/>
              </p:cNvGrpSpPr>
              <p:nvPr/>
            </p:nvGrpSpPr>
            <p:grpSpPr bwMode="auto">
              <a:xfrm>
                <a:off x="1374" y="528"/>
                <a:ext cx="480" cy="432"/>
                <a:chOff x="1392" y="528"/>
                <a:chExt cx="480" cy="432"/>
              </a:xfrm>
            </p:grpSpPr>
            <p:sp>
              <p:nvSpPr>
                <p:cNvPr id="38990" name="Rectangle 119"/>
                <p:cNvSpPr>
                  <a:spLocks noChangeAspect="1" noChangeArrowheads="1"/>
                </p:cNvSpPr>
                <p:nvPr/>
              </p:nvSpPr>
              <p:spPr bwMode="auto">
                <a:xfrm>
                  <a:off x="1632" y="528"/>
                  <a:ext cx="240" cy="427"/>
                </a:xfrm>
                <a:prstGeom prst="rect">
                  <a:avLst/>
                </a:prstGeom>
                <a:solidFill>
                  <a:schemeClr val="accent1"/>
                </a:solidFill>
                <a:ln w="28575">
                  <a:no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8991" name="Rectangle 120"/>
                <p:cNvSpPr>
                  <a:spLocks noChangeAspect="1" noChangeArrowheads="1"/>
                </p:cNvSpPr>
                <p:nvPr/>
              </p:nvSpPr>
              <p:spPr bwMode="auto">
                <a:xfrm>
                  <a:off x="1392" y="528"/>
                  <a:ext cx="480" cy="432"/>
                </a:xfrm>
                <a:prstGeom prst="rect">
                  <a:avLst/>
                </a:prstGeom>
                <a:noFill/>
                <a:ln w="28575">
                  <a:solidFill>
                    <a:schemeClr val="tx1"/>
                  </a:solidFill>
                  <a:miter lim="800000"/>
                </a:ln>
              </p:spPr>
              <p:txBody>
                <a:bodyPr wrap="none" anchor="ctr"/>
                <a:lstStyle/>
                <a:p>
                  <a:pPr algn="ctr" eaLnBrk="0" fontAlgn="base" hangingPunct="0">
                    <a:spcBef>
                      <a:spcPct val="0"/>
                    </a:spcBef>
                    <a:spcAft>
                      <a:spcPct val="0"/>
                    </a:spcAft>
                  </a:pPr>
                  <a:endParaRPr lang="zh-CN" altLang="zh-CN" sz="1000" b="1">
                    <a:solidFill>
                      <a:srgbClr val="000000"/>
                    </a:solidFill>
                    <a:latin typeface="Comic Sans MS" panose="030F0702030302020204" pitchFamily="66" charset="0"/>
                  </a:endParaRPr>
                </a:p>
              </p:txBody>
            </p:sp>
          </p:grpSp>
          <p:sp>
            <p:nvSpPr>
              <p:cNvPr id="38989" name="Text Box 121"/>
              <p:cNvSpPr txBox="1">
                <a:spLocks noChangeAspect="1" noChangeArrowheads="1"/>
              </p:cNvSpPr>
              <p:nvPr/>
            </p:nvSpPr>
            <p:spPr bwMode="auto">
              <a:xfrm>
                <a:off x="1354" y="588"/>
                <a:ext cx="521" cy="259"/>
              </a:xfrm>
              <a:prstGeom prst="rect">
                <a:avLst/>
              </a:prstGeom>
              <a:noFill/>
              <a:ln w="28575">
                <a:noFill/>
                <a:miter lim="800000"/>
              </a:ln>
            </p:spPr>
            <p:txBody>
              <a:bodyPr wrap="none" anchor="ctr">
                <a:spAutoFit/>
              </a:bodyPr>
              <a:lstStyle/>
              <a:p>
                <a:pPr indent="0" algn="ctr" eaLnBrk="0" fontAlgn="base" hangingPunct="0">
                  <a:spcBef>
                    <a:spcPct val="0"/>
                  </a:spcBef>
                  <a:spcAft>
                    <a:spcPct val="0"/>
                  </a:spcAft>
                  <a:buNone/>
                </a:pPr>
                <a:r>
                  <a:rPr lang="en-US" altLang="zh-CN" sz="1000" b="1">
                    <a:solidFill>
                      <a:srgbClr val="000000"/>
                    </a:solidFill>
                    <a:latin typeface="Comic Sans MS" panose="030F0702030302020204" pitchFamily="66" charset="0"/>
                  </a:rPr>
                  <a:t>Reg</a:t>
                </a:r>
              </a:p>
            </p:txBody>
          </p:sp>
        </p:grpSp>
        <p:sp>
          <p:nvSpPr>
            <p:cNvPr id="38960" name="Line 122"/>
            <p:cNvSpPr>
              <a:spLocks noChangeAspect="1" noChangeShapeType="1"/>
            </p:cNvSpPr>
            <p:nvPr/>
          </p:nvSpPr>
          <p:spPr bwMode="auto">
            <a:xfrm>
              <a:off x="2651" y="1351"/>
              <a:ext cx="244" cy="0"/>
            </a:xfrm>
            <a:prstGeom prst="line">
              <a:avLst/>
            </a:prstGeom>
            <a:noFill/>
            <a:ln w="28575">
              <a:solidFill>
                <a:schemeClr val="tx1"/>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8961" name="Line 123"/>
            <p:cNvSpPr>
              <a:spLocks noChangeAspect="1" noChangeShapeType="1"/>
            </p:cNvSpPr>
            <p:nvPr/>
          </p:nvSpPr>
          <p:spPr bwMode="auto">
            <a:xfrm>
              <a:off x="2651" y="1490"/>
              <a:ext cx="244" cy="0"/>
            </a:xfrm>
            <a:prstGeom prst="line">
              <a:avLst/>
            </a:prstGeom>
            <a:noFill/>
            <a:ln w="28575">
              <a:solidFill>
                <a:schemeClr val="tx1"/>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grpSp>
          <p:nvGrpSpPr>
            <p:cNvPr id="38962" name="Group 124"/>
            <p:cNvGrpSpPr>
              <a:grpSpLocks noChangeAspect="1"/>
            </p:cNvGrpSpPr>
            <p:nvPr/>
          </p:nvGrpSpPr>
          <p:grpSpPr bwMode="auto">
            <a:xfrm>
              <a:off x="2851" y="1235"/>
              <a:ext cx="200" cy="371"/>
              <a:chOff x="2991" y="411"/>
              <a:chExt cx="360" cy="768"/>
            </a:xfrm>
          </p:grpSpPr>
          <p:sp>
            <p:nvSpPr>
              <p:cNvPr id="38984" name="AutoShape 125"/>
              <p:cNvSpPr>
                <a:spLocks noChangeAspect="1" noChangeArrowheads="1"/>
              </p:cNvSpPr>
              <p:nvPr/>
            </p:nvSpPr>
            <p:spPr bwMode="auto">
              <a:xfrm rot="-5400000">
                <a:off x="2798" y="626"/>
                <a:ext cx="768" cy="337"/>
              </a:xfrm>
              <a:custGeom>
                <a:avLst/>
                <a:gdLst>
                  <a:gd name="T0" fmla="*/ 1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487 h 21600"/>
                  <a:gd name="T14" fmla="*/ 17100 w 21600"/>
                  <a:gd name="T15" fmla="*/ 17113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chemeClr val="bg1"/>
              </a:solidFill>
              <a:ln w="28575">
                <a:solidFill>
                  <a:schemeClr val="tx1"/>
                </a:solidFill>
                <a:miter lim="800000"/>
              </a:ln>
            </p:spPr>
            <p:txBody>
              <a:bodyPr vert="eaVert"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8985" name="AutoShape 126"/>
              <p:cNvSpPr>
                <a:spLocks noChangeAspect="1" noChangeArrowheads="1"/>
              </p:cNvSpPr>
              <p:nvPr/>
            </p:nvSpPr>
            <p:spPr bwMode="auto">
              <a:xfrm rot="5400000">
                <a:off x="2957" y="705"/>
                <a:ext cx="248" cy="180"/>
              </a:xfrm>
              <a:prstGeom prst="triangle">
                <a:avLst>
                  <a:gd name="adj" fmla="val 50000"/>
                </a:avLst>
              </a:prstGeom>
              <a:solidFill>
                <a:schemeClr val="bg1"/>
              </a:solidFill>
              <a:ln w="28575">
                <a:no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8986" name="Freeform 127"/>
              <p:cNvSpPr>
                <a:spLocks noChangeAspect="1"/>
              </p:cNvSpPr>
              <p:nvPr/>
            </p:nvSpPr>
            <p:spPr bwMode="auto">
              <a:xfrm rot="5400000">
                <a:off x="2974" y="725"/>
                <a:ext cx="218" cy="139"/>
              </a:xfrm>
              <a:custGeom>
                <a:avLst/>
                <a:gdLst>
                  <a:gd name="T0" fmla="*/ 0 w 384"/>
                  <a:gd name="T1" fmla="*/ 67 h 288"/>
                  <a:gd name="T2" fmla="*/ 62 w 384"/>
                  <a:gd name="T3" fmla="*/ 0 h 288"/>
                  <a:gd name="T4" fmla="*/ 124 w 384"/>
                  <a:gd name="T5" fmla="*/ 67 h 288"/>
                  <a:gd name="T6" fmla="*/ 0 60000 65536"/>
                  <a:gd name="T7" fmla="*/ 0 60000 65536"/>
                  <a:gd name="T8" fmla="*/ 0 60000 65536"/>
                  <a:gd name="T9" fmla="*/ 0 w 384"/>
                  <a:gd name="T10" fmla="*/ 0 h 288"/>
                  <a:gd name="T11" fmla="*/ 384 w 384"/>
                  <a:gd name="T12" fmla="*/ 288 h 288"/>
                </a:gdLst>
                <a:ahLst/>
                <a:cxnLst>
                  <a:cxn ang="T6">
                    <a:pos x="T0" y="T1"/>
                  </a:cxn>
                  <a:cxn ang="T7">
                    <a:pos x="T2" y="T3"/>
                  </a:cxn>
                  <a:cxn ang="T8">
                    <a:pos x="T4" y="T5"/>
                  </a:cxn>
                </a:cxnLst>
                <a:rect l="T9" t="T10" r="T11" b="T12"/>
                <a:pathLst>
                  <a:path w="384" h="288">
                    <a:moveTo>
                      <a:pt x="0" y="288"/>
                    </a:moveTo>
                    <a:lnTo>
                      <a:pt x="192" y="0"/>
                    </a:lnTo>
                    <a:lnTo>
                      <a:pt x="384" y="288"/>
                    </a:lnTo>
                  </a:path>
                </a:pathLst>
              </a:custGeom>
              <a:noFill/>
              <a:ln w="28575">
                <a:solidFill>
                  <a:schemeClr val="tx1"/>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8987" name="Text Box 128"/>
              <p:cNvSpPr txBox="1">
                <a:spLocks noChangeAspect="1" noChangeArrowheads="1"/>
              </p:cNvSpPr>
              <p:nvPr/>
            </p:nvSpPr>
            <p:spPr bwMode="auto">
              <a:xfrm rot="-5400000">
                <a:off x="2945" y="633"/>
                <a:ext cx="572" cy="238"/>
              </a:xfrm>
              <a:prstGeom prst="rect">
                <a:avLst/>
              </a:prstGeom>
              <a:noFill/>
              <a:ln w="28575">
                <a:noFill/>
                <a:miter lim="800000"/>
              </a:ln>
            </p:spPr>
            <p:txBody>
              <a:bodyPr wrap="none" anchor="ctr">
                <a:spAutoFit/>
              </a:bodyPr>
              <a:lstStyle/>
              <a:p>
                <a:pPr indent="0" algn="ctr" eaLnBrk="0" fontAlgn="base" hangingPunct="0">
                  <a:spcBef>
                    <a:spcPct val="0"/>
                  </a:spcBef>
                  <a:spcAft>
                    <a:spcPct val="0"/>
                  </a:spcAft>
                  <a:buNone/>
                </a:pPr>
                <a:r>
                  <a:rPr lang="en-US" altLang="zh-CN" sz="1000" b="1">
                    <a:solidFill>
                      <a:srgbClr val="000000"/>
                    </a:solidFill>
                    <a:latin typeface="Comic Sans MS" panose="030F0702030302020204" pitchFamily="66" charset="0"/>
                  </a:rPr>
                  <a:t>ALU</a:t>
                </a:r>
              </a:p>
            </p:txBody>
          </p:sp>
        </p:grpSp>
        <p:sp>
          <p:nvSpPr>
            <p:cNvPr id="38963" name="Line 129"/>
            <p:cNvSpPr>
              <a:spLocks noChangeAspect="1" noChangeShapeType="1"/>
            </p:cNvSpPr>
            <p:nvPr/>
          </p:nvSpPr>
          <p:spPr bwMode="auto">
            <a:xfrm>
              <a:off x="3052" y="1421"/>
              <a:ext cx="245" cy="0"/>
            </a:xfrm>
            <a:prstGeom prst="line">
              <a:avLst/>
            </a:prstGeom>
            <a:noFill/>
            <a:ln w="28575">
              <a:solidFill>
                <a:schemeClr val="tx1"/>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8964" name="Line 130"/>
            <p:cNvSpPr>
              <a:spLocks noChangeAspect="1" noChangeShapeType="1"/>
            </p:cNvSpPr>
            <p:nvPr/>
          </p:nvSpPr>
          <p:spPr bwMode="auto">
            <a:xfrm>
              <a:off x="3475" y="1421"/>
              <a:ext cx="245" cy="0"/>
            </a:xfrm>
            <a:prstGeom prst="line">
              <a:avLst/>
            </a:prstGeom>
            <a:noFill/>
            <a:ln w="28575">
              <a:solidFill>
                <a:schemeClr val="tx1"/>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grpSp>
          <p:nvGrpSpPr>
            <p:cNvPr id="38965" name="Group 131"/>
            <p:cNvGrpSpPr>
              <a:grpSpLocks noChangeAspect="1"/>
            </p:cNvGrpSpPr>
            <p:nvPr/>
          </p:nvGrpSpPr>
          <p:grpSpPr bwMode="auto">
            <a:xfrm>
              <a:off x="3181" y="1305"/>
              <a:ext cx="332" cy="232"/>
              <a:chOff x="3792" y="576"/>
              <a:chExt cx="718" cy="480"/>
            </a:xfrm>
          </p:grpSpPr>
          <p:sp>
            <p:nvSpPr>
              <p:cNvPr id="38982" name="Rectangle 132"/>
              <p:cNvSpPr>
                <a:spLocks noChangeAspect="1" noChangeArrowheads="1"/>
              </p:cNvSpPr>
              <p:nvPr/>
            </p:nvSpPr>
            <p:spPr bwMode="auto">
              <a:xfrm>
                <a:off x="3915" y="576"/>
                <a:ext cx="480" cy="480"/>
              </a:xfrm>
              <a:prstGeom prst="rect">
                <a:avLst/>
              </a:prstGeom>
              <a:solidFill>
                <a:schemeClr val="bg1"/>
              </a:solidFill>
              <a:ln w="28575">
                <a:solidFill>
                  <a:schemeClr val="tx1"/>
                </a:solidFill>
                <a:miter lim="800000"/>
              </a:ln>
            </p:spPr>
            <p:txBody>
              <a:bodyPr wrap="none" anchor="ctr"/>
              <a:lstStyle/>
              <a:p>
                <a:pPr algn="r" eaLnBrk="0" fontAlgn="base" hangingPunct="0">
                  <a:spcBef>
                    <a:spcPct val="0"/>
                  </a:spcBef>
                  <a:spcAft>
                    <a:spcPct val="0"/>
                  </a:spcAft>
                </a:pPr>
                <a:endParaRPr lang="zh-CN" altLang="zh-CN" sz="1000" b="1">
                  <a:solidFill>
                    <a:srgbClr val="000000"/>
                  </a:solidFill>
                  <a:latin typeface="Comic Sans MS" panose="030F0702030302020204" pitchFamily="66" charset="0"/>
                </a:endParaRPr>
              </a:p>
            </p:txBody>
          </p:sp>
          <p:sp>
            <p:nvSpPr>
              <p:cNvPr id="38983" name="Text Box 133"/>
              <p:cNvSpPr txBox="1">
                <a:spLocks noChangeAspect="1" noChangeArrowheads="1"/>
              </p:cNvSpPr>
              <p:nvPr/>
            </p:nvSpPr>
            <p:spPr bwMode="auto">
              <a:xfrm>
                <a:off x="3792" y="643"/>
                <a:ext cx="718" cy="289"/>
              </a:xfrm>
              <a:prstGeom prst="rect">
                <a:avLst/>
              </a:prstGeom>
              <a:noFill/>
              <a:ln w="28575">
                <a:noFill/>
                <a:miter lim="800000"/>
              </a:ln>
            </p:spPr>
            <p:txBody>
              <a:bodyPr wrap="none" anchor="ctr">
                <a:spAutoFit/>
              </a:bodyPr>
              <a:lstStyle/>
              <a:p>
                <a:pPr indent="0" algn="ctr" eaLnBrk="0" fontAlgn="base" hangingPunct="0">
                  <a:spcBef>
                    <a:spcPct val="0"/>
                  </a:spcBef>
                  <a:spcAft>
                    <a:spcPct val="0"/>
                  </a:spcAft>
                  <a:buNone/>
                </a:pPr>
                <a:r>
                  <a:rPr lang="en-US" altLang="zh-CN" sz="1000" b="1">
                    <a:solidFill>
                      <a:srgbClr val="000000"/>
                    </a:solidFill>
                    <a:latin typeface="Comic Sans MS" panose="030F0702030302020204" pitchFamily="66" charset="0"/>
                  </a:rPr>
                  <a:t>DMem</a:t>
                </a:r>
              </a:p>
            </p:txBody>
          </p:sp>
        </p:grpSp>
        <p:sp>
          <p:nvSpPr>
            <p:cNvPr id="38966" name="Freeform 134"/>
            <p:cNvSpPr>
              <a:spLocks noChangeAspect="1"/>
            </p:cNvSpPr>
            <p:nvPr/>
          </p:nvSpPr>
          <p:spPr bwMode="auto">
            <a:xfrm>
              <a:off x="3208" y="1421"/>
              <a:ext cx="332" cy="185"/>
            </a:xfrm>
            <a:custGeom>
              <a:avLst/>
              <a:gdLst>
                <a:gd name="T0" fmla="*/ 0 w 816"/>
                <a:gd name="T1" fmla="*/ 0 h 384"/>
                <a:gd name="T2" fmla="*/ 0 w 816"/>
                <a:gd name="T3" fmla="*/ 89 h 384"/>
                <a:gd name="T4" fmla="*/ 119 w 816"/>
                <a:gd name="T5" fmla="*/ 89 h 384"/>
                <a:gd name="T6" fmla="*/ 119 w 816"/>
                <a:gd name="T7" fmla="*/ 33 h 384"/>
                <a:gd name="T8" fmla="*/ 135 w 816"/>
                <a:gd name="T9" fmla="*/ 33 h 384"/>
                <a:gd name="T10" fmla="*/ 0 60000 65536"/>
                <a:gd name="T11" fmla="*/ 0 60000 65536"/>
                <a:gd name="T12" fmla="*/ 0 60000 65536"/>
                <a:gd name="T13" fmla="*/ 0 60000 65536"/>
                <a:gd name="T14" fmla="*/ 0 60000 65536"/>
                <a:gd name="T15" fmla="*/ 0 w 816"/>
                <a:gd name="T16" fmla="*/ 0 h 384"/>
                <a:gd name="T17" fmla="*/ 816 w 816"/>
                <a:gd name="T18" fmla="*/ 384 h 384"/>
              </a:gdLst>
              <a:ahLst/>
              <a:cxnLst>
                <a:cxn ang="T10">
                  <a:pos x="T0" y="T1"/>
                </a:cxn>
                <a:cxn ang="T11">
                  <a:pos x="T2" y="T3"/>
                </a:cxn>
                <a:cxn ang="T12">
                  <a:pos x="T4" y="T5"/>
                </a:cxn>
                <a:cxn ang="T13">
                  <a:pos x="T6" y="T7"/>
                </a:cxn>
                <a:cxn ang="T14">
                  <a:pos x="T8" y="T9"/>
                </a:cxn>
              </a:cxnLst>
              <a:rect l="T15" t="T16" r="T17" b="T18"/>
              <a:pathLst>
                <a:path w="816" h="384">
                  <a:moveTo>
                    <a:pt x="0" y="0"/>
                  </a:moveTo>
                  <a:lnTo>
                    <a:pt x="0" y="384"/>
                  </a:lnTo>
                  <a:lnTo>
                    <a:pt x="720" y="384"/>
                  </a:lnTo>
                  <a:lnTo>
                    <a:pt x="720" y="144"/>
                  </a:lnTo>
                  <a:lnTo>
                    <a:pt x="816" y="144"/>
                  </a:lnTo>
                </a:path>
              </a:pathLst>
            </a:custGeom>
            <a:noFill/>
            <a:ln w="28575">
              <a:solidFill>
                <a:schemeClr val="tx1"/>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8967" name="Line 135"/>
            <p:cNvSpPr>
              <a:spLocks noChangeAspect="1" noChangeShapeType="1"/>
            </p:cNvSpPr>
            <p:nvPr/>
          </p:nvSpPr>
          <p:spPr bwMode="auto">
            <a:xfrm>
              <a:off x="2199" y="1491"/>
              <a:ext cx="230" cy="0"/>
            </a:xfrm>
            <a:prstGeom prst="line">
              <a:avLst/>
            </a:prstGeom>
            <a:noFill/>
            <a:ln w="28575">
              <a:solidFill>
                <a:schemeClr val="tx1"/>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8968" name="Line 136"/>
            <p:cNvSpPr>
              <a:spLocks noChangeAspect="1" noChangeShapeType="1"/>
            </p:cNvSpPr>
            <p:nvPr/>
          </p:nvSpPr>
          <p:spPr bwMode="auto">
            <a:xfrm>
              <a:off x="2169" y="1351"/>
              <a:ext cx="259" cy="0"/>
            </a:xfrm>
            <a:prstGeom prst="line">
              <a:avLst/>
            </a:prstGeom>
            <a:noFill/>
            <a:ln w="28575">
              <a:solidFill>
                <a:schemeClr val="tx1"/>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grpSp>
          <p:nvGrpSpPr>
            <p:cNvPr id="38969" name="Group 137"/>
            <p:cNvGrpSpPr>
              <a:grpSpLocks noChangeAspect="1"/>
            </p:cNvGrpSpPr>
            <p:nvPr/>
          </p:nvGrpSpPr>
          <p:grpSpPr bwMode="auto">
            <a:xfrm>
              <a:off x="1934" y="1305"/>
              <a:ext cx="351" cy="232"/>
              <a:chOff x="1064" y="576"/>
              <a:chExt cx="756" cy="480"/>
            </a:xfrm>
          </p:grpSpPr>
          <p:sp>
            <p:nvSpPr>
              <p:cNvPr id="38980" name="Rectangle 138"/>
              <p:cNvSpPr>
                <a:spLocks noChangeAspect="1" noChangeArrowheads="1"/>
              </p:cNvSpPr>
              <p:nvPr/>
            </p:nvSpPr>
            <p:spPr bwMode="auto">
              <a:xfrm>
                <a:off x="1197" y="576"/>
                <a:ext cx="480" cy="480"/>
              </a:xfrm>
              <a:prstGeom prst="rect">
                <a:avLst/>
              </a:prstGeom>
              <a:solidFill>
                <a:schemeClr val="bg1"/>
              </a:solidFill>
              <a:ln w="28575">
                <a:solidFill>
                  <a:schemeClr val="tx1"/>
                </a:solidFill>
                <a:miter lim="800000"/>
              </a:ln>
            </p:spPr>
            <p:txBody>
              <a:bodyPr wrap="none" anchor="ctr"/>
              <a:lstStyle/>
              <a:p>
                <a:pPr algn="r" eaLnBrk="0" fontAlgn="base" hangingPunct="0">
                  <a:spcBef>
                    <a:spcPct val="0"/>
                  </a:spcBef>
                  <a:spcAft>
                    <a:spcPct val="0"/>
                  </a:spcAft>
                </a:pPr>
                <a:endParaRPr lang="zh-CN" altLang="zh-CN" sz="1000" b="1">
                  <a:solidFill>
                    <a:srgbClr val="000000"/>
                  </a:solidFill>
                  <a:latin typeface="Comic Sans MS" panose="030F0702030302020204" pitchFamily="66" charset="0"/>
                </a:endParaRPr>
              </a:p>
            </p:txBody>
          </p:sp>
          <p:sp>
            <p:nvSpPr>
              <p:cNvPr id="38981" name="Text Box 139"/>
              <p:cNvSpPr txBox="1">
                <a:spLocks noChangeAspect="1" noChangeArrowheads="1"/>
              </p:cNvSpPr>
              <p:nvPr/>
            </p:nvSpPr>
            <p:spPr bwMode="auto">
              <a:xfrm>
                <a:off x="1064" y="643"/>
                <a:ext cx="756" cy="289"/>
              </a:xfrm>
              <a:prstGeom prst="rect">
                <a:avLst/>
              </a:prstGeom>
              <a:noFill/>
              <a:ln w="28575">
                <a:noFill/>
                <a:miter lim="800000"/>
              </a:ln>
            </p:spPr>
            <p:txBody>
              <a:bodyPr wrap="none" anchor="ctr">
                <a:spAutoFit/>
              </a:bodyPr>
              <a:lstStyle/>
              <a:p>
                <a:pPr indent="0" algn="ctr" eaLnBrk="0" fontAlgn="base" hangingPunct="0">
                  <a:spcBef>
                    <a:spcPct val="0"/>
                  </a:spcBef>
                  <a:spcAft>
                    <a:spcPct val="0"/>
                  </a:spcAft>
                  <a:buNone/>
                </a:pPr>
                <a:r>
                  <a:rPr lang="en-US" altLang="zh-CN" sz="1000" b="1">
                    <a:solidFill>
                      <a:srgbClr val="000000"/>
                    </a:solidFill>
                    <a:latin typeface="Comic Sans MS" panose="030F0702030302020204" pitchFamily="66" charset="0"/>
                  </a:rPr>
                  <a:t>Ifetch</a:t>
                </a:r>
                <a:endParaRPr lang="en-US" altLang="zh-CN" sz="1000" b="1" dirty="0">
                  <a:solidFill>
                    <a:srgbClr val="000000"/>
                  </a:solidFill>
                  <a:latin typeface="Comic Sans MS" panose="030F0702030302020204" pitchFamily="66" charset="0"/>
                </a:endParaRPr>
              </a:p>
            </p:txBody>
          </p:sp>
        </p:grpSp>
        <p:grpSp>
          <p:nvGrpSpPr>
            <p:cNvPr id="38970" name="Group 140"/>
            <p:cNvGrpSpPr/>
            <p:nvPr/>
          </p:nvGrpSpPr>
          <p:grpSpPr bwMode="auto">
            <a:xfrm>
              <a:off x="2288" y="1200"/>
              <a:ext cx="1297" cy="441"/>
              <a:chOff x="2112" y="528"/>
              <a:chExt cx="2088" cy="681"/>
            </a:xfrm>
          </p:grpSpPr>
          <p:sp>
            <p:nvSpPr>
              <p:cNvPr id="38976" name="Rectangle 141"/>
              <p:cNvSpPr>
                <a:spLocks noChangeAspect="1" noChangeArrowheads="1"/>
              </p:cNvSpPr>
              <p:nvPr/>
            </p:nvSpPr>
            <p:spPr bwMode="auto">
              <a:xfrm>
                <a:off x="2784" y="528"/>
                <a:ext cx="72" cy="681"/>
              </a:xfrm>
              <a:prstGeom prst="rect">
                <a:avLst/>
              </a:prstGeom>
              <a:solidFill>
                <a:schemeClr val="accent2"/>
              </a:solidFill>
              <a:ln w="28575">
                <a:solidFill>
                  <a:schemeClr val="tx1"/>
                </a:solid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8977" name="Rectangle 142"/>
              <p:cNvSpPr>
                <a:spLocks noChangeAspect="1" noChangeArrowheads="1"/>
              </p:cNvSpPr>
              <p:nvPr/>
            </p:nvSpPr>
            <p:spPr bwMode="auto">
              <a:xfrm>
                <a:off x="4128" y="528"/>
                <a:ext cx="72" cy="681"/>
              </a:xfrm>
              <a:prstGeom prst="rect">
                <a:avLst/>
              </a:prstGeom>
              <a:solidFill>
                <a:schemeClr val="accent2"/>
              </a:solidFill>
              <a:ln w="28575">
                <a:solidFill>
                  <a:schemeClr val="tx1"/>
                </a:solid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8978" name="Rectangle 143"/>
              <p:cNvSpPr>
                <a:spLocks noChangeAspect="1" noChangeArrowheads="1"/>
              </p:cNvSpPr>
              <p:nvPr/>
            </p:nvSpPr>
            <p:spPr bwMode="auto">
              <a:xfrm>
                <a:off x="2112" y="528"/>
                <a:ext cx="72" cy="681"/>
              </a:xfrm>
              <a:prstGeom prst="rect">
                <a:avLst/>
              </a:prstGeom>
              <a:solidFill>
                <a:schemeClr val="accent2"/>
              </a:solidFill>
              <a:ln w="28575">
                <a:solidFill>
                  <a:schemeClr val="tx1"/>
                </a:solid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8979" name="Rectangle 144"/>
              <p:cNvSpPr>
                <a:spLocks noChangeAspect="1" noChangeArrowheads="1"/>
              </p:cNvSpPr>
              <p:nvPr/>
            </p:nvSpPr>
            <p:spPr bwMode="auto">
              <a:xfrm>
                <a:off x="3456" y="532"/>
                <a:ext cx="71" cy="672"/>
              </a:xfrm>
              <a:prstGeom prst="rect">
                <a:avLst/>
              </a:prstGeom>
              <a:solidFill>
                <a:schemeClr val="accent2"/>
              </a:solidFill>
              <a:ln w="28575">
                <a:solidFill>
                  <a:schemeClr val="tx1"/>
                </a:solid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grpSp>
        <p:grpSp>
          <p:nvGrpSpPr>
            <p:cNvPr id="38971" name="Group 145"/>
            <p:cNvGrpSpPr>
              <a:grpSpLocks noChangeAspect="1"/>
            </p:cNvGrpSpPr>
            <p:nvPr/>
          </p:nvGrpSpPr>
          <p:grpSpPr bwMode="auto">
            <a:xfrm flipH="1">
              <a:off x="3642" y="1296"/>
              <a:ext cx="241" cy="233"/>
              <a:chOff x="1361" y="528"/>
              <a:chExt cx="517" cy="432"/>
            </a:xfrm>
          </p:grpSpPr>
          <p:grpSp>
            <p:nvGrpSpPr>
              <p:cNvPr id="38972" name="Group 146"/>
              <p:cNvGrpSpPr>
                <a:grpSpLocks noChangeAspect="1"/>
              </p:cNvGrpSpPr>
              <p:nvPr/>
            </p:nvGrpSpPr>
            <p:grpSpPr bwMode="auto">
              <a:xfrm>
                <a:off x="1374" y="528"/>
                <a:ext cx="480" cy="432"/>
                <a:chOff x="1392" y="528"/>
                <a:chExt cx="480" cy="432"/>
              </a:xfrm>
            </p:grpSpPr>
            <p:sp>
              <p:nvSpPr>
                <p:cNvPr id="38974" name="Rectangle 147"/>
                <p:cNvSpPr>
                  <a:spLocks noChangeAspect="1" noChangeArrowheads="1"/>
                </p:cNvSpPr>
                <p:nvPr/>
              </p:nvSpPr>
              <p:spPr bwMode="auto">
                <a:xfrm>
                  <a:off x="1632" y="528"/>
                  <a:ext cx="240" cy="427"/>
                </a:xfrm>
                <a:prstGeom prst="rect">
                  <a:avLst/>
                </a:prstGeom>
                <a:solidFill>
                  <a:schemeClr val="accent1"/>
                </a:solidFill>
                <a:ln w="28575">
                  <a:no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8975" name="Rectangle 148"/>
                <p:cNvSpPr>
                  <a:spLocks noChangeAspect="1" noChangeArrowheads="1"/>
                </p:cNvSpPr>
                <p:nvPr/>
              </p:nvSpPr>
              <p:spPr bwMode="auto">
                <a:xfrm>
                  <a:off x="1392" y="528"/>
                  <a:ext cx="480" cy="432"/>
                </a:xfrm>
                <a:prstGeom prst="rect">
                  <a:avLst/>
                </a:prstGeom>
                <a:noFill/>
                <a:ln w="28575">
                  <a:solidFill>
                    <a:schemeClr val="tx1"/>
                  </a:solidFill>
                  <a:miter lim="800000"/>
                </a:ln>
              </p:spPr>
              <p:txBody>
                <a:bodyPr wrap="none" anchor="ctr"/>
                <a:lstStyle/>
                <a:p>
                  <a:pPr algn="ctr" eaLnBrk="0" fontAlgn="base" hangingPunct="0">
                    <a:spcBef>
                      <a:spcPct val="0"/>
                    </a:spcBef>
                    <a:spcAft>
                      <a:spcPct val="0"/>
                    </a:spcAft>
                  </a:pPr>
                  <a:endParaRPr lang="zh-CN" altLang="zh-CN" sz="1000" b="1">
                    <a:solidFill>
                      <a:srgbClr val="000000"/>
                    </a:solidFill>
                    <a:latin typeface="Comic Sans MS" panose="030F0702030302020204" pitchFamily="66" charset="0"/>
                  </a:endParaRPr>
                </a:p>
              </p:txBody>
            </p:sp>
          </p:grpSp>
          <p:sp>
            <p:nvSpPr>
              <p:cNvPr id="38973" name="Text Box 149"/>
              <p:cNvSpPr txBox="1">
                <a:spLocks noChangeAspect="1" noChangeArrowheads="1"/>
              </p:cNvSpPr>
              <p:nvPr/>
            </p:nvSpPr>
            <p:spPr bwMode="auto">
              <a:xfrm>
                <a:off x="1361" y="588"/>
                <a:ext cx="517" cy="259"/>
              </a:xfrm>
              <a:prstGeom prst="rect">
                <a:avLst/>
              </a:prstGeom>
              <a:noFill/>
              <a:ln w="28575">
                <a:noFill/>
                <a:miter lim="800000"/>
              </a:ln>
            </p:spPr>
            <p:txBody>
              <a:bodyPr wrap="none" anchor="ctr">
                <a:spAutoFit/>
              </a:bodyPr>
              <a:lstStyle/>
              <a:p>
                <a:pPr indent="0" algn="ctr" eaLnBrk="0" fontAlgn="base" hangingPunct="0">
                  <a:spcBef>
                    <a:spcPct val="0"/>
                  </a:spcBef>
                  <a:spcAft>
                    <a:spcPct val="0"/>
                  </a:spcAft>
                  <a:buNone/>
                </a:pPr>
                <a:r>
                  <a:rPr lang="en-US" altLang="zh-CN" sz="1000" b="1">
                    <a:solidFill>
                      <a:srgbClr val="000000"/>
                    </a:solidFill>
                    <a:latin typeface="Comic Sans MS" panose="030F0702030302020204" pitchFamily="66" charset="0"/>
                  </a:rPr>
                  <a:t>Reg</a:t>
                </a:r>
              </a:p>
            </p:txBody>
          </p:sp>
        </p:grpSp>
      </p:grpSp>
      <p:grpSp>
        <p:nvGrpSpPr>
          <p:cNvPr id="38922" name="Group 150"/>
          <p:cNvGrpSpPr/>
          <p:nvPr/>
        </p:nvGrpSpPr>
        <p:grpSpPr bwMode="auto">
          <a:xfrm>
            <a:off x="7230250" y="5249863"/>
            <a:ext cx="3262346" cy="700087"/>
            <a:chOff x="1933" y="1200"/>
            <a:chExt cx="1949" cy="441"/>
          </a:xfrm>
        </p:grpSpPr>
        <p:grpSp>
          <p:nvGrpSpPr>
            <p:cNvPr id="38926" name="Group 151"/>
            <p:cNvGrpSpPr>
              <a:grpSpLocks noChangeAspect="1"/>
            </p:cNvGrpSpPr>
            <p:nvPr/>
          </p:nvGrpSpPr>
          <p:grpSpPr bwMode="auto">
            <a:xfrm>
              <a:off x="2420" y="1304"/>
              <a:ext cx="240" cy="233"/>
              <a:chOff x="1354" y="528"/>
              <a:chExt cx="521" cy="432"/>
            </a:xfrm>
          </p:grpSpPr>
          <p:grpSp>
            <p:nvGrpSpPr>
              <p:cNvPr id="38955" name="Group 152"/>
              <p:cNvGrpSpPr>
                <a:grpSpLocks noChangeAspect="1"/>
              </p:cNvGrpSpPr>
              <p:nvPr/>
            </p:nvGrpSpPr>
            <p:grpSpPr bwMode="auto">
              <a:xfrm>
                <a:off x="1374" y="528"/>
                <a:ext cx="480" cy="432"/>
                <a:chOff x="1392" y="528"/>
                <a:chExt cx="480" cy="432"/>
              </a:xfrm>
            </p:grpSpPr>
            <p:sp>
              <p:nvSpPr>
                <p:cNvPr id="38957" name="Rectangle 153"/>
                <p:cNvSpPr>
                  <a:spLocks noChangeAspect="1" noChangeArrowheads="1"/>
                </p:cNvSpPr>
                <p:nvPr/>
              </p:nvSpPr>
              <p:spPr bwMode="auto">
                <a:xfrm>
                  <a:off x="1632" y="528"/>
                  <a:ext cx="240" cy="427"/>
                </a:xfrm>
                <a:prstGeom prst="rect">
                  <a:avLst/>
                </a:prstGeom>
                <a:solidFill>
                  <a:schemeClr val="accent1"/>
                </a:solidFill>
                <a:ln w="28575">
                  <a:no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8958" name="Rectangle 154"/>
                <p:cNvSpPr>
                  <a:spLocks noChangeAspect="1" noChangeArrowheads="1"/>
                </p:cNvSpPr>
                <p:nvPr/>
              </p:nvSpPr>
              <p:spPr bwMode="auto">
                <a:xfrm>
                  <a:off x="1392" y="528"/>
                  <a:ext cx="480" cy="432"/>
                </a:xfrm>
                <a:prstGeom prst="rect">
                  <a:avLst/>
                </a:prstGeom>
                <a:noFill/>
                <a:ln w="28575">
                  <a:solidFill>
                    <a:schemeClr val="tx1"/>
                  </a:solidFill>
                  <a:miter lim="800000"/>
                </a:ln>
              </p:spPr>
              <p:txBody>
                <a:bodyPr wrap="none" anchor="ctr"/>
                <a:lstStyle/>
                <a:p>
                  <a:pPr algn="ctr" eaLnBrk="0" fontAlgn="base" hangingPunct="0">
                    <a:spcBef>
                      <a:spcPct val="0"/>
                    </a:spcBef>
                    <a:spcAft>
                      <a:spcPct val="0"/>
                    </a:spcAft>
                  </a:pPr>
                  <a:endParaRPr lang="zh-CN" altLang="zh-CN" sz="1000" b="1">
                    <a:solidFill>
                      <a:srgbClr val="000000"/>
                    </a:solidFill>
                    <a:latin typeface="Comic Sans MS" panose="030F0702030302020204" pitchFamily="66" charset="0"/>
                  </a:endParaRPr>
                </a:p>
              </p:txBody>
            </p:sp>
          </p:grpSp>
          <p:sp>
            <p:nvSpPr>
              <p:cNvPr id="38956" name="Text Box 155"/>
              <p:cNvSpPr txBox="1">
                <a:spLocks noChangeAspect="1" noChangeArrowheads="1"/>
              </p:cNvSpPr>
              <p:nvPr/>
            </p:nvSpPr>
            <p:spPr bwMode="auto">
              <a:xfrm>
                <a:off x="1354" y="588"/>
                <a:ext cx="521" cy="259"/>
              </a:xfrm>
              <a:prstGeom prst="rect">
                <a:avLst/>
              </a:prstGeom>
              <a:noFill/>
              <a:ln w="28575">
                <a:noFill/>
                <a:miter lim="800000"/>
              </a:ln>
            </p:spPr>
            <p:txBody>
              <a:bodyPr wrap="none" anchor="ctr">
                <a:spAutoFit/>
              </a:bodyPr>
              <a:lstStyle/>
              <a:p>
                <a:pPr indent="0" algn="ctr" eaLnBrk="0" fontAlgn="base" hangingPunct="0">
                  <a:spcBef>
                    <a:spcPct val="0"/>
                  </a:spcBef>
                  <a:spcAft>
                    <a:spcPct val="0"/>
                  </a:spcAft>
                  <a:buNone/>
                </a:pPr>
                <a:r>
                  <a:rPr lang="en-US" altLang="zh-CN" sz="1000" b="1">
                    <a:solidFill>
                      <a:srgbClr val="000000"/>
                    </a:solidFill>
                    <a:latin typeface="Comic Sans MS" panose="030F0702030302020204" pitchFamily="66" charset="0"/>
                  </a:rPr>
                  <a:t>Reg</a:t>
                </a:r>
              </a:p>
            </p:txBody>
          </p:sp>
        </p:grpSp>
        <p:sp>
          <p:nvSpPr>
            <p:cNvPr id="38927" name="Line 156"/>
            <p:cNvSpPr>
              <a:spLocks noChangeAspect="1" noChangeShapeType="1"/>
            </p:cNvSpPr>
            <p:nvPr/>
          </p:nvSpPr>
          <p:spPr bwMode="auto">
            <a:xfrm>
              <a:off x="2651" y="1351"/>
              <a:ext cx="244" cy="0"/>
            </a:xfrm>
            <a:prstGeom prst="line">
              <a:avLst/>
            </a:prstGeom>
            <a:noFill/>
            <a:ln w="28575">
              <a:solidFill>
                <a:schemeClr val="tx1"/>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8928" name="Line 157"/>
            <p:cNvSpPr>
              <a:spLocks noChangeAspect="1" noChangeShapeType="1"/>
            </p:cNvSpPr>
            <p:nvPr/>
          </p:nvSpPr>
          <p:spPr bwMode="auto">
            <a:xfrm>
              <a:off x="2651" y="1490"/>
              <a:ext cx="244" cy="0"/>
            </a:xfrm>
            <a:prstGeom prst="line">
              <a:avLst/>
            </a:prstGeom>
            <a:noFill/>
            <a:ln w="28575">
              <a:solidFill>
                <a:schemeClr val="tx1"/>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grpSp>
          <p:nvGrpSpPr>
            <p:cNvPr id="38929" name="Group 158"/>
            <p:cNvGrpSpPr>
              <a:grpSpLocks noChangeAspect="1"/>
            </p:cNvGrpSpPr>
            <p:nvPr/>
          </p:nvGrpSpPr>
          <p:grpSpPr bwMode="auto">
            <a:xfrm>
              <a:off x="2851" y="1235"/>
              <a:ext cx="200" cy="371"/>
              <a:chOff x="2991" y="411"/>
              <a:chExt cx="360" cy="768"/>
            </a:xfrm>
          </p:grpSpPr>
          <p:sp>
            <p:nvSpPr>
              <p:cNvPr id="38951" name="AutoShape 159"/>
              <p:cNvSpPr>
                <a:spLocks noChangeAspect="1" noChangeArrowheads="1"/>
              </p:cNvSpPr>
              <p:nvPr/>
            </p:nvSpPr>
            <p:spPr bwMode="auto">
              <a:xfrm rot="-5400000">
                <a:off x="2798" y="626"/>
                <a:ext cx="768" cy="337"/>
              </a:xfrm>
              <a:custGeom>
                <a:avLst/>
                <a:gdLst>
                  <a:gd name="T0" fmla="*/ 1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487 h 21600"/>
                  <a:gd name="T14" fmla="*/ 17100 w 21600"/>
                  <a:gd name="T15" fmla="*/ 17113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chemeClr val="bg1"/>
              </a:solidFill>
              <a:ln w="28575">
                <a:solidFill>
                  <a:schemeClr val="tx1"/>
                </a:solidFill>
                <a:miter lim="800000"/>
              </a:ln>
            </p:spPr>
            <p:txBody>
              <a:bodyPr vert="eaVert"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8952" name="AutoShape 160"/>
              <p:cNvSpPr>
                <a:spLocks noChangeAspect="1" noChangeArrowheads="1"/>
              </p:cNvSpPr>
              <p:nvPr/>
            </p:nvSpPr>
            <p:spPr bwMode="auto">
              <a:xfrm rot="5400000">
                <a:off x="2957" y="705"/>
                <a:ext cx="248" cy="180"/>
              </a:xfrm>
              <a:prstGeom prst="triangle">
                <a:avLst>
                  <a:gd name="adj" fmla="val 50000"/>
                </a:avLst>
              </a:prstGeom>
              <a:solidFill>
                <a:schemeClr val="bg1"/>
              </a:solidFill>
              <a:ln w="28575">
                <a:no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8953" name="Freeform 161"/>
              <p:cNvSpPr>
                <a:spLocks noChangeAspect="1"/>
              </p:cNvSpPr>
              <p:nvPr/>
            </p:nvSpPr>
            <p:spPr bwMode="auto">
              <a:xfrm rot="5400000">
                <a:off x="2974" y="725"/>
                <a:ext cx="218" cy="139"/>
              </a:xfrm>
              <a:custGeom>
                <a:avLst/>
                <a:gdLst>
                  <a:gd name="T0" fmla="*/ 0 w 384"/>
                  <a:gd name="T1" fmla="*/ 67 h 288"/>
                  <a:gd name="T2" fmla="*/ 62 w 384"/>
                  <a:gd name="T3" fmla="*/ 0 h 288"/>
                  <a:gd name="T4" fmla="*/ 124 w 384"/>
                  <a:gd name="T5" fmla="*/ 67 h 288"/>
                  <a:gd name="T6" fmla="*/ 0 60000 65536"/>
                  <a:gd name="T7" fmla="*/ 0 60000 65536"/>
                  <a:gd name="T8" fmla="*/ 0 60000 65536"/>
                  <a:gd name="T9" fmla="*/ 0 w 384"/>
                  <a:gd name="T10" fmla="*/ 0 h 288"/>
                  <a:gd name="T11" fmla="*/ 384 w 384"/>
                  <a:gd name="T12" fmla="*/ 288 h 288"/>
                </a:gdLst>
                <a:ahLst/>
                <a:cxnLst>
                  <a:cxn ang="T6">
                    <a:pos x="T0" y="T1"/>
                  </a:cxn>
                  <a:cxn ang="T7">
                    <a:pos x="T2" y="T3"/>
                  </a:cxn>
                  <a:cxn ang="T8">
                    <a:pos x="T4" y="T5"/>
                  </a:cxn>
                </a:cxnLst>
                <a:rect l="T9" t="T10" r="T11" b="T12"/>
                <a:pathLst>
                  <a:path w="384" h="288">
                    <a:moveTo>
                      <a:pt x="0" y="288"/>
                    </a:moveTo>
                    <a:lnTo>
                      <a:pt x="192" y="0"/>
                    </a:lnTo>
                    <a:lnTo>
                      <a:pt x="384" y="288"/>
                    </a:lnTo>
                  </a:path>
                </a:pathLst>
              </a:custGeom>
              <a:noFill/>
              <a:ln w="28575">
                <a:solidFill>
                  <a:schemeClr val="tx1"/>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8954" name="Text Box 162"/>
              <p:cNvSpPr txBox="1">
                <a:spLocks noChangeAspect="1" noChangeArrowheads="1"/>
              </p:cNvSpPr>
              <p:nvPr/>
            </p:nvSpPr>
            <p:spPr bwMode="auto">
              <a:xfrm rot="-5400000">
                <a:off x="2945" y="633"/>
                <a:ext cx="572" cy="238"/>
              </a:xfrm>
              <a:prstGeom prst="rect">
                <a:avLst/>
              </a:prstGeom>
              <a:noFill/>
              <a:ln w="28575">
                <a:noFill/>
                <a:miter lim="800000"/>
              </a:ln>
            </p:spPr>
            <p:txBody>
              <a:bodyPr wrap="none" anchor="ctr">
                <a:spAutoFit/>
              </a:bodyPr>
              <a:lstStyle/>
              <a:p>
                <a:pPr indent="0" algn="ctr" eaLnBrk="0" fontAlgn="base" hangingPunct="0">
                  <a:spcBef>
                    <a:spcPct val="0"/>
                  </a:spcBef>
                  <a:spcAft>
                    <a:spcPct val="0"/>
                  </a:spcAft>
                  <a:buNone/>
                </a:pPr>
                <a:r>
                  <a:rPr lang="en-US" altLang="zh-CN" sz="1000" b="1">
                    <a:solidFill>
                      <a:srgbClr val="000000"/>
                    </a:solidFill>
                    <a:latin typeface="Comic Sans MS" panose="030F0702030302020204" pitchFamily="66" charset="0"/>
                  </a:rPr>
                  <a:t>ALU</a:t>
                </a:r>
              </a:p>
            </p:txBody>
          </p:sp>
        </p:grpSp>
        <p:sp>
          <p:nvSpPr>
            <p:cNvPr id="38930" name="Line 163"/>
            <p:cNvSpPr>
              <a:spLocks noChangeAspect="1" noChangeShapeType="1"/>
            </p:cNvSpPr>
            <p:nvPr/>
          </p:nvSpPr>
          <p:spPr bwMode="auto">
            <a:xfrm>
              <a:off x="3052" y="1421"/>
              <a:ext cx="245" cy="0"/>
            </a:xfrm>
            <a:prstGeom prst="line">
              <a:avLst/>
            </a:prstGeom>
            <a:noFill/>
            <a:ln w="28575">
              <a:solidFill>
                <a:schemeClr val="tx1"/>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8931" name="Line 164"/>
            <p:cNvSpPr>
              <a:spLocks noChangeAspect="1" noChangeShapeType="1"/>
            </p:cNvSpPr>
            <p:nvPr/>
          </p:nvSpPr>
          <p:spPr bwMode="auto">
            <a:xfrm>
              <a:off x="3475" y="1421"/>
              <a:ext cx="245" cy="0"/>
            </a:xfrm>
            <a:prstGeom prst="line">
              <a:avLst/>
            </a:prstGeom>
            <a:noFill/>
            <a:ln w="28575">
              <a:solidFill>
                <a:schemeClr val="tx1"/>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grpSp>
          <p:nvGrpSpPr>
            <p:cNvPr id="38932" name="Group 165"/>
            <p:cNvGrpSpPr>
              <a:grpSpLocks noChangeAspect="1"/>
            </p:cNvGrpSpPr>
            <p:nvPr/>
          </p:nvGrpSpPr>
          <p:grpSpPr bwMode="auto">
            <a:xfrm>
              <a:off x="3181" y="1305"/>
              <a:ext cx="332" cy="232"/>
              <a:chOff x="3792" y="576"/>
              <a:chExt cx="718" cy="480"/>
            </a:xfrm>
          </p:grpSpPr>
          <p:sp>
            <p:nvSpPr>
              <p:cNvPr id="38949" name="Rectangle 166"/>
              <p:cNvSpPr>
                <a:spLocks noChangeAspect="1" noChangeArrowheads="1"/>
              </p:cNvSpPr>
              <p:nvPr/>
            </p:nvSpPr>
            <p:spPr bwMode="auto">
              <a:xfrm>
                <a:off x="3915" y="576"/>
                <a:ext cx="480" cy="480"/>
              </a:xfrm>
              <a:prstGeom prst="rect">
                <a:avLst/>
              </a:prstGeom>
              <a:solidFill>
                <a:schemeClr val="bg1"/>
              </a:solidFill>
              <a:ln w="28575">
                <a:solidFill>
                  <a:schemeClr val="tx1"/>
                </a:solidFill>
                <a:miter lim="800000"/>
              </a:ln>
            </p:spPr>
            <p:txBody>
              <a:bodyPr wrap="none" anchor="ctr"/>
              <a:lstStyle/>
              <a:p>
                <a:pPr algn="r" eaLnBrk="0" fontAlgn="base" hangingPunct="0">
                  <a:spcBef>
                    <a:spcPct val="0"/>
                  </a:spcBef>
                  <a:spcAft>
                    <a:spcPct val="0"/>
                  </a:spcAft>
                </a:pPr>
                <a:endParaRPr lang="zh-CN" altLang="zh-CN" sz="1000" b="1">
                  <a:solidFill>
                    <a:srgbClr val="000000"/>
                  </a:solidFill>
                  <a:latin typeface="Comic Sans MS" panose="030F0702030302020204" pitchFamily="66" charset="0"/>
                </a:endParaRPr>
              </a:p>
            </p:txBody>
          </p:sp>
          <p:sp>
            <p:nvSpPr>
              <p:cNvPr id="38950" name="Text Box 167"/>
              <p:cNvSpPr txBox="1">
                <a:spLocks noChangeAspect="1" noChangeArrowheads="1"/>
              </p:cNvSpPr>
              <p:nvPr/>
            </p:nvSpPr>
            <p:spPr bwMode="auto">
              <a:xfrm>
                <a:off x="3792" y="643"/>
                <a:ext cx="718" cy="289"/>
              </a:xfrm>
              <a:prstGeom prst="rect">
                <a:avLst/>
              </a:prstGeom>
              <a:noFill/>
              <a:ln w="28575">
                <a:noFill/>
                <a:miter lim="800000"/>
              </a:ln>
            </p:spPr>
            <p:txBody>
              <a:bodyPr wrap="none" anchor="ctr">
                <a:spAutoFit/>
              </a:bodyPr>
              <a:lstStyle/>
              <a:p>
                <a:pPr indent="0" algn="ctr" eaLnBrk="0" fontAlgn="base" hangingPunct="0">
                  <a:spcBef>
                    <a:spcPct val="0"/>
                  </a:spcBef>
                  <a:spcAft>
                    <a:spcPct val="0"/>
                  </a:spcAft>
                  <a:buNone/>
                </a:pPr>
                <a:r>
                  <a:rPr lang="en-US" altLang="zh-CN" sz="1000" b="1">
                    <a:solidFill>
                      <a:srgbClr val="000000"/>
                    </a:solidFill>
                    <a:latin typeface="Comic Sans MS" panose="030F0702030302020204" pitchFamily="66" charset="0"/>
                  </a:rPr>
                  <a:t>DMem</a:t>
                </a:r>
              </a:p>
            </p:txBody>
          </p:sp>
        </p:grpSp>
        <p:sp>
          <p:nvSpPr>
            <p:cNvPr id="38933" name="Freeform 168"/>
            <p:cNvSpPr>
              <a:spLocks noChangeAspect="1"/>
            </p:cNvSpPr>
            <p:nvPr/>
          </p:nvSpPr>
          <p:spPr bwMode="auto">
            <a:xfrm>
              <a:off x="3208" y="1421"/>
              <a:ext cx="332" cy="185"/>
            </a:xfrm>
            <a:custGeom>
              <a:avLst/>
              <a:gdLst>
                <a:gd name="T0" fmla="*/ 0 w 816"/>
                <a:gd name="T1" fmla="*/ 0 h 384"/>
                <a:gd name="T2" fmla="*/ 0 w 816"/>
                <a:gd name="T3" fmla="*/ 89 h 384"/>
                <a:gd name="T4" fmla="*/ 119 w 816"/>
                <a:gd name="T5" fmla="*/ 89 h 384"/>
                <a:gd name="T6" fmla="*/ 119 w 816"/>
                <a:gd name="T7" fmla="*/ 33 h 384"/>
                <a:gd name="T8" fmla="*/ 135 w 816"/>
                <a:gd name="T9" fmla="*/ 33 h 384"/>
                <a:gd name="T10" fmla="*/ 0 60000 65536"/>
                <a:gd name="T11" fmla="*/ 0 60000 65536"/>
                <a:gd name="T12" fmla="*/ 0 60000 65536"/>
                <a:gd name="T13" fmla="*/ 0 60000 65536"/>
                <a:gd name="T14" fmla="*/ 0 60000 65536"/>
                <a:gd name="T15" fmla="*/ 0 w 816"/>
                <a:gd name="T16" fmla="*/ 0 h 384"/>
                <a:gd name="T17" fmla="*/ 816 w 816"/>
                <a:gd name="T18" fmla="*/ 384 h 384"/>
              </a:gdLst>
              <a:ahLst/>
              <a:cxnLst>
                <a:cxn ang="T10">
                  <a:pos x="T0" y="T1"/>
                </a:cxn>
                <a:cxn ang="T11">
                  <a:pos x="T2" y="T3"/>
                </a:cxn>
                <a:cxn ang="T12">
                  <a:pos x="T4" y="T5"/>
                </a:cxn>
                <a:cxn ang="T13">
                  <a:pos x="T6" y="T7"/>
                </a:cxn>
                <a:cxn ang="T14">
                  <a:pos x="T8" y="T9"/>
                </a:cxn>
              </a:cxnLst>
              <a:rect l="T15" t="T16" r="T17" b="T18"/>
              <a:pathLst>
                <a:path w="816" h="384">
                  <a:moveTo>
                    <a:pt x="0" y="0"/>
                  </a:moveTo>
                  <a:lnTo>
                    <a:pt x="0" y="384"/>
                  </a:lnTo>
                  <a:lnTo>
                    <a:pt x="720" y="384"/>
                  </a:lnTo>
                  <a:lnTo>
                    <a:pt x="720" y="144"/>
                  </a:lnTo>
                  <a:lnTo>
                    <a:pt x="816" y="144"/>
                  </a:lnTo>
                </a:path>
              </a:pathLst>
            </a:custGeom>
            <a:noFill/>
            <a:ln w="28575">
              <a:solidFill>
                <a:schemeClr val="tx1"/>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8934" name="Line 169"/>
            <p:cNvSpPr>
              <a:spLocks noChangeAspect="1" noChangeShapeType="1"/>
            </p:cNvSpPr>
            <p:nvPr/>
          </p:nvSpPr>
          <p:spPr bwMode="auto">
            <a:xfrm>
              <a:off x="2199" y="1491"/>
              <a:ext cx="230" cy="0"/>
            </a:xfrm>
            <a:prstGeom prst="line">
              <a:avLst/>
            </a:prstGeom>
            <a:noFill/>
            <a:ln w="28575">
              <a:solidFill>
                <a:schemeClr val="tx1"/>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8935" name="Line 170"/>
            <p:cNvSpPr>
              <a:spLocks noChangeAspect="1" noChangeShapeType="1"/>
            </p:cNvSpPr>
            <p:nvPr/>
          </p:nvSpPr>
          <p:spPr bwMode="auto">
            <a:xfrm>
              <a:off x="2169" y="1351"/>
              <a:ext cx="259" cy="0"/>
            </a:xfrm>
            <a:prstGeom prst="line">
              <a:avLst/>
            </a:prstGeom>
            <a:noFill/>
            <a:ln w="28575">
              <a:solidFill>
                <a:schemeClr val="tx1"/>
              </a:solidFill>
              <a:roun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grpSp>
          <p:nvGrpSpPr>
            <p:cNvPr id="38936" name="Group 171"/>
            <p:cNvGrpSpPr>
              <a:grpSpLocks noChangeAspect="1"/>
            </p:cNvGrpSpPr>
            <p:nvPr/>
          </p:nvGrpSpPr>
          <p:grpSpPr bwMode="auto">
            <a:xfrm>
              <a:off x="1933" y="1305"/>
              <a:ext cx="351" cy="232"/>
              <a:chOff x="1061" y="576"/>
              <a:chExt cx="757" cy="480"/>
            </a:xfrm>
          </p:grpSpPr>
          <p:sp>
            <p:nvSpPr>
              <p:cNvPr id="38947" name="Rectangle 172"/>
              <p:cNvSpPr>
                <a:spLocks noChangeAspect="1" noChangeArrowheads="1"/>
              </p:cNvSpPr>
              <p:nvPr/>
            </p:nvSpPr>
            <p:spPr bwMode="auto">
              <a:xfrm>
                <a:off x="1197" y="576"/>
                <a:ext cx="480" cy="480"/>
              </a:xfrm>
              <a:prstGeom prst="rect">
                <a:avLst/>
              </a:prstGeom>
              <a:solidFill>
                <a:schemeClr val="bg1"/>
              </a:solidFill>
              <a:ln w="28575">
                <a:solidFill>
                  <a:schemeClr val="tx1"/>
                </a:solidFill>
                <a:miter lim="800000"/>
              </a:ln>
            </p:spPr>
            <p:txBody>
              <a:bodyPr wrap="none" anchor="ctr"/>
              <a:lstStyle/>
              <a:p>
                <a:pPr algn="r" eaLnBrk="0" fontAlgn="base" hangingPunct="0">
                  <a:spcBef>
                    <a:spcPct val="0"/>
                  </a:spcBef>
                  <a:spcAft>
                    <a:spcPct val="0"/>
                  </a:spcAft>
                </a:pPr>
                <a:endParaRPr lang="zh-CN" altLang="zh-CN" sz="1000" b="1">
                  <a:solidFill>
                    <a:srgbClr val="000000"/>
                  </a:solidFill>
                  <a:latin typeface="Comic Sans MS" panose="030F0702030302020204" pitchFamily="66" charset="0"/>
                </a:endParaRPr>
              </a:p>
            </p:txBody>
          </p:sp>
          <p:sp>
            <p:nvSpPr>
              <p:cNvPr id="38948" name="Text Box 173"/>
              <p:cNvSpPr txBox="1">
                <a:spLocks noChangeAspect="1" noChangeArrowheads="1"/>
              </p:cNvSpPr>
              <p:nvPr/>
            </p:nvSpPr>
            <p:spPr bwMode="auto">
              <a:xfrm>
                <a:off x="1061" y="643"/>
                <a:ext cx="757" cy="289"/>
              </a:xfrm>
              <a:prstGeom prst="rect">
                <a:avLst/>
              </a:prstGeom>
              <a:noFill/>
              <a:ln w="28575">
                <a:noFill/>
                <a:miter lim="800000"/>
              </a:ln>
            </p:spPr>
            <p:txBody>
              <a:bodyPr wrap="none" anchor="ctr">
                <a:spAutoFit/>
              </a:bodyPr>
              <a:lstStyle/>
              <a:p>
                <a:pPr indent="0" algn="ctr" eaLnBrk="0" fontAlgn="base" hangingPunct="0">
                  <a:spcBef>
                    <a:spcPct val="0"/>
                  </a:spcBef>
                  <a:spcAft>
                    <a:spcPct val="0"/>
                  </a:spcAft>
                  <a:buNone/>
                </a:pPr>
                <a:r>
                  <a:rPr lang="en-US" altLang="zh-CN" sz="1000" b="1">
                    <a:solidFill>
                      <a:srgbClr val="000000"/>
                    </a:solidFill>
                    <a:latin typeface="Comic Sans MS" panose="030F0702030302020204" pitchFamily="66" charset="0"/>
                  </a:rPr>
                  <a:t>Ifetch</a:t>
                </a:r>
                <a:endParaRPr lang="en-US" altLang="zh-CN" sz="1000" b="1" dirty="0">
                  <a:solidFill>
                    <a:srgbClr val="000000"/>
                  </a:solidFill>
                  <a:latin typeface="Comic Sans MS" panose="030F0702030302020204" pitchFamily="66" charset="0"/>
                </a:endParaRPr>
              </a:p>
            </p:txBody>
          </p:sp>
        </p:grpSp>
        <p:grpSp>
          <p:nvGrpSpPr>
            <p:cNvPr id="38937" name="Group 174"/>
            <p:cNvGrpSpPr/>
            <p:nvPr/>
          </p:nvGrpSpPr>
          <p:grpSpPr bwMode="auto">
            <a:xfrm>
              <a:off x="2288" y="1200"/>
              <a:ext cx="1297" cy="441"/>
              <a:chOff x="2112" y="528"/>
              <a:chExt cx="2088" cy="681"/>
            </a:xfrm>
          </p:grpSpPr>
          <p:sp>
            <p:nvSpPr>
              <p:cNvPr id="38943" name="Rectangle 175"/>
              <p:cNvSpPr>
                <a:spLocks noChangeAspect="1" noChangeArrowheads="1"/>
              </p:cNvSpPr>
              <p:nvPr/>
            </p:nvSpPr>
            <p:spPr bwMode="auto">
              <a:xfrm>
                <a:off x="2784" y="528"/>
                <a:ext cx="72" cy="681"/>
              </a:xfrm>
              <a:prstGeom prst="rect">
                <a:avLst/>
              </a:prstGeom>
              <a:solidFill>
                <a:schemeClr val="accent2"/>
              </a:solidFill>
              <a:ln w="28575">
                <a:solidFill>
                  <a:schemeClr val="tx1"/>
                </a:solid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8944" name="Rectangle 176"/>
              <p:cNvSpPr>
                <a:spLocks noChangeAspect="1" noChangeArrowheads="1"/>
              </p:cNvSpPr>
              <p:nvPr/>
            </p:nvSpPr>
            <p:spPr bwMode="auto">
              <a:xfrm>
                <a:off x="4128" y="528"/>
                <a:ext cx="72" cy="681"/>
              </a:xfrm>
              <a:prstGeom prst="rect">
                <a:avLst/>
              </a:prstGeom>
              <a:solidFill>
                <a:schemeClr val="accent2"/>
              </a:solidFill>
              <a:ln w="28575">
                <a:solidFill>
                  <a:schemeClr val="tx1"/>
                </a:solid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8945" name="Rectangle 177"/>
              <p:cNvSpPr>
                <a:spLocks noChangeAspect="1" noChangeArrowheads="1"/>
              </p:cNvSpPr>
              <p:nvPr/>
            </p:nvSpPr>
            <p:spPr bwMode="auto">
              <a:xfrm>
                <a:off x="2112" y="528"/>
                <a:ext cx="72" cy="681"/>
              </a:xfrm>
              <a:prstGeom prst="rect">
                <a:avLst/>
              </a:prstGeom>
              <a:solidFill>
                <a:schemeClr val="accent2"/>
              </a:solidFill>
              <a:ln w="28575">
                <a:solidFill>
                  <a:schemeClr val="tx1"/>
                </a:solid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8946" name="Rectangle 178"/>
              <p:cNvSpPr>
                <a:spLocks noChangeAspect="1" noChangeArrowheads="1"/>
              </p:cNvSpPr>
              <p:nvPr/>
            </p:nvSpPr>
            <p:spPr bwMode="auto">
              <a:xfrm>
                <a:off x="3456" y="532"/>
                <a:ext cx="71" cy="672"/>
              </a:xfrm>
              <a:prstGeom prst="rect">
                <a:avLst/>
              </a:prstGeom>
              <a:solidFill>
                <a:schemeClr val="accent2"/>
              </a:solidFill>
              <a:ln w="28575">
                <a:solidFill>
                  <a:schemeClr val="tx1"/>
                </a:solid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grpSp>
        <p:grpSp>
          <p:nvGrpSpPr>
            <p:cNvPr id="38938" name="Group 179"/>
            <p:cNvGrpSpPr>
              <a:grpSpLocks noChangeAspect="1"/>
            </p:cNvGrpSpPr>
            <p:nvPr/>
          </p:nvGrpSpPr>
          <p:grpSpPr bwMode="auto">
            <a:xfrm flipH="1">
              <a:off x="3642" y="1296"/>
              <a:ext cx="241" cy="233"/>
              <a:chOff x="1361" y="528"/>
              <a:chExt cx="517" cy="432"/>
            </a:xfrm>
          </p:grpSpPr>
          <p:grpSp>
            <p:nvGrpSpPr>
              <p:cNvPr id="38939" name="Group 180"/>
              <p:cNvGrpSpPr>
                <a:grpSpLocks noChangeAspect="1"/>
              </p:cNvGrpSpPr>
              <p:nvPr/>
            </p:nvGrpSpPr>
            <p:grpSpPr bwMode="auto">
              <a:xfrm>
                <a:off x="1374" y="528"/>
                <a:ext cx="480" cy="432"/>
                <a:chOff x="1392" y="528"/>
                <a:chExt cx="480" cy="432"/>
              </a:xfrm>
            </p:grpSpPr>
            <p:sp>
              <p:nvSpPr>
                <p:cNvPr id="38941" name="Rectangle 181"/>
                <p:cNvSpPr>
                  <a:spLocks noChangeAspect="1" noChangeArrowheads="1"/>
                </p:cNvSpPr>
                <p:nvPr/>
              </p:nvSpPr>
              <p:spPr bwMode="auto">
                <a:xfrm>
                  <a:off x="1632" y="528"/>
                  <a:ext cx="240" cy="427"/>
                </a:xfrm>
                <a:prstGeom prst="rect">
                  <a:avLst/>
                </a:prstGeom>
                <a:solidFill>
                  <a:schemeClr val="accent1"/>
                </a:solidFill>
                <a:ln w="28575">
                  <a:noFill/>
                  <a:miter lim="800000"/>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38942" name="Rectangle 182"/>
                <p:cNvSpPr>
                  <a:spLocks noChangeAspect="1" noChangeArrowheads="1"/>
                </p:cNvSpPr>
                <p:nvPr/>
              </p:nvSpPr>
              <p:spPr bwMode="auto">
                <a:xfrm>
                  <a:off x="1392" y="528"/>
                  <a:ext cx="480" cy="432"/>
                </a:xfrm>
                <a:prstGeom prst="rect">
                  <a:avLst/>
                </a:prstGeom>
                <a:noFill/>
                <a:ln w="28575">
                  <a:solidFill>
                    <a:schemeClr val="tx1"/>
                  </a:solidFill>
                  <a:miter lim="800000"/>
                </a:ln>
              </p:spPr>
              <p:txBody>
                <a:bodyPr wrap="none" anchor="ctr"/>
                <a:lstStyle/>
                <a:p>
                  <a:pPr algn="ctr" eaLnBrk="0" fontAlgn="base" hangingPunct="0">
                    <a:spcBef>
                      <a:spcPct val="0"/>
                    </a:spcBef>
                    <a:spcAft>
                      <a:spcPct val="0"/>
                    </a:spcAft>
                  </a:pPr>
                  <a:endParaRPr lang="zh-CN" altLang="zh-CN" sz="1000" b="1">
                    <a:solidFill>
                      <a:srgbClr val="000000"/>
                    </a:solidFill>
                    <a:latin typeface="Comic Sans MS" panose="030F0702030302020204" pitchFamily="66" charset="0"/>
                  </a:endParaRPr>
                </a:p>
              </p:txBody>
            </p:sp>
          </p:grpSp>
          <p:sp>
            <p:nvSpPr>
              <p:cNvPr id="38940" name="Text Box 183"/>
              <p:cNvSpPr txBox="1">
                <a:spLocks noChangeAspect="1" noChangeArrowheads="1"/>
              </p:cNvSpPr>
              <p:nvPr/>
            </p:nvSpPr>
            <p:spPr bwMode="auto">
              <a:xfrm>
                <a:off x="1361" y="588"/>
                <a:ext cx="517" cy="259"/>
              </a:xfrm>
              <a:prstGeom prst="rect">
                <a:avLst/>
              </a:prstGeom>
              <a:noFill/>
              <a:ln w="28575">
                <a:noFill/>
                <a:miter lim="800000"/>
              </a:ln>
            </p:spPr>
            <p:txBody>
              <a:bodyPr wrap="none" anchor="ctr">
                <a:spAutoFit/>
              </a:bodyPr>
              <a:lstStyle/>
              <a:p>
                <a:pPr indent="0" algn="ctr" eaLnBrk="0" fontAlgn="base" hangingPunct="0">
                  <a:spcBef>
                    <a:spcPct val="0"/>
                  </a:spcBef>
                  <a:spcAft>
                    <a:spcPct val="0"/>
                  </a:spcAft>
                  <a:buNone/>
                </a:pPr>
                <a:r>
                  <a:rPr lang="en-US" altLang="zh-CN" sz="1000" b="1">
                    <a:solidFill>
                      <a:srgbClr val="000000"/>
                    </a:solidFill>
                    <a:latin typeface="Comic Sans MS" panose="030F0702030302020204" pitchFamily="66" charset="0"/>
                  </a:rPr>
                  <a:t>Reg</a:t>
                </a:r>
              </a:p>
            </p:txBody>
          </p:sp>
        </p:grpSp>
      </p:grpSp>
      <p:sp>
        <p:nvSpPr>
          <p:cNvPr id="208056" name="Line 184"/>
          <p:cNvSpPr>
            <a:spLocks noChangeShapeType="1"/>
          </p:cNvSpPr>
          <p:nvPr/>
        </p:nvSpPr>
        <p:spPr bwMode="auto">
          <a:xfrm>
            <a:off x="6469063" y="2271713"/>
            <a:ext cx="187325" cy="717550"/>
          </a:xfrm>
          <a:prstGeom prst="line">
            <a:avLst/>
          </a:prstGeom>
          <a:noFill/>
          <a:ln w="76200">
            <a:solidFill>
              <a:srgbClr val="00CC00"/>
            </a:solidFill>
            <a:round/>
            <a:tailEnd type="triangle" w="med" len="me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
        <p:nvSpPr>
          <p:cNvPr id="208057" name="Line 185"/>
          <p:cNvSpPr>
            <a:spLocks noChangeShapeType="1"/>
          </p:cNvSpPr>
          <p:nvPr/>
        </p:nvSpPr>
        <p:spPr bwMode="auto">
          <a:xfrm>
            <a:off x="7165975" y="2252663"/>
            <a:ext cx="241300" cy="1524000"/>
          </a:xfrm>
          <a:prstGeom prst="line">
            <a:avLst/>
          </a:prstGeom>
          <a:noFill/>
          <a:ln w="76200">
            <a:solidFill>
              <a:srgbClr val="00CC00"/>
            </a:solidFill>
            <a:round/>
            <a:tailEnd type="triangle" w="med" len="med"/>
          </a:ln>
        </p:spPr>
        <p:txBody>
          <a:bodyPr wrap="none" anchor="ctr"/>
          <a:lstStyle/>
          <a:p>
            <a:pPr eaLnBrk="0" fontAlgn="base" hangingPunct="0">
              <a:spcBef>
                <a:spcPct val="50000"/>
              </a:spcBef>
              <a:spcAft>
                <a:spcPct val="0"/>
              </a:spcAft>
            </a:pPr>
            <a:endParaRPr lang="zh-CN" altLang="en-US" sz="2000">
              <a:solidFill>
                <a:srgbClr val="000000"/>
              </a:solidFill>
              <a:latin typeface="Comic Sans MS" panose="030F0702030302020204" pitchFamily="66"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0805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080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8056" grpId="0" bldLvl="0" animBg="1"/>
      <p:bldP spid="208057" grpId="0" bldLvl="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title" idx="4294967295"/>
          </p:nvPr>
        </p:nvSpPr>
        <p:spPr>
          <a:xfrm>
            <a:off x="0" y="304800"/>
            <a:ext cx="8001000" cy="409575"/>
          </a:xfrm>
        </p:spPr>
        <p:txBody>
          <a:bodyPr lIns="90488" tIns="44450" rIns="90488" bIns="44450"/>
          <a:lstStyle/>
          <a:p>
            <a:pPr algn="l" eaLnBrk="1" hangingPunct="1">
              <a:defRPr/>
            </a:pPr>
            <a:r>
              <a:rPr lang="zh-CN" altLang="en-US"/>
              <a:t>调整硬件结构支持旁路</a:t>
            </a:r>
            <a:endParaRPr lang="zh-CN" altLang="en-US" sz="2800">
              <a:solidFill>
                <a:schemeClr val="tx1"/>
              </a:solidFill>
            </a:endParaRPr>
          </a:p>
        </p:txBody>
      </p:sp>
      <p:pic>
        <p:nvPicPr>
          <p:cNvPr id="2" name="图片 1"/>
          <p:cNvPicPr>
            <a:picLocks noChangeAspect="1"/>
          </p:cNvPicPr>
          <p:nvPr/>
        </p:nvPicPr>
        <p:blipFill>
          <a:blip r:embed="rId3"/>
          <a:stretch>
            <a:fillRect/>
          </a:stretch>
        </p:blipFill>
        <p:spPr>
          <a:xfrm>
            <a:off x="1534795" y="1303020"/>
            <a:ext cx="9122410" cy="5104130"/>
          </a:xfrm>
          <a:prstGeom prst="rect">
            <a:avLst/>
          </a:prstGeom>
        </p:spPr>
      </p:pic>
    </p:spTree>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6834" name="Rectangle 2"/>
          <p:cNvSpPr>
            <a:spLocks noGrp="1" noChangeArrowheads="1"/>
          </p:cNvSpPr>
          <p:nvPr>
            <p:ph type="title" idx="4294967295"/>
          </p:nvPr>
        </p:nvSpPr>
        <p:spPr>
          <a:xfrm>
            <a:off x="0" y="283210"/>
            <a:ext cx="7010400" cy="371475"/>
          </a:xfrm>
        </p:spPr>
        <p:txBody>
          <a:bodyPr/>
          <a:lstStyle/>
          <a:p>
            <a:r>
              <a:rPr lang="zh-CN" altLang="en-US" dirty="0">
                <a:solidFill>
                  <a:schemeClr val="accent1"/>
                </a:solidFill>
              </a:rPr>
              <a:t>旁路的数据通路</a:t>
            </a:r>
            <a:r>
              <a:rPr lang="en-US" dirty="0">
                <a:solidFill>
                  <a:schemeClr val="accent1"/>
                </a:solidFill>
              </a:rPr>
              <a:t>(1/2)</a:t>
            </a:r>
          </a:p>
        </p:txBody>
      </p:sp>
      <p:pic>
        <p:nvPicPr>
          <p:cNvPr id="376838" name="Picture 6" descr="f04-41-P374493"/>
          <p:cNvPicPr>
            <a:picLocks noChangeAspect="1" noChangeArrowheads="1"/>
          </p:cNvPicPr>
          <p:nvPr/>
        </p:nvPicPr>
        <p:blipFill>
          <a:blip r:embed="rId3"/>
          <a:srcRect/>
          <a:stretch>
            <a:fillRect/>
          </a:stretch>
        </p:blipFill>
        <p:spPr bwMode="auto">
          <a:xfrm>
            <a:off x="1646555" y="2144395"/>
            <a:ext cx="8778240" cy="4045993"/>
          </a:xfrm>
          <a:prstGeom prst="rect">
            <a:avLst/>
          </a:prstGeom>
          <a:noFill/>
        </p:spPr>
      </p:pic>
      <p:sp>
        <p:nvSpPr>
          <p:cNvPr id="8" name="TextBox 7"/>
          <p:cNvSpPr txBox="1"/>
          <p:nvPr/>
        </p:nvSpPr>
        <p:spPr>
          <a:xfrm>
            <a:off x="1646554" y="1367155"/>
            <a:ext cx="8229600" cy="509270"/>
          </a:xfrm>
          <a:prstGeom prst="rect">
            <a:avLst/>
          </a:prstGeom>
          <a:noFill/>
        </p:spPr>
        <p:txBody>
          <a:bodyPr wrap="square" rtlCol="0">
            <a:spAutoFit/>
          </a:bodyPr>
          <a:lstStyle/>
          <a:p>
            <a:pPr>
              <a:buFont typeface="Arial" panose="020B0604020202020204" pitchFamily="34" charset="0"/>
              <a:buChar char="•"/>
            </a:pPr>
            <a:r>
              <a:rPr lang="en-US" sz="3200" dirty="0"/>
              <a:t>  </a:t>
            </a:r>
            <a:r>
              <a:rPr lang="zh-CN" altLang="en-US" sz="3200" dirty="0"/>
              <a:t>需要作何修改</a:t>
            </a:r>
            <a:r>
              <a:rPr lang="en-US" sz="3200" dirty="0"/>
              <a:t>?</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标题 2"/>
          <p:cNvSpPr>
            <a:spLocks noGrp="1"/>
          </p:cNvSpPr>
          <p:nvPr>
            <p:ph type="title" idx="4294967295"/>
          </p:nvPr>
        </p:nvSpPr>
        <p:spPr>
          <a:xfrm>
            <a:off x="0" y="212090"/>
            <a:ext cx="7010400" cy="478790"/>
          </a:xfrm>
        </p:spPr>
        <p:txBody>
          <a:bodyPr/>
          <a:lstStyle/>
          <a:p>
            <a:r>
              <a:rPr lang="zh-CN" altLang="en-US" sz="3200" dirty="0"/>
              <a:t>多周期数据通路</a:t>
            </a:r>
          </a:p>
        </p:txBody>
      </p:sp>
      <p:sp>
        <p:nvSpPr>
          <p:cNvPr id="7" name="内容占位符 1"/>
          <p:cNvSpPr txBox="1"/>
          <p:nvPr/>
        </p:nvSpPr>
        <p:spPr bwMode="auto">
          <a:xfrm>
            <a:off x="1079500" y="765175"/>
            <a:ext cx="9373870" cy="5850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ctr" hangingPunct="0">
              <a:lnSpc>
                <a:spcPct val="150000"/>
              </a:lnSpc>
              <a:spcBef>
                <a:spcPts val="0"/>
              </a:spcBef>
              <a:spcAft>
                <a:spcPct val="0"/>
              </a:spcAft>
              <a:buClr>
                <a:srgbClr val="0000FF"/>
              </a:buClr>
              <a:buFont typeface="Wingdings" panose="05000000000000000000" pitchFamily="2" charset="2"/>
              <a:buChar char="§"/>
              <a:defRPr sz="3200">
                <a:solidFill>
                  <a:schemeClr val="tx1"/>
                </a:solidFill>
                <a:latin typeface="+mn-lt"/>
                <a:ea typeface="+mn-ea"/>
                <a:cs typeface="+mn-cs"/>
              </a:defRPr>
            </a:lvl1pPr>
            <a:lvl2pPr marL="742950" indent="-285750" algn="l" rtl="0" eaLnBrk="0" fontAlgn="ctr" hangingPunct="0">
              <a:lnSpc>
                <a:spcPct val="150000"/>
              </a:lnSpc>
              <a:spcBef>
                <a:spcPts val="0"/>
              </a:spcBef>
              <a:spcAft>
                <a:spcPct val="0"/>
              </a:spcAft>
              <a:buClr>
                <a:srgbClr val="009900"/>
              </a:buClr>
              <a:buSzPct val="50000"/>
              <a:buFont typeface="Wingdings" panose="05000000000000000000" pitchFamily="2" charset="2"/>
              <a:buChar char="q"/>
              <a:defRPr sz="2800">
                <a:solidFill>
                  <a:schemeClr val="tx1"/>
                </a:solidFill>
                <a:latin typeface="+mn-lt"/>
                <a:ea typeface="+mn-ea"/>
              </a:defRPr>
            </a:lvl2pPr>
            <a:lvl3pPr marL="1143000" indent="-228600" algn="l" rtl="0" eaLnBrk="0" fontAlgn="ctr" hangingPunct="0">
              <a:lnSpc>
                <a:spcPct val="150000"/>
              </a:lnSpc>
              <a:spcBef>
                <a:spcPts val="0"/>
              </a:spcBef>
              <a:spcAft>
                <a:spcPct val="0"/>
              </a:spcAft>
              <a:buClr>
                <a:srgbClr val="FF9900"/>
              </a:buClr>
              <a:buSzPct val="50000"/>
              <a:buFont typeface="Wingdings" panose="05000000000000000000" pitchFamily="2" charset="2"/>
              <a:buChar char="u"/>
              <a:defRPr sz="2400">
                <a:solidFill>
                  <a:schemeClr val="tx1"/>
                </a:solidFill>
                <a:latin typeface="+mn-lt"/>
                <a:ea typeface="+mn-ea"/>
              </a:defRPr>
            </a:lvl3pPr>
            <a:lvl4pPr marL="1600200" indent="-228600" algn="l" rtl="0" eaLnBrk="0" fontAlgn="ctr" hangingPunct="0">
              <a:lnSpc>
                <a:spcPct val="150000"/>
              </a:lnSpc>
              <a:spcBef>
                <a:spcPts val="0"/>
              </a:spcBef>
              <a:spcAft>
                <a:spcPct val="0"/>
              </a:spcAft>
              <a:buChar char="–"/>
              <a:defRPr sz="2000">
                <a:solidFill>
                  <a:schemeClr val="tx1"/>
                </a:solidFill>
                <a:latin typeface="+mn-lt"/>
                <a:ea typeface="+mn-ea"/>
              </a:defRPr>
            </a:lvl4pPr>
            <a:lvl5pPr marL="2057400" indent="-228600" algn="l" rtl="0" eaLnBrk="0" fontAlgn="base" hangingPunct="0">
              <a:lnSpc>
                <a:spcPct val="150000"/>
              </a:lnSpc>
              <a:spcBef>
                <a:spcPts val="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buSzPct val="100000"/>
            </a:pPr>
            <a:endParaRPr lang="en-US" altLang="zh-CN" b="1" kern="0" dirty="0">
              <a:solidFill>
                <a:srgbClr val="000000"/>
              </a:solidFill>
            </a:endParaRPr>
          </a:p>
          <a:p>
            <a:pPr>
              <a:buSzPct val="100000"/>
            </a:pPr>
            <a:endParaRPr lang="en-US" altLang="zh-CN" b="1" kern="0" dirty="0">
              <a:solidFill>
                <a:srgbClr val="000000"/>
              </a:solidFill>
            </a:endParaRPr>
          </a:p>
          <a:p>
            <a:pPr lvl="1"/>
            <a:endParaRPr lang="en-US" altLang="zh-CN" b="1" kern="0" dirty="0">
              <a:solidFill>
                <a:srgbClr val="000000"/>
              </a:solidFill>
            </a:endParaRPr>
          </a:p>
        </p:txBody>
      </p:sp>
      <p:sp>
        <p:nvSpPr>
          <p:cNvPr id="156" name="Line 46"/>
          <p:cNvSpPr>
            <a:spLocks noChangeShapeType="1"/>
          </p:cNvSpPr>
          <p:nvPr/>
        </p:nvSpPr>
        <p:spPr bwMode="auto">
          <a:xfrm>
            <a:off x="4294988" y="2781871"/>
            <a:ext cx="1008000" cy="0"/>
          </a:xfrm>
          <a:prstGeom prst="line">
            <a:avLst/>
          </a:prstGeom>
          <a:noFill/>
          <a:ln w="12700">
            <a:solidFill>
              <a:srgbClr val="000000"/>
            </a:solidFill>
            <a:round/>
            <a:tailEnd type="triangle" w="med" len="med"/>
          </a:ln>
          <a:extLst>
            <a:ext uri="{909E8E84-426E-40DD-AFC4-6F175D3DCCD1}">
              <a14:hiddenFill xmlns:a14="http://schemas.microsoft.com/office/drawing/2010/main">
                <a:noFill/>
              </a14:hiddenFill>
            </a:ext>
          </a:extLst>
        </p:spPr>
        <p:txBody>
          <a:bodyPr wrap="none" anchor="ctr"/>
          <a:lstStyle/>
          <a:p>
            <a:pPr algn="ctr" eaLnBrk="0" fontAlgn="ctr" hangingPunct="0">
              <a:lnSpc>
                <a:spcPct val="85000"/>
              </a:lnSpc>
              <a:spcBef>
                <a:spcPct val="0"/>
              </a:spcBef>
              <a:spcAft>
                <a:spcPct val="0"/>
              </a:spcAft>
              <a:buClr>
                <a:srgbClr val="001ADC"/>
              </a:buClr>
              <a:buSzPct val="100000"/>
              <a:buFont typeface="Wingdings" panose="05000000000000000000" pitchFamily="2" charset="2"/>
              <a:buNone/>
            </a:pPr>
            <a:endParaRPr kumimoji="1" lang="zh-CN" altLang="en-US" sz="1400" b="1">
              <a:solidFill>
                <a:srgbClr val="000000"/>
              </a:solidFill>
            </a:endParaRPr>
          </a:p>
        </p:txBody>
      </p:sp>
      <p:sp>
        <p:nvSpPr>
          <p:cNvPr id="157" name="Line 96"/>
          <p:cNvSpPr>
            <a:spLocks noChangeShapeType="1"/>
          </p:cNvSpPr>
          <p:nvPr/>
        </p:nvSpPr>
        <p:spPr bwMode="auto">
          <a:xfrm>
            <a:off x="4294988" y="2350071"/>
            <a:ext cx="1008000" cy="0"/>
          </a:xfrm>
          <a:prstGeom prst="line">
            <a:avLst/>
          </a:prstGeom>
          <a:noFill/>
          <a:ln w="12700">
            <a:solidFill>
              <a:srgbClr val="000000"/>
            </a:solidFill>
            <a:round/>
            <a:tailEnd type="triangle" w="med" len="med"/>
          </a:ln>
          <a:extLst>
            <a:ext uri="{909E8E84-426E-40DD-AFC4-6F175D3DCCD1}">
              <a14:hiddenFill xmlns:a14="http://schemas.microsoft.com/office/drawing/2010/main">
                <a:noFill/>
              </a14:hiddenFill>
            </a:ext>
          </a:extLst>
        </p:spPr>
        <p:txBody>
          <a:bodyPr wrap="none" anchor="ctr"/>
          <a:lstStyle/>
          <a:p>
            <a:pPr algn="ctr" eaLnBrk="0" fontAlgn="ctr" hangingPunct="0">
              <a:lnSpc>
                <a:spcPct val="85000"/>
              </a:lnSpc>
              <a:spcBef>
                <a:spcPct val="0"/>
              </a:spcBef>
              <a:spcAft>
                <a:spcPct val="0"/>
              </a:spcAft>
              <a:buClr>
                <a:srgbClr val="001ADC"/>
              </a:buClr>
              <a:buSzPct val="100000"/>
              <a:buFont typeface="Wingdings" panose="05000000000000000000" pitchFamily="2" charset="2"/>
              <a:buNone/>
            </a:pPr>
            <a:endParaRPr kumimoji="1" lang="zh-CN" altLang="en-US" sz="1400" b="1">
              <a:solidFill>
                <a:srgbClr val="000000"/>
              </a:solidFill>
            </a:endParaRPr>
          </a:p>
        </p:txBody>
      </p:sp>
      <p:sp>
        <p:nvSpPr>
          <p:cNvPr id="158" name="Line 106"/>
          <p:cNvSpPr>
            <a:spLocks noChangeShapeType="1"/>
          </p:cNvSpPr>
          <p:nvPr/>
        </p:nvSpPr>
        <p:spPr bwMode="auto">
          <a:xfrm flipV="1">
            <a:off x="3432056" y="2700008"/>
            <a:ext cx="223644" cy="0"/>
          </a:xfrm>
          <a:prstGeom prst="line">
            <a:avLst/>
          </a:prstGeom>
          <a:noFill/>
          <a:ln w="12700">
            <a:solidFill>
              <a:srgbClr val="000000"/>
            </a:solidFill>
            <a:round/>
            <a:tailEnd type="triangle" w="med" len="med"/>
          </a:ln>
          <a:extLst>
            <a:ext uri="{909E8E84-426E-40DD-AFC4-6F175D3DCCD1}">
              <a14:hiddenFill xmlns:a14="http://schemas.microsoft.com/office/drawing/2010/main">
                <a:noFill/>
              </a14:hiddenFill>
            </a:ext>
          </a:extLst>
        </p:spPr>
        <p:txBody>
          <a:bodyPr wrap="none" anchor="ctr"/>
          <a:lstStyle/>
          <a:p>
            <a:pPr algn="ctr" eaLnBrk="0" fontAlgn="ctr" hangingPunct="0">
              <a:lnSpc>
                <a:spcPct val="85000"/>
              </a:lnSpc>
              <a:spcBef>
                <a:spcPct val="0"/>
              </a:spcBef>
              <a:spcAft>
                <a:spcPct val="0"/>
              </a:spcAft>
              <a:buClr>
                <a:srgbClr val="001ADC"/>
              </a:buClr>
              <a:buSzPct val="100000"/>
              <a:buFont typeface="Wingdings" panose="05000000000000000000" pitchFamily="2" charset="2"/>
              <a:buNone/>
            </a:pPr>
            <a:endParaRPr kumimoji="1" lang="zh-CN" altLang="en-US" sz="1400" b="1">
              <a:solidFill>
                <a:srgbClr val="000000"/>
              </a:solidFill>
            </a:endParaRPr>
          </a:p>
        </p:txBody>
      </p:sp>
      <p:sp>
        <p:nvSpPr>
          <p:cNvPr id="159" name="Line 134"/>
          <p:cNvSpPr>
            <a:spLocks noChangeShapeType="1"/>
          </p:cNvSpPr>
          <p:nvPr/>
        </p:nvSpPr>
        <p:spPr bwMode="auto">
          <a:xfrm flipV="1">
            <a:off x="2136056" y="2346880"/>
            <a:ext cx="144000" cy="0"/>
          </a:xfrm>
          <a:prstGeom prst="line">
            <a:avLst/>
          </a:prstGeom>
          <a:noFill/>
          <a:ln w="12700">
            <a:solidFill>
              <a:srgbClr val="000000"/>
            </a:solidFill>
            <a:round/>
            <a:tailEnd type="triangle" w="med" len="med"/>
          </a:ln>
          <a:extLst>
            <a:ext uri="{909E8E84-426E-40DD-AFC4-6F175D3DCCD1}">
              <a14:hiddenFill xmlns:a14="http://schemas.microsoft.com/office/drawing/2010/main">
                <a:noFill/>
              </a14:hiddenFill>
            </a:ext>
          </a:extLst>
        </p:spPr>
        <p:txBody>
          <a:bodyPr wrap="none" anchor="ctr"/>
          <a:lstStyle/>
          <a:p>
            <a:pPr algn="ctr" eaLnBrk="0" fontAlgn="ctr" hangingPunct="0">
              <a:lnSpc>
                <a:spcPct val="85000"/>
              </a:lnSpc>
              <a:spcBef>
                <a:spcPct val="0"/>
              </a:spcBef>
              <a:spcAft>
                <a:spcPct val="0"/>
              </a:spcAft>
              <a:buClr>
                <a:srgbClr val="001ADC"/>
              </a:buClr>
              <a:buSzPct val="100000"/>
              <a:buFont typeface="Wingdings" panose="05000000000000000000" pitchFamily="2" charset="2"/>
              <a:buNone/>
            </a:pPr>
            <a:endParaRPr kumimoji="1" lang="zh-CN" altLang="en-US" sz="1400" b="1">
              <a:solidFill>
                <a:srgbClr val="000000"/>
              </a:solidFill>
            </a:endParaRPr>
          </a:p>
        </p:txBody>
      </p:sp>
      <p:sp>
        <p:nvSpPr>
          <p:cNvPr id="160" name="Line 135"/>
          <p:cNvSpPr>
            <a:spLocks noChangeShapeType="1"/>
          </p:cNvSpPr>
          <p:nvPr/>
        </p:nvSpPr>
        <p:spPr bwMode="auto">
          <a:xfrm>
            <a:off x="2495601" y="2350070"/>
            <a:ext cx="364924" cy="0"/>
          </a:xfrm>
          <a:prstGeom prst="line">
            <a:avLst/>
          </a:prstGeom>
          <a:noFill/>
          <a:ln w="12700">
            <a:solidFill>
              <a:srgbClr val="000000"/>
            </a:solidFill>
            <a:round/>
            <a:tailEnd type="triangle" w="med" len="med"/>
          </a:ln>
          <a:extLst>
            <a:ext uri="{909E8E84-426E-40DD-AFC4-6F175D3DCCD1}">
              <a14:hiddenFill xmlns:a14="http://schemas.microsoft.com/office/drawing/2010/main">
                <a:noFill/>
              </a14:hiddenFill>
            </a:ext>
          </a:extLst>
        </p:spPr>
        <p:txBody>
          <a:bodyPr wrap="none" anchor="ctr"/>
          <a:lstStyle/>
          <a:p>
            <a:pPr algn="ctr" eaLnBrk="0" fontAlgn="ctr" hangingPunct="0">
              <a:lnSpc>
                <a:spcPct val="85000"/>
              </a:lnSpc>
              <a:spcBef>
                <a:spcPct val="0"/>
              </a:spcBef>
              <a:spcAft>
                <a:spcPct val="0"/>
              </a:spcAft>
              <a:buClr>
                <a:srgbClr val="001ADC"/>
              </a:buClr>
              <a:buSzPct val="100000"/>
              <a:buFont typeface="Wingdings" panose="05000000000000000000" pitchFamily="2" charset="2"/>
              <a:buNone/>
            </a:pPr>
            <a:endParaRPr kumimoji="1" lang="zh-CN" altLang="en-US" sz="1400" b="1">
              <a:solidFill>
                <a:srgbClr val="000000"/>
              </a:solidFill>
            </a:endParaRPr>
          </a:p>
        </p:txBody>
      </p:sp>
      <p:sp>
        <p:nvSpPr>
          <p:cNvPr id="161" name="Rectangle 12"/>
          <p:cNvSpPr>
            <a:spLocks noChangeArrowheads="1"/>
          </p:cNvSpPr>
          <p:nvPr/>
        </p:nvSpPr>
        <p:spPr bwMode="auto">
          <a:xfrm>
            <a:off x="2860525" y="1987996"/>
            <a:ext cx="563559" cy="1368152"/>
          </a:xfrm>
          <a:prstGeom prst="rect">
            <a:avLst/>
          </a:prstGeom>
          <a:solidFill>
            <a:srgbClr val="FFFFFF"/>
          </a:solidFill>
          <a:ln w="28575">
            <a:solidFill>
              <a:schemeClr val="tx1"/>
            </a:solidFill>
            <a:miter lim="800000"/>
          </a:ln>
        </p:spPr>
        <p:txBody>
          <a:bodyPr wrap="none" lIns="36000" rIns="36000" anchor="ctr"/>
          <a:lstStyle/>
          <a:p>
            <a:pPr algn="ctr" eaLnBrk="0" fontAlgn="base" hangingPunct="0">
              <a:lnSpc>
                <a:spcPct val="85000"/>
              </a:lnSpc>
              <a:spcBef>
                <a:spcPct val="0"/>
              </a:spcBef>
              <a:spcAft>
                <a:spcPct val="0"/>
              </a:spcAft>
              <a:buClr>
                <a:srgbClr val="001ADC"/>
              </a:buClr>
              <a:buSzPct val="100000"/>
              <a:buFont typeface="Wingdings" panose="05000000000000000000" pitchFamily="2" charset="2"/>
              <a:buNone/>
            </a:pPr>
            <a:endParaRPr lang="en-US" altLang="zh-CN" sz="1200" b="1" dirty="0">
              <a:solidFill>
                <a:srgbClr val="000000"/>
              </a:solidFill>
              <a:latin typeface="Helvetica" pitchFamily="80" charset="0"/>
            </a:endParaRPr>
          </a:p>
          <a:p>
            <a:pPr algn="ctr" eaLnBrk="0" fontAlgn="base" hangingPunct="0">
              <a:lnSpc>
                <a:spcPct val="85000"/>
              </a:lnSpc>
              <a:spcBef>
                <a:spcPct val="0"/>
              </a:spcBef>
              <a:spcAft>
                <a:spcPct val="0"/>
              </a:spcAft>
              <a:buClr>
                <a:srgbClr val="001ADC"/>
              </a:buClr>
              <a:buSzPct val="100000"/>
              <a:buFont typeface="Wingdings" panose="05000000000000000000" pitchFamily="2" charset="2"/>
              <a:buNone/>
            </a:pPr>
            <a:endParaRPr lang="en-US" altLang="zh-CN" sz="1200" b="1" dirty="0">
              <a:solidFill>
                <a:srgbClr val="000000"/>
              </a:solidFill>
              <a:latin typeface="Helvetica" pitchFamily="80" charset="0"/>
            </a:endParaRPr>
          </a:p>
          <a:p>
            <a:pPr algn="ctr" eaLnBrk="0" fontAlgn="base" hangingPunct="0">
              <a:lnSpc>
                <a:spcPct val="85000"/>
              </a:lnSpc>
              <a:spcBef>
                <a:spcPct val="0"/>
              </a:spcBef>
              <a:spcAft>
                <a:spcPct val="0"/>
              </a:spcAft>
              <a:buClr>
                <a:srgbClr val="001ADC"/>
              </a:buClr>
              <a:buSzPct val="100000"/>
              <a:buFont typeface="Wingdings" panose="05000000000000000000" pitchFamily="2" charset="2"/>
              <a:buNone/>
            </a:pPr>
            <a:endParaRPr lang="en-US" altLang="zh-CN" sz="1200" b="1" dirty="0">
              <a:solidFill>
                <a:srgbClr val="000000"/>
              </a:solidFill>
              <a:latin typeface="Helvetica" pitchFamily="80" charset="0"/>
            </a:endParaRPr>
          </a:p>
          <a:p>
            <a:pPr algn="ctr" eaLnBrk="0" fontAlgn="base" hangingPunct="0">
              <a:lnSpc>
                <a:spcPct val="85000"/>
              </a:lnSpc>
              <a:spcBef>
                <a:spcPct val="0"/>
              </a:spcBef>
              <a:spcAft>
                <a:spcPct val="0"/>
              </a:spcAft>
              <a:buClr>
                <a:srgbClr val="001ADC"/>
              </a:buClr>
              <a:buSzPct val="100000"/>
              <a:buFont typeface="Wingdings" panose="05000000000000000000" pitchFamily="2" charset="2"/>
              <a:buNone/>
            </a:pPr>
            <a:endParaRPr lang="en-US" altLang="zh-CN" sz="1200" b="1" dirty="0">
              <a:solidFill>
                <a:srgbClr val="000000"/>
              </a:solidFill>
              <a:latin typeface="Helvetica" pitchFamily="80" charset="0"/>
            </a:endParaRPr>
          </a:p>
          <a:p>
            <a:pPr algn="ctr" eaLnBrk="0" fontAlgn="base" hangingPunct="0">
              <a:lnSpc>
                <a:spcPct val="85000"/>
              </a:lnSpc>
              <a:spcBef>
                <a:spcPct val="0"/>
              </a:spcBef>
              <a:spcAft>
                <a:spcPct val="0"/>
              </a:spcAft>
              <a:buClr>
                <a:srgbClr val="001ADC"/>
              </a:buClr>
              <a:buSzPct val="100000"/>
              <a:buFont typeface="Wingdings" panose="05000000000000000000" pitchFamily="2" charset="2"/>
              <a:buNone/>
            </a:pPr>
            <a:endParaRPr lang="en-US" altLang="zh-CN" sz="1200" b="1" dirty="0">
              <a:solidFill>
                <a:srgbClr val="000000"/>
              </a:solidFill>
              <a:latin typeface="Helvetica" pitchFamily="80" charset="0"/>
            </a:endParaRPr>
          </a:p>
          <a:p>
            <a:pPr algn="r" eaLnBrk="0" fontAlgn="base" hangingPunct="0">
              <a:lnSpc>
                <a:spcPct val="85000"/>
              </a:lnSpc>
              <a:spcBef>
                <a:spcPct val="0"/>
              </a:spcBef>
              <a:spcAft>
                <a:spcPct val="0"/>
              </a:spcAft>
              <a:buClr>
                <a:srgbClr val="001ADC"/>
              </a:buClr>
              <a:buSzPct val="100000"/>
              <a:buFont typeface="Wingdings" panose="05000000000000000000" pitchFamily="2" charset="2"/>
              <a:buNone/>
            </a:pPr>
            <a:r>
              <a:rPr lang="zh-CN" altLang="en-US" sz="1100" b="1" dirty="0">
                <a:solidFill>
                  <a:srgbClr val="000000"/>
                </a:solidFill>
                <a:latin typeface="黑体" panose="02010609060101010101" pitchFamily="49" charset="-122"/>
              </a:rPr>
              <a:t>指令</a:t>
            </a:r>
            <a:endParaRPr lang="en-US" altLang="zh-CN" sz="1100" b="1" dirty="0">
              <a:solidFill>
                <a:srgbClr val="000000"/>
              </a:solidFill>
              <a:latin typeface="黑体" panose="02010609060101010101" pitchFamily="49" charset="-122"/>
            </a:endParaRPr>
          </a:p>
          <a:p>
            <a:pPr algn="r" eaLnBrk="0" fontAlgn="base" hangingPunct="0">
              <a:lnSpc>
                <a:spcPct val="85000"/>
              </a:lnSpc>
              <a:spcBef>
                <a:spcPct val="0"/>
              </a:spcBef>
              <a:spcAft>
                <a:spcPct val="0"/>
              </a:spcAft>
              <a:buClr>
                <a:srgbClr val="001ADC"/>
              </a:buClr>
              <a:buSzPct val="100000"/>
              <a:buFont typeface="Wingdings" panose="05000000000000000000" pitchFamily="2" charset="2"/>
              <a:buNone/>
            </a:pPr>
            <a:r>
              <a:rPr lang="zh-CN" altLang="en-US" sz="1100" b="1" dirty="0">
                <a:solidFill>
                  <a:srgbClr val="000000"/>
                </a:solidFill>
                <a:latin typeface="黑体" panose="02010609060101010101" pitchFamily="49" charset="-122"/>
              </a:rPr>
              <a:t>存储器</a:t>
            </a:r>
            <a:endParaRPr lang="en-US" altLang="zh-CN" sz="1200" b="1" dirty="0">
              <a:solidFill>
                <a:srgbClr val="000000"/>
              </a:solidFill>
              <a:latin typeface="Helvetica" pitchFamily="80" charset="0"/>
            </a:endParaRPr>
          </a:p>
        </p:txBody>
      </p:sp>
      <p:sp>
        <p:nvSpPr>
          <p:cNvPr id="162" name="Text Box 13"/>
          <p:cNvSpPr txBox="1">
            <a:spLocks noChangeArrowheads="1"/>
          </p:cNvSpPr>
          <p:nvPr/>
        </p:nvSpPr>
        <p:spPr bwMode="auto">
          <a:xfrm>
            <a:off x="2913285" y="2291832"/>
            <a:ext cx="499427" cy="130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square" lIns="0" tIns="0" rIns="0" bIns="0">
            <a:spAutoFit/>
          </a:bodyPr>
          <a:lstStyle>
            <a:lvl1pPr eaLnBrk="0" hangingPunct="0">
              <a:defRPr kumimoji="1"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1400">
                <a:solidFill>
                  <a:schemeClr val="tx1"/>
                </a:solidFill>
                <a:latin typeface="Times New Roman" panose="02020603050405020304" pitchFamily="18" charset="0"/>
                <a:ea typeface="宋体" panose="02010600030101010101" pitchFamily="2" charset="-122"/>
              </a:defRPr>
            </a:lvl5pPr>
            <a:lvl6pPr marL="2514600" indent="-228600" algn="ctr" eaLnBrk="0" fontAlgn="ctr" hangingPunct="0">
              <a:spcBef>
                <a:spcPct val="0"/>
              </a:spcBef>
              <a:spcAft>
                <a:spcPct val="0"/>
              </a:spcAft>
              <a:defRPr kumimoji="1" sz="1400">
                <a:solidFill>
                  <a:schemeClr val="tx1"/>
                </a:solidFill>
                <a:latin typeface="Times New Roman" panose="02020603050405020304" pitchFamily="18" charset="0"/>
                <a:ea typeface="宋体" panose="02010600030101010101" pitchFamily="2" charset="-122"/>
              </a:defRPr>
            </a:lvl6pPr>
            <a:lvl7pPr marL="2971800" indent="-228600" algn="ctr" eaLnBrk="0" fontAlgn="ctr" hangingPunct="0">
              <a:spcBef>
                <a:spcPct val="0"/>
              </a:spcBef>
              <a:spcAft>
                <a:spcPct val="0"/>
              </a:spcAft>
              <a:defRPr kumimoji="1" sz="1400">
                <a:solidFill>
                  <a:schemeClr val="tx1"/>
                </a:solidFill>
                <a:latin typeface="Times New Roman" panose="02020603050405020304" pitchFamily="18" charset="0"/>
                <a:ea typeface="宋体" panose="02010600030101010101" pitchFamily="2" charset="-122"/>
              </a:defRPr>
            </a:lvl7pPr>
            <a:lvl8pPr marL="3429000" indent="-228600" algn="ctr" eaLnBrk="0" fontAlgn="ctr" hangingPunct="0">
              <a:spcBef>
                <a:spcPct val="0"/>
              </a:spcBef>
              <a:spcAft>
                <a:spcPct val="0"/>
              </a:spcAft>
              <a:defRPr kumimoji="1" sz="1400">
                <a:solidFill>
                  <a:schemeClr val="tx1"/>
                </a:solidFill>
                <a:latin typeface="Times New Roman" panose="02020603050405020304" pitchFamily="18" charset="0"/>
                <a:ea typeface="宋体" panose="02010600030101010101" pitchFamily="2" charset="-122"/>
              </a:defRPr>
            </a:lvl8pPr>
            <a:lvl9pPr marL="3886200" indent="-228600" algn="ctr" eaLnBrk="0" fontAlgn="ctr" hangingPunct="0">
              <a:spcBef>
                <a:spcPct val="0"/>
              </a:spcBef>
              <a:spcAft>
                <a:spcPct val="0"/>
              </a:spcAft>
              <a:defRPr kumimoji="1" sz="1400">
                <a:solidFill>
                  <a:schemeClr val="tx1"/>
                </a:solidFill>
                <a:latin typeface="Times New Roman" panose="02020603050405020304" pitchFamily="18" charset="0"/>
                <a:ea typeface="宋体" panose="02010600030101010101" pitchFamily="2" charset="-122"/>
              </a:defRPr>
            </a:lvl9pPr>
          </a:lstStyle>
          <a:p>
            <a:pPr eaLnBrk="1" fontAlgn="ctr" hangingPunct="1">
              <a:lnSpc>
                <a:spcPct val="85000"/>
              </a:lnSpc>
              <a:spcBef>
                <a:spcPct val="0"/>
              </a:spcBef>
              <a:spcAft>
                <a:spcPct val="0"/>
              </a:spcAft>
              <a:buClr>
                <a:srgbClr val="001ADC"/>
              </a:buClr>
              <a:buSzPct val="100000"/>
              <a:buFont typeface="Wingdings" panose="05000000000000000000" pitchFamily="2" charset="2"/>
              <a:buNone/>
            </a:pPr>
            <a:r>
              <a:rPr lang="en-US" altLang="zh-CN" sz="1000" b="1" dirty="0" err="1">
                <a:solidFill>
                  <a:srgbClr val="000000"/>
                </a:solidFill>
              </a:rPr>
              <a:t>Addr</a:t>
            </a:r>
            <a:endParaRPr lang="en-US" altLang="zh-CN" sz="1000" b="1" dirty="0">
              <a:solidFill>
                <a:srgbClr val="000000"/>
              </a:solidFill>
            </a:endParaRPr>
          </a:p>
        </p:txBody>
      </p:sp>
      <p:sp>
        <p:nvSpPr>
          <p:cNvPr id="163" name="Text Box 13"/>
          <p:cNvSpPr txBox="1">
            <a:spLocks noChangeArrowheads="1"/>
          </p:cNvSpPr>
          <p:nvPr/>
        </p:nvSpPr>
        <p:spPr bwMode="auto">
          <a:xfrm>
            <a:off x="2913286" y="2650123"/>
            <a:ext cx="499428" cy="130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square" lIns="0" tIns="0" rIns="0" bIns="0">
            <a:spAutoFit/>
          </a:bodyPr>
          <a:lstStyle>
            <a:lvl1pPr eaLnBrk="0" hangingPunct="0">
              <a:defRPr kumimoji="1"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1400">
                <a:solidFill>
                  <a:schemeClr val="tx1"/>
                </a:solidFill>
                <a:latin typeface="Times New Roman" panose="02020603050405020304" pitchFamily="18" charset="0"/>
                <a:ea typeface="宋体" panose="02010600030101010101" pitchFamily="2" charset="-122"/>
              </a:defRPr>
            </a:lvl5pPr>
            <a:lvl6pPr marL="2514600" indent="-228600" algn="ctr" eaLnBrk="0" fontAlgn="ctr" hangingPunct="0">
              <a:spcBef>
                <a:spcPct val="0"/>
              </a:spcBef>
              <a:spcAft>
                <a:spcPct val="0"/>
              </a:spcAft>
              <a:defRPr kumimoji="1" sz="1400">
                <a:solidFill>
                  <a:schemeClr val="tx1"/>
                </a:solidFill>
                <a:latin typeface="Times New Roman" panose="02020603050405020304" pitchFamily="18" charset="0"/>
                <a:ea typeface="宋体" panose="02010600030101010101" pitchFamily="2" charset="-122"/>
              </a:defRPr>
            </a:lvl6pPr>
            <a:lvl7pPr marL="2971800" indent="-228600" algn="ctr" eaLnBrk="0" fontAlgn="ctr" hangingPunct="0">
              <a:spcBef>
                <a:spcPct val="0"/>
              </a:spcBef>
              <a:spcAft>
                <a:spcPct val="0"/>
              </a:spcAft>
              <a:defRPr kumimoji="1" sz="1400">
                <a:solidFill>
                  <a:schemeClr val="tx1"/>
                </a:solidFill>
                <a:latin typeface="Times New Roman" panose="02020603050405020304" pitchFamily="18" charset="0"/>
                <a:ea typeface="宋体" panose="02010600030101010101" pitchFamily="2" charset="-122"/>
              </a:defRPr>
            </a:lvl7pPr>
            <a:lvl8pPr marL="3429000" indent="-228600" algn="ctr" eaLnBrk="0" fontAlgn="ctr" hangingPunct="0">
              <a:spcBef>
                <a:spcPct val="0"/>
              </a:spcBef>
              <a:spcAft>
                <a:spcPct val="0"/>
              </a:spcAft>
              <a:defRPr kumimoji="1" sz="1400">
                <a:solidFill>
                  <a:schemeClr val="tx1"/>
                </a:solidFill>
                <a:latin typeface="Times New Roman" panose="02020603050405020304" pitchFamily="18" charset="0"/>
                <a:ea typeface="宋体" panose="02010600030101010101" pitchFamily="2" charset="-122"/>
              </a:defRPr>
            </a:lvl8pPr>
            <a:lvl9pPr marL="3886200" indent="-228600" algn="ctr" eaLnBrk="0" fontAlgn="ctr" hangingPunct="0">
              <a:spcBef>
                <a:spcPct val="0"/>
              </a:spcBef>
              <a:spcAft>
                <a:spcPct val="0"/>
              </a:spcAft>
              <a:defRPr kumimoji="1" sz="1400">
                <a:solidFill>
                  <a:schemeClr val="tx1"/>
                </a:solidFill>
                <a:latin typeface="Times New Roman" panose="02020603050405020304" pitchFamily="18" charset="0"/>
                <a:ea typeface="宋体" panose="02010600030101010101" pitchFamily="2" charset="-122"/>
              </a:defRPr>
            </a:lvl9pPr>
          </a:lstStyle>
          <a:p>
            <a:pPr algn="r" eaLnBrk="1" fontAlgn="ctr" hangingPunct="1">
              <a:lnSpc>
                <a:spcPct val="85000"/>
              </a:lnSpc>
              <a:spcBef>
                <a:spcPct val="0"/>
              </a:spcBef>
              <a:spcAft>
                <a:spcPct val="0"/>
              </a:spcAft>
              <a:buClr>
                <a:srgbClr val="001ADC"/>
              </a:buClr>
              <a:buSzPct val="100000"/>
              <a:buFont typeface="Wingdings" panose="05000000000000000000" pitchFamily="2" charset="2"/>
              <a:buNone/>
            </a:pPr>
            <a:r>
              <a:rPr lang="en-US" altLang="zh-CN" sz="1000" b="1" dirty="0">
                <a:solidFill>
                  <a:srgbClr val="000000"/>
                </a:solidFill>
              </a:rPr>
              <a:t>Data</a:t>
            </a:r>
          </a:p>
        </p:txBody>
      </p:sp>
      <p:sp>
        <p:nvSpPr>
          <p:cNvPr id="164" name="Rectangle 3"/>
          <p:cNvSpPr>
            <a:spLocks noChangeArrowheads="1"/>
          </p:cNvSpPr>
          <p:nvPr/>
        </p:nvSpPr>
        <p:spPr bwMode="auto">
          <a:xfrm>
            <a:off x="2279576" y="1916832"/>
            <a:ext cx="216024" cy="936104"/>
          </a:xfrm>
          <a:prstGeom prst="rect">
            <a:avLst/>
          </a:prstGeom>
          <a:noFill/>
          <a:ln w="28575">
            <a:solidFill>
              <a:srgbClr val="000000"/>
            </a:solidFill>
            <a:miter lim="800000"/>
          </a:ln>
          <a:extLst>
            <a:ext uri="{909E8E84-426E-40DD-AFC4-6F175D3DCCD1}">
              <a14:hiddenFill xmlns:a14="http://schemas.microsoft.com/office/drawing/2010/main">
                <a:solidFill>
                  <a:srgbClr val="FFFFFF"/>
                </a:solidFill>
              </a14:hiddenFill>
            </a:ext>
          </a:extLst>
        </p:spPr>
        <p:txBody>
          <a:bodyPr wrap="none" anchor="ctr"/>
          <a:lstStyle/>
          <a:p>
            <a:pPr algn="ctr" eaLnBrk="0" fontAlgn="ctr" hangingPunct="0">
              <a:lnSpc>
                <a:spcPct val="85000"/>
              </a:lnSpc>
              <a:spcBef>
                <a:spcPct val="0"/>
              </a:spcBef>
              <a:spcAft>
                <a:spcPct val="0"/>
              </a:spcAft>
              <a:buClr>
                <a:srgbClr val="001ADC"/>
              </a:buClr>
              <a:buSzPct val="100000"/>
              <a:buFont typeface="Wingdings" panose="05000000000000000000" pitchFamily="2" charset="2"/>
              <a:buNone/>
            </a:pPr>
            <a:r>
              <a:rPr kumimoji="1" lang="en-US" altLang="zh-CN" sz="1100" b="1" dirty="0">
                <a:solidFill>
                  <a:srgbClr val="000000"/>
                </a:solidFill>
                <a:latin typeface="Cambria" panose="02040503050406030204" pitchFamily="18" charset="0"/>
              </a:rPr>
              <a:t>PC</a:t>
            </a:r>
            <a:endParaRPr kumimoji="1" lang="zh-CN" altLang="en-US" sz="1100" b="1" dirty="0">
              <a:solidFill>
                <a:srgbClr val="000000"/>
              </a:solidFill>
              <a:latin typeface="Cambria" panose="02040503050406030204" pitchFamily="18" charset="0"/>
            </a:endParaRPr>
          </a:p>
        </p:txBody>
      </p:sp>
      <p:grpSp>
        <p:nvGrpSpPr>
          <p:cNvPr id="165" name="组合 273"/>
          <p:cNvGrpSpPr/>
          <p:nvPr/>
        </p:nvGrpSpPr>
        <p:grpSpPr>
          <a:xfrm>
            <a:off x="3647728" y="1875090"/>
            <a:ext cx="648370" cy="1512888"/>
            <a:chOff x="2483768" y="1704975"/>
            <a:chExt cx="648370" cy="1512888"/>
          </a:xfrm>
        </p:grpSpPr>
        <p:sp>
          <p:nvSpPr>
            <p:cNvPr id="166" name="Rectangle 41"/>
            <p:cNvSpPr>
              <a:spLocks noChangeAspect="1" noChangeArrowheads="1"/>
            </p:cNvSpPr>
            <p:nvPr/>
          </p:nvSpPr>
          <p:spPr bwMode="auto">
            <a:xfrm>
              <a:off x="2483768" y="1704975"/>
              <a:ext cx="648370" cy="1512888"/>
            </a:xfrm>
            <a:prstGeom prst="rect">
              <a:avLst/>
            </a:prstGeom>
            <a:solidFill>
              <a:srgbClr val="FFFFFF"/>
            </a:solidFill>
            <a:ln w="28575">
              <a:solidFill>
                <a:srgbClr val="000000"/>
              </a:solidFill>
              <a:miter lim="800000"/>
            </a:ln>
          </p:spPr>
          <p:txBody>
            <a:bodyPr wrap="none" lIns="18000" rIns="18000" anchor="ctr"/>
            <a:lstStyle/>
            <a:p>
              <a:pPr eaLnBrk="0" fontAlgn="ctr" hangingPunct="0">
                <a:lnSpc>
                  <a:spcPct val="85000"/>
                </a:lnSpc>
                <a:spcBef>
                  <a:spcPct val="0"/>
                </a:spcBef>
                <a:spcAft>
                  <a:spcPct val="0"/>
                </a:spcAft>
                <a:buClr>
                  <a:srgbClr val="001ADC"/>
                </a:buClr>
                <a:buSzPct val="100000"/>
                <a:buFont typeface="Wingdings" panose="05000000000000000000" pitchFamily="2" charset="2"/>
                <a:buNone/>
              </a:pPr>
              <a:r>
                <a:rPr kumimoji="1" lang="zh-CN" altLang="en-US" sz="1100" b="1" dirty="0">
                  <a:solidFill>
                    <a:srgbClr val="000000"/>
                  </a:solidFill>
                  <a:latin typeface="黑体" panose="02010609060101010101" pitchFamily="49" charset="-122"/>
                </a:rPr>
                <a:t>指</a:t>
              </a:r>
            </a:p>
            <a:p>
              <a:pPr eaLnBrk="0" fontAlgn="ctr" hangingPunct="0">
                <a:lnSpc>
                  <a:spcPct val="85000"/>
                </a:lnSpc>
                <a:spcBef>
                  <a:spcPct val="0"/>
                </a:spcBef>
                <a:spcAft>
                  <a:spcPct val="0"/>
                </a:spcAft>
                <a:buClr>
                  <a:srgbClr val="001ADC"/>
                </a:buClr>
                <a:buSzPct val="100000"/>
                <a:buFont typeface="Wingdings" panose="05000000000000000000" pitchFamily="2" charset="2"/>
                <a:buNone/>
              </a:pPr>
              <a:r>
                <a:rPr kumimoji="1" lang="zh-CN" altLang="en-US" sz="1100" b="1" dirty="0">
                  <a:solidFill>
                    <a:srgbClr val="000000"/>
                  </a:solidFill>
                  <a:latin typeface="黑体" panose="02010609060101010101" pitchFamily="49" charset="-122"/>
                </a:rPr>
                <a:t>令</a:t>
              </a:r>
            </a:p>
            <a:p>
              <a:pPr eaLnBrk="0" fontAlgn="ctr" hangingPunct="0">
                <a:lnSpc>
                  <a:spcPct val="85000"/>
                </a:lnSpc>
                <a:spcBef>
                  <a:spcPct val="0"/>
                </a:spcBef>
                <a:spcAft>
                  <a:spcPct val="0"/>
                </a:spcAft>
                <a:buClr>
                  <a:srgbClr val="001ADC"/>
                </a:buClr>
                <a:buSzPct val="100000"/>
                <a:buFont typeface="Wingdings" panose="05000000000000000000" pitchFamily="2" charset="2"/>
                <a:buNone/>
              </a:pPr>
              <a:r>
                <a:rPr kumimoji="1" lang="zh-CN" altLang="en-US" sz="1100" b="1" dirty="0">
                  <a:solidFill>
                    <a:srgbClr val="000000"/>
                  </a:solidFill>
                  <a:latin typeface="黑体" panose="02010609060101010101" pitchFamily="49" charset="-122"/>
                </a:rPr>
                <a:t>寄</a:t>
              </a:r>
            </a:p>
            <a:p>
              <a:pPr eaLnBrk="0" fontAlgn="ctr" hangingPunct="0">
                <a:lnSpc>
                  <a:spcPct val="85000"/>
                </a:lnSpc>
                <a:spcBef>
                  <a:spcPct val="0"/>
                </a:spcBef>
                <a:spcAft>
                  <a:spcPct val="0"/>
                </a:spcAft>
                <a:buClr>
                  <a:srgbClr val="001ADC"/>
                </a:buClr>
                <a:buSzPct val="100000"/>
                <a:buFont typeface="Wingdings" panose="05000000000000000000" pitchFamily="2" charset="2"/>
                <a:buNone/>
              </a:pPr>
              <a:r>
                <a:rPr kumimoji="1" lang="zh-CN" altLang="en-US" sz="1100" b="1" dirty="0">
                  <a:solidFill>
                    <a:srgbClr val="000000"/>
                  </a:solidFill>
                  <a:latin typeface="黑体" panose="02010609060101010101" pitchFamily="49" charset="-122"/>
                </a:rPr>
                <a:t>存</a:t>
              </a:r>
            </a:p>
            <a:p>
              <a:pPr eaLnBrk="0" fontAlgn="ctr" hangingPunct="0">
                <a:lnSpc>
                  <a:spcPct val="85000"/>
                </a:lnSpc>
                <a:spcBef>
                  <a:spcPct val="0"/>
                </a:spcBef>
                <a:spcAft>
                  <a:spcPct val="0"/>
                </a:spcAft>
                <a:buClr>
                  <a:srgbClr val="001ADC"/>
                </a:buClr>
                <a:buSzPct val="100000"/>
                <a:buFont typeface="Wingdings" panose="05000000000000000000" pitchFamily="2" charset="2"/>
                <a:buNone/>
              </a:pPr>
              <a:r>
                <a:rPr kumimoji="1" lang="zh-CN" altLang="en-US" sz="1100" b="1" dirty="0">
                  <a:solidFill>
                    <a:srgbClr val="000000"/>
                  </a:solidFill>
                  <a:latin typeface="黑体" panose="02010609060101010101" pitchFamily="49" charset="-122"/>
                </a:rPr>
                <a:t>器</a:t>
              </a:r>
            </a:p>
          </p:txBody>
        </p:sp>
        <p:sp>
          <p:nvSpPr>
            <p:cNvPr id="167" name="Text Box 42"/>
            <p:cNvSpPr txBox="1">
              <a:spLocks noChangeArrowheads="1"/>
            </p:cNvSpPr>
            <p:nvPr/>
          </p:nvSpPr>
          <p:spPr bwMode="auto">
            <a:xfrm>
              <a:off x="2630488" y="1776413"/>
              <a:ext cx="431800" cy="2609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0" tIns="0" rIns="0" bIns="0">
              <a:spAutoFit/>
            </a:bodyPr>
            <a:lstStyle>
              <a:lvl1pPr eaLnBrk="0" hangingPunct="0">
                <a:defRPr kumimoji="1"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1400">
                  <a:solidFill>
                    <a:schemeClr val="tx1"/>
                  </a:solidFill>
                  <a:latin typeface="Times New Roman" panose="02020603050405020304" pitchFamily="18" charset="0"/>
                  <a:ea typeface="宋体" panose="02010600030101010101" pitchFamily="2" charset="-122"/>
                </a:defRPr>
              </a:lvl5pPr>
              <a:lvl6pPr marL="2514600" indent="-228600" algn="ctr" eaLnBrk="0" fontAlgn="ctr" hangingPunct="0">
                <a:spcBef>
                  <a:spcPct val="0"/>
                </a:spcBef>
                <a:spcAft>
                  <a:spcPct val="0"/>
                </a:spcAft>
                <a:defRPr kumimoji="1" sz="1400">
                  <a:solidFill>
                    <a:schemeClr val="tx1"/>
                  </a:solidFill>
                  <a:latin typeface="Times New Roman" panose="02020603050405020304" pitchFamily="18" charset="0"/>
                  <a:ea typeface="宋体" panose="02010600030101010101" pitchFamily="2" charset="-122"/>
                </a:defRPr>
              </a:lvl6pPr>
              <a:lvl7pPr marL="2971800" indent="-228600" algn="ctr" eaLnBrk="0" fontAlgn="ctr" hangingPunct="0">
                <a:spcBef>
                  <a:spcPct val="0"/>
                </a:spcBef>
                <a:spcAft>
                  <a:spcPct val="0"/>
                </a:spcAft>
                <a:defRPr kumimoji="1" sz="1400">
                  <a:solidFill>
                    <a:schemeClr val="tx1"/>
                  </a:solidFill>
                  <a:latin typeface="Times New Roman" panose="02020603050405020304" pitchFamily="18" charset="0"/>
                  <a:ea typeface="宋体" panose="02010600030101010101" pitchFamily="2" charset="-122"/>
                </a:defRPr>
              </a:lvl7pPr>
              <a:lvl8pPr marL="3429000" indent="-228600" algn="ctr" eaLnBrk="0" fontAlgn="ctr" hangingPunct="0">
                <a:spcBef>
                  <a:spcPct val="0"/>
                </a:spcBef>
                <a:spcAft>
                  <a:spcPct val="0"/>
                </a:spcAft>
                <a:defRPr kumimoji="1" sz="1400">
                  <a:solidFill>
                    <a:schemeClr val="tx1"/>
                  </a:solidFill>
                  <a:latin typeface="Times New Roman" panose="02020603050405020304" pitchFamily="18" charset="0"/>
                  <a:ea typeface="宋体" panose="02010600030101010101" pitchFamily="2" charset="-122"/>
                </a:defRPr>
              </a:lvl8pPr>
              <a:lvl9pPr marL="3886200" indent="-228600" algn="ctr" eaLnBrk="0" fontAlgn="ctr" hangingPunct="0">
                <a:spcBef>
                  <a:spcPct val="0"/>
                </a:spcBef>
                <a:spcAft>
                  <a:spcPct val="0"/>
                </a:spcAft>
                <a:defRPr kumimoji="1" sz="1400">
                  <a:solidFill>
                    <a:schemeClr val="tx1"/>
                  </a:solidFill>
                  <a:latin typeface="Times New Roman" panose="02020603050405020304" pitchFamily="18" charset="0"/>
                  <a:ea typeface="宋体" panose="02010600030101010101" pitchFamily="2" charset="-122"/>
                </a:defRPr>
              </a:lvl9pPr>
            </a:lstStyle>
            <a:p>
              <a:pPr algn="r" eaLnBrk="1" fontAlgn="ctr" hangingPunct="1">
                <a:lnSpc>
                  <a:spcPct val="85000"/>
                </a:lnSpc>
                <a:spcBef>
                  <a:spcPct val="0"/>
                </a:spcBef>
                <a:spcAft>
                  <a:spcPct val="0"/>
                </a:spcAft>
                <a:buClr>
                  <a:srgbClr val="001ADC"/>
                </a:buClr>
                <a:buSzPct val="100000"/>
                <a:buFont typeface="Wingdings" panose="05000000000000000000" pitchFamily="2" charset="2"/>
                <a:buNone/>
              </a:pPr>
              <a:r>
                <a:rPr lang="zh-CN" altLang="en-US" sz="1000" b="1">
                  <a:solidFill>
                    <a:srgbClr val="000000"/>
                  </a:solidFill>
                </a:rPr>
                <a:t>指令</a:t>
              </a:r>
            </a:p>
            <a:p>
              <a:pPr algn="r" eaLnBrk="1" fontAlgn="ctr" hangingPunct="1">
                <a:lnSpc>
                  <a:spcPct val="85000"/>
                </a:lnSpc>
                <a:spcBef>
                  <a:spcPct val="0"/>
                </a:spcBef>
                <a:spcAft>
                  <a:spcPct val="0"/>
                </a:spcAft>
                <a:buClr>
                  <a:srgbClr val="001ADC"/>
                </a:buClr>
                <a:buSzPct val="100000"/>
                <a:buFont typeface="Wingdings" panose="05000000000000000000" pitchFamily="2" charset="2"/>
                <a:buNone/>
              </a:pPr>
              <a:r>
                <a:rPr lang="en-US" altLang="zh-CN" sz="1000" b="1">
                  <a:solidFill>
                    <a:srgbClr val="000000"/>
                  </a:solidFill>
                </a:rPr>
                <a:t>[31:26]</a:t>
              </a:r>
            </a:p>
          </p:txBody>
        </p:sp>
        <p:sp>
          <p:nvSpPr>
            <p:cNvPr id="168" name="Text Box 43"/>
            <p:cNvSpPr txBox="1">
              <a:spLocks noChangeArrowheads="1"/>
            </p:cNvSpPr>
            <p:nvPr/>
          </p:nvSpPr>
          <p:spPr bwMode="auto">
            <a:xfrm>
              <a:off x="2701925" y="2136775"/>
              <a:ext cx="360363" cy="2609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0" tIns="0" rIns="0" bIns="0">
              <a:spAutoFit/>
            </a:bodyPr>
            <a:lstStyle>
              <a:lvl1pPr eaLnBrk="0" hangingPunct="0">
                <a:defRPr kumimoji="1"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1400">
                  <a:solidFill>
                    <a:schemeClr val="tx1"/>
                  </a:solidFill>
                  <a:latin typeface="Times New Roman" panose="02020603050405020304" pitchFamily="18" charset="0"/>
                  <a:ea typeface="宋体" panose="02010600030101010101" pitchFamily="2" charset="-122"/>
                </a:defRPr>
              </a:lvl5pPr>
              <a:lvl6pPr marL="2514600" indent="-228600" algn="ctr" eaLnBrk="0" fontAlgn="ctr" hangingPunct="0">
                <a:spcBef>
                  <a:spcPct val="0"/>
                </a:spcBef>
                <a:spcAft>
                  <a:spcPct val="0"/>
                </a:spcAft>
                <a:defRPr kumimoji="1" sz="1400">
                  <a:solidFill>
                    <a:schemeClr val="tx1"/>
                  </a:solidFill>
                  <a:latin typeface="Times New Roman" panose="02020603050405020304" pitchFamily="18" charset="0"/>
                  <a:ea typeface="宋体" panose="02010600030101010101" pitchFamily="2" charset="-122"/>
                </a:defRPr>
              </a:lvl6pPr>
              <a:lvl7pPr marL="2971800" indent="-228600" algn="ctr" eaLnBrk="0" fontAlgn="ctr" hangingPunct="0">
                <a:spcBef>
                  <a:spcPct val="0"/>
                </a:spcBef>
                <a:spcAft>
                  <a:spcPct val="0"/>
                </a:spcAft>
                <a:defRPr kumimoji="1" sz="1400">
                  <a:solidFill>
                    <a:schemeClr val="tx1"/>
                  </a:solidFill>
                  <a:latin typeface="Times New Roman" panose="02020603050405020304" pitchFamily="18" charset="0"/>
                  <a:ea typeface="宋体" panose="02010600030101010101" pitchFamily="2" charset="-122"/>
                </a:defRPr>
              </a:lvl7pPr>
              <a:lvl8pPr marL="3429000" indent="-228600" algn="ctr" eaLnBrk="0" fontAlgn="ctr" hangingPunct="0">
                <a:spcBef>
                  <a:spcPct val="0"/>
                </a:spcBef>
                <a:spcAft>
                  <a:spcPct val="0"/>
                </a:spcAft>
                <a:defRPr kumimoji="1" sz="1400">
                  <a:solidFill>
                    <a:schemeClr val="tx1"/>
                  </a:solidFill>
                  <a:latin typeface="Times New Roman" panose="02020603050405020304" pitchFamily="18" charset="0"/>
                  <a:ea typeface="宋体" panose="02010600030101010101" pitchFamily="2" charset="-122"/>
                </a:defRPr>
              </a:lvl8pPr>
              <a:lvl9pPr marL="3886200" indent="-228600" algn="ctr" eaLnBrk="0" fontAlgn="ctr" hangingPunct="0">
                <a:spcBef>
                  <a:spcPct val="0"/>
                </a:spcBef>
                <a:spcAft>
                  <a:spcPct val="0"/>
                </a:spcAft>
                <a:defRPr kumimoji="1" sz="1400">
                  <a:solidFill>
                    <a:schemeClr val="tx1"/>
                  </a:solidFill>
                  <a:latin typeface="Times New Roman" panose="02020603050405020304" pitchFamily="18" charset="0"/>
                  <a:ea typeface="宋体" panose="02010600030101010101" pitchFamily="2" charset="-122"/>
                </a:defRPr>
              </a:lvl9pPr>
            </a:lstStyle>
            <a:p>
              <a:pPr algn="r" eaLnBrk="1" fontAlgn="ctr" hangingPunct="1">
                <a:lnSpc>
                  <a:spcPct val="85000"/>
                </a:lnSpc>
                <a:spcBef>
                  <a:spcPct val="0"/>
                </a:spcBef>
                <a:spcAft>
                  <a:spcPct val="0"/>
                </a:spcAft>
                <a:buClr>
                  <a:srgbClr val="001ADC"/>
                </a:buClr>
                <a:buSzPct val="100000"/>
                <a:buFont typeface="Wingdings" panose="05000000000000000000" pitchFamily="2" charset="2"/>
                <a:buNone/>
              </a:pPr>
              <a:r>
                <a:rPr lang="zh-CN" altLang="en-US" sz="1000" b="1">
                  <a:solidFill>
                    <a:srgbClr val="000000"/>
                  </a:solidFill>
                </a:rPr>
                <a:t>指令</a:t>
              </a:r>
            </a:p>
            <a:p>
              <a:pPr algn="r" eaLnBrk="1" fontAlgn="ctr" hangingPunct="1">
                <a:lnSpc>
                  <a:spcPct val="85000"/>
                </a:lnSpc>
                <a:spcBef>
                  <a:spcPct val="0"/>
                </a:spcBef>
                <a:spcAft>
                  <a:spcPct val="0"/>
                </a:spcAft>
                <a:buClr>
                  <a:srgbClr val="001ADC"/>
                </a:buClr>
                <a:buSzPct val="100000"/>
                <a:buFont typeface="Wingdings" panose="05000000000000000000" pitchFamily="2" charset="2"/>
                <a:buNone/>
              </a:pPr>
              <a:r>
                <a:rPr lang="en-US" altLang="zh-CN" sz="1000" b="1">
                  <a:solidFill>
                    <a:srgbClr val="000000"/>
                  </a:solidFill>
                </a:rPr>
                <a:t>[25:21]</a:t>
              </a:r>
            </a:p>
          </p:txBody>
        </p:sp>
        <p:sp>
          <p:nvSpPr>
            <p:cNvPr id="169" name="Text Box 44"/>
            <p:cNvSpPr txBox="1">
              <a:spLocks noChangeArrowheads="1"/>
            </p:cNvSpPr>
            <p:nvPr/>
          </p:nvSpPr>
          <p:spPr bwMode="auto">
            <a:xfrm>
              <a:off x="2701925" y="2513013"/>
              <a:ext cx="360363" cy="2609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0" tIns="0" rIns="0" bIns="0">
              <a:spAutoFit/>
            </a:bodyPr>
            <a:lstStyle>
              <a:lvl1pPr eaLnBrk="0" hangingPunct="0">
                <a:defRPr kumimoji="1"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1400">
                  <a:solidFill>
                    <a:schemeClr val="tx1"/>
                  </a:solidFill>
                  <a:latin typeface="Times New Roman" panose="02020603050405020304" pitchFamily="18" charset="0"/>
                  <a:ea typeface="宋体" panose="02010600030101010101" pitchFamily="2" charset="-122"/>
                </a:defRPr>
              </a:lvl5pPr>
              <a:lvl6pPr marL="2514600" indent="-228600" algn="ctr" eaLnBrk="0" fontAlgn="ctr" hangingPunct="0">
                <a:spcBef>
                  <a:spcPct val="0"/>
                </a:spcBef>
                <a:spcAft>
                  <a:spcPct val="0"/>
                </a:spcAft>
                <a:defRPr kumimoji="1" sz="1400">
                  <a:solidFill>
                    <a:schemeClr val="tx1"/>
                  </a:solidFill>
                  <a:latin typeface="Times New Roman" panose="02020603050405020304" pitchFamily="18" charset="0"/>
                  <a:ea typeface="宋体" panose="02010600030101010101" pitchFamily="2" charset="-122"/>
                </a:defRPr>
              </a:lvl6pPr>
              <a:lvl7pPr marL="2971800" indent="-228600" algn="ctr" eaLnBrk="0" fontAlgn="ctr" hangingPunct="0">
                <a:spcBef>
                  <a:spcPct val="0"/>
                </a:spcBef>
                <a:spcAft>
                  <a:spcPct val="0"/>
                </a:spcAft>
                <a:defRPr kumimoji="1" sz="1400">
                  <a:solidFill>
                    <a:schemeClr val="tx1"/>
                  </a:solidFill>
                  <a:latin typeface="Times New Roman" panose="02020603050405020304" pitchFamily="18" charset="0"/>
                  <a:ea typeface="宋体" panose="02010600030101010101" pitchFamily="2" charset="-122"/>
                </a:defRPr>
              </a:lvl7pPr>
              <a:lvl8pPr marL="3429000" indent="-228600" algn="ctr" eaLnBrk="0" fontAlgn="ctr" hangingPunct="0">
                <a:spcBef>
                  <a:spcPct val="0"/>
                </a:spcBef>
                <a:spcAft>
                  <a:spcPct val="0"/>
                </a:spcAft>
                <a:defRPr kumimoji="1" sz="1400">
                  <a:solidFill>
                    <a:schemeClr val="tx1"/>
                  </a:solidFill>
                  <a:latin typeface="Times New Roman" panose="02020603050405020304" pitchFamily="18" charset="0"/>
                  <a:ea typeface="宋体" panose="02010600030101010101" pitchFamily="2" charset="-122"/>
                </a:defRPr>
              </a:lvl8pPr>
              <a:lvl9pPr marL="3886200" indent="-228600" algn="ctr" eaLnBrk="0" fontAlgn="ctr" hangingPunct="0">
                <a:spcBef>
                  <a:spcPct val="0"/>
                </a:spcBef>
                <a:spcAft>
                  <a:spcPct val="0"/>
                </a:spcAft>
                <a:defRPr kumimoji="1" sz="1400">
                  <a:solidFill>
                    <a:schemeClr val="tx1"/>
                  </a:solidFill>
                  <a:latin typeface="Times New Roman" panose="02020603050405020304" pitchFamily="18" charset="0"/>
                  <a:ea typeface="宋体" panose="02010600030101010101" pitchFamily="2" charset="-122"/>
                </a:defRPr>
              </a:lvl9pPr>
            </a:lstStyle>
            <a:p>
              <a:pPr algn="r" eaLnBrk="1" fontAlgn="ctr" hangingPunct="1">
                <a:lnSpc>
                  <a:spcPct val="85000"/>
                </a:lnSpc>
                <a:spcBef>
                  <a:spcPct val="0"/>
                </a:spcBef>
                <a:spcAft>
                  <a:spcPct val="0"/>
                </a:spcAft>
                <a:buClr>
                  <a:srgbClr val="001ADC"/>
                </a:buClr>
                <a:buSzPct val="100000"/>
                <a:buFont typeface="Wingdings" panose="05000000000000000000" pitchFamily="2" charset="2"/>
                <a:buNone/>
              </a:pPr>
              <a:r>
                <a:rPr lang="zh-CN" altLang="en-US" sz="1000" b="1">
                  <a:solidFill>
                    <a:srgbClr val="000000"/>
                  </a:solidFill>
                </a:rPr>
                <a:t>指令</a:t>
              </a:r>
            </a:p>
            <a:p>
              <a:pPr algn="r" eaLnBrk="1" fontAlgn="ctr" hangingPunct="1">
                <a:lnSpc>
                  <a:spcPct val="85000"/>
                </a:lnSpc>
                <a:spcBef>
                  <a:spcPct val="0"/>
                </a:spcBef>
                <a:spcAft>
                  <a:spcPct val="0"/>
                </a:spcAft>
                <a:buClr>
                  <a:srgbClr val="001ADC"/>
                </a:buClr>
                <a:buSzPct val="100000"/>
                <a:buFont typeface="Wingdings" panose="05000000000000000000" pitchFamily="2" charset="2"/>
                <a:buNone/>
              </a:pPr>
              <a:r>
                <a:rPr lang="en-US" altLang="zh-CN" sz="1000" b="1">
                  <a:solidFill>
                    <a:srgbClr val="000000"/>
                  </a:solidFill>
                </a:rPr>
                <a:t>[20:16]</a:t>
              </a:r>
            </a:p>
          </p:txBody>
        </p:sp>
        <p:sp>
          <p:nvSpPr>
            <p:cNvPr id="170" name="Text Box 45"/>
            <p:cNvSpPr txBox="1">
              <a:spLocks noChangeArrowheads="1"/>
            </p:cNvSpPr>
            <p:nvPr/>
          </p:nvSpPr>
          <p:spPr bwMode="auto">
            <a:xfrm>
              <a:off x="2701925" y="2871788"/>
              <a:ext cx="360363" cy="2609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0" tIns="0" rIns="0" bIns="0">
              <a:spAutoFit/>
            </a:bodyPr>
            <a:lstStyle>
              <a:lvl1pPr eaLnBrk="0" hangingPunct="0">
                <a:defRPr kumimoji="1"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1400">
                  <a:solidFill>
                    <a:schemeClr val="tx1"/>
                  </a:solidFill>
                  <a:latin typeface="Times New Roman" panose="02020603050405020304" pitchFamily="18" charset="0"/>
                  <a:ea typeface="宋体" panose="02010600030101010101" pitchFamily="2" charset="-122"/>
                </a:defRPr>
              </a:lvl5pPr>
              <a:lvl6pPr marL="2514600" indent="-228600" algn="ctr" eaLnBrk="0" fontAlgn="ctr" hangingPunct="0">
                <a:spcBef>
                  <a:spcPct val="0"/>
                </a:spcBef>
                <a:spcAft>
                  <a:spcPct val="0"/>
                </a:spcAft>
                <a:defRPr kumimoji="1" sz="1400">
                  <a:solidFill>
                    <a:schemeClr val="tx1"/>
                  </a:solidFill>
                  <a:latin typeface="Times New Roman" panose="02020603050405020304" pitchFamily="18" charset="0"/>
                  <a:ea typeface="宋体" panose="02010600030101010101" pitchFamily="2" charset="-122"/>
                </a:defRPr>
              </a:lvl6pPr>
              <a:lvl7pPr marL="2971800" indent="-228600" algn="ctr" eaLnBrk="0" fontAlgn="ctr" hangingPunct="0">
                <a:spcBef>
                  <a:spcPct val="0"/>
                </a:spcBef>
                <a:spcAft>
                  <a:spcPct val="0"/>
                </a:spcAft>
                <a:defRPr kumimoji="1" sz="1400">
                  <a:solidFill>
                    <a:schemeClr val="tx1"/>
                  </a:solidFill>
                  <a:latin typeface="Times New Roman" panose="02020603050405020304" pitchFamily="18" charset="0"/>
                  <a:ea typeface="宋体" panose="02010600030101010101" pitchFamily="2" charset="-122"/>
                </a:defRPr>
              </a:lvl7pPr>
              <a:lvl8pPr marL="3429000" indent="-228600" algn="ctr" eaLnBrk="0" fontAlgn="ctr" hangingPunct="0">
                <a:spcBef>
                  <a:spcPct val="0"/>
                </a:spcBef>
                <a:spcAft>
                  <a:spcPct val="0"/>
                </a:spcAft>
                <a:defRPr kumimoji="1" sz="1400">
                  <a:solidFill>
                    <a:schemeClr val="tx1"/>
                  </a:solidFill>
                  <a:latin typeface="Times New Roman" panose="02020603050405020304" pitchFamily="18" charset="0"/>
                  <a:ea typeface="宋体" panose="02010600030101010101" pitchFamily="2" charset="-122"/>
                </a:defRPr>
              </a:lvl8pPr>
              <a:lvl9pPr marL="3886200" indent="-228600" algn="ctr" eaLnBrk="0" fontAlgn="ctr" hangingPunct="0">
                <a:spcBef>
                  <a:spcPct val="0"/>
                </a:spcBef>
                <a:spcAft>
                  <a:spcPct val="0"/>
                </a:spcAft>
                <a:defRPr kumimoji="1" sz="1400">
                  <a:solidFill>
                    <a:schemeClr val="tx1"/>
                  </a:solidFill>
                  <a:latin typeface="Times New Roman" panose="02020603050405020304" pitchFamily="18" charset="0"/>
                  <a:ea typeface="宋体" panose="02010600030101010101" pitchFamily="2" charset="-122"/>
                </a:defRPr>
              </a:lvl9pPr>
            </a:lstStyle>
            <a:p>
              <a:pPr algn="r" eaLnBrk="1" fontAlgn="ctr" hangingPunct="1">
                <a:lnSpc>
                  <a:spcPct val="85000"/>
                </a:lnSpc>
                <a:spcBef>
                  <a:spcPct val="0"/>
                </a:spcBef>
                <a:spcAft>
                  <a:spcPct val="0"/>
                </a:spcAft>
                <a:buClr>
                  <a:srgbClr val="001ADC"/>
                </a:buClr>
                <a:buSzPct val="100000"/>
                <a:buFont typeface="Wingdings" panose="05000000000000000000" pitchFamily="2" charset="2"/>
                <a:buNone/>
              </a:pPr>
              <a:r>
                <a:rPr lang="zh-CN" altLang="en-US" sz="1000" b="1">
                  <a:solidFill>
                    <a:srgbClr val="000000"/>
                  </a:solidFill>
                </a:rPr>
                <a:t>指令</a:t>
              </a:r>
            </a:p>
            <a:p>
              <a:pPr algn="r" eaLnBrk="1" fontAlgn="ctr" hangingPunct="1">
                <a:lnSpc>
                  <a:spcPct val="85000"/>
                </a:lnSpc>
                <a:spcBef>
                  <a:spcPct val="0"/>
                </a:spcBef>
                <a:spcAft>
                  <a:spcPct val="0"/>
                </a:spcAft>
                <a:buClr>
                  <a:srgbClr val="001ADC"/>
                </a:buClr>
                <a:buSzPct val="100000"/>
                <a:buFont typeface="Wingdings" panose="05000000000000000000" pitchFamily="2" charset="2"/>
                <a:buNone/>
              </a:pPr>
              <a:r>
                <a:rPr lang="en-US" altLang="zh-CN" sz="1000" b="1">
                  <a:solidFill>
                    <a:srgbClr val="000000"/>
                  </a:solidFill>
                </a:rPr>
                <a:t>[15:0]</a:t>
              </a:r>
            </a:p>
          </p:txBody>
        </p:sp>
      </p:grpSp>
      <p:grpSp>
        <p:nvGrpSpPr>
          <p:cNvPr id="171" name="组合 9"/>
          <p:cNvGrpSpPr/>
          <p:nvPr/>
        </p:nvGrpSpPr>
        <p:grpSpPr>
          <a:xfrm>
            <a:off x="2345356" y="2767176"/>
            <a:ext cx="72008" cy="80540"/>
            <a:chOff x="287524" y="3070225"/>
            <a:chExt cx="72008" cy="80540"/>
          </a:xfrm>
        </p:grpSpPr>
        <p:cxnSp>
          <p:nvCxnSpPr>
            <p:cNvPr id="172" name="直接连接符 171"/>
            <p:cNvCxnSpPr/>
            <p:nvPr/>
          </p:nvCxnSpPr>
          <p:spPr bwMode="auto">
            <a:xfrm flipH="1">
              <a:off x="287524" y="3070225"/>
              <a:ext cx="36004" cy="80540"/>
            </a:xfrm>
            <a:prstGeom prst="line">
              <a:avLst/>
            </a:prstGeom>
            <a:noFill/>
            <a:ln w="19050" cap="flat" cmpd="sng" algn="ctr">
              <a:solidFill>
                <a:schemeClr val="tx1"/>
              </a:solidFill>
              <a:prstDash val="solid"/>
              <a:round/>
              <a:headEnd type="none" w="med" len="med"/>
              <a:tailEnd type="none" w="med" len="med"/>
            </a:ln>
            <a:effectLst/>
          </p:spPr>
        </p:cxnSp>
        <p:cxnSp>
          <p:nvCxnSpPr>
            <p:cNvPr id="173" name="直接连接符 172"/>
            <p:cNvCxnSpPr/>
            <p:nvPr/>
          </p:nvCxnSpPr>
          <p:spPr bwMode="auto">
            <a:xfrm>
              <a:off x="323528" y="3070225"/>
              <a:ext cx="36004" cy="80540"/>
            </a:xfrm>
            <a:prstGeom prst="line">
              <a:avLst/>
            </a:prstGeom>
            <a:noFill/>
            <a:ln w="19050" cap="flat" cmpd="sng" algn="ctr">
              <a:solidFill>
                <a:schemeClr val="tx1"/>
              </a:solidFill>
              <a:prstDash val="solid"/>
              <a:round/>
              <a:headEnd type="none" w="med" len="med"/>
              <a:tailEnd type="none" w="med" len="med"/>
            </a:ln>
            <a:effectLst/>
          </p:spPr>
        </p:cxnSp>
      </p:grpSp>
      <p:grpSp>
        <p:nvGrpSpPr>
          <p:cNvPr id="174" name="组合 271"/>
          <p:cNvGrpSpPr/>
          <p:nvPr/>
        </p:nvGrpSpPr>
        <p:grpSpPr>
          <a:xfrm>
            <a:off x="3737403" y="3307782"/>
            <a:ext cx="72008" cy="80540"/>
            <a:chOff x="287524" y="3070225"/>
            <a:chExt cx="72008" cy="80540"/>
          </a:xfrm>
        </p:grpSpPr>
        <p:cxnSp>
          <p:nvCxnSpPr>
            <p:cNvPr id="175" name="直接连接符 174"/>
            <p:cNvCxnSpPr/>
            <p:nvPr/>
          </p:nvCxnSpPr>
          <p:spPr bwMode="auto">
            <a:xfrm flipH="1">
              <a:off x="287524" y="3070225"/>
              <a:ext cx="36004" cy="80540"/>
            </a:xfrm>
            <a:prstGeom prst="line">
              <a:avLst/>
            </a:prstGeom>
            <a:noFill/>
            <a:ln w="19050" cap="flat" cmpd="sng" algn="ctr">
              <a:solidFill>
                <a:schemeClr val="tx1"/>
              </a:solidFill>
              <a:prstDash val="solid"/>
              <a:round/>
              <a:headEnd type="none" w="med" len="med"/>
              <a:tailEnd type="none" w="med" len="med"/>
            </a:ln>
            <a:effectLst/>
          </p:spPr>
        </p:cxnSp>
        <p:cxnSp>
          <p:nvCxnSpPr>
            <p:cNvPr id="176" name="直接连接符 175"/>
            <p:cNvCxnSpPr/>
            <p:nvPr/>
          </p:nvCxnSpPr>
          <p:spPr bwMode="auto">
            <a:xfrm>
              <a:off x="323528" y="3070225"/>
              <a:ext cx="36004" cy="80540"/>
            </a:xfrm>
            <a:prstGeom prst="line">
              <a:avLst/>
            </a:prstGeom>
            <a:noFill/>
            <a:ln w="19050" cap="flat" cmpd="sng" algn="ctr">
              <a:solidFill>
                <a:schemeClr val="tx1"/>
              </a:solidFill>
              <a:prstDash val="solid"/>
              <a:round/>
              <a:headEnd type="none" w="med" len="med"/>
              <a:tailEnd type="none" w="med" len="med"/>
            </a:ln>
            <a:effectLst/>
          </p:spPr>
        </p:cxnSp>
      </p:grpSp>
      <p:sp>
        <p:nvSpPr>
          <p:cNvPr id="177" name="Line 47"/>
          <p:cNvSpPr>
            <a:spLocks noChangeShapeType="1"/>
          </p:cNvSpPr>
          <p:nvPr/>
        </p:nvSpPr>
        <p:spPr bwMode="auto">
          <a:xfrm flipV="1">
            <a:off x="4295801" y="3212976"/>
            <a:ext cx="576064" cy="0"/>
          </a:xfrm>
          <a:prstGeom prst="line">
            <a:avLst/>
          </a:prstGeom>
          <a:noFill/>
          <a:ln w="12700">
            <a:solidFill>
              <a:srgbClr val="000000"/>
            </a:solidFill>
            <a:round/>
            <a:tailEnd type="triangle" w="med" len="med"/>
          </a:ln>
          <a:extLst>
            <a:ext uri="{909E8E84-426E-40DD-AFC4-6F175D3DCCD1}">
              <a14:hiddenFill xmlns:a14="http://schemas.microsoft.com/office/drawing/2010/main">
                <a:noFill/>
              </a14:hiddenFill>
            </a:ext>
          </a:extLst>
        </p:spPr>
        <p:txBody>
          <a:bodyPr wrap="none" anchor="ctr"/>
          <a:lstStyle/>
          <a:p>
            <a:pPr algn="ctr" eaLnBrk="0" fontAlgn="ctr" hangingPunct="0">
              <a:lnSpc>
                <a:spcPct val="85000"/>
              </a:lnSpc>
              <a:spcBef>
                <a:spcPct val="0"/>
              </a:spcBef>
              <a:spcAft>
                <a:spcPct val="0"/>
              </a:spcAft>
              <a:buClr>
                <a:srgbClr val="001ADC"/>
              </a:buClr>
              <a:buSzPct val="100000"/>
              <a:buFont typeface="Wingdings" panose="05000000000000000000" pitchFamily="2" charset="2"/>
              <a:buNone/>
            </a:pPr>
            <a:endParaRPr kumimoji="1" lang="zh-CN" altLang="en-US" sz="1400" b="1">
              <a:solidFill>
                <a:srgbClr val="000000"/>
              </a:solidFill>
            </a:endParaRPr>
          </a:p>
        </p:txBody>
      </p:sp>
      <p:grpSp>
        <p:nvGrpSpPr>
          <p:cNvPr id="178" name="Group 131"/>
          <p:cNvGrpSpPr/>
          <p:nvPr/>
        </p:nvGrpSpPr>
        <p:grpSpPr bwMode="auto">
          <a:xfrm flipV="1">
            <a:off x="2136055" y="1268760"/>
            <a:ext cx="5976169" cy="1071248"/>
            <a:chOff x="4286" y="1525"/>
            <a:chExt cx="363" cy="272"/>
          </a:xfrm>
        </p:grpSpPr>
        <p:sp>
          <p:nvSpPr>
            <p:cNvPr id="179" name="Line 132"/>
            <p:cNvSpPr>
              <a:spLocks noChangeShapeType="1"/>
            </p:cNvSpPr>
            <p:nvPr/>
          </p:nvSpPr>
          <p:spPr bwMode="auto">
            <a:xfrm flipV="1">
              <a:off x="4286" y="1525"/>
              <a:ext cx="0" cy="271"/>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pPr algn="ctr" eaLnBrk="0" fontAlgn="ctr" hangingPunct="0">
                <a:lnSpc>
                  <a:spcPct val="85000"/>
                </a:lnSpc>
                <a:spcBef>
                  <a:spcPct val="0"/>
                </a:spcBef>
                <a:spcAft>
                  <a:spcPct val="0"/>
                </a:spcAft>
                <a:buClr>
                  <a:srgbClr val="001ADC"/>
                </a:buClr>
                <a:buSzPct val="100000"/>
                <a:buFont typeface="Wingdings" panose="05000000000000000000" pitchFamily="2" charset="2"/>
                <a:buNone/>
              </a:pPr>
              <a:endParaRPr kumimoji="1" lang="zh-CN" altLang="en-US" sz="1400" b="1">
                <a:solidFill>
                  <a:srgbClr val="000000"/>
                </a:solidFill>
              </a:endParaRPr>
            </a:p>
          </p:txBody>
        </p:sp>
        <p:sp>
          <p:nvSpPr>
            <p:cNvPr id="180" name="Line 133"/>
            <p:cNvSpPr>
              <a:spLocks noChangeShapeType="1"/>
            </p:cNvSpPr>
            <p:nvPr/>
          </p:nvSpPr>
          <p:spPr bwMode="auto">
            <a:xfrm flipH="1" flipV="1">
              <a:off x="4286" y="1797"/>
              <a:ext cx="363" cy="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pPr algn="ctr" eaLnBrk="0" fontAlgn="ctr" hangingPunct="0">
                <a:lnSpc>
                  <a:spcPct val="85000"/>
                </a:lnSpc>
                <a:spcBef>
                  <a:spcPct val="0"/>
                </a:spcBef>
                <a:spcAft>
                  <a:spcPct val="0"/>
                </a:spcAft>
                <a:buClr>
                  <a:srgbClr val="001ADC"/>
                </a:buClr>
                <a:buSzPct val="100000"/>
                <a:buFont typeface="Wingdings" panose="05000000000000000000" pitchFamily="2" charset="2"/>
                <a:buNone/>
              </a:pPr>
              <a:endParaRPr kumimoji="1" lang="zh-CN" altLang="en-US" sz="1400" b="1">
                <a:solidFill>
                  <a:srgbClr val="000000"/>
                </a:solidFill>
              </a:endParaRPr>
            </a:p>
          </p:txBody>
        </p:sp>
      </p:grpSp>
      <p:grpSp>
        <p:nvGrpSpPr>
          <p:cNvPr id="181" name="Group 110"/>
          <p:cNvGrpSpPr/>
          <p:nvPr/>
        </p:nvGrpSpPr>
        <p:grpSpPr bwMode="auto">
          <a:xfrm flipV="1">
            <a:off x="2633806" y="1700807"/>
            <a:ext cx="4542314" cy="646063"/>
            <a:chOff x="4286" y="1525"/>
            <a:chExt cx="362" cy="272"/>
          </a:xfrm>
        </p:grpSpPr>
        <p:sp>
          <p:nvSpPr>
            <p:cNvPr id="182" name="Line 111"/>
            <p:cNvSpPr>
              <a:spLocks noChangeShapeType="1"/>
            </p:cNvSpPr>
            <p:nvPr/>
          </p:nvSpPr>
          <p:spPr bwMode="auto">
            <a:xfrm flipV="1">
              <a:off x="4286" y="1525"/>
              <a:ext cx="0" cy="271"/>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pPr algn="ctr" eaLnBrk="0" fontAlgn="ctr" hangingPunct="0">
                <a:lnSpc>
                  <a:spcPct val="85000"/>
                </a:lnSpc>
                <a:spcBef>
                  <a:spcPct val="0"/>
                </a:spcBef>
                <a:spcAft>
                  <a:spcPct val="0"/>
                </a:spcAft>
                <a:buClr>
                  <a:srgbClr val="001ADC"/>
                </a:buClr>
                <a:buSzPct val="100000"/>
                <a:buFont typeface="Wingdings" panose="05000000000000000000" pitchFamily="2" charset="2"/>
                <a:buNone/>
              </a:pPr>
              <a:endParaRPr kumimoji="1" lang="zh-CN" altLang="en-US" sz="1400" b="1">
                <a:solidFill>
                  <a:srgbClr val="000000"/>
                </a:solidFill>
              </a:endParaRPr>
            </a:p>
          </p:txBody>
        </p:sp>
        <p:sp>
          <p:nvSpPr>
            <p:cNvPr id="183" name="Line 112"/>
            <p:cNvSpPr>
              <a:spLocks noChangeShapeType="1"/>
            </p:cNvSpPr>
            <p:nvPr/>
          </p:nvSpPr>
          <p:spPr bwMode="auto">
            <a:xfrm flipH="1" flipV="1">
              <a:off x="4286" y="1797"/>
              <a:ext cx="362" cy="0"/>
            </a:xfrm>
            <a:prstGeom prst="line">
              <a:avLst/>
            </a:prstGeom>
            <a:noFill/>
            <a:ln w="12700">
              <a:solidFill>
                <a:schemeClr val="tx1"/>
              </a:solidFill>
              <a:round/>
              <a:headEnd type="triangle" w="med" len="med"/>
              <a:tailEnd type="none" w="med" len="med"/>
            </a:ln>
            <a:extLst>
              <a:ext uri="{909E8E84-426E-40DD-AFC4-6F175D3DCCD1}">
                <a14:hiddenFill xmlns:a14="http://schemas.microsoft.com/office/drawing/2010/main">
                  <a:noFill/>
                </a14:hiddenFill>
              </a:ext>
            </a:extLst>
          </p:spPr>
          <p:txBody>
            <a:bodyPr wrap="none" anchor="ctr"/>
            <a:lstStyle/>
            <a:p>
              <a:pPr algn="ctr" eaLnBrk="0" fontAlgn="ctr" hangingPunct="0">
                <a:lnSpc>
                  <a:spcPct val="85000"/>
                </a:lnSpc>
                <a:spcBef>
                  <a:spcPct val="0"/>
                </a:spcBef>
                <a:spcAft>
                  <a:spcPct val="0"/>
                </a:spcAft>
                <a:buClr>
                  <a:srgbClr val="001ADC"/>
                </a:buClr>
                <a:buSzPct val="100000"/>
                <a:buFont typeface="Wingdings" panose="05000000000000000000" pitchFamily="2" charset="2"/>
                <a:buNone/>
              </a:pPr>
              <a:endParaRPr kumimoji="1" lang="zh-CN" altLang="en-US" sz="1400" b="1">
                <a:solidFill>
                  <a:srgbClr val="000000"/>
                </a:solidFill>
              </a:endParaRPr>
            </a:p>
          </p:txBody>
        </p:sp>
      </p:grpSp>
      <p:sp>
        <p:nvSpPr>
          <p:cNvPr id="184" name="AutoShape 150"/>
          <p:cNvSpPr>
            <a:spLocks noChangeArrowheads="1"/>
          </p:cNvSpPr>
          <p:nvPr/>
        </p:nvSpPr>
        <p:spPr bwMode="auto">
          <a:xfrm>
            <a:off x="2598088" y="2311162"/>
            <a:ext cx="71438" cy="71437"/>
          </a:xfrm>
          <a:prstGeom prst="octagon">
            <a:avLst>
              <a:gd name="adj" fmla="val 50000"/>
            </a:avLst>
          </a:prstGeom>
          <a:solidFill>
            <a:schemeClr val="tx1"/>
          </a:solidFill>
          <a:ln w="12700" algn="ctr">
            <a:solidFill>
              <a:schemeClr val="tx1"/>
            </a:solidFill>
            <a:miter lim="800000"/>
          </a:ln>
        </p:spPr>
        <p:txBody>
          <a:bodyPr wrap="none" anchor="ctr"/>
          <a:lstStyle/>
          <a:p>
            <a:pPr algn="ctr" eaLnBrk="0" fontAlgn="ctr" hangingPunct="0">
              <a:lnSpc>
                <a:spcPct val="85000"/>
              </a:lnSpc>
              <a:spcBef>
                <a:spcPct val="0"/>
              </a:spcBef>
              <a:spcAft>
                <a:spcPct val="0"/>
              </a:spcAft>
              <a:buClr>
                <a:srgbClr val="001ADC"/>
              </a:buClr>
              <a:buSzPct val="100000"/>
              <a:buFont typeface="Wingdings" panose="05000000000000000000" pitchFamily="2" charset="2"/>
              <a:buNone/>
            </a:pPr>
            <a:endParaRPr kumimoji="1" lang="zh-CN" altLang="en-US" sz="1400" b="1">
              <a:solidFill>
                <a:srgbClr val="000000"/>
              </a:solidFill>
            </a:endParaRPr>
          </a:p>
        </p:txBody>
      </p:sp>
      <p:sp>
        <p:nvSpPr>
          <p:cNvPr id="185" name="Rectangle 34"/>
          <p:cNvSpPr>
            <a:spLocks noChangeArrowheads="1"/>
          </p:cNvSpPr>
          <p:nvPr/>
        </p:nvSpPr>
        <p:spPr bwMode="auto">
          <a:xfrm>
            <a:off x="6309227" y="2636590"/>
            <a:ext cx="215900" cy="288925"/>
          </a:xfrm>
          <a:prstGeom prst="rect">
            <a:avLst/>
          </a:prstGeom>
          <a:noFill/>
          <a:ln w="28575" algn="ctr">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p>
            <a:pPr algn="ctr" eaLnBrk="0" fontAlgn="ctr" hangingPunct="0">
              <a:lnSpc>
                <a:spcPct val="85000"/>
              </a:lnSpc>
              <a:spcBef>
                <a:spcPct val="0"/>
              </a:spcBef>
              <a:spcAft>
                <a:spcPct val="0"/>
              </a:spcAft>
              <a:buClr>
                <a:srgbClr val="001ADC"/>
              </a:buClr>
              <a:buSzPct val="100000"/>
              <a:buFont typeface="Wingdings" panose="05000000000000000000" pitchFamily="2" charset="2"/>
              <a:buNone/>
            </a:pPr>
            <a:r>
              <a:rPr kumimoji="1" lang="en-US" altLang="zh-CN" sz="1200" b="1">
                <a:solidFill>
                  <a:srgbClr val="000000"/>
                </a:solidFill>
              </a:rPr>
              <a:t>A</a:t>
            </a:r>
          </a:p>
        </p:txBody>
      </p:sp>
      <p:sp>
        <p:nvSpPr>
          <p:cNvPr id="186" name="Rectangle 35"/>
          <p:cNvSpPr>
            <a:spLocks noChangeArrowheads="1"/>
          </p:cNvSpPr>
          <p:nvPr/>
        </p:nvSpPr>
        <p:spPr bwMode="auto">
          <a:xfrm>
            <a:off x="6309227" y="3215258"/>
            <a:ext cx="215900" cy="288925"/>
          </a:xfrm>
          <a:prstGeom prst="rect">
            <a:avLst/>
          </a:prstGeom>
          <a:noFill/>
          <a:ln w="28575" algn="ctr">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p>
            <a:pPr algn="ctr" eaLnBrk="0" fontAlgn="ctr" hangingPunct="0">
              <a:lnSpc>
                <a:spcPct val="85000"/>
              </a:lnSpc>
              <a:spcBef>
                <a:spcPct val="0"/>
              </a:spcBef>
              <a:spcAft>
                <a:spcPct val="0"/>
              </a:spcAft>
              <a:buClr>
                <a:srgbClr val="001ADC"/>
              </a:buClr>
              <a:buSzPct val="100000"/>
              <a:buFont typeface="Wingdings" panose="05000000000000000000" pitchFamily="2" charset="2"/>
              <a:buNone/>
            </a:pPr>
            <a:r>
              <a:rPr kumimoji="1" lang="en-US" altLang="zh-CN" sz="1200" b="1">
                <a:solidFill>
                  <a:srgbClr val="000000"/>
                </a:solidFill>
              </a:rPr>
              <a:t>B</a:t>
            </a:r>
          </a:p>
        </p:txBody>
      </p:sp>
      <p:sp>
        <p:nvSpPr>
          <p:cNvPr id="187" name="Line 36"/>
          <p:cNvSpPr>
            <a:spLocks noChangeShapeType="1"/>
          </p:cNvSpPr>
          <p:nvPr/>
        </p:nvSpPr>
        <p:spPr bwMode="auto">
          <a:xfrm flipV="1">
            <a:off x="6096056" y="2779465"/>
            <a:ext cx="215900" cy="0"/>
          </a:xfrm>
          <a:prstGeom prst="line">
            <a:avLst/>
          </a:prstGeom>
          <a:noFill/>
          <a:ln w="12700">
            <a:solidFill>
              <a:srgbClr val="000000"/>
            </a:solidFill>
            <a:round/>
            <a:tailEnd type="triangle" w="med" len="med"/>
          </a:ln>
          <a:extLst>
            <a:ext uri="{909E8E84-426E-40DD-AFC4-6F175D3DCCD1}">
              <a14:hiddenFill xmlns:a14="http://schemas.microsoft.com/office/drawing/2010/main">
                <a:noFill/>
              </a14:hiddenFill>
            </a:ext>
          </a:extLst>
        </p:spPr>
        <p:txBody>
          <a:bodyPr wrap="none" anchor="ctr"/>
          <a:lstStyle/>
          <a:p>
            <a:pPr algn="ctr" eaLnBrk="0" fontAlgn="ctr" hangingPunct="0">
              <a:lnSpc>
                <a:spcPct val="85000"/>
              </a:lnSpc>
              <a:spcBef>
                <a:spcPct val="0"/>
              </a:spcBef>
              <a:spcAft>
                <a:spcPct val="0"/>
              </a:spcAft>
              <a:buClr>
                <a:srgbClr val="001ADC"/>
              </a:buClr>
              <a:buSzPct val="100000"/>
              <a:buFont typeface="Wingdings" panose="05000000000000000000" pitchFamily="2" charset="2"/>
              <a:buNone/>
            </a:pPr>
            <a:endParaRPr kumimoji="1" lang="zh-CN" altLang="en-US" sz="1400" b="1">
              <a:solidFill>
                <a:srgbClr val="000000"/>
              </a:solidFill>
            </a:endParaRPr>
          </a:p>
        </p:txBody>
      </p:sp>
      <p:sp>
        <p:nvSpPr>
          <p:cNvPr id="188" name="Line 37"/>
          <p:cNvSpPr>
            <a:spLocks noChangeShapeType="1"/>
          </p:cNvSpPr>
          <p:nvPr/>
        </p:nvSpPr>
        <p:spPr bwMode="auto">
          <a:xfrm flipV="1">
            <a:off x="6096056" y="3359721"/>
            <a:ext cx="215900" cy="0"/>
          </a:xfrm>
          <a:prstGeom prst="line">
            <a:avLst/>
          </a:prstGeom>
          <a:noFill/>
          <a:ln w="12700">
            <a:solidFill>
              <a:srgbClr val="000000"/>
            </a:solidFill>
            <a:round/>
            <a:tailEnd type="triangle" w="med" len="med"/>
          </a:ln>
          <a:extLst>
            <a:ext uri="{909E8E84-426E-40DD-AFC4-6F175D3DCCD1}">
              <a14:hiddenFill xmlns:a14="http://schemas.microsoft.com/office/drawing/2010/main">
                <a:noFill/>
              </a14:hiddenFill>
            </a:ext>
          </a:extLst>
        </p:spPr>
        <p:txBody>
          <a:bodyPr wrap="none" anchor="ctr"/>
          <a:lstStyle/>
          <a:p>
            <a:pPr algn="ctr" eaLnBrk="0" fontAlgn="ctr" hangingPunct="0">
              <a:lnSpc>
                <a:spcPct val="85000"/>
              </a:lnSpc>
              <a:spcBef>
                <a:spcPct val="0"/>
              </a:spcBef>
              <a:spcAft>
                <a:spcPct val="0"/>
              </a:spcAft>
              <a:buClr>
                <a:srgbClr val="001ADC"/>
              </a:buClr>
              <a:buSzPct val="100000"/>
              <a:buFont typeface="Wingdings" panose="05000000000000000000" pitchFamily="2" charset="2"/>
              <a:buNone/>
            </a:pPr>
            <a:endParaRPr kumimoji="1" lang="zh-CN" altLang="en-US" sz="1400" b="1">
              <a:solidFill>
                <a:srgbClr val="000000"/>
              </a:solidFill>
            </a:endParaRPr>
          </a:p>
        </p:txBody>
      </p:sp>
      <p:sp>
        <p:nvSpPr>
          <p:cNvPr id="189" name="Line 55"/>
          <p:cNvSpPr>
            <a:spLocks noChangeShapeType="1"/>
          </p:cNvSpPr>
          <p:nvPr/>
        </p:nvSpPr>
        <p:spPr bwMode="auto">
          <a:xfrm>
            <a:off x="6528048" y="2780928"/>
            <a:ext cx="864096" cy="0"/>
          </a:xfrm>
          <a:prstGeom prst="line">
            <a:avLst/>
          </a:prstGeom>
          <a:noFill/>
          <a:ln w="12700">
            <a:solidFill>
              <a:srgbClr val="000000"/>
            </a:solidFill>
            <a:round/>
            <a:tailEnd type="triangle" w="med" len="med"/>
          </a:ln>
          <a:extLst>
            <a:ext uri="{909E8E84-426E-40DD-AFC4-6F175D3DCCD1}">
              <a14:hiddenFill xmlns:a14="http://schemas.microsoft.com/office/drawing/2010/main">
                <a:noFill/>
              </a14:hiddenFill>
            </a:ext>
          </a:extLst>
        </p:spPr>
        <p:txBody>
          <a:bodyPr wrap="none" anchor="ctr"/>
          <a:lstStyle/>
          <a:p>
            <a:pPr algn="ctr" eaLnBrk="0" fontAlgn="ctr" hangingPunct="0">
              <a:lnSpc>
                <a:spcPct val="85000"/>
              </a:lnSpc>
              <a:spcBef>
                <a:spcPct val="0"/>
              </a:spcBef>
              <a:spcAft>
                <a:spcPct val="0"/>
              </a:spcAft>
              <a:buClr>
                <a:srgbClr val="001ADC"/>
              </a:buClr>
              <a:buSzPct val="100000"/>
              <a:buFont typeface="Wingdings" panose="05000000000000000000" pitchFamily="2" charset="2"/>
              <a:buNone/>
            </a:pPr>
            <a:endParaRPr kumimoji="1" lang="zh-CN" altLang="en-US" sz="1400" b="1">
              <a:solidFill>
                <a:srgbClr val="000000"/>
              </a:solidFill>
            </a:endParaRPr>
          </a:p>
        </p:txBody>
      </p:sp>
      <p:grpSp>
        <p:nvGrpSpPr>
          <p:cNvPr id="190" name="组合 279"/>
          <p:cNvGrpSpPr/>
          <p:nvPr/>
        </p:nvGrpSpPr>
        <p:grpSpPr>
          <a:xfrm>
            <a:off x="5303100" y="2060823"/>
            <a:ext cx="791790" cy="1800225"/>
            <a:chOff x="3132139" y="3933056"/>
            <a:chExt cx="863600" cy="1800225"/>
          </a:xfrm>
        </p:grpSpPr>
        <p:sp>
          <p:nvSpPr>
            <p:cNvPr id="191" name="Rectangle 16"/>
            <p:cNvSpPr>
              <a:spLocks noChangeAspect="1" noChangeArrowheads="1"/>
            </p:cNvSpPr>
            <p:nvPr/>
          </p:nvSpPr>
          <p:spPr bwMode="auto">
            <a:xfrm>
              <a:off x="3132139" y="3933056"/>
              <a:ext cx="863600" cy="1800225"/>
            </a:xfrm>
            <a:prstGeom prst="rect">
              <a:avLst/>
            </a:prstGeom>
            <a:solidFill>
              <a:srgbClr val="FFFFFF"/>
            </a:solidFill>
            <a:ln w="28575">
              <a:solidFill>
                <a:srgbClr val="000000"/>
              </a:solidFill>
              <a:miter lim="800000"/>
            </a:ln>
          </p:spPr>
          <p:txBody>
            <a:bodyPr wrap="none" rIns="36000" anchor="ctr"/>
            <a:lstStyle/>
            <a:p>
              <a:pPr algn="r" eaLnBrk="0" fontAlgn="ctr" hangingPunct="0">
                <a:lnSpc>
                  <a:spcPct val="85000"/>
                </a:lnSpc>
                <a:spcBef>
                  <a:spcPct val="0"/>
                </a:spcBef>
                <a:spcAft>
                  <a:spcPct val="0"/>
                </a:spcAft>
                <a:buClr>
                  <a:srgbClr val="001ADC"/>
                </a:buClr>
                <a:buSzPct val="100000"/>
                <a:buFont typeface="Wingdings" panose="05000000000000000000" pitchFamily="2" charset="2"/>
                <a:buNone/>
              </a:pPr>
              <a:r>
                <a:rPr kumimoji="1" lang="zh-CN" altLang="en-US" sz="1100" b="1" dirty="0">
                  <a:solidFill>
                    <a:srgbClr val="000000"/>
                  </a:solidFill>
                  <a:latin typeface="黑体" panose="02010609060101010101" pitchFamily="49" charset="-122"/>
                </a:rPr>
                <a:t>寄存器堆</a:t>
              </a:r>
            </a:p>
          </p:txBody>
        </p:sp>
        <p:sp>
          <p:nvSpPr>
            <p:cNvPr id="192" name="Text Box 17"/>
            <p:cNvSpPr txBox="1">
              <a:spLocks noChangeArrowheads="1"/>
            </p:cNvSpPr>
            <p:nvPr/>
          </p:nvSpPr>
          <p:spPr bwMode="auto">
            <a:xfrm>
              <a:off x="3168333" y="4004493"/>
              <a:ext cx="307510" cy="2609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lIns="0" tIns="0" rIns="0" bIns="0">
              <a:spAutoFit/>
            </a:bodyPr>
            <a:lstStyle>
              <a:lvl1pPr eaLnBrk="0" hangingPunct="0">
                <a:defRPr kumimoji="1"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1400">
                  <a:solidFill>
                    <a:schemeClr val="tx1"/>
                  </a:solidFill>
                  <a:latin typeface="Times New Roman" panose="02020603050405020304" pitchFamily="18" charset="0"/>
                  <a:ea typeface="宋体" panose="02010600030101010101" pitchFamily="2" charset="-122"/>
                </a:defRPr>
              </a:lvl5pPr>
              <a:lvl6pPr marL="2514600" indent="-228600" algn="ctr" eaLnBrk="0" fontAlgn="ctr" hangingPunct="0">
                <a:spcBef>
                  <a:spcPct val="0"/>
                </a:spcBef>
                <a:spcAft>
                  <a:spcPct val="0"/>
                </a:spcAft>
                <a:defRPr kumimoji="1" sz="1400">
                  <a:solidFill>
                    <a:schemeClr val="tx1"/>
                  </a:solidFill>
                  <a:latin typeface="Times New Roman" panose="02020603050405020304" pitchFamily="18" charset="0"/>
                  <a:ea typeface="宋体" panose="02010600030101010101" pitchFamily="2" charset="-122"/>
                </a:defRPr>
              </a:lvl6pPr>
              <a:lvl7pPr marL="2971800" indent="-228600" algn="ctr" eaLnBrk="0" fontAlgn="ctr" hangingPunct="0">
                <a:spcBef>
                  <a:spcPct val="0"/>
                </a:spcBef>
                <a:spcAft>
                  <a:spcPct val="0"/>
                </a:spcAft>
                <a:defRPr kumimoji="1" sz="1400">
                  <a:solidFill>
                    <a:schemeClr val="tx1"/>
                  </a:solidFill>
                  <a:latin typeface="Times New Roman" panose="02020603050405020304" pitchFamily="18" charset="0"/>
                  <a:ea typeface="宋体" panose="02010600030101010101" pitchFamily="2" charset="-122"/>
                </a:defRPr>
              </a:lvl7pPr>
              <a:lvl8pPr marL="3429000" indent="-228600" algn="ctr" eaLnBrk="0" fontAlgn="ctr" hangingPunct="0">
                <a:spcBef>
                  <a:spcPct val="0"/>
                </a:spcBef>
                <a:spcAft>
                  <a:spcPct val="0"/>
                </a:spcAft>
                <a:defRPr kumimoji="1" sz="1400">
                  <a:solidFill>
                    <a:schemeClr val="tx1"/>
                  </a:solidFill>
                  <a:latin typeface="Times New Roman" panose="02020603050405020304" pitchFamily="18" charset="0"/>
                  <a:ea typeface="宋体" panose="02010600030101010101" pitchFamily="2" charset="-122"/>
                </a:defRPr>
              </a:lvl8pPr>
              <a:lvl9pPr marL="3886200" indent="-228600" algn="ctr" eaLnBrk="0" fontAlgn="ctr" hangingPunct="0">
                <a:spcBef>
                  <a:spcPct val="0"/>
                </a:spcBef>
                <a:spcAft>
                  <a:spcPct val="0"/>
                </a:spcAft>
                <a:defRPr kumimoji="1" sz="1400">
                  <a:solidFill>
                    <a:schemeClr val="tx1"/>
                  </a:solidFill>
                  <a:latin typeface="Times New Roman" panose="02020603050405020304" pitchFamily="18" charset="0"/>
                  <a:ea typeface="宋体" panose="02010600030101010101" pitchFamily="2" charset="-122"/>
                </a:defRPr>
              </a:lvl9pPr>
            </a:lstStyle>
            <a:p>
              <a:pPr eaLnBrk="1" fontAlgn="ctr" hangingPunct="1">
                <a:lnSpc>
                  <a:spcPct val="85000"/>
                </a:lnSpc>
                <a:spcBef>
                  <a:spcPct val="0"/>
                </a:spcBef>
                <a:spcAft>
                  <a:spcPct val="0"/>
                </a:spcAft>
                <a:buClr>
                  <a:srgbClr val="001ADC"/>
                </a:buClr>
                <a:buSzPct val="100000"/>
                <a:buFont typeface="Wingdings" panose="05000000000000000000" pitchFamily="2" charset="2"/>
                <a:buNone/>
              </a:pPr>
              <a:r>
                <a:rPr lang="en-US" altLang="zh-CN" sz="1000" b="1" dirty="0">
                  <a:solidFill>
                    <a:srgbClr val="000000"/>
                  </a:solidFill>
                </a:rPr>
                <a:t>Read </a:t>
              </a:r>
            </a:p>
            <a:p>
              <a:pPr eaLnBrk="1" fontAlgn="ctr" hangingPunct="1">
                <a:lnSpc>
                  <a:spcPct val="85000"/>
                </a:lnSpc>
                <a:spcBef>
                  <a:spcPct val="0"/>
                </a:spcBef>
                <a:spcAft>
                  <a:spcPct val="0"/>
                </a:spcAft>
                <a:buClr>
                  <a:srgbClr val="001ADC"/>
                </a:buClr>
                <a:buSzPct val="100000"/>
                <a:buFont typeface="Wingdings" panose="05000000000000000000" pitchFamily="2" charset="2"/>
                <a:buNone/>
              </a:pPr>
              <a:r>
                <a:rPr lang="en-US" altLang="zh-CN" sz="1000" b="1" dirty="0">
                  <a:solidFill>
                    <a:srgbClr val="000000"/>
                  </a:solidFill>
                </a:rPr>
                <a:t>Reg1</a:t>
              </a:r>
            </a:p>
          </p:txBody>
        </p:sp>
        <p:sp>
          <p:nvSpPr>
            <p:cNvPr id="193" name="Text Box 18"/>
            <p:cNvSpPr txBox="1">
              <a:spLocks noChangeArrowheads="1"/>
            </p:cNvSpPr>
            <p:nvPr/>
          </p:nvSpPr>
          <p:spPr bwMode="auto">
            <a:xfrm>
              <a:off x="3154044" y="4420418"/>
              <a:ext cx="307510" cy="2609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lIns="0" tIns="0" rIns="0" bIns="0">
              <a:spAutoFit/>
            </a:bodyPr>
            <a:lstStyle>
              <a:lvl1pPr eaLnBrk="0" hangingPunct="0">
                <a:defRPr kumimoji="1"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1400">
                  <a:solidFill>
                    <a:schemeClr val="tx1"/>
                  </a:solidFill>
                  <a:latin typeface="Times New Roman" panose="02020603050405020304" pitchFamily="18" charset="0"/>
                  <a:ea typeface="宋体" panose="02010600030101010101" pitchFamily="2" charset="-122"/>
                </a:defRPr>
              </a:lvl5pPr>
              <a:lvl6pPr marL="2514600" indent="-228600" algn="ctr" eaLnBrk="0" fontAlgn="ctr" hangingPunct="0">
                <a:spcBef>
                  <a:spcPct val="0"/>
                </a:spcBef>
                <a:spcAft>
                  <a:spcPct val="0"/>
                </a:spcAft>
                <a:defRPr kumimoji="1" sz="1400">
                  <a:solidFill>
                    <a:schemeClr val="tx1"/>
                  </a:solidFill>
                  <a:latin typeface="Times New Roman" panose="02020603050405020304" pitchFamily="18" charset="0"/>
                  <a:ea typeface="宋体" panose="02010600030101010101" pitchFamily="2" charset="-122"/>
                </a:defRPr>
              </a:lvl6pPr>
              <a:lvl7pPr marL="2971800" indent="-228600" algn="ctr" eaLnBrk="0" fontAlgn="ctr" hangingPunct="0">
                <a:spcBef>
                  <a:spcPct val="0"/>
                </a:spcBef>
                <a:spcAft>
                  <a:spcPct val="0"/>
                </a:spcAft>
                <a:defRPr kumimoji="1" sz="1400">
                  <a:solidFill>
                    <a:schemeClr val="tx1"/>
                  </a:solidFill>
                  <a:latin typeface="Times New Roman" panose="02020603050405020304" pitchFamily="18" charset="0"/>
                  <a:ea typeface="宋体" panose="02010600030101010101" pitchFamily="2" charset="-122"/>
                </a:defRPr>
              </a:lvl7pPr>
              <a:lvl8pPr marL="3429000" indent="-228600" algn="ctr" eaLnBrk="0" fontAlgn="ctr" hangingPunct="0">
                <a:spcBef>
                  <a:spcPct val="0"/>
                </a:spcBef>
                <a:spcAft>
                  <a:spcPct val="0"/>
                </a:spcAft>
                <a:defRPr kumimoji="1" sz="1400">
                  <a:solidFill>
                    <a:schemeClr val="tx1"/>
                  </a:solidFill>
                  <a:latin typeface="Times New Roman" panose="02020603050405020304" pitchFamily="18" charset="0"/>
                  <a:ea typeface="宋体" panose="02010600030101010101" pitchFamily="2" charset="-122"/>
                </a:defRPr>
              </a:lvl8pPr>
              <a:lvl9pPr marL="3886200" indent="-228600" algn="ctr" eaLnBrk="0" fontAlgn="ctr" hangingPunct="0">
                <a:spcBef>
                  <a:spcPct val="0"/>
                </a:spcBef>
                <a:spcAft>
                  <a:spcPct val="0"/>
                </a:spcAft>
                <a:defRPr kumimoji="1" sz="1400">
                  <a:solidFill>
                    <a:schemeClr val="tx1"/>
                  </a:solidFill>
                  <a:latin typeface="Times New Roman" panose="02020603050405020304" pitchFamily="18" charset="0"/>
                  <a:ea typeface="宋体" panose="02010600030101010101" pitchFamily="2" charset="-122"/>
                </a:defRPr>
              </a:lvl9pPr>
            </a:lstStyle>
            <a:p>
              <a:pPr eaLnBrk="1" fontAlgn="ctr" hangingPunct="1">
                <a:lnSpc>
                  <a:spcPct val="85000"/>
                </a:lnSpc>
                <a:spcBef>
                  <a:spcPct val="0"/>
                </a:spcBef>
                <a:spcAft>
                  <a:spcPct val="0"/>
                </a:spcAft>
                <a:buClr>
                  <a:srgbClr val="001ADC"/>
                </a:buClr>
                <a:buSzPct val="100000"/>
                <a:buFont typeface="Wingdings" panose="05000000000000000000" pitchFamily="2" charset="2"/>
                <a:buNone/>
              </a:pPr>
              <a:r>
                <a:rPr lang="en-US" altLang="zh-CN" sz="1000" b="1" dirty="0">
                  <a:solidFill>
                    <a:srgbClr val="000000"/>
                  </a:solidFill>
                </a:rPr>
                <a:t>Read </a:t>
              </a:r>
            </a:p>
            <a:p>
              <a:pPr eaLnBrk="1" fontAlgn="ctr" hangingPunct="1">
                <a:lnSpc>
                  <a:spcPct val="85000"/>
                </a:lnSpc>
                <a:spcBef>
                  <a:spcPct val="0"/>
                </a:spcBef>
                <a:spcAft>
                  <a:spcPct val="0"/>
                </a:spcAft>
                <a:buClr>
                  <a:srgbClr val="001ADC"/>
                </a:buClr>
                <a:buSzPct val="100000"/>
                <a:buFont typeface="Wingdings" panose="05000000000000000000" pitchFamily="2" charset="2"/>
                <a:buNone/>
              </a:pPr>
              <a:r>
                <a:rPr lang="en-US" altLang="zh-CN" sz="1000" b="1" dirty="0">
                  <a:solidFill>
                    <a:srgbClr val="000000"/>
                  </a:solidFill>
                </a:rPr>
                <a:t>Reg2</a:t>
              </a:r>
            </a:p>
          </p:txBody>
        </p:sp>
        <p:sp>
          <p:nvSpPr>
            <p:cNvPr id="194" name="Text Box 19"/>
            <p:cNvSpPr txBox="1">
              <a:spLocks noChangeArrowheads="1"/>
            </p:cNvSpPr>
            <p:nvPr/>
          </p:nvSpPr>
          <p:spPr bwMode="auto">
            <a:xfrm>
              <a:off x="3168333" y="4941118"/>
              <a:ext cx="346988" cy="2609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lIns="0" tIns="0" rIns="0" bIns="0">
              <a:spAutoFit/>
            </a:bodyPr>
            <a:lstStyle>
              <a:lvl1pPr eaLnBrk="0" hangingPunct="0">
                <a:defRPr kumimoji="1"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1400">
                  <a:solidFill>
                    <a:schemeClr val="tx1"/>
                  </a:solidFill>
                  <a:latin typeface="Times New Roman" panose="02020603050405020304" pitchFamily="18" charset="0"/>
                  <a:ea typeface="宋体" panose="02010600030101010101" pitchFamily="2" charset="-122"/>
                </a:defRPr>
              </a:lvl5pPr>
              <a:lvl6pPr marL="2514600" indent="-228600" algn="ctr" eaLnBrk="0" fontAlgn="ctr" hangingPunct="0">
                <a:spcBef>
                  <a:spcPct val="0"/>
                </a:spcBef>
                <a:spcAft>
                  <a:spcPct val="0"/>
                </a:spcAft>
                <a:defRPr kumimoji="1" sz="1400">
                  <a:solidFill>
                    <a:schemeClr val="tx1"/>
                  </a:solidFill>
                  <a:latin typeface="Times New Roman" panose="02020603050405020304" pitchFamily="18" charset="0"/>
                  <a:ea typeface="宋体" panose="02010600030101010101" pitchFamily="2" charset="-122"/>
                </a:defRPr>
              </a:lvl6pPr>
              <a:lvl7pPr marL="2971800" indent="-228600" algn="ctr" eaLnBrk="0" fontAlgn="ctr" hangingPunct="0">
                <a:spcBef>
                  <a:spcPct val="0"/>
                </a:spcBef>
                <a:spcAft>
                  <a:spcPct val="0"/>
                </a:spcAft>
                <a:defRPr kumimoji="1" sz="1400">
                  <a:solidFill>
                    <a:schemeClr val="tx1"/>
                  </a:solidFill>
                  <a:latin typeface="Times New Roman" panose="02020603050405020304" pitchFamily="18" charset="0"/>
                  <a:ea typeface="宋体" panose="02010600030101010101" pitchFamily="2" charset="-122"/>
                </a:defRPr>
              </a:lvl7pPr>
              <a:lvl8pPr marL="3429000" indent="-228600" algn="ctr" eaLnBrk="0" fontAlgn="ctr" hangingPunct="0">
                <a:spcBef>
                  <a:spcPct val="0"/>
                </a:spcBef>
                <a:spcAft>
                  <a:spcPct val="0"/>
                </a:spcAft>
                <a:defRPr kumimoji="1" sz="1400">
                  <a:solidFill>
                    <a:schemeClr val="tx1"/>
                  </a:solidFill>
                  <a:latin typeface="Times New Roman" panose="02020603050405020304" pitchFamily="18" charset="0"/>
                  <a:ea typeface="宋体" panose="02010600030101010101" pitchFamily="2" charset="-122"/>
                </a:defRPr>
              </a:lvl8pPr>
              <a:lvl9pPr marL="3886200" indent="-228600" algn="ctr" eaLnBrk="0" fontAlgn="ctr" hangingPunct="0">
                <a:spcBef>
                  <a:spcPct val="0"/>
                </a:spcBef>
                <a:spcAft>
                  <a:spcPct val="0"/>
                </a:spcAft>
                <a:defRPr kumimoji="1" sz="1400">
                  <a:solidFill>
                    <a:schemeClr val="tx1"/>
                  </a:solidFill>
                  <a:latin typeface="Times New Roman" panose="02020603050405020304" pitchFamily="18" charset="0"/>
                  <a:ea typeface="宋体" panose="02010600030101010101" pitchFamily="2" charset="-122"/>
                </a:defRPr>
              </a:lvl9pPr>
            </a:lstStyle>
            <a:p>
              <a:pPr eaLnBrk="1" fontAlgn="ctr" hangingPunct="1">
                <a:lnSpc>
                  <a:spcPct val="85000"/>
                </a:lnSpc>
                <a:spcBef>
                  <a:spcPct val="0"/>
                </a:spcBef>
                <a:spcAft>
                  <a:spcPct val="0"/>
                </a:spcAft>
                <a:buClr>
                  <a:srgbClr val="001ADC"/>
                </a:buClr>
                <a:buSzPct val="100000"/>
                <a:buFont typeface="Wingdings" panose="05000000000000000000" pitchFamily="2" charset="2"/>
                <a:buNone/>
              </a:pPr>
              <a:r>
                <a:rPr lang="en-US" altLang="zh-CN" sz="1000" b="1">
                  <a:solidFill>
                    <a:srgbClr val="000000"/>
                  </a:solidFill>
                </a:rPr>
                <a:t>Write</a:t>
              </a:r>
              <a:endParaRPr lang="en-US" altLang="zh-CN" sz="1000" b="1" dirty="0">
                <a:solidFill>
                  <a:srgbClr val="000000"/>
                </a:solidFill>
              </a:endParaRPr>
            </a:p>
            <a:p>
              <a:pPr eaLnBrk="1" fontAlgn="ctr" hangingPunct="1">
                <a:lnSpc>
                  <a:spcPct val="85000"/>
                </a:lnSpc>
                <a:spcBef>
                  <a:spcPct val="0"/>
                </a:spcBef>
                <a:spcAft>
                  <a:spcPct val="0"/>
                </a:spcAft>
                <a:buClr>
                  <a:srgbClr val="001ADC"/>
                </a:buClr>
                <a:buSzPct val="100000"/>
                <a:buFont typeface="Wingdings" panose="05000000000000000000" pitchFamily="2" charset="2"/>
                <a:buNone/>
              </a:pPr>
              <a:r>
                <a:rPr lang="en-US" altLang="zh-CN" sz="1000" b="1" dirty="0" err="1">
                  <a:solidFill>
                    <a:srgbClr val="000000"/>
                  </a:solidFill>
                </a:rPr>
                <a:t>Reg</a:t>
              </a:r>
              <a:endParaRPr lang="en-US" altLang="zh-CN" sz="1000" b="1" dirty="0">
                <a:solidFill>
                  <a:srgbClr val="000000"/>
                </a:solidFill>
              </a:endParaRPr>
            </a:p>
          </p:txBody>
        </p:sp>
        <p:sp>
          <p:nvSpPr>
            <p:cNvPr id="195" name="Text Box 20"/>
            <p:cNvSpPr txBox="1">
              <a:spLocks noChangeArrowheads="1"/>
            </p:cNvSpPr>
            <p:nvPr/>
          </p:nvSpPr>
          <p:spPr bwMode="auto">
            <a:xfrm>
              <a:off x="3168333" y="5372918"/>
              <a:ext cx="346988" cy="2609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lIns="0" tIns="0" rIns="0" bIns="0">
              <a:spAutoFit/>
            </a:bodyPr>
            <a:lstStyle>
              <a:lvl1pPr eaLnBrk="0" hangingPunct="0">
                <a:defRPr kumimoji="1"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1400">
                  <a:solidFill>
                    <a:schemeClr val="tx1"/>
                  </a:solidFill>
                  <a:latin typeface="Times New Roman" panose="02020603050405020304" pitchFamily="18" charset="0"/>
                  <a:ea typeface="宋体" panose="02010600030101010101" pitchFamily="2" charset="-122"/>
                </a:defRPr>
              </a:lvl5pPr>
              <a:lvl6pPr marL="2514600" indent="-228600" algn="ctr" eaLnBrk="0" fontAlgn="ctr" hangingPunct="0">
                <a:spcBef>
                  <a:spcPct val="0"/>
                </a:spcBef>
                <a:spcAft>
                  <a:spcPct val="0"/>
                </a:spcAft>
                <a:defRPr kumimoji="1" sz="1400">
                  <a:solidFill>
                    <a:schemeClr val="tx1"/>
                  </a:solidFill>
                  <a:latin typeface="Times New Roman" panose="02020603050405020304" pitchFamily="18" charset="0"/>
                  <a:ea typeface="宋体" panose="02010600030101010101" pitchFamily="2" charset="-122"/>
                </a:defRPr>
              </a:lvl6pPr>
              <a:lvl7pPr marL="2971800" indent="-228600" algn="ctr" eaLnBrk="0" fontAlgn="ctr" hangingPunct="0">
                <a:spcBef>
                  <a:spcPct val="0"/>
                </a:spcBef>
                <a:spcAft>
                  <a:spcPct val="0"/>
                </a:spcAft>
                <a:defRPr kumimoji="1" sz="1400">
                  <a:solidFill>
                    <a:schemeClr val="tx1"/>
                  </a:solidFill>
                  <a:latin typeface="Times New Roman" panose="02020603050405020304" pitchFamily="18" charset="0"/>
                  <a:ea typeface="宋体" panose="02010600030101010101" pitchFamily="2" charset="-122"/>
                </a:defRPr>
              </a:lvl7pPr>
              <a:lvl8pPr marL="3429000" indent="-228600" algn="ctr" eaLnBrk="0" fontAlgn="ctr" hangingPunct="0">
                <a:spcBef>
                  <a:spcPct val="0"/>
                </a:spcBef>
                <a:spcAft>
                  <a:spcPct val="0"/>
                </a:spcAft>
                <a:defRPr kumimoji="1" sz="1400">
                  <a:solidFill>
                    <a:schemeClr val="tx1"/>
                  </a:solidFill>
                  <a:latin typeface="Times New Roman" panose="02020603050405020304" pitchFamily="18" charset="0"/>
                  <a:ea typeface="宋体" panose="02010600030101010101" pitchFamily="2" charset="-122"/>
                </a:defRPr>
              </a:lvl8pPr>
              <a:lvl9pPr marL="3886200" indent="-228600" algn="ctr" eaLnBrk="0" fontAlgn="ctr" hangingPunct="0">
                <a:spcBef>
                  <a:spcPct val="0"/>
                </a:spcBef>
                <a:spcAft>
                  <a:spcPct val="0"/>
                </a:spcAft>
                <a:defRPr kumimoji="1" sz="1400">
                  <a:solidFill>
                    <a:schemeClr val="tx1"/>
                  </a:solidFill>
                  <a:latin typeface="Times New Roman" panose="02020603050405020304" pitchFamily="18" charset="0"/>
                  <a:ea typeface="宋体" panose="02010600030101010101" pitchFamily="2" charset="-122"/>
                </a:defRPr>
              </a:lvl9pPr>
            </a:lstStyle>
            <a:p>
              <a:pPr eaLnBrk="1" fontAlgn="ctr" hangingPunct="1">
                <a:lnSpc>
                  <a:spcPct val="85000"/>
                </a:lnSpc>
                <a:spcBef>
                  <a:spcPct val="0"/>
                </a:spcBef>
                <a:spcAft>
                  <a:spcPct val="0"/>
                </a:spcAft>
                <a:buClr>
                  <a:srgbClr val="001ADC"/>
                </a:buClr>
                <a:buSzPct val="100000"/>
                <a:buFont typeface="Wingdings" panose="05000000000000000000" pitchFamily="2" charset="2"/>
                <a:buNone/>
              </a:pPr>
              <a:r>
                <a:rPr lang="en-US" altLang="zh-CN" sz="1000" b="1">
                  <a:solidFill>
                    <a:srgbClr val="000000"/>
                  </a:solidFill>
                </a:rPr>
                <a:t>Write</a:t>
              </a:r>
              <a:endParaRPr lang="en-US" altLang="zh-CN" sz="1000" b="1" dirty="0">
                <a:solidFill>
                  <a:srgbClr val="000000"/>
                </a:solidFill>
              </a:endParaRPr>
            </a:p>
            <a:p>
              <a:pPr eaLnBrk="1" fontAlgn="ctr" hangingPunct="1">
                <a:lnSpc>
                  <a:spcPct val="85000"/>
                </a:lnSpc>
                <a:spcBef>
                  <a:spcPct val="0"/>
                </a:spcBef>
                <a:spcAft>
                  <a:spcPct val="0"/>
                </a:spcAft>
                <a:buClr>
                  <a:srgbClr val="001ADC"/>
                </a:buClr>
                <a:buSzPct val="100000"/>
                <a:buFont typeface="Wingdings" panose="05000000000000000000" pitchFamily="2" charset="2"/>
                <a:buNone/>
              </a:pPr>
              <a:r>
                <a:rPr lang="en-US" altLang="zh-CN" sz="1000" b="1" dirty="0">
                  <a:solidFill>
                    <a:srgbClr val="000000"/>
                  </a:solidFill>
                </a:rPr>
                <a:t>Data</a:t>
              </a:r>
            </a:p>
          </p:txBody>
        </p:sp>
        <p:sp>
          <p:nvSpPr>
            <p:cNvPr id="196" name="Text Box 21"/>
            <p:cNvSpPr txBox="1">
              <a:spLocks noChangeArrowheads="1"/>
            </p:cNvSpPr>
            <p:nvPr/>
          </p:nvSpPr>
          <p:spPr bwMode="auto">
            <a:xfrm>
              <a:off x="3613234" y="4291831"/>
              <a:ext cx="35984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square" lIns="0" tIns="0" rIns="0" bIns="0">
              <a:noAutofit/>
            </a:bodyPr>
            <a:lstStyle>
              <a:lvl1pPr eaLnBrk="0" hangingPunct="0">
                <a:defRPr kumimoji="1"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1400">
                  <a:solidFill>
                    <a:schemeClr val="tx1"/>
                  </a:solidFill>
                  <a:latin typeface="Times New Roman" panose="02020603050405020304" pitchFamily="18" charset="0"/>
                  <a:ea typeface="宋体" panose="02010600030101010101" pitchFamily="2" charset="-122"/>
                </a:defRPr>
              </a:lvl5pPr>
              <a:lvl6pPr marL="2514600" indent="-228600" algn="ctr" eaLnBrk="0" fontAlgn="ctr" hangingPunct="0">
                <a:spcBef>
                  <a:spcPct val="0"/>
                </a:spcBef>
                <a:spcAft>
                  <a:spcPct val="0"/>
                </a:spcAft>
                <a:defRPr kumimoji="1" sz="1400">
                  <a:solidFill>
                    <a:schemeClr val="tx1"/>
                  </a:solidFill>
                  <a:latin typeface="Times New Roman" panose="02020603050405020304" pitchFamily="18" charset="0"/>
                  <a:ea typeface="宋体" panose="02010600030101010101" pitchFamily="2" charset="-122"/>
                </a:defRPr>
              </a:lvl6pPr>
              <a:lvl7pPr marL="2971800" indent="-228600" algn="ctr" eaLnBrk="0" fontAlgn="ctr" hangingPunct="0">
                <a:spcBef>
                  <a:spcPct val="0"/>
                </a:spcBef>
                <a:spcAft>
                  <a:spcPct val="0"/>
                </a:spcAft>
                <a:defRPr kumimoji="1" sz="1400">
                  <a:solidFill>
                    <a:schemeClr val="tx1"/>
                  </a:solidFill>
                  <a:latin typeface="Times New Roman" panose="02020603050405020304" pitchFamily="18" charset="0"/>
                  <a:ea typeface="宋体" panose="02010600030101010101" pitchFamily="2" charset="-122"/>
                </a:defRPr>
              </a:lvl7pPr>
              <a:lvl8pPr marL="3429000" indent="-228600" algn="ctr" eaLnBrk="0" fontAlgn="ctr" hangingPunct="0">
                <a:spcBef>
                  <a:spcPct val="0"/>
                </a:spcBef>
                <a:spcAft>
                  <a:spcPct val="0"/>
                </a:spcAft>
                <a:defRPr kumimoji="1" sz="1400">
                  <a:solidFill>
                    <a:schemeClr val="tx1"/>
                  </a:solidFill>
                  <a:latin typeface="Times New Roman" panose="02020603050405020304" pitchFamily="18" charset="0"/>
                  <a:ea typeface="宋体" panose="02010600030101010101" pitchFamily="2" charset="-122"/>
                </a:defRPr>
              </a:lvl8pPr>
              <a:lvl9pPr marL="3886200" indent="-228600" algn="ctr" eaLnBrk="0" fontAlgn="ctr" hangingPunct="0">
                <a:spcBef>
                  <a:spcPct val="0"/>
                </a:spcBef>
                <a:spcAft>
                  <a:spcPct val="0"/>
                </a:spcAft>
                <a:defRPr kumimoji="1" sz="1400">
                  <a:solidFill>
                    <a:schemeClr val="tx1"/>
                  </a:solidFill>
                  <a:latin typeface="Times New Roman" panose="02020603050405020304" pitchFamily="18" charset="0"/>
                  <a:ea typeface="宋体" panose="02010600030101010101" pitchFamily="2" charset="-122"/>
                </a:defRPr>
              </a:lvl9pPr>
            </a:lstStyle>
            <a:p>
              <a:pPr algn="r" eaLnBrk="1" fontAlgn="ctr" hangingPunct="1">
                <a:lnSpc>
                  <a:spcPct val="85000"/>
                </a:lnSpc>
                <a:spcBef>
                  <a:spcPct val="0"/>
                </a:spcBef>
                <a:spcAft>
                  <a:spcPct val="0"/>
                </a:spcAft>
                <a:buClr>
                  <a:srgbClr val="001ADC"/>
                </a:buClr>
                <a:buSzPct val="100000"/>
                <a:buFont typeface="Wingdings" panose="05000000000000000000" pitchFamily="2" charset="2"/>
                <a:buNone/>
              </a:pPr>
              <a:r>
                <a:rPr lang="en-US" altLang="zh-CN" sz="1000" b="1" dirty="0">
                  <a:solidFill>
                    <a:srgbClr val="000000"/>
                  </a:solidFill>
                </a:rPr>
                <a:t>Read </a:t>
              </a:r>
            </a:p>
            <a:p>
              <a:pPr algn="r" eaLnBrk="1" fontAlgn="ctr" hangingPunct="1">
                <a:lnSpc>
                  <a:spcPct val="85000"/>
                </a:lnSpc>
                <a:spcBef>
                  <a:spcPct val="0"/>
                </a:spcBef>
                <a:spcAft>
                  <a:spcPct val="0"/>
                </a:spcAft>
                <a:buClr>
                  <a:srgbClr val="001ADC"/>
                </a:buClr>
                <a:buSzPct val="100000"/>
                <a:buFont typeface="Wingdings" panose="05000000000000000000" pitchFamily="2" charset="2"/>
                <a:buNone/>
              </a:pPr>
              <a:r>
                <a:rPr lang="en-US" altLang="zh-CN" sz="1000" b="1" dirty="0">
                  <a:solidFill>
                    <a:srgbClr val="000000"/>
                  </a:solidFill>
                </a:rPr>
                <a:t>Data1</a:t>
              </a:r>
            </a:p>
          </p:txBody>
        </p:sp>
        <p:sp>
          <p:nvSpPr>
            <p:cNvPr id="197" name="Text Box 22"/>
            <p:cNvSpPr txBox="1">
              <a:spLocks noChangeArrowheads="1"/>
            </p:cNvSpPr>
            <p:nvPr/>
          </p:nvSpPr>
          <p:spPr bwMode="auto">
            <a:xfrm>
              <a:off x="3613234" y="5012556"/>
              <a:ext cx="359842" cy="2609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square" lIns="0" tIns="0" rIns="0" bIns="0">
              <a:spAutoFit/>
            </a:bodyPr>
            <a:lstStyle>
              <a:lvl1pPr eaLnBrk="0" hangingPunct="0">
                <a:defRPr kumimoji="1"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1400">
                  <a:solidFill>
                    <a:schemeClr val="tx1"/>
                  </a:solidFill>
                  <a:latin typeface="Times New Roman" panose="02020603050405020304" pitchFamily="18" charset="0"/>
                  <a:ea typeface="宋体" panose="02010600030101010101" pitchFamily="2" charset="-122"/>
                </a:defRPr>
              </a:lvl5pPr>
              <a:lvl6pPr marL="2514600" indent="-228600" algn="ctr" eaLnBrk="0" fontAlgn="ctr" hangingPunct="0">
                <a:spcBef>
                  <a:spcPct val="0"/>
                </a:spcBef>
                <a:spcAft>
                  <a:spcPct val="0"/>
                </a:spcAft>
                <a:defRPr kumimoji="1" sz="1400">
                  <a:solidFill>
                    <a:schemeClr val="tx1"/>
                  </a:solidFill>
                  <a:latin typeface="Times New Roman" panose="02020603050405020304" pitchFamily="18" charset="0"/>
                  <a:ea typeface="宋体" panose="02010600030101010101" pitchFamily="2" charset="-122"/>
                </a:defRPr>
              </a:lvl6pPr>
              <a:lvl7pPr marL="2971800" indent="-228600" algn="ctr" eaLnBrk="0" fontAlgn="ctr" hangingPunct="0">
                <a:spcBef>
                  <a:spcPct val="0"/>
                </a:spcBef>
                <a:spcAft>
                  <a:spcPct val="0"/>
                </a:spcAft>
                <a:defRPr kumimoji="1" sz="1400">
                  <a:solidFill>
                    <a:schemeClr val="tx1"/>
                  </a:solidFill>
                  <a:latin typeface="Times New Roman" panose="02020603050405020304" pitchFamily="18" charset="0"/>
                  <a:ea typeface="宋体" panose="02010600030101010101" pitchFamily="2" charset="-122"/>
                </a:defRPr>
              </a:lvl7pPr>
              <a:lvl8pPr marL="3429000" indent="-228600" algn="ctr" eaLnBrk="0" fontAlgn="ctr" hangingPunct="0">
                <a:spcBef>
                  <a:spcPct val="0"/>
                </a:spcBef>
                <a:spcAft>
                  <a:spcPct val="0"/>
                </a:spcAft>
                <a:defRPr kumimoji="1" sz="1400">
                  <a:solidFill>
                    <a:schemeClr val="tx1"/>
                  </a:solidFill>
                  <a:latin typeface="Times New Roman" panose="02020603050405020304" pitchFamily="18" charset="0"/>
                  <a:ea typeface="宋体" panose="02010600030101010101" pitchFamily="2" charset="-122"/>
                </a:defRPr>
              </a:lvl8pPr>
              <a:lvl9pPr marL="3886200" indent="-228600" algn="ctr" eaLnBrk="0" fontAlgn="ctr" hangingPunct="0">
                <a:spcBef>
                  <a:spcPct val="0"/>
                </a:spcBef>
                <a:spcAft>
                  <a:spcPct val="0"/>
                </a:spcAft>
                <a:defRPr kumimoji="1" sz="1400">
                  <a:solidFill>
                    <a:schemeClr val="tx1"/>
                  </a:solidFill>
                  <a:latin typeface="Times New Roman" panose="02020603050405020304" pitchFamily="18" charset="0"/>
                  <a:ea typeface="宋体" panose="02010600030101010101" pitchFamily="2" charset="-122"/>
                </a:defRPr>
              </a:lvl9pPr>
            </a:lstStyle>
            <a:p>
              <a:pPr algn="r" eaLnBrk="1" fontAlgn="ctr" hangingPunct="1">
                <a:lnSpc>
                  <a:spcPct val="85000"/>
                </a:lnSpc>
                <a:spcBef>
                  <a:spcPct val="0"/>
                </a:spcBef>
                <a:spcAft>
                  <a:spcPct val="0"/>
                </a:spcAft>
                <a:buClr>
                  <a:srgbClr val="001ADC"/>
                </a:buClr>
                <a:buSzPct val="100000"/>
                <a:buFont typeface="Wingdings" panose="05000000000000000000" pitchFamily="2" charset="2"/>
                <a:buNone/>
              </a:pPr>
              <a:r>
                <a:rPr lang="en-US" altLang="zh-CN" sz="1000" b="1" dirty="0">
                  <a:solidFill>
                    <a:srgbClr val="000000"/>
                  </a:solidFill>
                </a:rPr>
                <a:t>Read </a:t>
              </a:r>
            </a:p>
            <a:p>
              <a:pPr algn="r" eaLnBrk="1" fontAlgn="ctr" hangingPunct="1">
                <a:lnSpc>
                  <a:spcPct val="85000"/>
                </a:lnSpc>
                <a:spcBef>
                  <a:spcPct val="0"/>
                </a:spcBef>
                <a:spcAft>
                  <a:spcPct val="0"/>
                </a:spcAft>
                <a:buClr>
                  <a:srgbClr val="001ADC"/>
                </a:buClr>
                <a:buSzPct val="100000"/>
                <a:buFont typeface="Wingdings" panose="05000000000000000000" pitchFamily="2" charset="2"/>
                <a:buNone/>
              </a:pPr>
              <a:r>
                <a:rPr lang="en-US" altLang="zh-CN" sz="1000" b="1" dirty="0">
                  <a:solidFill>
                    <a:srgbClr val="000000"/>
                  </a:solidFill>
                </a:rPr>
                <a:t>Data2</a:t>
              </a:r>
            </a:p>
          </p:txBody>
        </p:sp>
      </p:grpSp>
      <p:grpSp>
        <p:nvGrpSpPr>
          <p:cNvPr id="198" name="组合 300"/>
          <p:cNvGrpSpPr/>
          <p:nvPr/>
        </p:nvGrpSpPr>
        <p:grpSpPr>
          <a:xfrm>
            <a:off x="5879914" y="3764856"/>
            <a:ext cx="72008" cy="80540"/>
            <a:chOff x="287524" y="3070225"/>
            <a:chExt cx="72008" cy="80540"/>
          </a:xfrm>
        </p:grpSpPr>
        <p:cxnSp>
          <p:nvCxnSpPr>
            <p:cNvPr id="199" name="直接连接符 198"/>
            <p:cNvCxnSpPr/>
            <p:nvPr/>
          </p:nvCxnSpPr>
          <p:spPr bwMode="auto">
            <a:xfrm flipH="1">
              <a:off x="287524" y="3070225"/>
              <a:ext cx="36004" cy="80540"/>
            </a:xfrm>
            <a:prstGeom prst="line">
              <a:avLst/>
            </a:prstGeom>
            <a:noFill/>
            <a:ln w="19050" cap="flat" cmpd="sng" algn="ctr">
              <a:solidFill>
                <a:schemeClr val="tx1"/>
              </a:solidFill>
              <a:prstDash val="solid"/>
              <a:round/>
              <a:headEnd type="none" w="med" len="med"/>
              <a:tailEnd type="none" w="med" len="med"/>
            </a:ln>
            <a:effectLst/>
          </p:spPr>
        </p:cxnSp>
        <p:cxnSp>
          <p:nvCxnSpPr>
            <p:cNvPr id="200" name="直接连接符 199"/>
            <p:cNvCxnSpPr/>
            <p:nvPr/>
          </p:nvCxnSpPr>
          <p:spPr bwMode="auto">
            <a:xfrm>
              <a:off x="323528" y="3070225"/>
              <a:ext cx="36004" cy="80540"/>
            </a:xfrm>
            <a:prstGeom prst="line">
              <a:avLst/>
            </a:prstGeom>
            <a:noFill/>
            <a:ln w="19050" cap="flat" cmpd="sng" algn="ctr">
              <a:solidFill>
                <a:schemeClr val="tx1"/>
              </a:solidFill>
              <a:prstDash val="solid"/>
              <a:round/>
              <a:headEnd type="none" w="med" len="med"/>
              <a:tailEnd type="none" w="med" len="med"/>
            </a:ln>
            <a:effectLst/>
          </p:spPr>
        </p:cxnSp>
      </p:grpSp>
      <p:grpSp>
        <p:nvGrpSpPr>
          <p:cNvPr id="201" name="组合 311"/>
          <p:cNvGrpSpPr/>
          <p:nvPr/>
        </p:nvGrpSpPr>
        <p:grpSpPr>
          <a:xfrm>
            <a:off x="6384056" y="3425657"/>
            <a:ext cx="72008" cy="80540"/>
            <a:chOff x="287524" y="3070225"/>
            <a:chExt cx="72008" cy="80540"/>
          </a:xfrm>
        </p:grpSpPr>
        <p:cxnSp>
          <p:nvCxnSpPr>
            <p:cNvPr id="202" name="直接连接符 201"/>
            <p:cNvCxnSpPr/>
            <p:nvPr/>
          </p:nvCxnSpPr>
          <p:spPr bwMode="auto">
            <a:xfrm flipH="1">
              <a:off x="287524" y="3070225"/>
              <a:ext cx="36004" cy="80540"/>
            </a:xfrm>
            <a:prstGeom prst="line">
              <a:avLst/>
            </a:prstGeom>
            <a:noFill/>
            <a:ln w="19050" cap="flat" cmpd="sng" algn="ctr">
              <a:solidFill>
                <a:schemeClr val="tx1"/>
              </a:solidFill>
              <a:prstDash val="solid"/>
              <a:round/>
              <a:headEnd type="none" w="med" len="med"/>
              <a:tailEnd type="none" w="med" len="med"/>
            </a:ln>
            <a:effectLst/>
          </p:spPr>
        </p:cxnSp>
        <p:cxnSp>
          <p:nvCxnSpPr>
            <p:cNvPr id="203" name="直接连接符 202"/>
            <p:cNvCxnSpPr/>
            <p:nvPr/>
          </p:nvCxnSpPr>
          <p:spPr bwMode="auto">
            <a:xfrm>
              <a:off x="323528" y="3070225"/>
              <a:ext cx="36004" cy="80540"/>
            </a:xfrm>
            <a:prstGeom prst="line">
              <a:avLst/>
            </a:prstGeom>
            <a:noFill/>
            <a:ln w="19050" cap="flat" cmpd="sng" algn="ctr">
              <a:solidFill>
                <a:schemeClr val="tx1"/>
              </a:solidFill>
              <a:prstDash val="solid"/>
              <a:round/>
              <a:headEnd type="none" w="med" len="med"/>
              <a:tailEnd type="none" w="med" len="med"/>
            </a:ln>
            <a:effectLst/>
          </p:spPr>
        </p:cxnSp>
      </p:grpSp>
      <p:grpSp>
        <p:nvGrpSpPr>
          <p:cNvPr id="204" name="组合 338"/>
          <p:cNvGrpSpPr/>
          <p:nvPr/>
        </p:nvGrpSpPr>
        <p:grpSpPr>
          <a:xfrm>
            <a:off x="6379077" y="2851006"/>
            <a:ext cx="72008" cy="80540"/>
            <a:chOff x="287524" y="3070225"/>
            <a:chExt cx="72008" cy="80540"/>
          </a:xfrm>
        </p:grpSpPr>
        <p:cxnSp>
          <p:nvCxnSpPr>
            <p:cNvPr id="205" name="直接连接符 204"/>
            <p:cNvCxnSpPr/>
            <p:nvPr/>
          </p:nvCxnSpPr>
          <p:spPr bwMode="auto">
            <a:xfrm flipH="1">
              <a:off x="287524" y="3070225"/>
              <a:ext cx="36004" cy="80540"/>
            </a:xfrm>
            <a:prstGeom prst="line">
              <a:avLst/>
            </a:prstGeom>
            <a:noFill/>
            <a:ln w="19050" cap="flat" cmpd="sng" algn="ctr">
              <a:solidFill>
                <a:schemeClr val="tx1"/>
              </a:solidFill>
              <a:prstDash val="solid"/>
              <a:round/>
              <a:headEnd type="none" w="med" len="med"/>
              <a:tailEnd type="none" w="med" len="med"/>
            </a:ln>
            <a:effectLst/>
          </p:spPr>
        </p:cxnSp>
        <p:cxnSp>
          <p:nvCxnSpPr>
            <p:cNvPr id="206" name="直接连接符 205"/>
            <p:cNvCxnSpPr/>
            <p:nvPr/>
          </p:nvCxnSpPr>
          <p:spPr bwMode="auto">
            <a:xfrm>
              <a:off x="323528" y="3070225"/>
              <a:ext cx="36004" cy="80540"/>
            </a:xfrm>
            <a:prstGeom prst="line">
              <a:avLst/>
            </a:prstGeom>
            <a:noFill/>
            <a:ln w="19050" cap="flat" cmpd="sng" algn="ctr">
              <a:solidFill>
                <a:schemeClr val="tx1"/>
              </a:solidFill>
              <a:prstDash val="solid"/>
              <a:round/>
              <a:headEnd type="none" w="med" len="med"/>
              <a:tailEnd type="none" w="med" len="med"/>
            </a:ln>
            <a:effectLst/>
          </p:spPr>
        </p:cxnSp>
      </p:grpSp>
      <p:grpSp>
        <p:nvGrpSpPr>
          <p:cNvPr id="207" name="组合 61"/>
          <p:cNvGrpSpPr/>
          <p:nvPr/>
        </p:nvGrpSpPr>
        <p:grpSpPr>
          <a:xfrm>
            <a:off x="7392145" y="2537668"/>
            <a:ext cx="501798" cy="1179364"/>
            <a:chOff x="3132138" y="4337869"/>
            <a:chExt cx="582175" cy="1179364"/>
          </a:xfrm>
        </p:grpSpPr>
        <p:sp>
          <p:nvSpPr>
            <p:cNvPr id="208" name="Freeform 23"/>
            <p:cNvSpPr/>
            <p:nvPr/>
          </p:nvSpPr>
          <p:spPr bwMode="auto">
            <a:xfrm rot="5400000">
              <a:off x="2833542" y="4636464"/>
              <a:ext cx="1179364" cy="582173"/>
            </a:xfrm>
            <a:custGeom>
              <a:avLst/>
              <a:gdLst>
                <a:gd name="T0" fmla="*/ 0 w 907"/>
                <a:gd name="T1" fmla="*/ 2147483647 h 454"/>
                <a:gd name="T2" fmla="*/ 2147483647 w 907"/>
                <a:gd name="T3" fmla="*/ 2147483647 h 454"/>
                <a:gd name="T4" fmla="*/ 2147483647 w 907"/>
                <a:gd name="T5" fmla="*/ 2147483647 h 454"/>
                <a:gd name="T6" fmla="*/ 2147483647 w 907"/>
                <a:gd name="T7" fmla="*/ 2147483647 h 454"/>
                <a:gd name="T8" fmla="*/ 2147483647 w 907"/>
                <a:gd name="T9" fmla="*/ 2147483647 h 454"/>
                <a:gd name="T10" fmla="*/ 2147483647 w 907"/>
                <a:gd name="T11" fmla="*/ 0 h 454"/>
                <a:gd name="T12" fmla="*/ 2147483647 w 907"/>
                <a:gd name="T13" fmla="*/ 0 h 454"/>
                <a:gd name="T14" fmla="*/ 0 w 907"/>
                <a:gd name="T15" fmla="*/ 2147483647 h 454"/>
                <a:gd name="T16" fmla="*/ 0 60000 65536"/>
                <a:gd name="T17" fmla="*/ 0 60000 65536"/>
                <a:gd name="T18" fmla="*/ 0 60000 65536"/>
                <a:gd name="T19" fmla="*/ 0 60000 65536"/>
                <a:gd name="T20" fmla="*/ 0 60000 65536"/>
                <a:gd name="T21" fmla="*/ 0 60000 65536"/>
                <a:gd name="T22" fmla="*/ 0 60000 65536"/>
                <a:gd name="T23" fmla="*/ 0 60000 65536"/>
                <a:gd name="T24" fmla="*/ 0 w 907"/>
                <a:gd name="T25" fmla="*/ 0 h 454"/>
                <a:gd name="T26" fmla="*/ 907 w 907"/>
                <a:gd name="T27" fmla="*/ 454 h 45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907" h="454">
                  <a:moveTo>
                    <a:pt x="0" y="454"/>
                  </a:moveTo>
                  <a:lnTo>
                    <a:pt x="408" y="454"/>
                  </a:lnTo>
                  <a:lnTo>
                    <a:pt x="453" y="408"/>
                  </a:lnTo>
                  <a:lnTo>
                    <a:pt x="499" y="454"/>
                  </a:lnTo>
                  <a:lnTo>
                    <a:pt x="907" y="454"/>
                  </a:lnTo>
                  <a:lnTo>
                    <a:pt x="725" y="0"/>
                  </a:lnTo>
                  <a:lnTo>
                    <a:pt x="181" y="0"/>
                  </a:lnTo>
                  <a:lnTo>
                    <a:pt x="0" y="454"/>
                  </a:lnTo>
                  <a:close/>
                </a:path>
              </a:pathLst>
            </a:custGeom>
            <a:noFill/>
            <a:ln w="28575" cap="flat" cmpd="sng">
              <a:solidFill>
                <a:schemeClr val="tx1"/>
              </a:solidFill>
              <a:prstDash val="solid"/>
              <a:round/>
            </a:ln>
            <a:extLst>
              <a:ext uri="{909E8E84-426E-40DD-AFC4-6F175D3DCCD1}">
                <a14:hiddenFill xmlns:a14="http://schemas.microsoft.com/office/drawing/2010/main">
                  <a:solidFill>
                    <a:srgbClr val="FFFFFF"/>
                  </a:solidFill>
                </a14:hiddenFill>
              </a:ext>
            </a:extLst>
          </p:spPr>
          <p:txBody>
            <a:bodyPr wrap="none" anchor="ctr"/>
            <a:lstStyle/>
            <a:p>
              <a:pPr algn="ctr" eaLnBrk="0" fontAlgn="ctr" hangingPunct="0">
                <a:lnSpc>
                  <a:spcPct val="85000"/>
                </a:lnSpc>
                <a:spcBef>
                  <a:spcPct val="0"/>
                </a:spcBef>
                <a:spcAft>
                  <a:spcPct val="0"/>
                </a:spcAft>
                <a:buClr>
                  <a:srgbClr val="001ADC"/>
                </a:buClr>
                <a:buSzPct val="100000"/>
                <a:buFont typeface="Wingdings" panose="05000000000000000000" pitchFamily="2" charset="2"/>
                <a:buNone/>
              </a:pPr>
              <a:endParaRPr kumimoji="1" lang="zh-CN" altLang="en-US" sz="1400" b="1">
                <a:solidFill>
                  <a:srgbClr val="000000"/>
                </a:solidFill>
              </a:endParaRPr>
            </a:p>
          </p:txBody>
        </p:sp>
        <p:sp>
          <p:nvSpPr>
            <p:cNvPr id="209" name="Text Box 24"/>
            <p:cNvSpPr txBox="1">
              <a:spLocks noChangeArrowheads="1"/>
            </p:cNvSpPr>
            <p:nvPr/>
          </p:nvSpPr>
          <p:spPr bwMode="auto">
            <a:xfrm>
              <a:off x="3199963" y="4817789"/>
              <a:ext cx="304262" cy="23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lIns="0" rIns="0" anchor="ctr">
              <a:spAutoFit/>
            </a:bodyPr>
            <a:lstStyle>
              <a:lvl1pPr eaLnBrk="0" hangingPunct="0">
                <a:defRPr kumimoji="1"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1400">
                  <a:solidFill>
                    <a:schemeClr val="tx1"/>
                  </a:solidFill>
                  <a:latin typeface="Times New Roman" panose="02020603050405020304" pitchFamily="18" charset="0"/>
                  <a:ea typeface="宋体" panose="02010600030101010101" pitchFamily="2" charset="-122"/>
                </a:defRPr>
              </a:lvl5pPr>
              <a:lvl6pPr marL="2514600" indent="-228600" algn="ctr" eaLnBrk="0" fontAlgn="ctr" hangingPunct="0">
                <a:spcBef>
                  <a:spcPct val="0"/>
                </a:spcBef>
                <a:spcAft>
                  <a:spcPct val="0"/>
                </a:spcAft>
                <a:defRPr kumimoji="1" sz="1400">
                  <a:solidFill>
                    <a:schemeClr val="tx1"/>
                  </a:solidFill>
                  <a:latin typeface="Times New Roman" panose="02020603050405020304" pitchFamily="18" charset="0"/>
                  <a:ea typeface="宋体" panose="02010600030101010101" pitchFamily="2" charset="-122"/>
                </a:defRPr>
              </a:lvl6pPr>
              <a:lvl7pPr marL="2971800" indent="-228600" algn="ctr" eaLnBrk="0" fontAlgn="ctr" hangingPunct="0">
                <a:spcBef>
                  <a:spcPct val="0"/>
                </a:spcBef>
                <a:spcAft>
                  <a:spcPct val="0"/>
                </a:spcAft>
                <a:defRPr kumimoji="1" sz="1400">
                  <a:solidFill>
                    <a:schemeClr val="tx1"/>
                  </a:solidFill>
                  <a:latin typeface="Times New Roman" panose="02020603050405020304" pitchFamily="18" charset="0"/>
                  <a:ea typeface="宋体" panose="02010600030101010101" pitchFamily="2" charset="-122"/>
                </a:defRPr>
              </a:lvl7pPr>
              <a:lvl8pPr marL="3429000" indent="-228600" algn="ctr" eaLnBrk="0" fontAlgn="ctr" hangingPunct="0">
                <a:spcBef>
                  <a:spcPct val="0"/>
                </a:spcBef>
                <a:spcAft>
                  <a:spcPct val="0"/>
                </a:spcAft>
                <a:defRPr kumimoji="1" sz="1400">
                  <a:solidFill>
                    <a:schemeClr val="tx1"/>
                  </a:solidFill>
                  <a:latin typeface="Times New Roman" panose="02020603050405020304" pitchFamily="18" charset="0"/>
                  <a:ea typeface="宋体" panose="02010600030101010101" pitchFamily="2" charset="-122"/>
                </a:defRPr>
              </a:lvl8pPr>
              <a:lvl9pPr marL="3886200" indent="-228600" algn="ctr" eaLnBrk="0" fontAlgn="ctr" hangingPunct="0">
                <a:spcBef>
                  <a:spcPct val="0"/>
                </a:spcBef>
                <a:spcAft>
                  <a:spcPct val="0"/>
                </a:spcAft>
                <a:defRPr kumimoji="1" sz="1400">
                  <a:solidFill>
                    <a:schemeClr val="tx1"/>
                  </a:solidFill>
                  <a:latin typeface="Times New Roman" panose="02020603050405020304" pitchFamily="18" charset="0"/>
                  <a:ea typeface="宋体" panose="02010600030101010101" pitchFamily="2" charset="-122"/>
                </a:defRPr>
              </a:lvl9pPr>
            </a:lstStyle>
            <a:p>
              <a:pPr fontAlgn="base">
                <a:lnSpc>
                  <a:spcPct val="85000"/>
                </a:lnSpc>
                <a:spcBef>
                  <a:spcPct val="0"/>
                </a:spcBef>
                <a:spcAft>
                  <a:spcPct val="0"/>
                </a:spcAft>
                <a:buClr>
                  <a:srgbClr val="001ADC"/>
                </a:buClr>
                <a:buSzPct val="100000"/>
                <a:buFont typeface="Wingdings" panose="05000000000000000000" pitchFamily="2" charset="2"/>
                <a:buNone/>
              </a:pPr>
              <a:r>
                <a:rPr kumimoji="0" lang="en-US" altLang="zh-CN" sz="1100" b="1" dirty="0">
                  <a:solidFill>
                    <a:srgbClr val="000000"/>
                  </a:solidFill>
                  <a:latin typeface="Cambria" panose="02040503050406030204" pitchFamily="18" charset="0"/>
                </a:rPr>
                <a:t>ALU</a:t>
              </a:r>
              <a:endParaRPr kumimoji="0" lang="en-US" altLang="zh-CN" sz="1200" b="1" dirty="0">
                <a:solidFill>
                  <a:srgbClr val="000000"/>
                </a:solidFill>
                <a:latin typeface="Cambria" panose="02040503050406030204" pitchFamily="18" charset="0"/>
              </a:endParaRPr>
            </a:p>
          </p:txBody>
        </p:sp>
        <p:sp>
          <p:nvSpPr>
            <p:cNvPr id="210" name="Text Box 25"/>
            <p:cNvSpPr txBox="1">
              <a:spLocks noChangeArrowheads="1"/>
            </p:cNvSpPr>
            <p:nvPr/>
          </p:nvSpPr>
          <p:spPr bwMode="auto">
            <a:xfrm>
              <a:off x="3332211" y="4581129"/>
              <a:ext cx="367273" cy="216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square" lIns="0" tIns="0" rIns="0" bIns="0">
              <a:noAutofit/>
            </a:bodyPr>
            <a:lstStyle>
              <a:lvl1pPr eaLnBrk="0" hangingPunct="0">
                <a:defRPr kumimoji="1"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1400">
                  <a:solidFill>
                    <a:schemeClr val="tx1"/>
                  </a:solidFill>
                  <a:latin typeface="Times New Roman" panose="02020603050405020304" pitchFamily="18" charset="0"/>
                  <a:ea typeface="宋体" panose="02010600030101010101" pitchFamily="2" charset="-122"/>
                </a:defRPr>
              </a:lvl5pPr>
              <a:lvl6pPr marL="2514600" indent="-228600" algn="ctr" eaLnBrk="0" fontAlgn="ctr" hangingPunct="0">
                <a:spcBef>
                  <a:spcPct val="0"/>
                </a:spcBef>
                <a:spcAft>
                  <a:spcPct val="0"/>
                </a:spcAft>
                <a:defRPr kumimoji="1" sz="1400">
                  <a:solidFill>
                    <a:schemeClr val="tx1"/>
                  </a:solidFill>
                  <a:latin typeface="Times New Roman" panose="02020603050405020304" pitchFamily="18" charset="0"/>
                  <a:ea typeface="宋体" panose="02010600030101010101" pitchFamily="2" charset="-122"/>
                </a:defRPr>
              </a:lvl6pPr>
              <a:lvl7pPr marL="2971800" indent="-228600" algn="ctr" eaLnBrk="0" fontAlgn="ctr" hangingPunct="0">
                <a:spcBef>
                  <a:spcPct val="0"/>
                </a:spcBef>
                <a:spcAft>
                  <a:spcPct val="0"/>
                </a:spcAft>
                <a:defRPr kumimoji="1" sz="1400">
                  <a:solidFill>
                    <a:schemeClr val="tx1"/>
                  </a:solidFill>
                  <a:latin typeface="Times New Roman" panose="02020603050405020304" pitchFamily="18" charset="0"/>
                  <a:ea typeface="宋体" panose="02010600030101010101" pitchFamily="2" charset="-122"/>
                </a:defRPr>
              </a:lvl7pPr>
              <a:lvl8pPr marL="3429000" indent="-228600" algn="ctr" eaLnBrk="0" fontAlgn="ctr" hangingPunct="0">
                <a:spcBef>
                  <a:spcPct val="0"/>
                </a:spcBef>
                <a:spcAft>
                  <a:spcPct val="0"/>
                </a:spcAft>
                <a:defRPr kumimoji="1" sz="1400">
                  <a:solidFill>
                    <a:schemeClr val="tx1"/>
                  </a:solidFill>
                  <a:latin typeface="Times New Roman" panose="02020603050405020304" pitchFamily="18" charset="0"/>
                  <a:ea typeface="宋体" panose="02010600030101010101" pitchFamily="2" charset="-122"/>
                </a:defRPr>
              </a:lvl8pPr>
              <a:lvl9pPr marL="3886200" indent="-228600" algn="ctr" eaLnBrk="0" fontAlgn="ctr" hangingPunct="0">
                <a:spcBef>
                  <a:spcPct val="0"/>
                </a:spcBef>
                <a:spcAft>
                  <a:spcPct val="0"/>
                </a:spcAft>
                <a:defRPr kumimoji="1" sz="1400">
                  <a:solidFill>
                    <a:schemeClr val="tx1"/>
                  </a:solidFill>
                  <a:latin typeface="Times New Roman" panose="02020603050405020304" pitchFamily="18" charset="0"/>
                  <a:ea typeface="宋体" panose="02010600030101010101" pitchFamily="2" charset="-122"/>
                </a:defRPr>
              </a:lvl9pPr>
            </a:lstStyle>
            <a:p>
              <a:pPr algn="ctr" eaLnBrk="1" fontAlgn="ctr" hangingPunct="1">
                <a:lnSpc>
                  <a:spcPct val="85000"/>
                </a:lnSpc>
                <a:spcBef>
                  <a:spcPct val="0"/>
                </a:spcBef>
                <a:spcAft>
                  <a:spcPct val="0"/>
                </a:spcAft>
                <a:buClr>
                  <a:srgbClr val="001ADC"/>
                </a:buClr>
                <a:buSzPct val="100000"/>
                <a:buFont typeface="Wingdings" panose="05000000000000000000" pitchFamily="2" charset="2"/>
                <a:buNone/>
              </a:pPr>
              <a:r>
                <a:rPr lang="en-US" altLang="zh-CN" sz="1000" b="1" dirty="0">
                  <a:solidFill>
                    <a:srgbClr val="000000"/>
                  </a:solidFill>
                </a:rPr>
                <a:t>Zero</a:t>
              </a:r>
            </a:p>
            <a:p>
              <a:pPr algn="ctr" eaLnBrk="1" fontAlgn="ctr" hangingPunct="1">
                <a:lnSpc>
                  <a:spcPct val="85000"/>
                </a:lnSpc>
                <a:spcBef>
                  <a:spcPct val="0"/>
                </a:spcBef>
                <a:spcAft>
                  <a:spcPct val="0"/>
                </a:spcAft>
                <a:buClr>
                  <a:srgbClr val="001ADC"/>
                </a:buClr>
                <a:buSzPct val="100000"/>
                <a:buFont typeface="Wingdings" panose="05000000000000000000" pitchFamily="2" charset="2"/>
                <a:buNone/>
              </a:pPr>
              <a:r>
                <a:rPr lang="en-US" altLang="zh-CN" sz="1000" b="1" dirty="0" err="1">
                  <a:solidFill>
                    <a:srgbClr val="000000"/>
                  </a:solidFill>
                </a:rPr>
                <a:t>Ov</a:t>
              </a:r>
              <a:endParaRPr lang="en-US" altLang="zh-CN" sz="1000" b="1" dirty="0">
                <a:solidFill>
                  <a:srgbClr val="000000"/>
                </a:solidFill>
              </a:endParaRPr>
            </a:p>
          </p:txBody>
        </p:sp>
        <p:sp>
          <p:nvSpPr>
            <p:cNvPr id="211" name="Text Box 26"/>
            <p:cNvSpPr txBox="1">
              <a:spLocks noChangeArrowheads="1"/>
            </p:cNvSpPr>
            <p:nvPr/>
          </p:nvSpPr>
          <p:spPr bwMode="auto">
            <a:xfrm>
              <a:off x="3332211" y="5013176"/>
              <a:ext cx="382102" cy="2880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square" lIns="0" tIns="0" rIns="0" bIns="0" anchor="b">
              <a:noAutofit/>
            </a:bodyPr>
            <a:lstStyle>
              <a:lvl1pPr eaLnBrk="0" hangingPunct="0">
                <a:defRPr kumimoji="1"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1400">
                  <a:solidFill>
                    <a:schemeClr val="tx1"/>
                  </a:solidFill>
                  <a:latin typeface="Times New Roman" panose="02020603050405020304" pitchFamily="18" charset="0"/>
                  <a:ea typeface="宋体" panose="02010600030101010101" pitchFamily="2" charset="-122"/>
                </a:defRPr>
              </a:lvl5pPr>
              <a:lvl6pPr marL="2514600" indent="-228600" algn="ctr" eaLnBrk="0" fontAlgn="ctr" hangingPunct="0">
                <a:spcBef>
                  <a:spcPct val="0"/>
                </a:spcBef>
                <a:spcAft>
                  <a:spcPct val="0"/>
                </a:spcAft>
                <a:defRPr kumimoji="1" sz="1400">
                  <a:solidFill>
                    <a:schemeClr val="tx1"/>
                  </a:solidFill>
                  <a:latin typeface="Times New Roman" panose="02020603050405020304" pitchFamily="18" charset="0"/>
                  <a:ea typeface="宋体" panose="02010600030101010101" pitchFamily="2" charset="-122"/>
                </a:defRPr>
              </a:lvl6pPr>
              <a:lvl7pPr marL="2971800" indent="-228600" algn="ctr" eaLnBrk="0" fontAlgn="ctr" hangingPunct="0">
                <a:spcBef>
                  <a:spcPct val="0"/>
                </a:spcBef>
                <a:spcAft>
                  <a:spcPct val="0"/>
                </a:spcAft>
                <a:defRPr kumimoji="1" sz="1400">
                  <a:solidFill>
                    <a:schemeClr val="tx1"/>
                  </a:solidFill>
                  <a:latin typeface="Times New Roman" panose="02020603050405020304" pitchFamily="18" charset="0"/>
                  <a:ea typeface="宋体" panose="02010600030101010101" pitchFamily="2" charset="-122"/>
                </a:defRPr>
              </a:lvl7pPr>
              <a:lvl8pPr marL="3429000" indent="-228600" algn="ctr" eaLnBrk="0" fontAlgn="ctr" hangingPunct="0">
                <a:spcBef>
                  <a:spcPct val="0"/>
                </a:spcBef>
                <a:spcAft>
                  <a:spcPct val="0"/>
                </a:spcAft>
                <a:defRPr kumimoji="1" sz="1400">
                  <a:solidFill>
                    <a:schemeClr val="tx1"/>
                  </a:solidFill>
                  <a:latin typeface="Times New Roman" panose="02020603050405020304" pitchFamily="18" charset="0"/>
                  <a:ea typeface="宋体" panose="02010600030101010101" pitchFamily="2" charset="-122"/>
                </a:defRPr>
              </a:lvl8pPr>
              <a:lvl9pPr marL="3886200" indent="-228600" algn="ctr" eaLnBrk="0" fontAlgn="ctr" hangingPunct="0">
                <a:spcBef>
                  <a:spcPct val="0"/>
                </a:spcBef>
                <a:spcAft>
                  <a:spcPct val="0"/>
                </a:spcAft>
                <a:defRPr kumimoji="1" sz="1400">
                  <a:solidFill>
                    <a:schemeClr val="tx1"/>
                  </a:solidFill>
                  <a:latin typeface="Times New Roman" panose="02020603050405020304" pitchFamily="18" charset="0"/>
                  <a:ea typeface="宋体" panose="02010600030101010101" pitchFamily="2" charset="-122"/>
                </a:defRPr>
              </a:lvl9pPr>
            </a:lstStyle>
            <a:p>
              <a:pPr algn="ctr" eaLnBrk="1" fontAlgn="ctr" hangingPunct="1">
                <a:lnSpc>
                  <a:spcPct val="80000"/>
                </a:lnSpc>
                <a:spcBef>
                  <a:spcPct val="0"/>
                </a:spcBef>
                <a:spcAft>
                  <a:spcPct val="0"/>
                </a:spcAft>
                <a:buClr>
                  <a:srgbClr val="001ADC"/>
                </a:buClr>
                <a:buSzPct val="100000"/>
                <a:buFont typeface="Wingdings" panose="05000000000000000000" pitchFamily="2" charset="2"/>
                <a:buNone/>
              </a:pPr>
              <a:r>
                <a:rPr lang="en-US" altLang="zh-CN" sz="1000" b="1" dirty="0">
                  <a:solidFill>
                    <a:srgbClr val="000000"/>
                  </a:solidFill>
                </a:rPr>
                <a:t>ALU</a:t>
              </a:r>
            </a:p>
            <a:p>
              <a:pPr algn="ctr" eaLnBrk="1" fontAlgn="ctr" hangingPunct="1">
                <a:lnSpc>
                  <a:spcPct val="80000"/>
                </a:lnSpc>
                <a:spcBef>
                  <a:spcPct val="0"/>
                </a:spcBef>
                <a:spcAft>
                  <a:spcPct val="0"/>
                </a:spcAft>
                <a:buClr>
                  <a:srgbClr val="001ADC"/>
                </a:buClr>
                <a:buSzPct val="100000"/>
                <a:buFont typeface="Wingdings" panose="05000000000000000000" pitchFamily="2" charset="2"/>
                <a:buNone/>
              </a:pPr>
              <a:r>
                <a:rPr lang="zh-CN" altLang="en-US" sz="1000" b="1" dirty="0">
                  <a:solidFill>
                    <a:srgbClr val="000000"/>
                  </a:solidFill>
                </a:rPr>
                <a:t>结果</a:t>
              </a:r>
            </a:p>
          </p:txBody>
        </p:sp>
      </p:grpSp>
      <p:sp>
        <p:nvSpPr>
          <p:cNvPr id="212" name="Rectangle 79"/>
          <p:cNvSpPr>
            <a:spLocks noChangeArrowheads="1"/>
          </p:cNvSpPr>
          <p:nvPr/>
        </p:nvSpPr>
        <p:spPr bwMode="auto">
          <a:xfrm>
            <a:off x="8400002" y="2999572"/>
            <a:ext cx="504825" cy="287338"/>
          </a:xfrm>
          <a:prstGeom prst="rect">
            <a:avLst/>
          </a:prstGeom>
          <a:noFill/>
          <a:ln w="19050" algn="ctr">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p>
            <a:pPr algn="ctr" eaLnBrk="0" fontAlgn="ctr" hangingPunct="0">
              <a:lnSpc>
                <a:spcPct val="85000"/>
              </a:lnSpc>
              <a:spcBef>
                <a:spcPct val="0"/>
              </a:spcBef>
              <a:spcAft>
                <a:spcPct val="0"/>
              </a:spcAft>
              <a:buClr>
                <a:srgbClr val="001ADC"/>
              </a:buClr>
              <a:buSzPct val="100000"/>
              <a:buFont typeface="Wingdings" panose="05000000000000000000" pitchFamily="2" charset="2"/>
              <a:buNone/>
            </a:pPr>
            <a:r>
              <a:rPr kumimoji="1" lang="en-US" altLang="zh-CN" sz="1000" b="1" dirty="0" err="1">
                <a:solidFill>
                  <a:srgbClr val="000000"/>
                </a:solidFill>
                <a:latin typeface="Cambria" panose="02040503050406030204" pitchFamily="18" charset="0"/>
              </a:rPr>
              <a:t>ALUOut</a:t>
            </a:r>
            <a:endParaRPr kumimoji="1" lang="en-US" altLang="zh-CN" sz="1000" b="1" dirty="0">
              <a:solidFill>
                <a:srgbClr val="000000"/>
              </a:solidFill>
              <a:latin typeface="Cambria" panose="02040503050406030204" pitchFamily="18" charset="0"/>
            </a:endParaRPr>
          </a:p>
        </p:txBody>
      </p:sp>
      <p:sp>
        <p:nvSpPr>
          <p:cNvPr id="213" name="Line 55"/>
          <p:cNvSpPr>
            <a:spLocks noChangeShapeType="1"/>
          </p:cNvSpPr>
          <p:nvPr/>
        </p:nvSpPr>
        <p:spPr bwMode="auto">
          <a:xfrm flipV="1">
            <a:off x="7896200" y="3140967"/>
            <a:ext cx="504056" cy="0"/>
          </a:xfrm>
          <a:prstGeom prst="line">
            <a:avLst/>
          </a:prstGeom>
          <a:noFill/>
          <a:ln w="12700">
            <a:solidFill>
              <a:srgbClr val="000000"/>
            </a:solidFill>
            <a:round/>
            <a:tailEnd type="triangle" w="med" len="med"/>
          </a:ln>
          <a:extLst>
            <a:ext uri="{909E8E84-426E-40DD-AFC4-6F175D3DCCD1}">
              <a14:hiddenFill xmlns:a14="http://schemas.microsoft.com/office/drawing/2010/main">
                <a:noFill/>
              </a14:hiddenFill>
            </a:ext>
          </a:extLst>
        </p:spPr>
        <p:txBody>
          <a:bodyPr wrap="none" anchor="ctr"/>
          <a:lstStyle/>
          <a:p>
            <a:pPr algn="ctr" eaLnBrk="0" fontAlgn="ctr" hangingPunct="0">
              <a:lnSpc>
                <a:spcPct val="85000"/>
              </a:lnSpc>
              <a:spcBef>
                <a:spcPct val="0"/>
              </a:spcBef>
              <a:spcAft>
                <a:spcPct val="0"/>
              </a:spcAft>
              <a:buClr>
                <a:srgbClr val="001ADC"/>
              </a:buClr>
              <a:buSzPct val="100000"/>
              <a:buFont typeface="Wingdings" panose="05000000000000000000" pitchFamily="2" charset="2"/>
              <a:buNone/>
            </a:pPr>
            <a:endParaRPr kumimoji="1" lang="zh-CN" altLang="en-US" sz="1400" b="1">
              <a:solidFill>
                <a:srgbClr val="000000"/>
              </a:solidFill>
            </a:endParaRPr>
          </a:p>
        </p:txBody>
      </p:sp>
      <p:grpSp>
        <p:nvGrpSpPr>
          <p:cNvPr id="214" name="组合 300"/>
          <p:cNvGrpSpPr/>
          <p:nvPr/>
        </p:nvGrpSpPr>
        <p:grpSpPr>
          <a:xfrm>
            <a:off x="8760296" y="3212976"/>
            <a:ext cx="72008" cy="80540"/>
            <a:chOff x="287524" y="3070225"/>
            <a:chExt cx="72008" cy="80540"/>
          </a:xfrm>
        </p:grpSpPr>
        <p:cxnSp>
          <p:nvCxnSpPr>
            <p:cNvPr id="215" name="直接连接符 214"/>
            <p:cNvCxnSpPr/>
            <p:nvPr/>
          </p:nvCxnSpPr>
          <p:spPr bwMode="auto">
            <a:xfrm flipH="1">
              <a:off x="287524" y="3070225"/>
              <a:ext cx="36004" cy="80540"/>
            </a:xfrm>
            <a:prstGeom prst="line">
              <a:avLst/>
            </a:prstGeom>
            <a:noFill/>
            <a:ln w="19050" cap="flat" cmpd="sng" algn="ctr">
              <a:solidFill>
                <a:schemeClr val="tx1"/>
              </a:solidFill>
              <a:prstDash val="solid"/>
              <a:round/>
              <a:headEnd type="none" w="med" len="med"/>
              <a:tailEnd type="none" w="med" len="med"/>
            </a:ln>
            <a:effectLst/>
          </p:spPr>
        </p:cxnSp>
        <p:cxnSp>
          <p:nvCxnSpPr>
            <p:cNvPr id="216" name="直接连接符 215"/>
            <p:cNvCxnSpPr/>
            <p:nvPr/>
          </p:nvCxnSpPr>
          <p:spPr bwMode="auto">
            <a:xfrm>
              <a:off x="323528" y="3070225"/>
              <a:ext cx="36004" cy="80540"/>
            </a:xfrm>
            <a:prstGeom prst="line">
              <a:avLst/>
            </a:prstGeom>
            <a:noFill/>
            <a:ln w="19050" cap="flat" cmpd="sng" algn="ctr">
              <a:solidFill>
                <a:schemeClr val="tx1"/>
              </a:solidFill>
              <a:prstDash val="solid"/>
              <a:round/>
              <a:headEnd type="none" w="med" len="med"/>
              <a:tailEnd type="none" w="med" len="med"/>
            </a:ln>
            <a:effectLst/>
          </p:spPr>
        </p:cxnSp>
      </p:grpSp>
      <p:grpSp>
        <p:nvGrpSpPr>
          <p:cNvPr id="217" name="Group 87"/>
          <p:cNvGrpSpPr/>
          <p:nvPr/>
        </p:nvGrpSpPr>
        <p:grpSpPr bwMode="auto">
          <a:xfrm flipV="1">
            <a:off x="4298168" y="3717032"/>
            <a:ext cx="4822168" cy="1080120"/>
            <a:chOff x="4241" y="3249"/>
            <a:chExt cx="361" cy="271"/>
          </a:xfrm>
        </p:grpSpPr>
        <p:sp>
          <p:nvSpPr>
            <p:cNvPr id="218" name="Line 88"/>
            <p:cNvSpPr>
              <a:spLocks noChangeShapeType="1"/>
            </p:cNvSpPr>
            <p:nvPr/>
          </p:nvSpPr>
          <p:spPr bwMode="auto">
            <a:xfrm>
              <a:off x="4241" y="3249"/>
              <a:ext cx="0" cy="271"/>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wrap="none" anchor="ctr"/>
            <a:lstStyle/>
            <a:p>
              <a:pPr algn="ctr" eaLnBrk="0" fontAlgn="ctr" hangingPunct="0">
                <a:lnSpc>
                  <a:spcPct val="85000"/>
                </a:lnSpc>
                <a:spcBef>
                  <a:spcPct val="0"/>
                </a:spcBef>
                <a:spcAft>
                  <a:spcPct val="0"/>
                </a:spcAft>
                <a:buClr>
                  <a:srgbClr val="001ADC"/>
                </a:buClr>
                <a:buSzPct val="100000"/>
                <a:buFont typeface="Wingdings" panose="05000000000000000000" pitchFamily="2" charset="2"/>
                <a:buNone/>
              </a:pPr>
              <a:endParaRPr kumimoji="1" lang="zh-CN" altLang="en-US" sz="1400" b="1">
                <a:solidFill>
                  <a:srgbClr val="000000"/>
                </a:solidFill>
              </a:endParaRPr>
            </a:p>
          </p:txBody>
        </p:sp>
        <p:sp>
          <p:nvSpPr>
            <p:cNvPr id="219" name="Line 89"/>
            <p:cNvSpPr>
              <a:spLocks noChangeShapeType="1"/>
            </p:cNvSpPr>
            <p:nvPr/>
          </p:nvSpPr>
          <p:spPr bwMode="auto">
            <a:xfrm flipH="1">
              <a:off x="4241" y="3249"/>
              <a:ext cx="361" cy="0"/>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wrap="none" anchor="ctr"/>
            <a:lstStyle/>
            <a:p>
              <a:pPr algn="ctr" eaLnBrk="0" fontAlgn="ctr" hangingPunct="0">
                <a:lnSpc>
                  <a:spcPct val="85000"/>
                </a:lnSpc>
                <a:spcBef>
                  <a:spcPct val="0"/>
                </a:spcBef>
                <a:spcAft>
                  <a:spcPct val="0"/>
                </a:spcAft>
                <a:buClr>
                  <a:srgbClr val="001ADC"/>
                </a:buClr>
                <a:buSzPct val="100000"/>
                <a:buFont typeface="Wingdings" panose="05000000000000000000" pitchFamily="2" charset="2"/>
                <a:buNone/>
              </a:pPr>
              <a:endParaRPr kumimoji="1" lang="zh-CN" altLang="en-US" sz="1400" b="1">
                <a:solidFill>
                  <a:srgbClr val="000000"/>
                </a:solidFill>
              </a:endParaRPr>
            </a:p>
          </p:txBody>
        </p:sp>
      </p:grpSp>
      <p:sp>
        <p:nvSpPr>
          <p:cNvPr id="220" name="Line 164"/>
          <p:cNvSpPr>
            <a:spLocks noChangeShapeType="1"/>
          </p:cNvSpPr>
          <p:nvPr/>
        </p:nvSpPr>
        <p:spPr bwMode="auto">
          <a:xfrm flipH="1" flipV="1">
            <a:off x="9120336" y="3132967"/>
            <a:ext cx="0" cy="1664185"/>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pPr algn="ctr" eaLnBrk="0" fontAlgn="ctr" hangingPunct="0">
              <a:lnSpc>
                <a:spcPct val="85000"/>
              </a:lnSpc>
              <a:spcBef>
                <a:spcPct val="0"/>
              </a:spcBef>
              <a:spcAft>
                <a:spcPct val="0"/>
              </a:spcAft>
              <a:buClr>
                <a:srgbClr val="001ADC"/>
              </a:buClr>
              <a:buSzPct val="100000"/>
              <a:buFont typeface="Wingdings" panose="05000000000000000000" pitchFamily="2" charset="2"/>
              <a:buNone/>
            </a:pPr>
            <a:endParaRPr kumimoji="1" lang="zh-CN" altLang="en-US" sz="1400" b="1">
              <a:solidFill>
                <a:srgbClr val="000000"/>
              </a:solidFill>
            </a:endParaRPr>
          </a:p>
        </p:txBody>
      </p:sp>
      <p:sp>
        <p:nvSpPr>
          <p:cNvPr id="221" name="Line 9"/>
          <p:cNvSpPr>
            <a:spLocks noChangeShapeType="1"/>
          </p:cNvSpPr>
          <p:nvPr/>
        </p:nvSpPr>
        <p:spPr bwMode="auto">
          <a:xfrm flipV="1">
            <a:off x="6816080" y="3573014"/>
            <a:ext cx="0" cy="1008114"/>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wrap="none" anchor="ctr"/>
          <a:lstStyle/>
          <a:p>
            <a:pPr algn="ctr" eaLnBrk="0" fontAlgn="ctr" hangingPunct="0">
              <a:lnSpc>
                <a:spcPct val="85000"/>
              </a:lnSpc>
              <a:spcBef>
                <a:spcPct val="0"/>
              </a:spcBef>
              <a:spcAft>
                <a:spcPct val="0"/>
              </a:spcAft>
              <a:buClr>
                <a:srgbClr val="001ADC"/>
              </a:buClr>
              <a:buSzPct val="100000"/>
              <a:buFont typeface="Wingdings" panose="05000000000000000000" pitchFamily="2" charset="2"/>
              <a:buNone/>
            </a:pPr>
            <a:endParaRPr kumimoji="1" lang="zh-CN" altLang="en-US" sz="1400" b="1">
              <a:solidFill>
                <a:srgbClr val="000000"/>
              </a:solidFill>
            </a:endParaRPr>
          </a:p>
        </p:txBody>
      </p:sp>
      <p:sp>
        <p:nvSpPr>
          <p:cNvPr id="222" name="Line 49"/>
          <p:cNvSpPr>
            <a:spLocks noChangeShapeType="1"/>
          </p:cNvSpPr>
          <p:nvPr/>
        </p:nvSpPr>
        <p:spPr bwMode="auto">
          <a:xfrm flipV="1">
            <a:off x="4439816" y="4581128"/>
            <a:ext cx="864096" cy="0"/>
          </a:xfrm>
          <a:prstGeom prst="line">
            <a:avLst/>
          </a:prstGeom>
          <a:noFill/>
          <a:ln w="12700">
            <a:solidFill>
              <a:srgbClr val="000000"/>
            </a:solidFill>
            <a:round/>
            <a:tailEnd type="triangle" w="med" len="med"/>
          </a:ln>
          <a:extLst>
            <a:ext uri="{909E8E84-426E-40DD-AFC4-6F175D3DCCD1}">
              <a14:hiddenFill xmlns:a14="http://schemas.microsoft.com/office/drawing/2010/main">
                <a:noFill/>
              </a14:hiddenFill>
            </a:ext>
          </a:extLst>
        </p:spPr>
        <p:txBody>
          <a:bodyPr wrap="none" anchor="ctr"/>
          <a:lstStyle/>
          <a:p>
            <a:pPr algn="ctr" eaLnBrk="0" fontAlgn="ctr" hangingPunct="0">
              <a:lnSpc>
                <a:spcPct val="85000"/>
              </a:lnSpc>
              <a:spcBef>
                <a:spcPct val="0"/>
              </a:spcBef>
              <a:spcAft>
                <a:spcPct val="0"/>
              </a:spcAft>
              <a:buClr>
                <a:srgbClr val="001ADC"/>
              </a:buClr>
              <a:buSzPct val="100000"/>
              <a:buFont typeface="Wingdings" panose="05000000000000000000" pitchFamily="2" charset="2"/>
              <a:buNone/>
            </a:pPr>
            <a:endParaRPr kumimoji="1" lang="zh-CN" altLang="en-US" sz="1400" b="1">
              <a:solidFill>
                <a:srgbClr val="000000"/>
              </a:solidFill>
            </a:endParaRPr>
          </a:p>
        </p:txBody>
      </p:sp>
      <p:sp>
        <p:nvSpPr>
          <p:cNvPr id="223" name="Line 140"/>
          <p:cNvSpPr>
            <a:spLocks noChangeShapeType="1"/>
          </p:cNvSpPr>
          <p:nvPr/>
        </p:nvSpPr>
        <p:spPr bwMode="auto">
          <a:xfrm>
            <a:off x="4871864" y="4509120"/>
            <a:ext cx="141287" cy="144463"/>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pPr algn="ctr" eaLnBrk="0" fontAlgn="ctr" hangingPunct="0">
              <a:lnSpc>
                <a:spcPct val="85000"/>
              </a:lnSpc>
              <a:spcBef>
                <a:spcPct val="0"/>
              </a:spcBef>
              <a:spcAft>
                <a:spcPct val="0"/>
              </a:spcAft>
              <a:buClr>
                <a:srgbClr val="001ADC"/>
              </a:buClr>
              <a:buSzPct val="100000"/>
              <a:buFont typeface="Wingdings" panose="05000000000000000000" pitchFamily="2" charset="2"/>
              <a:buNone/>
            </a:pPr>
            <a:endParaRPr kumimoji="1" lang="zh-CN" altLang="en-US" sz="1400" b="1">
              <a:solidFill>
                <a:srgbClr val="000000"/>
              </a:solidFill>
            </a:endParaRPr>
          </a:p>
        </p:txBody>
      </p:sp>
      <p:sp>
        <p:nvSpPr>
          <p:cNvPr id="224" name="Text Box 257"/>
          <p:cNvSpPr txBox="1">
            <a:spLocks noChangeArrowheads="1"/>
          </p:cNvSpPr>
          <p:nvPr/>
        </p:nvSpPr>
        <p:spPr bwMode="auto">
          <a:xfrm>
            <a:off x="4871864" y="4439264"/>
            <a:ext cx="215900" cy="73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0" tIns="0" rIns="0" bIns="0">
            <a:spAutoFit/>
          </a:bodyPr>
          <a:lstStyle>
            <a:lvl1pPr eaLnBrk="0" hangingPunct="0">
              <a:defRPr kumimoji="1"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1400">
                <a:solidFill>
                  <a:schemeClr val="tx1"/>
                </a:solidFill>
                <a:latin typeface="Times New Roman" panose="02020603050405020304" pitchFamily="18" charset="0"/>
                <a:ea typeface="宋体" panose="02010600030101010101" pitchFamily="2" charset="-122"/>
              </a:defRPr>
            </a:lvl5pPr>
            <a:lvl6pPr marL="2514600" indent="-228600" algn="ctr" eaLnBrk="0" fontAlgn="ctr" hangingPunct="0">
              <a:spcBef>
                <a:spcPct val="0"/>
              </a:spcBef>
              <a:spcAft>
                <a:spcPct val="0"/>
              </a:spcAft>
              <a:defRPr kumimoji="1" sz="1400">
                <a:solidFill>
                  <a:schemeClr val="tx1"/>
                </a:solidFill>
                <a:latin typeface="Times New Roman" panose="02020603050405020304" pitchFamily="18" charset="0"/>
                <a:ea typeface="宋体" panose="02010600030101010101" pitchFamily="2" charset="-122"/>
              </a:defRPr>
            </a:lvl6pPr>
            <a:lvl7pPr marL="2971800" indent="-228600" algn="ctr" eaLnBrk="0" fontAlgn="ctr" hangingPunct="0">
              <a:spcBef>
                <a:spcPct val="0"/>
              </a:spcBef>
              <a:spcAft>
                <a:spcPct val="0"/>
              </a:spcAft>
              <a:defRPr kumimoji="1" sz="1400">
                <a:solidFill>
                  <a:schemeClr val="tx1"/>
                </a:solidFill>
                <a:latin typeface="Times New Roman" panose="02020603050405020304" pitchFamily="18" charset="0"/>
                <a:ea typeface="宋体" panose="02010600030101010101" pitchFamily="2" charset="-122"/>
              </a:defRPr>
            </a:lvl7pPr>
            <a:lvl8pPr marL="3429000" indent="-228600" algn="ctr" eaLnBrk="0" fontAlgn="ctr" hangingPunct="0">
              <a:spcBef>
                <a:spcPct val="0"/>
              </a:spcBef>
              <a:spcAft>
                <a:spcPct val="0"/>
              </a:spcAft>
              <a:defRPr kumimoji="1" sz="1400">
                <a:solidFill>
                  <a:schemeClr val="tx1"/>
                </a:solidFill>
                <a:latin typeface="Times New Roman" panose="02020603050405020304" pitchFamily="18" charset="0"/>
                <a:ea typeface="宋体" panose="02010600030101010101" pitchFamily="2" charset="-122"/>
              </a:defRPr>
            </a:lvl8pPr>
            <a:lvl9pPr marL="3886200" indent="-228600" algn="ctr" eaLnBrk="0" fontAlgn="ctr" hangingPunct="0">
              <a:spcBef>
                <a:spcPct val="0"/>
              </a:spcBef>
              <a:spcAft>
                <a:spcPct val="0"/>
              </a:spcAft>
              <a:defRPr kumimoji="1" sz="1400">
                <a:solidFill>
                  <a:schemeClr val="tx1"/>
                </a:solidFill>
                <a:latin typeface="Times New Roman" panose="02020603050405020304" pitchFamily="18" charset="0"/>
                <a:ea typeface="宋体" panose="02010600030101010101" pitchFamily="2" charset="-122"/>
              </a:defRPr>
            </a:lvl9pPr>
          </a:lstStyle>
          <a:p>
            <a:pPr algn="ctr" eaLnBrk="1" fontAlgn="ctr" hangingPunct="1">
              <a:lnSpc>
                <a:spcPct val="60000"/>
              </a:lnSpc>
              <a:spcBef>
                <a:spcPct val="0"/>
              </a:spcBef>
              <a:spcAft>
                <a:spcPct val="0"/>
              </a:spcAft>
              <a:buClr>
                <a:srgbClr val="001ADC"/>
              </a:buClr>
              <a:buSzPct val="100000"/>
              <a:buFont typeface="Wingdings" panose="05000000000000000000" pitchFamily="2" charset="2"/>
              <a:buNone/>
            </a:pPr>
            <a:r>
              <a:rPr lang="en-US" altLang="zh-CN" sz="800" b="1" dirty="0">
                <a:solidFill>
                  <a:srgbClr val="000000"/>
                </a:solidFill>
              </a:rPr>
              <a:t>16</a:t>
            </a:r>
          </a:p>
        </p:txBody>
      </p:sp>
      <p:sp>
        <p:nvSpPr>
          <p:cNvPr id="225" name="Line 263"/>
          <p:cNvSpPr>
            <a:spLocks noChangeShapeType="1"/>
          </p:cNvSpPr>
          <p:nvPr/>
        </p:nvSpPr>
        <p:spPr bwMode="auto">
          <a:xfrm>
            <a:off x="5951984" y="4583280"/>
            <a:ext cx="864096" cy="0"/>
          </a:xfrm>
          <a:prstGeom prst="line">
            <a:avLst/>
          </a:prstGeom>
          <a:noFill/>
          <a:ln w="12700">
            <a:solidFill>
              <a:srgbClr val="000000"/>
            </a:solidFill>
            <a:round/>
            <a:headEnd type="none" w="med" len="med"/>
            <a:tailEnd type="none" w="med" len="med"/>
          </a:ln>
          <a:extLst>
            <a:ext uri="{909E8E84-426E-40DD-AFC4-6F175D3DCCD1}">
              <a14:hiddenFill xmlns:a14="http://schemas.microsoft.com/office/drawing/2010/main">
                <a:noFill/>
              </a14:hiddenFill>
            </a:ext>
          </a:extLst>
        </p:spPr>
        <p:txBody>
          <a:bodyPr wrap="none" anchor="ctr"/>
          <a:lstStyle/>
          <a:p>
            <a:pPr algn="ctr" eaLnBrk="0" fontAlgn="ctr" hangingPunct="0">
              <a:lnSpc>
                <a:spcPct val="85000"/>
              </a:lnSpc>
              <a:spcBef>
                <a:spcPct val="0"/>
              </a:spcBef>
              <a:spcAft>
                <a:spcPct val="0"/>
              </a:spcAft>
              <a:buClr>
                <a:srgbClr val="001ADC"/>
              </a:buClr>
              <a:buSzPct val="100000"/>
              <a:buFont typeface="Wingdings" panose="05000000000000000000" pitchFamily="2" charset="2"/>
              <a:buNone/>
            </a:pPr>
            <a:endParaRPr kumimoji="1" lang="zh-CN" altLang="en-US" sz="1400" b="1">
              <a:solidFill>
                <a:srgbClr val="000000"/>
              </a:solidFill>
            </a:endParaRPr>
          </a:p>
        </p:txBody>
      </p:sp>
      <p:grpSp>
        <p:nvGrpSpPr>
          <p:cNvPr id="226" name="组合 116"/>
          <p:cNvGrpSpPr/>
          <p:nvPr/>
        </p:nvGrpSpPr>
        <p:grpSpPr>
          <a:xfrm rot="10800000" flipH="1" flipV="1">
            <a:off x="5303912" y="4365104"/>
            <a:ext cx="650224" cy="292234"/>
            <a:chOff x="3132138" y="4581128"/>
            <a:chExt cx="717226" cy="292234"/>
          </a:xfrm>
        </p:grpSpPr>
        <p:cxnSp>
          <p:nvCxnSpPr>
            <p:cNvPr id="227" name="直接连接符 226"/>
            <p:cNvCxnSpPr/>
            <p:nvPr/>
          </p:nvCxnSpPr>
          <p:spPr bwMode="auto">
            <a:xfrm>
              <a:off x="3132138" y="4869180"/>
              <a:ext cx="717226" cy="0"/>
            </a:xfrm>
            <a:prstGeom prst="line">
              <a:avLst/>
            </a:prstGeom>
            <a:noFill/>
            <a:ln w="19050" cap="flat" cmpd="sng" algn="ctr">
              <a:solidFill>
                <a:schemeClr val="tx1"/>
              </a:solidFill>
              <a:prstDash val="solid"/>
              <a:round/>
              <a:headEnd type="none" w="med" len="med"/>
              <a:tailEnd type="none" w="med" len="med"/>
            </a:ln>
            <a:effectLst/>
          </p:spPr>
        </p:cxnSp>
        <p:cxnSp>
          <p:nvCxnSpPr>
            <p:cNvPr id="228" name="直接连接符 227"/>
            <p:cNvCxnSpPr/>
            <p:nvPr/>
          </p:nvCxnSpPr>
          <p:spPr bwMode="auto">
            <a:xfrm>
              <a:off x="3132138" y="4725144"/>
              <a:ext cx="0" cy="148218"/>
            </a:xfrm>
            <a:prstGeom prst="line">
              <a:avLst/>
            </a:prstGeom>
            <a:noFill/>
            <a:ln w="19050" cap="flat" cmpd="sng" algn="ctr">
              <a:solidFill>
                <a:schemeClr val="tx1"/>
              </a:solidFill>
              <a:prstDash val="solid"/>
              <a:round/>
              <a:headEnd type="none" w="med" len="med"/>
              <a:tailEnd type="none" w="med" len="med"/>
            </a:ln>
            <a:effectLst/>
          </p:spPr>
        </p:cxnSp>
        <p:cxnSp>
          <p:nvCxnSpPr>
            <p:cNvPr id="229" name="直接连接符 228"/>
            <p:cNvCxnSpPr/>
            <p:nvPr/>
          </p:nvCxnSpPr>
          <p:spPr bwMode="auto">
            <a:xfrm flipV="1">
              <a:off x="3132138" y="4581128"/>
              <a:ext cx="717226" cy="144016"/>
            </a:xfrm>
            <a:prstGeom prst="line">
              <a:avLst/>
            </a:prstGeom>
            <a:noFill/>
            <a:ln w="19050" cap="flat" cmpd="sng" algn="ctr">
              <a:solidFill>
                <a:schemeClr val="tx1"/>
              </a:solidFill>
              <a:prstDash val="solid"/>
              <a:round/>
              <a:headEnd type="none" w="med" len="med"/>
              <a:tailEnd type="none" w="med" len="med"/>
            </a:ln>
            <a:effectLst/>
          </p:spPr>
        </p:cxnSp>
        <p:cxnSp>
          <p:nvCxnSpPr>
            <p:cNvPr id="230" name="直接连接符 229"/>
            <p:cNvCxnSpPr/>
            <p:nvPr/>
          </p:nvCxnSpPr>
          <p:spPr bwMode="auto">
            <a:xfrm flipV="1">
              <a:off x="3849364" y="4581128"/>
              <a:ext cx="0" cy="288052"/>
            </a:xfrm>
            <a:prstGeom prst="line">
              <a:avLst/>
            </a:prstGeom>
            <a:noFill/>
            <a:ln w="19050" cap="flat" cmpd="sng" algn="ctr">
              <a:solidFill>
                <a:schemeClr val="tx1"/>
              </a:solidFill>
              <a:prstDash val="solid"/>
              <a:round/>
              <a:headEnd type="none" w="med" len="med"/>
              <a:tailEnd type="none" w="med" len="med"/>
            </a:ln>
            <a:effectLst/>
          </p:spPr>
        </p:cxnSp>
        <p:sp>
          <p:nvSpPr>
            <p:cNvPr id="231" name="TextBox 230"/>
            <p:cNvSpPr txBox="1"/>
            <p:nvPr/>
          </p:nvSpPr>
          <p:spPr>
            <a:xfrm>
              <a:off x="3159320" y="4665613"/>
              <a:ext cx="690044" cy="207749"/>
            </a:xfrm>
            <a:prstGeom prst="rect">
              <a:avLst/>
            </a:prstGeom>
            <a:noFill/>
          </p:spPr>
          <p:txBody>
            <a:bodyPr vert="horz" wrap="square" lIns="0" rIns="0" bIns="18000" rtlCol="0" anchor="b">
              <a:noAutofit/>
            </a:bodyPr>
            <a:lstStyle/>
            <a:p>
              <a:pPr algn="ctr" eaLnBrk="0" fontAlgn="base" hangingPunct="0">
                <a:lnSpc>
                  <a:spcPct val="85000"/>
                </a:lnSpc>
                <a:spcBef>
                  <a:spcPct val="40000"/>
                </a:spcBef>
                <a:spcAft>
                  <a:spcPct val="0"/>
                </a:spcAft>
                <a:buClr>
                  <a:srgbClr val="001ADC"/>
                </a:buClr>
                <a:buSzPct val="100000"/>
                <a:buFont typeface="Wingdings" panose="05000000000000000000" pitchFamily="2" charset="2"/>
                <a:buNone/>
              </a:pPr>
              <a:r>
                <a:rPr lang="zh-CN" altLang="en-US" sz="1200" b="1" dirty="0">
                  <a:solidFill>
                    <a:srgbClr val="000000"/>
                  </a:solidFill>
                  <a:latin typeface="Cambria" panose="02040503050406030204" pitchFamily="18" charset="0"/>
                </a:rPr>
                <a:t>扩展</a:t>
              </a:r>
            </a:p>
          </p:txBody>
        </p:sp>
      </p:grpSp>
      <p:sp>
        <p:nvSpPr>
          <p:cNvPr id="232" name="Line 139"/>
          <p:cNvSpPr>
            <a:spLocks noChangeShapeType="1"/>
          </p:cNvSpPr>
          <p:nvPr/>
        </p:nvSpPr>
        <p:spPr bwMode="auto">
          <a:xfrm>
            <a:off x="6180216" y="4513313"/>
            <a:ext cx="144462" cy="144463"/>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pPr algn="ctr" eaLnBrk="0" fontAlgn="ctr" hangingPunct="0">
              <a:lnSpc>
                <a:spcPct val="85000"/>
              </a:lnSpc>
              <a:spcBef>
                <a:spcPct val="0"/>
              </a:spcBef>
              <a:spcAft>
                <a:spcPct val="0"/>
              </a:spcAft>
              <a:buClr>
                <a:srgbClr val="001ADC"/>
              </a:buClr>
              <a:buSzPct val="100000"/>
              <a:buFont typeface="Wingdings" panose="05000000000000000000" pitchFamily="2" charset="2"/>
              <a:buNone/>
            </a:pPr>
            <a:endParaRPr kumimoji="1" lang="zh-CN" altLang="en-US" sz="1400" b="1">
              <a:solidFill>
                <a:srgbClr val="000000"/>
              </a:solidFill>
            </a:endParaRPr>
          </a:p>
        </p:txBody>
      </p:sp>
      <p:sp>
        <p:nvSpPr>
          <p:cNvPr id="233" name="Text Box 258"/>
          <p:cNvSpPr txBox="1">
            <a:spLocks noChangeArrowheads="1"/>
          </p:cNvSpPr>
          <p:nvPr/>
        </p:nvSpPr>
        <p:spPr bwMode="auto">
          <a:xfrm>
            <a:off x="6168008" y="4439264"/>
            <a:ext cx="215900" cy="73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0" tIns="0" rIns="0" bIns="0">
            <a:spAutoFit/>
          </a:bodyPr>
          <a:lstStyle>
            <a:lvl1pPr eaLnBrk="0" hangingPunct="0">
              <a:defRPr kumimoji="1"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1400">
                <a:solidFill>
                  <a:schemeClr val="tx1"/>
                </a:solidFill>
                <a:latin typeface="Times New Roman" panose="02020603050405020304" pitchFamily="18" charset="0"/>
                <a:ea typeface="宋体" panose="02010600030101010101" pitchFamily="2" charset="-122"/>
              </a:defRPr>
            </a:lvl5pPr>
            <a:lvl6pPr marL="2514600" indent="-228600" algn="ctr" eaLnBrk="0" fontAlgn="ctr" hangingPunct="0">
              <a:spcBef>
                <a:spcPct val="0"/>
              </a:spcBef>
              <a:spcAft>
                <a:spcPct val="0"/>
              </a:spcAft>
              <a:defRPr kumimoji="1" sz="1400">
                <a:solidFill>
                  <a:schemeClr val="tx1"/>
                </a:solidFill>
                <a:latin typeface="Times New Roman" panose="02020603050405020304" pitchFamily="18" charset="0"/>
                <a:ea typeface="宋体" panose="02010600030101010101" pitchFamily="2" charset="-122"/>
              </a:defRPr>
            </a:lvl6pPr>
            <a:lvl7pPr marL="2971800" indent="-228600" algn="ctr" eaLnBrk="0" fontAlgn="ctr" hangingPunct="0">
              <a:spcBef>
                <a:spcPct val="0"/>
              </a:spcBef>
              <a:spcAft>
                <a:spcPct val="0"/>
              </a:spcAft>
              <a:defRPr kumimoji="1" sz="1400">
                <a:solidFill>
                  <a:schemeClr val="tx1"/>
                </a:solidFill>
                <a:latin typeface="Times New Roman" panose="02020603050405020304" pitchFamily="18" charset="0"/>
                <a:ea typeface="宋体" panose="02010600030101010101" pitchFamily="2" charset="-122"/>
              </a:defRPr>
            </a:lvl7pPr>
            <a:lvl8pPr marL="3429000" indent="-228600" algn="ctr" eaLnBrk="0" fontAlgn="ctr" hangingPunct="0">
              <a:spcBef>
                <a:spcPct val="0"/>
              </a:spcBef>
              <a:spcAft>
                <a:spcPct val="0"/>
              </a:spcAft>
              <a:defRPr kumimoji="1" sz="1400">
                <a:solidFill>
                  <a:schemeClr val="tx1"/>
                </a:solidFill>
                <a:latin typeface="Times New Roman" panose="02020603050405020304" pitchFamily="18" charset="0"/>
                <a:ea typeface="宋体" panose="02010600030101010101" pitchFamily="2" charset="-122"/>
              </a:defRPr>
            </a:lvl8pPr>
            <a:lvl9pPr marL="3886200" indent="-228600" algn="ctr" eaLnBrk="0" fontAlgn="ctr" hangingPunct="0">
              <a:spcBef>
                <a:spcPct val="0"/>
              </a:spcBef>
              <a:spcAft>
                <a:spcPct val="0"/>
              </a:spcAft>
              <a:defRPr kumimoji="1" sz="1400">
                <a:solidFill>
                  <a:schemeClr val="tx1"/>
                </a:solidFill>
                <a:latin typeface="Times New Roman" panose="02020603050405020304" pitchFamily="18" charset="0"/>
                <a:ea typeface="宋体" panose="02010600030101010101" pitchFamily="2" charset="-122"/>
              </a:defRPr>
            </a:lvl9pPr>
          </a:lstStyle>
          <a:p>
            <a:pPr algn="ctr" eaLnBrk="1" fontAlgn="ctr" hangingPunct="1">
              <a:lnSpc>
                <a:spcPct val="60000"/>
              </a:lnSpc>
              <a:spcBef>
                <a:spcPct val="0"/>
              </a:spcBef>
              <a:spcAft>
                <a:spcPct val="0"/>
              </a:spcAft>
              <a:buClr>
                <a:srgbClr val="001ADC"/>
              </a:buClr>
              <a:buSzPct val="100000"/>
              <a:buFont typeface="Wingdings" panose="05000000000000000000" pitchFamily="2" charset="2"/>
              <a:buNone/>
            </a:pPr>
            <a:r>
              <a:rPr lang="en-US" altLang="zh-CN" sz="800" b="1" dirty="0">
                <a:solidFill>
                  <a:srgbClr val="000000"/>
                </a:solidFill>
              </a:rPr>
              <a:t>32</a:t>
            </a:r>
          </a:p>
        </p:txBody>
      </p:sp>
      <p:sp>
        <p:nvSpPr>
          <p:cNvPr id="234" name="Line 38"/>
          <p:cNvSpPr>
            <a:spLocks noChangeShapeType="1"/>
          </p:cNvSpPr>
          <p:nvPr/>
        </p:nvSpPr>
        <p:spPr bwMode="auto">
          <a:xfrm>
            <a:off x="6525127" y="3346703"/>
            <a:ext cx="434945" cy="0"/>
          </a:xfrm>
          <a:prstGeom prst="line">
            <a:avLst/>
          </a:prstGeom>
          <a:noFill/>
          <a:ln w="12700">
            <a:solidFill>
              <a:srgbClr val="000000"/>
            </a:solidFill>
            <a:round/>
            <a:tailEnd type="triangle" w="med" len="med"/>
          </a:ln>
          <a:extLst>
            <a:ext uri="{909E8E84-426E-40DD-AFC4-6F175D3DCCD1}">
              <a14:hiddenFill xmlns:a14="http://schemas.microsoft.com/office/drawing/2010/main">
                <a:noFill/>
              </a14:hiddenFill>
            </a:ext>
          </a:extLst>
        </p:spPr>
        <p:txBody>
          <a:bodyPr wrap="none" anchor="ctr"/>
          <a:lstStyle/>
          <a:p>
            <a:pPr algn="ctr" eaLnBrk="0" fontAlgn="ctr" hangingPunct="0">
              <a:lnSpc>
                <a:spcPct val="85000"/>
              </a:lnSpc>
              <a:spcBef>
                <a:spcPct val="0"/>
              </a:spcBef>
              <a:spcAft>
                <a:spcPct val="0"/>
              </a:spcAft>
              <a:buClr>
                <a:srgbClr val="001ADC"/>
              </a:buClr>
              <a:buSzPct val="100000"/>
              <a:buFont typeface="Wingdings" panose="05000000000000000000" pitchFamily="2" charset="2"/>
              <a:buNone/>
            </a:pPr>
            <a:endParaRPr kumimoji="1" lang="zh-CN" altLang="en-US" sz="1400" b="1">
              <a:solidFill>
                <a:srgbClr val="000000"/>
              </a:solidFill>
            </a:endParaRPr>
          </a:p>
        </p:txBody>
      </p:sp>
      <p:sp>
        <p:nvSpPr>
          <p:cNvPr id="235" name="任意多边形 234"/>
          <p:cNvSpPr/>
          <p:nvPr/>
        </p:nvSpPr>
        <p:spPr bwMode="auto">
          <a:xfrm>
            <a:off x="6960096" y="3284984"/>
            <a:ext cx="216000" cy="360000"/>
          </a:xfrm>
          <a:custGeom>
            <a:avLst/>
            <a:gdLst>
              <a:gd name="connsiteX0" fmla="*/ 0 w 220980"/>
              <a:gd name="connsiteY0" fmla="*/ 0 h 800100"/>
              <a:gd name="connsiteX1" fmla="*/ 0 w 220980"/>
              <a:gd name="connsiteY1" fmla="*/ 800100 h 800100"/>
              <a:gd name="connsiteX2" fmla="*/ 220980 w 220980"/>
              <a:gd name="connsiteY2" fmla="*/ 716280 h 800100"/>
              <a:gd name="connsiteX3" fmla="*/ 220980 w 220980"/>
              <a:gd name="connsiteY3" fmla="*/ 68580 h 800100"/>
              <a:gd name="connsiteX4" fmla="*/ 0 w 220980"/>
              <a:gd name="connsiteY4" fmla="*/ 0 h 800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80" h="800100">
                <a:moveTo>
                  <a:pt x="0" y="0"/>
                </a:moveTo>
                <a:lnTo>
                  <a:pt x="0" y="800100"/>
                </a:lnTo>
                <a:lnTo>
                  <a:pt x="220980" y="716280"/>
                </a:lnTo>
                <a:lnTo>
                  <a:pt x="220980" y="68580"/>
                </a:lnTo>
                <a:lnTo>
                  <a:pt x="0" y="0"/>
                </a:lnTo>
                <a:close/>
              </a:path>
            </a:pathLst>
          </a:custGeom>
          <a:noFill/>
          <a:ln w="19050" cap="flat" cmpd="sng" algn="ctr">
            <a:solidFill>
              <a:schemeClr val="tx1"/>
            </a:solidFill>
            <a:prstDash val="solid"/>
            <a:round/>
            <a:headEnd type="none" w="med" len="med"/>
            <a:tailEnd type="none" w="med" len="med"/>
          </a:ln>
          <a:effectLst/>
        </p:spPr>
        <p:txBody>
          <a:bodyPr vert="horz" wrap="none" lIns="36000" tIns="45720" rIns="36000" bIns="45720" numCol="1" rtlCol="0" anchor="ctr" anchorCtr="0" compatLnSpc="1"/>
          <a:lstStyle/>
          <a:p>
            <a:pPr eaLnBrk="0" fontAlgn="ctr" hangingPunct="0">
              <a:lnSpc>
                <a:spcPct val="85000"/>
              </a:lnSpc>
              <a:spcBef>
                <a:spcPct val="0"/>
              </a:spcBef>
              <a:spcAft>
                <a:spcPct val="0"/>
              </a:spcAft>
              <a:buClr>
                <a:srgbClr val="001ADC"/>
              </a:buClr>
              <a:buSzPct val="100000"/>
              <a:buFont typeface="Wingdings" panose="05000000000000000000" pitchFamily="2" charset="2"/>
              <a:buNone/>
            </a:pPr>
            <a:r>
              <a:rPr kumimoji="1" lang="en-US" altLang="zh-CN" sz="900" b="1" dirty="0">
                <a:solidFill>
                  <a:srgbClr val="000000"/>
                </a:solidFill>
              </a:rPr>
              <a:t>0</a:t>
            </a:r>
          </a:p>
          <a:p>
            <a:pPr eaLnBrk="0" fontAlgn="ctr" hangingPunct="0">
              <a:lnSpc>
                <a:spcPct val="85000"/>
              </a:lnSpc>
              <a:spcBef>
                <a:spcPct val="0"/>
              </a:spcBef>
              <a:spcAft>
                <a:spcPct val="0"/>
              </a:spcAft>
              <a:buClr>
                <a:srgbClr val="001ADC"/>
              </a:buClr>
              <a:buSzPct val="100000"/>
              <a:buFont typeface="Wingdings" panose="05000000000000000000" pitchFamily="2" charset="2"/>
              <a:buNone/>
            </a:pPr>
            <a:endParaRPr kumimoji="1" lang="en-US" altLang="zh-CN" sz="300" b="1" dirty="0">
              <a:solidFill>
                <a:srgbClr val="000000"/>
              </a:solidFill>
            </a:endParaRPr>
          </a:p>
          <a:p>
            <a:pPr eaLnBrk="0" fontAlgn="ctr" hangingPunct="0">
              <a:lnSpc>
                <a:spcPct val="85000"/>
              </a:lnSpc>
              <a:spcBef>
                <a:spcPct val="0"/>
              </a:spcBef>
              <a:spcAft>
                <a:spcPct val="0"/>
              </a:spcAft>
              <a:buClr>
                <a:srgbClr val="001ADC"/>
              </a:buClr>
              <a:buSzPct val="100000"/>
              <a:buFont typeface="Wingdings" panose="05000000000000000000" pitchFamily="2" charset="2"/>
              <a:buNone/>
            </a:pPr>
            <a:r>
              <a:rPr kumimoji="1" lang="en-US" altLang="zh-CN" sz="900" b="1" dirty="0">
                <a:solidFill>
                  <a:srgbClr val="000000"/>
                </a:solidFill>
              </a:rPr>
              <a:t>1</a:t>
            </a:r>
          </a:p>
        </p:txBody>
      </p:sp>
      <p:sp>
        <p:nvSpPr>
          <p:cNvPr id="236" name="Line 55"/>
          <p:cNvSpPr>
            <a:spLocks noChangeShapeType="1"/>
          </p:cNvSpPr>
          <p:nvPr/>
        </p:nvSpPr>
        <p:spPr bwMode="auto">
          <a:xfrm>
            <a:off x="6816080" y="3573016"/>
            <a:ext cx="144016" cy="0"/>
          </a:xfrm>
          <a:prstGeom prst="line">
            <a:avLst/>
          </a:prstGeom>
          <a:noFill/>
          <a:ln w="12700">
            <a:solidFill>
              <a:srgbClr val="000000"/>
            </a:solidFill>
            <a:round/>
            <a:tailEnd type="triangle" w="med" len="med"/>
          </a:ln>
          <a:extLst>
            <a:ext uri="{909E8E84-426E-40DD-AFC4-6F175D3DCCD1}">
              <a14:hiddenFill xmlns:a14="http://schemas.microsoft.com/office/drawing/2010/main">
                <a:noFill/>
              </a14:hiddenFill>
            </a:ext>
          </a:extLst>
        </p:spPr>
        <p:txBody>
          <a:bodyPr wrap="none" anchor="ctr"/>
          <a:lstStyle/>
          <a:p>
            <a:pPr algn="ctr" eaLnBrk="0" fontAlgn="ctr" hangingPunct="0">
              <a:lnSpc>
                <a:spcPct val="85000"/>
              </a:lnSpc>
              <a:spcBef>
                <a:spcPct val="0"/>
              </a:spcBef>
              <a:spcAft>
                <a:spcPct val="0"/>
              </a:spcAft>
              <a:buClr>
                <a:srgbClr val="001ADC"/>
              </a:buClr>
              <a:buSzPct val="100000"/>
              <a:buFont typeface="Wingdings" panose="05000000000000000000" pitchFamily="2" charset="2"/>
              <a:buNone/>
            </a:pPr>
            <a:endParaRPr kumimoji="1" lang="zh-CN" altLang="en-US" sz="1400" b="1">
              <a:solidFill>
                <a:srgbClr val="000000"/>
              </a:solidFill>
            </a:endParaRPr>
          </a:p>
        </p:txBody>
      </p:sp>
      <p:sp>
        <p:nvSpPr>
          <p:cNvPr id="237" name="Line 55"/>
          <p:cNvSpPr>
            <a:spLocks noChangeShapeType="1"/>
          </p:cNvSpPr>
          <p:nvPr/>
        </p:nvSpPr>
        <p:spPr bwMode="auto">
          <a:xfrm>
            <a:off x="7176120" y="3501008"/>
            <a:ext cx="216024" cy="0"/>
          </a:xfrm>
          <a:prstGeom prst="line">
            <a:avLst/>
          </a:prstGeom>
          <a:noFill/>
          <a:ln w="12700">
            <a:solidFill>
              <a:srgbClr val="000000"/>
            </a:solidFill>
            <a:round/>
            <a:tailEnd type="triangle" w="med" len="med"/>
          </a:ln>
          <a:extLst>
            <a:ext uri="{909E8E84-426E-40DD-AFC4-6F175D3DCCD1}">
              <a14:hiddenFill xmlns:a14="http://schemas.microsoft.com/office/drawing/2010/main">
                <a:noFill/>
              </a14:hiddenFill>
            </a:ext>
          </a:extLst>
        </p:spPr>
        <p:txBody>
          <a:bodyPr wrap="none" anchor="ctr"/>
          <a:lstStyle/>
          <a:p>
            <a:pPr algn="ctr" eaLnBrk="0" fontAlgn="ctr" hangingPunct="0">
              <a:lnSpc>
                <a:spcPct val="85000"/>
              </a:lnSpc>
              <a:spcBef>
                <a:spcPct val="0"/>
              </a:spcBef>
              <a:spcAft>
                <a:spcPct val="0"/>
              </a:spcAft>
              <a:buClr>
                <a:srgbClr val="001ADC"/>
              </a:buClr>
              <a:buSzPct val="100000"/>
              <a:buFont typeface="Wingdings" panose="05000000000000000000" pitchFamily="2" charset="2"/>
              <a:buNone/>
            </a:pPr>
            <a:endParaRPr kumimoji="1" lang="zh-CN" altLang="en-US" sz="1400" b="1">
              <a:solidFill>
                <a:srgbClr val="000000"/>
              </a:solidFill>
            </a:endParaRPr>
          </a:p>
        </p:txBody>
      </p:sp>
      <p:sp>
        <p:nvSpPr>
          <p:cNvPr id="238" name="AutoShape 158"/>
          <p:cNvSpPr>
            <a:spLocks noChangeArrowheads="1"/>
          </p:cNvSpPr>
          <p:nvPr/>
        </p:nvSpPr>
        <p:spPr bwMode="auto">
          <a:xfrm>
            <a:off x="4404525" y="3179256"/>
            <a:ext cx="71438" cy="71438"/>
          </a:xfrm>
          <a:prstGeom prst="octagon">
            <a:avLst>
              <a:gd name="adj" fmla="val 50000"/>
            </a:avLst>
          </a:prstGeom>
          <a:solidFill>
            <a:schemeClr val="tx1"/>
          </a:solidFill>
          <a:ln w="12700" algn="ctr">
            <a:solidFill>
              <a:schemeClr val="tx1"/>
            </a:solidFill>
            <a:miter lim="800000"/>
          </a:ln>
        </p:spPr>
        <p:txBody>
          <a:bodyPr wrap="none" anchor="ctr"/>
          <a:lstStyle/>
          <a:p>
            <a:pPr algn="ctr" eaLnBrk="0" fontAlgn="ctr" hangingPunct="0">
              <a:lnSpc>
                <a:spcPct val="85000"/>
              </a:lnSpc>
              <a:spcBef>
                <a:spcPct val="0"/>
              </a:spcBef>
              <a:spcAft>
                <a:spcPct val="0"/>
              </a:spcAft>
              <a:buClr>
                <a:srgbClr val="001ADC"/>
              </a:buClr>
              <a:buSzPct val="100000"/>
              <a:buFont typeface="Wingdings" panose="05000000000000000000" pitchFamily="2" charset="2"/>
              <a:buNone/>
            </a:pPr>
            <a:endParaRPr kumimoji="1" lang="zh-CN" altLang="en-US" sz="1400" b="1">
              <a:solidFill>
                <a:srgbClr val="000000"/>
              </a:solidFill>
            </a:endParaRPr>
          </a:p>
        </p:txBody>
      </p:sp>
      <p:sp>
        <p:nvSpPr>
          <p:cNvPr id="239" name="Line 48"/>
          <p:cNvSpPr>
            <a:spLocks noChangeShapeType="1"/>
          </p:cNvSpPr>
          <p:nvPr/>
        </p:nvSpPr>
        <p:spPr bwMode="auto">
          <a:xfrm>
            <a:off x="4439816" y="3212976"/>
            <a:ext cx="0" cy="1368152"/>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pPr algn="ctr" eaLnBrk="0" fontAlgn="ctr" hangingPunct="0">
              <a:lnSpc>
                <a:spcPct val="85000"/>
              </a:lnSpc>
              <a:spcBef>
                <a:spcPct val="0"/>
              </a:spcBef>
              <a:spcAft>
                <a:spcPct val="0"/>
              </a:spcAft>
              <a:buClr>
                <a:srgbClr val="001ADC"/>
              </a:buClr>
              <a:buSzPct val="100000"/>
              <a:buFont typeface="Wingdings" panose="05000000000000000000" pitchFamily="2" charset="2"/>
              <a:buNone/>
            </a:pPr>
            <a:endParaRPr kumimoji="1" lang="zh-CN" altLang="en-US" sz="1400" b="1">
              <a:solidFill>
                <a:srgbClr val="000000"/>
              </a:solidFill>
            </a:endParaRPr>
          </a:p>
        </p:txBody>
      </p:sp>
      <p:sp>
        <p:nvSpPr>
          <p:cNvPr id="240" name="Line 55"/>
          <p:cNvSpPr>
            <a:spLocks noChangeShapeType="1"/>
          </p:cNvSpPr>
          <p:nvPr/>
        </p:nvSpPr>
        <p:spPr bwMode="auto">
          <a:xfrm>
            <a:off x="4295800" y="3717032"/>
            <a:ext cx="504056" cy="0"/>
          </a:xfrm>
          <a:prstGeom prst="line">
            <a:avLst/>
          </a:prstGeom>
          <a:noFill/>
          <a:ln w="12700">
            <a:solidFill>
              <a:schemeClr val="tx1"/>
            </a:solidFill>
            <a:round/>
            <a:headEnd type="none" w="med" len="med"/>
            <a:tailEnd type="triangle" w="med" len="med"/>
          </a:ln>
          <a:extLst>
            <a:ext uri="{909E8E84-426E-40DD-AFC4-6F175D3DCCD1}">
              <a14:hiddenFill xmlns:a14="http://schemas.microsoft.com/office/drawing/2010/main">
                <a:noFill/>
              </a14:hiddenFill>
            </a:ext>
          </a:extLst>
        </p:spPr>
        <p:txBody>
          <a:bodyPr wrap="none" anchor="ctr"/>
          <a:lstStyle/>
          <a:p>
            <a:pPr algn="ctr" eaLnBrk="0" fontAlgn="ctr" hangingPunct="0">
              <a:lnSpc>
                <a:spcPct val="85000"/>
              </a:lnSpc>
              <a:spcBef>
                <a:spcPct val="0"/>
              </a:spcBef>
              <a:spcAft>
                <a:spcPct val="0"/>
              </a:spcAft>
              <a:buClr>
                <a:srgbClr val="001ADC"/>
              </a:buClr>
              <a:buSzPct val="100000"/>
              <a:buFont typeface="Wingdings" panose="05000000000000000000" pitchFamily="2" charset="2"/>
              <a:buNone/>
            </a:pPr>
            <a:endParaRPr kumimoji="1" lang="zh-CN" altLang="en-US" sz="1400" b="1">
              <a:solidFill>
                <a:srgbClr val="000000"/>
              </a:solidFill>
            </a:endParaRPr>
          </a:p>
        </p:txBody>
      </p:sp>
      <p:sp>
        <p:nvSpPr>
          <p:cNvPr id="241" name="Line 55"/>
          <p:cNvSpPr>
            <a:spLocks noChangeShapeType="1"/>
          </p:cNvSpPr>
          <p:nvPr/>
        </p:nvSpPr>
        <p:spPr bwMode="auto">
          <a:xfrm>
            <a:off x="8901801" y="3143241"/>
            <a:ext cx="506313" cy="0"/>
          </a:xfrm>
          <a:prstGeom prst="line">
            <a:avLst/>
          </a:prstGeom>
          <a:noFill/>
          <a:ln w="12700">
            <a:solidFill>
              <a:srgbClr val="000000"/>
            </a:solidFill>
            <a:round/>
            <a:tailEnd type="triangle" w="med" len="med"/>
          </a:ln>
          <a:extLst>
            <a:ext uri="{909E8E84-426E-40DD-AFC4-6F175D3DCCD1}">
              <a14:hiddenFill xmlns:a14="http://schemas.microsoft.com/office/drawing/2010/main">
                <a:noFill/>
              </a14:hiddenFill>
            </a:ext>
          </a:extLst>
        </p:spPr>
        <p:txBody>
          <a:bodyPr wrap="none" anchor="ctr"/>
          <a:lstStyle/>
          <a:p>
            <a:pPr algn="ctr" eaLnBrk="0" fontAlgn="ctr" hangingPunct="0">
              <a:lnSpc>
                <a:spcPct val="85000"/>
              </a:lnSpc>
              <a:spcBef>
                <a:spcPct val="0"/>
              </a:spcBef>
              <a:spcAft>
                <a:spcPct val="0"/>
              </a:spcAft>
              <a:buClr>
                <a:srgbClr val="001ADC"/>
              </a:buClr>
              <a:buSzPct val="100000"/>
              <a:buFont typeface="Wingdings" panose="05000000000000000000" pitchFamily="2" charset="2"/>
              <a:buNone/>
            </a:pPr>
            <a:endParaRPr kumimoji="1" lang="zh-CN" altLang="en-US" sz="1400" b="1">
              <a:solidFill>
                <a:srgbClr val="000000"/>
              </a:solidFill>
            </a:endParaRPr>
          </a:p>
        </p:txBody>
      </p:sp>
      <p:grpSp>
        <p:nvGrpSpPr>
          <p:cNvPr id="242" name="组合 78"/>
          <p:cNvGrpSpPr/>
          <p:nvPr/>
        </p:nvGrpSpPr>
        <p:grpSpPr>
          <a:xfrm>
            <a:off x="3645371" y="4293096"/>
            <a:ext cx="506413" cy="431800"/>
            <a:chOff x="1496555" y="4858249"/>
            <a:chExt cx="506413" cy="431800"/>
          </a:xfrm>
        </p:grpSpPr>
        <p:sp>
          <p:nvSpPr>
            <p:cNvPr id="243" name="Rectangle 77"/>
            <p:cNvSpPr>
              <a:spLocks noChangeArrowheads="1"/>
            </p:cNvSpPr>
            <p:nvPr/>
          </p:nvSpPr>
          <p:spPr bwMode="auto">
            <a:xfrm>
              <a:off x="1496555" y="4858249"/>
              <a:ext cx="506413" cy="431800"/>
            </a:xfrm>
            <a:prstGeom prst="rect">
              <a:avLst/>
            </a:prstGeom>
            <a:noFill/>
            <a:ln w="28575" algn="ctr">
              <a:solidFill>
                <a:schemeClr val="tx1"/>
              </a:solidFill>
              <a:miter lim="800000"/>
            </a:ln>
            <a:extLst>
              <a:ext uri="{909E8E84-426E-40DD-AFC4-6F175D3DCCD1}">
                <a14:hiddenFill xmlns:a14="http://schemas.microsoft.com/office/drawing/2010/main">
                  <a:solidFill>
                    <a:srgbClr val="FFFFFF"/>
                  </a:solidFill>
                </a14:hiddenFill>
              </a:ext>
            </a:extLst>
          </p:spPr>
          <p:txBody>
            <a:bodyPr wrap="none" lIns="0" rIns="0" anchor="ctr"/>
            <a:lstStyle/>
            <a:p>
              <a:pPr algn="r" eaLnBrk="0" fontAlgn="ctr" hangingPunct="0">
                <a:lnSpc>
                  <a:spcPct val="85000"/>
                </a:lnSpc>
                <a:spcBef>
                  <a:spcPct val="0"/>
                </a:spcBef>
                <a:spcAft>
                  <a:spcPct val="0"/>
                </a:spcAft>
                <a:buClr>
                  <a:srgbClr val="001ADC"/>
                </a:buClr>
                <a:buSzPct val="100000"/>
                <a:buFont typeface="Wingdings" panose="05000000000000000000" pitchFamily="2" charset="2"/>
                <a:buNone/>
              </a:pPr>
              <a:r>
                <a:rPr kumimoji="1" lang="zh-CN" altLang="en-US" sz="1200" b="1" dirty="0">
                  <a:solidFill>
                    <a:srgbClr val="000000"/>
                  </a:solidFill>
                </a:rPr>
                <a:t>数据</a:t>
              </a:r>
              <a:endParaRPr kumimoji="1" lang="en-US" altLang="zh-CN" sz="1200" b="1" dirty="0">
                <a:solidFill>
                  <a:srgbClr val="000000"/>
                </a:solidFill>
              </a:endParaRPr>
            </a:p>
            <a:p>
              <a:pPr algn="r" eaLnBrk="0" fontAlgn="ctr" hangingPunct="0">
                <a:lnSpc>
                  <a:spcPct val="85000"/>
                </a:lnSpc>
                <a:spcBef>
                  <a:spcPct val="0"/>
                </a:spcBef>
                <a:spcAft>
                  <a:spcPct val="0"/>
                </a:spcAft>
                <a:buClr>
                  <a:srgbClr val="001ADC"/>
                </a:buClr>
                <a:buSzPct val="100000"/>
                <a:buFont typeface="Wingdings" panose="05000000000000000000" pitchFamily="2" charset="2"/>
                <a:buNone/>
              </a:pPr>
              <a:r>
                <a:rPr kumimoji="1" lang="zh-CN" altLang="en-US" sz="1200" b="1" dirty="0">
                  <a:solidFill>
                    <a:srgbClr val="000000"/>
                  </a:solidFill>
                </a:rPr>
                <a:t>寄存器</a:t>
              </a:r>
            </a:p>
          </p:txBody>
        </p:sp>
        <p:grpSp>
          <p:nvGrpSpPr>
            <p:cNvPr id="244" name="组合 80"/>
            <p:cNvGrpSpPr/>
            <p:nvPr/>
          </p:nvGrpSpPr>
          <p:grpSpPr>
            <a:xfrm flipV="1">
              <a:off x="1547664" y="4865099"/>
              <a:ext cx="72008" cy="80540"/>
              <a:chOff x="287524" y="3070225"/>
              <a:chExt cx="72008" cy="80540"/>
            </a:xfrm>
          </p:grpSpPr>
          <p:cxnSp>
            <p:nvCxnSpPr>
              <p:cNvPr id="245" name="直接连接符 244"/>
              <p:cNvCxnSpPr/>
              <p:nvPr/>
            </p:nvCxnSpPr>
            <p:spPr bwMode="auto">
              <a:xfrm flipH="1">
                <a:off x="287524" y="3070225"/>
                <a:ext cx="36004" cy="80540"/>
              </a:xfrm>
              <a:prstGeom prst="line">
                <a:avLst/>
              </a:prstGeom>
              <a:noFill/>
              <a:ln w="19050" cap="flat" cmpd="sng" algn="ctr">
                <a:solidFill>
                  <a:schemeClr val="tx1"/>
                </a:solidFill>
                <a:prstDash val="solid"/>
                <a:round/>
                <a:headEnd type="none" w="med" len="med"/>
                <a:tailEnd type="none" w="med" len="med"/>
              </a:ln>
              <a:effectLst/>
            </p:spPr>
          </p:cxnSp>
          <p:cxnSp>
            <p:nvCxnSpPr>
              <p:cNvPr id="246" name="直接连接符 245"/>
              <p:cNvCxnSpPr/>
              <p:nvPr/>
            </p:nvCxnSpPr>
            <p:spPr bwMode="auto">
              <a:xfrm>
                <a:off x="323528" y="3070225"/>
                <a:ext cx="36004" cy="80540"/>
              </a:xfrm>
              <a:prstGeom prst="line">
                <a:avLst/>
              </a:prstGeom>
              <a:noFill/>
              <a:ln w="19050" cap="flat" cmpd="sng" algn="ctr">
                <a:solidFill>
                  <a:schemeClr val="tx1"/>
                </a:solidFill>
                <a:prstDash val="solid"/>
                <a:round/>
                <a:headEnd type="none" w="med" len="med"/>
                <a:tailEnd type="none" w="med" len="med"/>
              </a:ln>
              <a:effectLst/>
            </p:spPr>
          </p:cxnSp>
        </p:grpSp>
      </p:grpSp>
      <p:sp>
        <p:nvSpPr>
          <p:cNvPr id="247" name="Line 164"/>
          <p:cNvSpPr>
            <a:spLocks noChangeShapeType="1"/>
          </p:cNvSpPr>
          <p:nvPr/>
        </p:nvSpPr>
        <p:spPr bwMode="auto">
          <a:xfrm flipH="1" flipV="1">
            <a:off x="10200456" y="3356148"/>
            <a:ext cx="0" cy="158502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pPr algn="ctr" eaLnBrk="0" fontAlgn="ctr" hangingPunct="0">
              <a:lnSpc>
                <a:spcPct val="85000"/>
              </a:lnSpc>
              <a:spcBef>
                <a:spcPct val="0"/>
              </a:spcBef>
              <a:spcAft>
                <a:spcPct val="0"/>
              </a:spcAft>
              <a:buClr>
                <a:srgbClr val="001ADC"/>
              </a:buClr>
              <a:buSzPct val="100000"/>
              <a:buFont typeface="Wingdings" panose="05000000000000000000" pitchFamily="2" charset="2"/>
              <a:buNone/>
            </a:pPr>
            <a:endParaRPr kumimoji="1" lang="zh-CN" altLang="en-US" sz="1400" b="1">
              <a:solidFill>
                <a:srgbClr val="000000"/>
              </a:solidFill>
            </a:endParaRPr>
          </a:p>
        </p:txBody>
      </p:sp>
      <p:sp>
        <p:nvSpPr>
          <p:cNvPr id="248" name="Line 253"/>
          <p:cNvSpPr>
            <a:spLocks noChangeShapeType="1"/>
          </p:cNvSpPr>
          <p:nvPr/>
        </p:nvSpPr>
        <p:spPr bwMode="auto">
          <a:xfrm>
            <a:off x="3935760" y="4941168"/>
            <a:ext cx="6264696" cy="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pPr algn="ctr" eaLnBrk="0" fontAlgn="ctr" hangingPunct="0">
              <a:lnSpc>
                <a:spcPct val="85000"/>
              </a:lnSpc>
              <a:spcBef>
                <a:spcPct val="0"/>
              </a:spcBef>
              <a:spcAft>
                <a:spcPct val="0"/>
              </a:spcAft>
              <a:buClr>
                <a:srgbClr val="001ADC"/>
              </a:buClr>
              <a:buSzPct val="100000"/>
              <a:buFont typeface="Wingdings" panose="05000000000000000000" pitchFamily="2" charset="2"/>
              <a:buNone/>
            </a:pPr>
            <a:endParaRPr kumimoji="1" lang="zh-CN" altLang="en-US" sz="1400" b="1">
              <a:solidFill>
                <a:srgbClr val="000000"/>
              </a:solidFill>
            </a:endParaRPr>
          </a:p>
        </p:txBody>
      </p:sp>
      <p:sp>
        <p:nvSpPr>
          <p:cNvPr id="249" name="Line 164"/>
          <p:cNvSpPr>
            <a:spLocks noChangeShapeType="1"/>
          </p:cNvSpPr>
          <p:nvPr/>
        </p:nvSpPr>
        <p:spPr bwMode="auto">
          <a:xfrm flipV="1">
            <a:off x="3935760" y="4725144"/>
            <a:ext cx="0" cy="216024"/>
          </a:xfrm>
          <a:prstGeom prst="line">
            <a:avLst/>
          </a:prstGeom>
          <a:noFill/>
          <a:ln w="12700">
            <a:solidFill>
              <a:schemeClr val="tx1"/>
            </a:solidFill>
            <a:round/>
            <a:headEnd type="none" w="med" len="med"/>
            <a:tailEnd type="triangle" w="med" len="med"/>
          </a:ln>
          <a:extLst>
            <a:ext uri="{909E8E84-426E-40DD-AFC4-6F175D3DCCD1}">
              <a14:hiddenFill xmlns:a14="http://schemas.microsoft.com/office/drawing/2010/main">
                <a:noFill/>
              </a14:hiddenFill>
            </a:ext>
          </a:extLst>
        </p:spPr>
        <p:txBody>
          <a:bodyPr wrap="none" anchor="ctr"/>
          <a:lstStyle/>
          <a:p>
            <a:pPr algn="ctr" eaLnBrk="0" fontAlgn="ctr" hangingPunct="0">
              <a:lnSpc>
                <a:spcPct val="85000"/>
              </a:lnSpc>
              <a:spcBef>
                <a:spcPct val="0"/>
              </a:spcBef>
              <a:spcAft>
                <a:spcPct val="0"/>
              </a:spcAft>
              <a:buClr>
                <a:srgbClr val="001ADC"/>
              </a:buClr>
              <a:buSzPct val="100000"/>
              <a:buFont typeface="Wingdings" panose="05000000000000000000" pitchFamily="2" charset="2"/>
              <a:buNone/>
            </a:pPr>
            <a:endParaRPr kumimoji="1" lang="zh-CN" altLang="en-US" sz="1400" b="1">
              <a:solidFill>
                <a:srgbClr val="000000"/>
              </a:solidFill>
            </a:endParaRPr>
          </a:p>
        </p:txBody>
      </p:sp>
      <p:sp>
        <p:nvSpPr>
          <p:cNvPr id="250" name="Line 48"/>
          <p:cNvSpPr>
            <a:spLocks noChangeShapeType="1"/>
          </p:cNvSpPr>
          <p:nvPr/>
        </p:nvSpPr>
        <p:spPr bwMode="auto">
          <a:xfrm flipH="1">
            <a:off x="3935757" y="3861048"/>
            <a:ext cx="2" cy="432048"/>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pPr algn="ctr" eaLnBrk="0" fontAlgn="ctr" hangingPunct="0">
              <a:lnSpc>
                <a:spcPct val="85000"/>
              </a:lnSpc>
              <a:spcBef>
                <a:spcPct val="0"/>
              </a:spcBef>
              <a:spcAft>
                <a:spcPct val="0"/>
              </a:spcAft>
              <a:buClr>
                <a:srgbClr val="001ADC"/>
              </a:buClr>
              <a:buSzPct val="100000"/>
              <a:buFont typeface="Wingdings" panose="05000000000000000000" pitchFamily="2" charset="2"/>
              <a:buNone/>
            </a:pPr>
            <a:endParaRPr kumimoji="1" lang="zh-CN" altLang="en-US" sz="1400" b="1">
              <a:solidFill>
                <a:srgbClr val="000000"/>
              </a:solidFill>
            </a:endParaRPr>
          </a:p>
        </p:txBody>
      </p:sp>
      <p:sp>
        <p:nvSpPr>
          <p:cNvPr id="251" name="Line 126"/>
          <p:cNvSpPr>
            <a:spLocks noChangeShapeType="1"/>
          </p:cNvSpPr>
          <p:nvPr/>
        </p:nvSpPr>
        <p:spPr bwMode="auto">
          <a:xfrm>
            <a:off x="3935760" y="3861048"/>
            <a:ext cx="864096" cy="2"/>
          </a:xfrm>
          <a:prstGeom prst="line">
            <a:avLst/>
          </a:prstGeom>
          <a:noFill/>
          <a:ln w="12700">
            <a:solidFill>
              <a:srgbClr val="000000"/>
            </a:solidFill>
            <a:round/>
            <a:tailEnd type="triangle" w="med" len="med"/>
          </a:ln>
          <a:extLst>
            <a:ext uri="{909E8E84-426E-40DD-AFC4-6F175D3DCCD1}">
              <a14:hiddenFill xmlns:a14="http://schemas.microsoft.com/office/drawing/2010/main">
                <a:noFill/>
              </a14:hiddenFill>
            </a:ext>
          </a:extLst>
        </p:spPr>
        <p:txBody>
          <a:bodyPr wrap="none" anchor="ctr"/>
          <a:lstStyle/>
          <a:p>
            <a:pPr algn="ctr" eaLnBrk="0" fontAlgn="ctr" hangingPunct="0">
              <a:lnSpc>
                <a:spcPct val="85000"/>
              </a:lnSpc>
              <a:spcBef>
                <a:spcPct val="0"/>
              </a:spcBef>
              <a:spcAft>
                <a:spcPct val="0"/>
              </a:spcAft>
              <a:buClr>
                <a:srgbClr val="001ADC"/>
              </a:buClr>
              <a:buSzPct val="100000"/>
              <a:buFont typeface="Wingdings" panose="05000000000000000000" pitchFamily="2" charset="2"/>
              <a:buNone/>
            </a:pPr>
            <a:endParaRPr kumimoji="1" lang="zh-CN" altLang="en-US" sz="1400" b="1">
              <a:solidFill>
                <a:srgbClr val="000000"/>
              </a:solidFill>
            </a:endParaRPr>
          </a:p>
        </p:txBody>
      </p:sp>
      <p:grpSp>
        <p:nvGrpSpPr>
          <p:cNvPr id="252" name="组合 175"/>
          <p:cNvGrpSpPr/>
          <p:nvPr/>
        </p:nvGrpSpPr>
        <p:grpSpPr>
          <a:xfrm>
            <a:off x="9408114" y="2835528"/>
            <a:ext cx="648000" cy="1296988"/>
            <a:chOff x="3312847" y="4365104"/>
            <a:chExt cx="684861" cy="1296988"/>
          </a:xfrm>
        </p:grpSpPr>
        <p:sp>
          <p:nvSpPr>
            <p:cNvPr id="253" name="Rectangle 12"/>
            <p:cNvSpPr>
              <a:spLocks noChangeArrowheads="1"/>
            </p:cNvSpPr>
            <p:nvPr/>
          </p:nvSpPr>
          <p:spPr bwMode="auto">
            <a:xfrm>
              <a:off x="3312847" y="4365104"/>
              <a:ext cx="684861" cy="1296988"/>
            </a:xfrm>
            <a:prstGeom prst="rect">
              <a:avLst/>
            </a:prstGeom>
            <a:solidFill>
              <a:srgbClr val="FFFFFF"/>
            </a:solidFill>
            <a:ln w="28575">
              <a:solidFill>
                <a:schemeClr val="tx1"/>
              </a:solidFill>
              <a:miter lim="800000"/>
            </a:ln>
          </p:spPr>
          <p:txBody>
            <a:bodyPr wrap="none" lIns="36000" rIns="36000" anchor="ctr">
              <a:noAutofit/>
            </a:bodyPr>
            <a:lstStyle/>
            <a:p>
              <a:pPr algn="r" eaLnBrk="0" fontAlgn="base" hangingPunct="0">
                <a:lnSpc>
                  <a:spcPct val="85000"/>
                </a:lnSpc>
                <a:spcBef>
                  <a:spcPct val="0"/>
                </a:spcBef>
                <a:spcAft>
                  <a:spcPct val="0"/>
                </a:spcAft>
                <a:buClr>
                  <a:srgbClr val="001ADC"/>
                </a:buClr>
                <a:buSzPct val="100000"/>
                <a:buFont typeface="Wingdings" panose="05000000000000000000" pitchFamily="2" charset="2"/>
                <a:buNone/>
              </a:pPr>
              <a:endParaRPr lang="en-US" altLang="zh-CN" sz="1200" b="1" dirty="0">
                <a:solidFill>
                  <a:srgbClr val="000000"/>
                </a:solidFill>
                <a:latin typeface="Helvetica" pitchFamily="80" charset="0"/>
              </a:endParaRPr>
            </a:p>
            <a:p>
              <a:pPr algn="r" eaLnBrk="0" fontAlgn="base" hangingPunct="0">
                <a:lnSpc>
                  <a:spcPct val="85000"/>
                </a:lnSpc>
                <a:spcBef>
                  <a:spcPct val="0"/>
                </a:spcBef>
                <a:spcAft>
                  <a:spcPct val="0"/>
                </a:spcAft>
                <a:buClr>
                  <a:srgbClr val="001ADC"/>
                </a:buClr>
                <a:buSzPct val="100000"/>
                <a:buFont typeface="Wingdings" panose="05000000000000000000" pitchFamily="2" charset="2"/>
                <a:buNone/>
              </a:pPr>
              <a:endParaRPr lang="en-US" altLang="zh-CN" sz="1200" b="1" dirty="0">
                <a:solidFill>
                  <a:srgbClr val="000000"/>
                </a:solidFill>
                <a:latin typeface="Helvetica" pitchFamily="80" charset="0"/>
              </a:endParaRPr>
            </a:p>
            <a:p>
              <a:pPr algn="r" eaLnBrk="0" fontAlgn="base" hangingPunct="0">
                <a:lnSpc>
                  <a:spcPct val="85000"/>
                </a:lnSpc>
                <a:spcBef>
                  <a:spcPct val="0"/>
                </a:spcBef>
                <a:spcAft>
                  <a:spcPct val="0"/>
                </a:spcAft>
                <a:buClr>
                  <a:srgbClr val="001ADC"/>
                </a:buClr>
                <a:buSzPct val="100000"/>
                <a:buFont typeface="Wingdings" panose="05000000000000000000" pitchFamily="2" charset="2"/>
                <a:buNone/>
              </a:pPr>
              <a:endParaRPr lang="en-US" altLang="zh-CN" sz="1200" b="1" dirty="0">
                <a:solidFill>
                  <a:srgbClr val="000000"/>
                </a:solidFill>
                <a:latin typeface="Helvetica" pitchFamily="80" charset="0"/>
              </a:endParaRPr>
            </a:p>
            <a:p>
              <a:pPr algn="r" eaLnBrk="0" fontAlgn="base" hangingPunct="0">
                <a:lnSpc>
                  <a:spcPct val="85000"/>
                </a:lnSpc>
                <a:spcBef>
                  <a:spcPct val="0"/>
                </a:spcBef>
                <a:spcAft>
                  <a:spcPct val="0"/>
                </a:spcAft>
                <a:buClr>
                  <a:srgbClr val="001ADC"/>
                </a:buClr>
                <a:buSzPct val="100000"/>
                <a:buFont typeface="Wingdings" panose="05000000000000000000" pitchFamily="2" charset="2"/>
                <a:buNone/>
              </a:pPr>
              <a:endParaRPr lang="en-US" altLang="zh-CN" sz="1200" b="1" dirty="0">
                <a:solidFill>
                  <a:srgbClr val="000000"/>
                </a:solidFill>
                <a:latin typeface="Helvetica" pitchFamily="80" charset="0"/>
              </a:endParaRPr>
            </a:p>
            <a:p>
              <a:pPr algn="r" eaLnBrk="0" fontAlgn="base" hangingPunct="0">
                <a:lnSpc>
                  <a:spcPct val="85000"/>
                </a:lnSpc>
                <a:spcBef>
                  <a:spcPct val="0"/>
                </a:spcBef>
                <a:spcAft>
                  <a:spcPct val="0"/>
                </a:spcAft>
                <a:buClr>
                  <a:srgbClr val="001ADC"/>
                </a:buClr>
                <a:buSzPct val="100000"/>
                <a:buFont typeface="Wingdings" panose="05000000000000000000" pitchFamily="2" charset="2"/>
                <a:buNone/>
              </a:pPr>
              <a:endParaRPr lang="en-US" altLang="zh-CN" sz="1200" b="1" dirty="0">
                <a:solidFill>
                  <a:srgbClr val="000000"/>
                </a:solidFill>
                <a:latin typeface="Helvetica" pitchFamily="80" charset="0"/>
              </a:endParaRPr>
            </a:p>
            <a:p>
              <a:pPr algn="r" eaLnBrk="0" fontAlgn="base" hangingPunct="0">
                <a:lnSpc>
                  <a:spcPct val="85000"/>
                </a:lnSpc>
                <a:spcBef>
                  <a:spcPct val="0"/>
                </a:spcBef>
                <a:spcAft>
                  <a:spcPct val="0"/>
                </a:spcAft>
                <a:buClr>
                  <a:srgbClr val="001ADC"/>
                </a:buClr>
                <a:buSzPct val="100000"/>
                <a:buFont typeface="Wingdings" panose="05000000000000000000" pitchFamily="2" charset="2"/>
                <a:buNone/>
              </a:pPr>
              <a:r>
                <a:rPr lang="zh-CN" altLang="en-US" sz="1100" b="1" dirty="0">
                  <a:solidFill>
                    <a:srgbClr val="000000"/>
                  </a:solidFill>
                  <a:latin typeface="黑体" panose="02010609060101010101" pitchFamily="49" charset="-122"/>
                </a:rPr>
                <a:t>数据</a:t>
              </a:r>
              <a:endParaRPr lang="en-US" altLang="zh-CN" sz="1100" b="1" dirty="0">
                <a:solidFill>
                  <a:srgbClr val="000000"/>
                </a:solidFill>
                <a:latin typeface="黑体" panose="02010609060101010101" pitchFamily="49" charset="-122"/>
              </a:endParaRPr>
            </a:p>
            <a:p>
              <a:pPr algn="r" eaLnBrk="0" fontAlgn="base" hangingPunct="0">
                <a:lnSpc>
                  <a:spcPct val="85000"/>
                </a:lnSpc>
                <a:spcBef>
                  <a:spcPct val="0"/>
                </a:spcBef>
                <a:spcAft>
                  <a:spcPct val="0"/>
                </a:spcAft>
                <a:buClr>
                  <a:srgbClr val="001ADC"/>
                </a:buClr>
                <a:buSzPct val="100000"/>
                <a:buFont typeface="Wingdings" panose="05000000000000000000" pitchFamily="2" charset="2"/>
                <a:buNone/>
              </a:pPr>
              <a:r>
                <a:rPr lang="zh-CN" altLang="en-US" sz="1100" b="1" dirty="0">
                  <a:solidFill>
                    <a:srgbClr val="000000"/>
                  </a:solidFill>
                  <a:latin typeface="黑体" panose="02010609060101010101" pitchFamily="49" charset="-122"/>
                </a:rPr>
                <a:t>存储器</a:t>
              </a:r>
              <a:endParaRPr lang="en-US" altLang="zh-CN" sz="1200" b="1" dirty="0">
                <a:solidFill>
                  <a:srgbClr val="000000"/>
                </a:solidFill>
                <a:latin typeface="Helvetica" pitchFamily="80" charset="0"/>
              </a:endParaRPr>
            </a:p>
          </p:txBody>
        </p:sp>
        <p:sp>
          <p:nvSpPr>
            <p:cNvPr id="254" name="Text Box 13"/>
            <p:cNvSpPr txBox="1">
              <a:spLocks noChangeArrowheads="1"/>
            </p:cNvSpPr>
            <p:nvPr/>
          </p:nvSpPr>
          <p:spPr bwMode="auto">
            <a:xfrm>
              <a:off x="3347864" y="4581128"/>
              <a:ext cx="606925"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square" lIns="0" tIns="0" rIns="0" bIns="0">
              <a:noAutofit/>
            </a:bodyPr>
            <a:lstStyle>
              <a:lvl1pPr eaLnBrk="0" hangingPunct="0">
                <a:defRPr kumimoji="1"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1400">
                  <a:solidFill>
                    <a:schemeClr val="tx1"/>
                  </a:solidFill>
                  <a:latin typeface="Times New Roman" panose="02020603050405020304" pitchFamily="18" charset="0"/>
                  <a:ea typeface="宋体" panose="02010600030101010101" pitchFamily="2" charset="-122"/>
                </a:defRPr>
              </a:lvl5pPr>
              <a:lvl6pPr marL="2514600" indent="-228600" algn="ctr" eaLnBrk="0" fontAlgn="ctr" hangingPunct="0">
                <a:spcBef>
                  <a:spcPct val="0"/>
                </a:spcBef>
                <a:spcAft>
                  <a:spcPct val="0"/>
                </a:spcAft>
                <a:defRPr kumimoji="1" sz="1400">
                  <a:solidFill>
                    <a:schemeClr val="tx1"/>
                  </a:solidFill>
                  <a:latin typeface="Times New Roman" panose="02020603050405020304" pitchFamily="18" charset="0"/>
                  <a:ea typeface="宋体" panose="02010600030101010101" pitchFamily="2" charset="-122"/>
                </a:defRPr>
              </a:lvl6pPr>
              <a:lvl7pPr marL="2971800" indent="-228600" algn="ctr" eaLnBrk="0" fontAlgn="ctr" hangingPunct="0">
                <a:spcBef>
                  <a:spcPct val="0"/>
                </a:spcBef>
                <a:spcAft>
                  <a:spcPct val="0"/>
                </a:spcAft>
                <a:defRPr kumimoji="1" sz="1400">
                  <a:solidFill>
                    <a:schemeClr val="tx1"/>
                  </a:solidFill>
                  <a:latin typeface="Times New Roman" panose="02020603050405020304" pitchFamily="18" charset="0"/>
                  <a:ea typeface="宋体" panose="02010600030101010101" pitchFamily="2" charset="-122"/>
                </a:defRPr>
              </a:lvl7pPr>
              <a:lvl8pPr marL="3429000" indent="-228600" algn="ctr" eaLnBrk="0" fontAlgn="ctr" hangingPunct="0">
                <a:spcBef>
                  <a:spcPct val="0"/>
                </a:spcBef>
                <a:spcAft>
                  <a:spcPct val="0"/>
                </a:spcAft>
                <a:defRPr kumimoji="1" sz="1400">
                  <a:solidFill>
                    <a:schemeClr val="tx1"/>
                  </a:solidFill>
                  <a:latin typeface="Times New Roman" panose="02020603050405020304" pitchFamily="18" charset="0"/>
                  <a:ea typeface="宋体" panose="02010600030101010101" pitchFamily="2" charset="-122"/>
                </a:defRPr>
              </a:lvl8pPr>
              <a:lvl9pPr marL="3886200" indent="-228600" algn="ctr" eaLnBrk="0" fontAlgn="ctr" hangingPunct="0">
                <a:spcBef>
                  <a:spcPct val="0"/>
                </a:spcBef>
                <a:spcAft>
                  <a:spcPct val="0"/>
                </a:spcAft>
                <a:defRPr kumimoji="1" sz="1400">
                  <a:solidFill>
                    <a:schemeClr val="tx1"/>
                  </a:solidFill>
                  <a:latin typeface="Times New Roman" panose="02020603050405020304" pitchFamily="18" charset="0"/>
                  <a:ea typeface="宋体" panose="02010600030101010101" pitchFamily="2" charset="-122"/>
                </a:defRPr>
              </a:lvl9pPr>
            </a:lstStyle>
            <a:p>
              <a:pPr eaLnBrk="1" fontAlgn="ctr" hangingPunct="1">
                <a:lnSpc>
                  <a:spcPct val="85000"/>
                </a:lnSpc>
                <a:spcBef>
                  <a:spcPct val="0"/>
                </a:spcBef>
                <a:spcAft>
                  <a:spcPct val="0"/>
                </a:spcAft>
                <a:buClr>
                  <a:srgbClr val="001ADC"/>
                </a:buClr>
                <a:buSzPct val="100000"/>
                <a:buFont typeface="Wingdings" panose="05000000000000000000" pitchFamily="2" charset="2"/>
                <a:buNone/>
              </a:pPr>
              <a:r>
                <a:rPr lang="en-US" altLang="zh-CN" sz="1000" b="1" dirty="0" err="1">
                  <a:solidFill>
                    <a:srgbClr val="000000"/>
                  </a:solidFill>
                </a:rPr>
                <a:t>Addr</a:t>
              </a:r>
              <a:endParaRPr lang="en-US" altLang="zh-CN" sz="1000" b="1" dirty="0">
                <a:solidFill>
                  <a:srgbClr val="000000"/>
                </a:solidFill>
              </a:endParaRPr>
            </a:p>
          </p:txBody>
        </p:sp>
        <p:sp>
          <p:nvSpPr>
            <p:cNvPr id="255" name="Text Box 13"/>
            <p:cNvSpPr txBox="1">
              <a:spLocks noChangeArrowheads="1"/>
            </p:cNvSpPr>
            <p:nvPr/>
          </p:nvSpPr>
          <p:spPr bwMode="auto">
            <a:xfrm>
              <a:off x="3680426" y="4759052"/>
              <a:ext cx="303464" cy="2880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square" lIns="0" tIns="0" rIns="0" bIns="0">
              <a:noAutofit/>
            </a:bodyPr>
            <a:lstStyle>
              <a:lvl1pPr eaLnBrk="0" hangingPunct="0">
                <a:defRPr kumimoji="1"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1400">
                  <a:solidFill>
                    <a:schemeClr val="tx1"/>
                  </a:solidFill>
                  <a:latin typeface="Times New Roman" panose="02020603050405020304" pitchFamily="18" charset="0"/>
                  <a:ea typeface="宋体" panose="02010600030101010101" pitchFamily="2" charset="-122"/>
                </a:defRPr>
              </a:lvl5pPr>
              <a:lvl6pPr marL="2514600" indent="-228600" algn="ctr" eaLnBrk="0" fontAlgn="ctr" hangingPunct="0">
                <a:spcBef>
                  <a:spcPct val="0"/>
                </a:spcBef>
                <a:spcAft>
                  <a:spcPct val="0"/>
                </a:spcAft>
                <a:defRPr kumimoji="1" sz="1400">
                  <a:solidFill>
                    <a:schemeClr val="tx1"/>
                  </a:solidFill>
                  <a:latin typeface="Times New Roman" panose="02020603050405020304" pitchFamily="18" charset="0"/>
                  <a:ea typeface="宋体" panose="02010600030101010101" pitchFamily="2" charset="-122"/>
                </a:defRPr>
              </a:lvl6pPr>
              <a:lvl7pPr marL="2971800" indent="-228600" algn="ctr" eaLnBrk="0" fontAlgn="ctr" hangingPunct="0">
                <a:spcBef>
                  <a:spcPct val="0"/>
                </a:spcBef>
                <a:spcAft>
                  <a:spcPct val="0"/>
                </a:spcAft>
                <a:defRPr kumimoji="1" sz="1400">
                  <a:solidFill>
                    <a:schemeClr val="tx1"/>
                  </a:solidFill>
                  <a:latin typeface="Times New Roman" panose="02020603050405020304" pitchFamily="18" charset="0"/>
                  <a:ea typeface="宋体" panose="02010600030101010101" pitchFamily="2" charset="-122"/>
                </a:defRPr>
              </a:lvl7pPr>
              <a:lvl8pPr marL="3429000" indent="-228600" algn="ctr" eaLnBrk="0" fontAlgn="ctr" hangingPunct="0">
                <a:spcBef>
                  <a:spcPct val="0"/>
                </a:spcBef>
                <a:spcAft>
                  <a:spcPct val="0"/>
                </a:spcAft>
                <a:defRPr kumimoji="1" sz="1400">
                  <a:solidFill>
                    <a:schemeClr val="tx1"/>
                  </a:solidFill>
                  <a:latin typeface="Times New Roman" panose="02020603050405020304" pitchFamily="18" charset="0"/>
                  <a:ea typeface="宋体" panose="02010600030101010101" pitchFamily="2" charset="-122"/>
                </a:defRPr>
              </a:lvl8pPr>
              <a:lvl9pPr marL="3886200" indent="-228600" algn="ctr" eaLnBrk="0" fontAlgn="ctr" hangingPunct="0">
                <a:spcBef>
                  <a:spcPct val="0"/>
                </a:spcBef>
                <a:spcAft>
                  <a:spcPct val="0"/>
                </a:spcAft>
                <a:defRPr kumimoji="1" sz="1400">
                  <a:solidFill>
                    <a:schemeClr val="tx1"/>
                  </a:solidFill>
                  <a:latin typeface="Times New Roman" panose="02020603050405020304" pitchFamily="18" charset="0"/>
                  <a:ea typeface="宋体" panose="02010600030101010101" pitchFamily="2" charset="-122"/>
                </a:defRPr>
              </a:lvl9pPr>
            </a:lstStyle>
            <a:p>
              <a:pPr eaLnBrk="1" fontAlgn="ctr" hangingPunct="1">
                <a:lnSpc>
                  <a:spcPct val="85000"/>
                </a:lnSpc>
                <a:spcBef>
                  <a:spcPct val="0"/>
                </a:spcBef>
                <a:spcAft>
                  <a:spcPct val="0"/>
                </a:spcAft>
                <a:buClr>
                  <a:srgbClr val="001ADC"/>
                </a:buClr>
                <a:buSzPct val="100000"/>
                <a:buFont typeface="Wingdings" panose="05000000000000000000" pitchFamily="2" charset="2"/>
                <a:buNone/>
              </a:pPr>
              <a:r>
                <a:rPr lang="en-US" altLang="zh-CN" sz="1000" b="1" dirty="0" err="1">
                  <a:solidFill>
                    <a:srgbClr val="000000"/>
                  </a:solidFill>
                </a:rPr>
                <a:t>ReadData</a:t>
              </a:r>
              <a:endParaRPr lang="en-US" altLang="zh-CN" sz="1000" b="1" dirty="0">
                <a:solidFill>
                  <a:srgbClr val="000000"/>
                </a:solidFill>
              </a:endParaRPr>
            </a:p>
          </p:txBody>
        </p:sp>
        <p:sp>
          <p:nvSpPr>
            <p:cNvPr id="256" name="Text Box 13"/>
            <p:cNvSpPr txBox="1">
              <a:spLocks noChangeArrowheads="1"/>
            </p:cNvSpPr>
            <p:nvPr/>
          </p:nvSpPr>
          <p:spPr bwMode="auto">
            <a:xfrm>
              <a:off x="3347864" y="5085184"/>
              <a:ext cx="332561" cy="3917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square" lIns="0" tIns="0" rIns="0" bIns="0">
              <a:spAutoFit/>
            </a:bodyPr>
            <a:lstStyle>
              <a:lvl1pPr eaLnBrk="0" hangingPunct="0">
                <a:defRPr kumimoji="1"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1400">
                  <a:solidFill>
                    <a:schemeClr val="tx1"/>
                  </a:solidFill>
                  <a:latin typeface="Times New Roman" panose="02020603050405020304" pitchFamily="18" charset="0"/>
                  <a:ea typeface="宋体" panose="02010600030101010101" pitchFamily="2" charset="-122"/>
                </a:defRPr>
              </a:lvl5pPr>
              <a:lvl6pPr marL="2514600" indent="-228600" algn="ctr" eaLnBrk="0" fontAlgn="ctr" hangingPunct="0">
                <a:spcBef>
                  <a:spcPct val="0"/>
                </a:spcBef>
                <a:spcAft>
                  <a:spcPct val="0"/>
                </a:spcAft>
                <a:defRPr kumimoji="1" sz="1400">
                  <a:solidFill>
                    <a:schemeClr val="tx1"/>
                  </a:solidFill>
                  <a:latin typeface="Times New Roman" panose="02020603050405020304" pitchFamily="18" charset="0"/>
                  <a:ea typeface="宋体" panose="02010600030101010101" pitchFamily="2" charset="-122"/>
                </a:defRPr>
              </a:lvl6pPr>
              <a:lvl7pPr marL="2971800" indent="-228600" algn="ctr" eaLnBrk="0" fontAlgn="ctr" hangingPunct="0">
                <a:spcBef>
                  <a:spcPct val="0"/>
                </a:spcBef>
                <a:spcAft>
                  <a:spcPct val="0"/>
                </a:spcAft>
                <a:defRPr kumimoji="1" sz="1400">
                  <a:solidFill>
                    <a:schemeClr val="tx1"/>
                  </a:solidFill>
                  <a:latin typeface="Times New Roman" panose="02020603050405020304" pitchFamily="18" charset="0"/>
                  <a:ea typeface="宋体" panose="02010600030101010101" pitchFamily="2" charset="-122"/>
                </a:defRPr>
              </a:lvl7pPr>
              <a:lvl8pPr marL="3429000" indent="-228600" algn="ctr" eaLnBrk="0" fontAlgn="ctr" hangingPunct="0">
                <a:spcBef>
                  <a:spcPct val="0"/>
                </a:spcBef>
                <a:spcAft>
                  <a:spcPct val="0"/>
                </a:spcAft>
                <a:defRPr kumimoji="1" sz="1400">
                  <a:solidFill>
                    <a:schemeClr val="tx1"/>
                  </a:solidFill>
                  <a:latin typeface="Times New Roman" panose="02020603050405020304" pitchFamily="18" charset="0"/>
                  <a:ea typeface="宋体" panose="02010600030101010101" pitchFamily="2" charset="-122"/>
                </a:defRPr>
              </a:lvl8pPr>
              <a:lvl9pPr marL="3886200" indent="-228600" algn="ctr" eaLnBrk="0" fontAlgn="ctr" hangingPunct="0">
                <a:spcBef>
                  <a:spcPct val="0"/>
                </a:spcBef>
                <a:spcAft>
                  <a:spcPct val="0"/>
                </a:spcAft>
                <a:defRPr kumimoji="1" sz="1400">
                  <a:solidFill>
                    <a:schemeClr val="tx1"/>
                  </a:solidFill>
                  <a:latin typeface="Times New Roman" panose="02020603050405020304" pitchFamily="18" charset="0"/>
                  <a:ea typeface="宋体" panose="02010600030101010101" pitchFamily="2" charset="-122"/>
                </a:defRPr>
              </a:lvl9pPr>
            </a:lstStyle>
            <a:p>
              <a:pPr eaLnBrk="1" fontAlgn="ctr" hangingPunct="1">
                <a:lnSpc>
                  <a:spcPct val="85000"/>
                </a:lnSpc>
                <a:spcBef>
                  <a:spcPct val="0"/>
                </a:spcBef>
                <a:spcAft>
                  <a:spcPct val="0"/>
                </a:spcAft>
                <a:buClr>
                  <a:srgbClr val="001ADC"/>
                </a:buClr>
                <a:buSzPct val="100000"/>
                <a:buFont typeface="Wingdings" panose="05000000000000000000" pitchFamily="2" charset="2"/>
                <a:buNone/>
              </a:pPr>
              <a:r>
                <a:rPr lang="en-US" altLang="zh-CN" sz="1000" b="1">
                  <a:solidFill>
                    <a:srgbClr val="000000"/>
                  </a:solidFill>
                </a:rPr>
                <a:t>Write</a:t>
              </a:r>
              <a:endParaRPr lang="en-US" altLang="zh-CN" sz="1000" b="1" dirty="0">
                <a:solidFill>
                  <a:srgbClr val="000000"/>
                </a:solidFill>
              </a:endParaRPr>
            </a:p>
            <a:p>
              <a:pPr eaLnBrk="1" fontAlgn="ctr" hangingPunct="1">
                <a:lnSpc>
                  <a:spcPct val="85000"/>
                </a:lnSpc>
                <a:spcBef>
                  <a:spcPct val="0"/>
                </a:spcBef>
                <a:spcAft>
                  <a:spcPct val="0"/>
                </a:spcAft>
                <a:buClr>
                  <a:srgbClr val="001ADC"/>
                </a:buClr>
                <a:buSzPct val="100000"/>
                <a:buFont typeface="Wingdings" panose="05000000000000000000" pitchFamily="2" charset="2"/>
                <a:buNone/>
              </a:pPr>
              <a:r>
                <a:rPr lang="en-US" altLang="zh-CN" sz="1000" b="1" dirty="0">
                  <a:solidFill>
                    <a:srgbClr val="000000"/>
                  </a:solidFill>
                </a:rPr>
                <a:t>Data</a:t>
              </a:r>
            </a:p>
          </p:txBody>
        </p:sp>
      </p:grpSp>
      <p:sp>
        <p:nvSpPr>
          <p:cNvPr id="257" name="Line 186"/>
          <p:cNvSpPr>
            <a:spLocks noChangeShapeType="1"/>
          </p:cNvSpPr>
          <p:nvPr/>
        </p:nvSpPr>
        <p:spPr bwMode="auto">
          <a:xfrm>
            <a:off x="10056114" y="3348051"/>
            <a:ext cx="144342" cy="1"/>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pPr algn="ctr" eaLnBrk="0" fontAlgn="ctr" hangingPunct="0">
              <a:lnSpc>
                <a:spcPct val="85000"/>
              </a:lnSpc>
              <a:spcBef>
                <a:spcPct val="0"/>
              </a:spcBef>
              <a:spcAft>
                <a:spcPct val="0"/>
              </a:spcAft>
              <a:buClr>
                <a:srgbClr val="001ADC"/>
              </a:buClr>
              <a:buSzPct val="100000"/>
              <a:buFont typeface="Wingdings" panose="05000000000000000000" pitchFamily="2" charset="2"/>
              <a:buNone/>
            </a:pPr>
            <a:endParaRPr kumimoji="1" lang="zh-CN" altLang="en-US" sz="1400" b="1">
              <a:solidFill>
                <a:srgbClr val="000000"/>
              </a:solidFill>
            </a:endParaRPr>
          </a:p>
        </p:txBody>
      </p:sp>
      <p:grpSp>
        <p:nvGrpSpPr>
          <p:cNvPr id="258" name="Group 30"/>
          <p:cNvGrpSpPr/>
          <p:nvPr/>
        </p:nvGrpSpPr>
        <p:grpSpPr bwMode="auto">
          <a:xfrm>
            <a:off x="5016056" y="3645048"/>
            <a:ext cx="288000" cy="216000"/>
            <a:chOff x="2064" y="2931"/>
            <a:chExt cx="136" cy="227"/>
          </a:xfrm>
        </p:grpSpPr>
        <p:sp>
          <p:nvSpPr>
            <p:cNvPr id="259" name="Line 31"/>
            <p:cNvSpPr>
              <a:spLocks noChangeShapeType="1"/>
            </p:cNvSpPr>
            <p:nvPr/>
          </p:nvSpPr>
          <p:spPr bwMode="auto">
            <a:xfrm>
              <a:off x="2064" y="3158"/>
              <a:ext cx="45" cy="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pPr algn="ctr" eaLnBrk="0" fontAlgn="ctr" hangingPunct="0">
                <a:lnSpc>
                  <a:spcPct val="85000"/>
                </a:lnSpc>
                <a:spcBef>
                  <a:spcPct val="0"/>
                </a:spcBef>
                <a:spcAft>
                  <a:spcPct val="0"/>
                </a:spcAft>
                <a:buClr>
                  <a:srgbClr val="001ADC"/>
                </a:buClr>
                <a:buSzPct val="100000"/>
                <a:buFont typeface="Wingdings" panose="05000000000000000000" pitchFamily="2" charset="2"/>
                <a:buNone/>
              </a:pPr>
              <a:endParaRPr kumimoji="1" lang="zh-CN" altLang="en-US" sz="1400" b="1">
                <a:solidFill>
                  <a:srgbClr val="000000"/>
                </a:solidFill>
              </a:endParaRPr>
            </a:p>
          </p:txBody>
        </p:sp>
        <p:sp>
          <p:nvSpPr>
            <p:cNvPr id="260" name="Line 32"/>
            <p:cNvSpPr>
              <a:spLocks noChangeShapeType="1"/>
            </p:cNvSpPr>
            <p:nvPr/>
          </p:nvSpPr>
          <p:spPr bwMode="auto">
            <a:xfrm flipV="1">
              <a:off x="2109" y="2931"/>
              <a:ext cx="0" cy="227"/>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pPr algn="ctr" eaLnBrk="0" fontAlgn="ctr" hangingPunct="0">
                <a:lnSpc>
                  <a:spcPct val="85000"/>
                </a:lnSpc>
                <a:spcBef>
                  <a:spcPct val="0"/>
                </a:spcBef>
                <a:spcAft>
                  <a:spcPct val="0"/>
                </a:spcAft>
                <a:buClr>
                  <a:srgbClr val="001ADC"/>
                </a:buClr>
                <a:buSzPct val="100000"/>
                <a:buFont typeface="Wingdings" panose="05000000000000000000" pitchFamily="2" charset="2"/>
                <a:buNone/>
              </a:pPr>
              <a:endParaRPr kumimoji="1" lang="zh-CN" altLang="en-US" sz="1400" b="1">
                <a:solidFill>
                  <a:srgbClr val="000000"/>
                </a:solidFill>
              </a:endParaRPr>
            </a:p>
          </p:txBody>
        </p:sp>
        <p:sp>
          <p:nvSpPr>
            <p:cNvPr id="261" name="Line 33"/>
            <p:cNvSpPr>
              <a:spLocks noChangeShapeType="1"/>
            </p:cNvSpPr>
            <p:nvPr/>
          </p:nvSpPr>
          <p:spPr bwMode="auto">
            <a:xfrm>
              <a:off x="2109" y="2931"/>
              <a:ext cx="91" cy="0"/>
            </a:xfrm>
            <a:prstGeom prst="line">
              <a:avLst/>
            </a:prstGeom>
            <a:noFill/>
            <a:ln w="12700">
              <a:solidFill>
                <a:srgbClr val="000000"/>
              </a:solidFill>
              <a:round/>
              <a:tailEnd type="triangle" w="med" len="med"/>
            </a:ln>
            <a:extLst>
              <a:ext uri="{909E8E84-426E-40DD-AFC4-6F175D3DCCD1}">
                <a14:hiddenFill xmlns:a14="http://schemas.microsoft.com/office/drawing/2010/main">
                  <a:noFill/>
                </a14:hiddenFill>
              </a:ext>
            </a:extLst>
          </p:spPr>
          <p:txBody>
            <a:bodyPr wrap="none" anchor="ctr"/>
            <a:lstStyle/>
            <a:p>
              <a:pPr algn="ctr" eaLnBrk="0" fontAlgn="ctr" hangingPunct="0">
                <a:lnSpc>
                  <a:spcPct val="85000"/>
                </a:lnSpc>
                <a:spcBef>
                  <a:spcPct val="0"/>
                </a:spcBef>
                <a:spcAft>
                  <a:spcPct val="0"/>
                </a:spcAft>
                <a:buClr>
                  <a:srgbClr val="001ADC"/>
                </a:buClr>
                <a:buSzPct val="100000"/>
                <a:buFont typeface="Wingdings" panose="05000000000000000000" pitchFamily="2" charset="2"/>
                <a:buNone/>
              </a:pPr>
              <a:endParaRPr kumimoji="1" lang="zh-CN" altLang="en-US" sz="1400" b="1">
                <a:solidFill>
                  <a:srgbClr val="000000"/>
                </a:solidFill>
              </a:endParaRPr>
            </a:p>
          </p:txBody>
        </p:sp>
      </p:grpSp>
      <p:sp>
        <p:nvSpPr>
          <p:cNvPr id="262" name="AutoShape 155"/>
          <p:cNvSpPr>
            <a:spLocks noChangeArrowheads="1"/>
          </p:cNvSpPr>
          <p:nvPr/>
        </p:nvSpPr>
        <p:spPr bwMode="auto">
          <a:xfrm>
            <a:off x="9084056" y="3114008"/>
            <a:ext cx="71438" cy="71437"/>
          </a:xfrm>
          <a:prstGeom prst="octagon">
            <a:avLst>
              <a:gd name="adj" fmla="val 50000"/>
            </a:avLst>
          </a:prstGeom>
          <a:solidFill>
            <a:schemeClr val="tx1"/>
          </a:solidFill>
          <a:ln w="12700" algn="ctr">
            <a:solidFill>
              <a:schemeClr val="tx1"/>
            </a:solidFill>
            <a:miter lim="800000"/>
          </a:ln>
        </p:spPr>
        <p:txBody>
          <a:bodyPr wrap="none" anchor="ctr"/>
          <a:lstStyle/>
          <a:p>
            <a:pPr algn="ctr" eaLnBrk="0" fontAlgn="ctr" hangingPunct="0">
              <a:lnSpc>
                <a:spcPct val="85000"/>
              </a:lnSpc>
              <a:spcBef>
                <a:spcPct val="0"/>
              </a:spcBef>
              <a:spcAft>
                <a:spcPct val="0"/>
              </a:spcAft>
              <a:buClr>
                <a:srgbClr val="001ADC"/>
              </a:buClr>
              <a:buSzPct val="100000"/>
              <a:buFont typeface="Wingdings" panose="05000000000000000000" pitchFamily="2" charset="2"/>
              <a:buNone/>
            </a:pPr>
            <a:endParaRPr kumimoji="1" lang="zh-CN" altLang="en-US" sz="1400" b="1">
              <a:solidFill>
                <a:srgbClr val="000000"/>
              </a:solidFill>
            </a:endParaRPr>
          </a:p>
        </p:txBody>
      </p:sp>
      <p:sp>
        <p:nvSpPr>
          <p:cNvPr id="263" name="AutoShape 153"/>
          <p:cNvSpPr>
            <a:spLocks noChangeArrowheads="1"/>
          </p:cNvSpPr>
          <p:nvPr/>
        </p:nvSpPr>
        <p:spPr bwMode="auto">
          <a:xfrm>
            <a:off x="6636056" y="3312008"/>
            <a:ext cx="71437" cy="71438"/>
          </a:xfrm>
          <a:prstGeom prst="octagon">
            <a:avLst>
              <a:gd name="adj" fmla="val 50000"/>
            </a:avLst>
          </a:prstGeom>
          <a:solidFill>
            <a:schemeClr val="tx1"/>
          </a:solidFill>
          <a:ln w="12700" algn="ctr">
            <a:solidFill>
              <a:schemeClr val="tx1"/>
            </a:solidFill>
            <a:miter lim="800000"/>
          </a:ln>
        </p:spPr>
        <p:txBody>
          <a:bodyPr wrap="none" anchor="ctr"/>
          <a:lstStyle/>
          <a:p>
            <a:pPr algn="ctr" eaLnBrk="0" fontAlgn="ctr" hangingPunct="0">
              <a:lnSpc>
                <a:spcPct val="85000"/>
              </a:lnSpc>
              <a:spcBef>
                <a:spcPct val="0"/>
              </a:spcBef>
              <a:spcAft>
                <a:spcPct val="0"/>
              </a:spcAft>
              <a:buClr>
                <a:srgbClr val="001ADC"/>
              </a:buClr>
              <a:buSzPct val="100000"/>
              <a:buFont typeface="Wingdings" panose="05000000000000000000" pitchFamily="2" charset="2"/>
              <a:buNone/>
            </a:pPr>
            <a:endParaRPr kumimoji="1" lang="zh-CN" altLang="en-US" sz="1400" b="1">
              <a:solidFill>
                <a:srgbClr val="000000"/>
              </a:solidFill>
            </a:endParaRPr>
          </a:p>
        </p:txBody>
      </p:sp>
      <p:sp>
        <p:nvSpPr>
          <p:cNvPr id="264" name="Line 160"/>
          <p:cNvSpPr>
            <a:spLocks noChangeShapeType="1"/>
          </p:cNvSpPr>
          <p:nvPr/>
        </p:nvSpPr>
        <p:spPr bwMode="auto">
          <a:xfrm flipV="1">
            <a:off x="6672056" y="3861048"/>
            <a:ext cx="2736312" cy="0"/>
          </a:xfrm>
          <a:prstGeom prst="line">
            <a:avLst/>
          </a:prstGeom>
          <a:noFill/>
          <a:ln w="12700">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pPr algn="ctr" eaLnBrk="0" fontAlgn="ctr" hangingPunct="0">
              <a:lnSpc>
                <a:spcPct val="85000"/>
              </a:lnSpc>
              <a:spcBef>
                <a:spcPct val="0"/>
              </a:spcBef>
              <a:spcAft>
                <a:spcPct val="0"/>
              </a:spcAft>
              <a:buClr>
                <a:srgbClr val="001ADC"/>
              </a:buClr>
              <a:buSzPct val="100000"/>
              <a:buFont typeface="Wingdings" panose="05000000000000000000" pitchFamily="2" charset="2"/>
              <a:buNone/>
            </a:pPr>
            <a:endParaRPr kumimoji="1" lang="zh-CN" altLang="en-US" sz="1400" b="1">
              <a:solidFill>
                <a:srgbClr val="000000"/>
              </a:solidFill>
            </a:endParaRPr>
          </a:p>
        </p:txBody>
      </p:sp>
      <p:sp>
        <p:nvSpPr>
          <p:cNvPr id="265" name="Line 73"/>
          <p:cNvSpPr>
            <a:spLocks noChangeShapeType="1"/>
          </p:cNvSpPr>
          <p:nvPr/>
        </p:nvSpPr>
        <p:spPr bwMode="auto">
          <a:xfrm rot="16200000" flipH="1">
            <a:off x="6420037" y="3609020"/>
            <a:ext cx="504054" cy="1"/>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pPr algn="ctr" eaLnBrk="0" fontAlgn="ctr" hangingPunct="0">
              <a:lnSpc>
                <a:spcPct val="85000"/>
              </a:lnSpc>
              <a:spcBef>
                <a:spcPct val="0"/>
              </a:spcBef>
              <a:spcAft>
                <a:spcPct val="0"/>
              </a:spcAft>
              <a:buClr>
                <a:srgbClr val="001ADC"/>
              </a:buClr>
              <a:buSzPct val="100000"/>
              <a:buFont typeface="Wingdings" panose="05000000000000000000" pitchFamily="2" charset="2"/>
              <a:buNone/>
            </a:pPr>
            <a:endParaRPr kumimoji="1" lang="zh-CN" altLang="en-US" sz="1400" b="1">
              <a:solidFill>
                <a:srgbClr val="000000"/>
              </a:solidFill>
            </a:endParaRPr>
          </a:p>
        </p:txBody>
      </p:sp>
      <p:sp>
        <p:nvSpPr>
          <p:cNvPr id="266" name="Line 48"/>
          <p:cNvSpPr>
            <a:spLocks noChangeShapeType="1"/>
          </p:cNvSpPr>
          <p:nvPr/>
        </p:nvSpPr>
        <p:spPr bwMode="auto">
          <a:xfrm>
            <a:off x="4439816" y="1916832"/>
            <a:ext cx="0" cy="1512168"/>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pPr algn="ctr" eaLnBrk="0" fontAlgn="ctr" hangingPunct="0">
              <a:lnSpc>
                <a:spcPct val="85000"/>
              </a:lnSpc>
              <a:spcBef>
                <a:spcPct val="0"/>
              </a:spcBef>
              <a:spcAft>
                <a:spcPct val="0"/>
              </a:spcAft>
              <a:buClr>
                <a:srgbClr val="001ADC"/>
              </a:buClr>
              <a:buSzPct val="100000"/>
              <a:buFont typeface="Wingdings" panose="05000000000000000000" pitchFamily="2" charset="2"/>
              <a:buNone/>
            </a:pPr>
            <a:endParaRPr kumimoji="1" lang="zh-CN" altLang="en-US" sz="1400" b="1">
              <a:solidFill>
                <a:srgbClr val="000000"/>
              </a:solidFill>
            </a:endParaRPr>
          </a:p>
        </p:txBody>
      </p:sp>
      <p:sp>
        <p:nvSpPr>
          <p:cNvPr id="267" name="Line 47"/>
          <p:cNvSpPr>
            <a:spLocks noChangeShapeType="1"/>
          </p:cNvSpPr>
          <p:nvPr/>
        </p:nvSpPr>
        <p:spPr bwMode="auto">
          <a:xfrm flipV="1">
            <a:off x="4439816" y="1916832"/>
            <a:ext cx="2736304" cy="0"/>
          </a:xfrm>
          <a:prstGeom prst="line">
            <a:avLst/>
          </a:prstGeom>
          <a:noFill/>
          <a:ln w="12700">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pPr algn="ctr" eaLnBrk="0" fontAlgn="ctr" hangingPunct="0">
              <a:lnSpc>
                <a:spcPct val="85000"/>
              </a:lnSpc>
              <a:spcBef>
                <a:spcPct val="0"/>
              </a:spcBef>
              <a:spcAft>
                <a:spcPct val="0"/>
              </a:spcAft>
              <a:buClr>
                <a:srgbClr val="001ADC"/>
              </a:buClr>
              <a:buSzPct val="100000"/>
              <a:buFont typeface="Wingdings" panose="05000000000000000000" pitchFamily="2" charset="2"/>
              <a:buNone/>
            </a:pPr>
            <a:endParaRPr kumimoji="1" lang="zh-CN" altLang="en-US" sz="1400" b="1">
              <a:solidFill>
                <a:srgbClr val="000000"/>
              </a:solidFill>
            </a:endParaRPr>
          </a:p>
        </p:txBody>
      </p:sp>
      <p:sp>
        <p:nvSpPr>
          <p:cNvPr id="268" name="Line 164"/>
          <p:cNvSpPr>
            <a:spLocks noChangeShapeType="1"/>
          </p:cNvSpPr>
          <p:nvPr/>
        </p:nvSpPr>
        <p:spPr bwMode="auto">
          <a:xfrm flipV="1">
            <a:off x="7968208" y="1700808"/>
            <a:ext cx="144016" cy="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pPr algn="ctr" eaLnBrk="0" fontAlgn="ctr" hangingPunct="0">
              <a:lnSpc>
                <a:spcPct val="85000"/>
              </a:lnSpc>
              <a:spcBef>
                <a:spcPct val="0"/>
              </a:spcBef>
              <a:spcAft>
                <a:spcPct val="0"/>
              </a:spcAft>
              <a:buClr>
                <a:srgbClr val="001ADC"/>
              </a:buClr>
              <a:buSzPct val="100000"/>
              <a:buFont typeface="Wingdings" panose="05000000000000000000" pitchFamily="2" charset="2"/>
              <a:buNone/>
            </a:pPr>
            <a:endParaRPr kumimoji="1" lang="zh-CN" altLang="en-US" sz="1400" b="1">
              <a:solidFill>
                <a:srgbClr val="000000"/>
              </a:solidFill>
            </a:endParaRPr>
          </a:p>
        </p:txBody>
      </p:sp>
      <p:grpSp>
        <p:nvGrpSpPr>
          <p:cNvPr id="269" name="组合 279"/>
          <p:cNvGrpSpPr/>
          <p:nvPr/>
        </p:nvGrpSpPr>
        <p:grpSpPr>
          <a:xfrm>
            <a:off x="7176120" y="1412776"/>
            <a:ext cx="792088" cy="648072"/>
            <a:chOff x="3132139" y="4437112"/>
            <a:chExt cx="863600" cy="1166552"/>
          </a:xfrm>
        </p:grpSpPr>
        <p:sp>
          <p:nvSpPr>
            <p:cNvPr id="270" name="Rectangle 16"/>
            <p:cNvSpPr>
              <a:spLocks noChangeAspect="1" noChangeArrowheads="1"/>
            </p:cNvSpPr>
            <p:nvPr/>
          </p:nvSpPr>
          <p:spPr bwMode="auto">
            <a:xfrm>
              <a:off x="3132139" y="4437112"/>
              <a:ext cx="863600" cy="1166552"/>
            </a:xfrm>
            <a:prstGeom prst="rect">
              <a:avLst/>
            </a:prstGeom>
            <a:solidFill>
              <a:srgbClr val="FFFFFF"/>
            </a:solidFill>
            <a:ln w="28575">
              <a:solidFill>
                <a:srgbClr val="000000"/>
              </a:solidFill>
              <a:miter lim="800000"/>
            </a:ln>
          </p:spPr>
          <p:txBody>
            <a:bodyPr wrap="none" rIns="36000" anchor="t"/>
            <a:lstStyle/>
            <a:p>
              <a:pPr algn="ctr" eaLnBrk="0" fontAlgn="ctr" hangingPunct="0">
                <a:lnSpc>
                  <a:spcPct val="85000"/>
                </a:lnSpc>
                <a:spcBef>
                  <a:spcPct val="0"/>
                </a:spcBef>
                <a:spcAft>
                  <a:spcPct val="0"/>
                </a:spcAft>
                <a:buClr>
                  <a:srgbClr val="001ADC"/>
                </a:buClr>
                <a:buSzPct val="100000"/>
                <a:buFont typeface="Wingdings" panose="05000000000000000000" pitchFamily="2" charset="2"/>
                <a:buNone/>
              </a:pPr>
              <a:r>
                <a:rPr kumimoji="1" lang="en-US" altLang="zh-CN" sz="1100" b="1" dirty="0">
                  <a:solidFill>
                    <a:srgbClr val="000000"/>
                  </a:solidFill>
                  <a:latin typeface="黑体" panose="02010609060101010101" pitchFamily="49" charset="-122"/>
                </a:rPr>
                <a:t>PC</a:t>
              </a:r>
              <a:r>
                <a:rPr kumimoji="1" lang="zh-CN" altLang="en-US" sz="1100" b="1" dirty="0">
                  <a:solidFill>
                    <a:srgbClr val="000000"/>
                  </a:solidFill>
                  <a:latin typeface="黑体" panose="02010609060101010101" pitchFamily="49" charset="-122"/>
                </a:rPr>
                <a:t>计算</a:t>
              </a:r>
            </a:p>
          </p:txBody>
        </p:sp>
        <p:sp>
          <p:nvSpPr>
            <p:cNvPr id="271" name="Text Box 17"/>
            <p:cNvSpPr txBox="1">
              <a:spLocks noChangeArrowheads="1"/>
            </p:cNvSpPr>
            <p:nvPr/>
          </p:nvSpPr>
          <p:spPr bwMode="auto">
            <a:xfrm>
              <a:off x="3132139" y="4825964"/>
              <a:ext cx="440792" cy="587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square" lIns="36000" tIns="0" rIns="0" bIns="0">
              <a:spAutoFit/>
            </a:bodyPr>
            <a:lstStyle>
              <a:lvl1pPr eaLnBrk="0" hangingPunct="0">
                <a:defRPr kumimoji="1"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1400">
                  <a:solidFill>
                    <a:schemeClr val="tx1"/>
                  </a:solidFill>
                  <a:latin typeface="Times New Roman" panose="02020603050405020304" pitchFamily="18" charset="0"/>
                  <a:ea typeface="宋体" panose="02010600030101010101" pitchFamily="2" charset="-122"/>
                </a:defRPr>
              </a:lvl5pPr>
              <a:lvl6pPr marL="2514600" indent="-228600" algn="ctr" eaLnBrk="0" fontAlgn="ctr" hangingPunct="0">
                <a:spcBef>
                  <a:spcPct val="0"/>
                </a:spcBef>
                <a:spcAft>
                  <a:spcPct val="0"/>
                </a:spcAft>
                <a:defRPr kumimoji="1" sz="1400">
                  <a:solidFill>
                    <a:schemeClr val="tx1"/>
                  </a:solidFill>
                  <a:latin typeface="Times New Roman" panose="02020603050405020304" pitchFamily="18" charset="0"/>
                  <a:ea typeface="宋体" panose="02010600030101010101" pitchFamily="2" charset="-122"/>
                </a:defRPr>
              </a:lvl6pPr>
              <a:lvl7pPr marL="2971800" indent="-228600" algn="ctr" eaLnBrk="0" fontAlgn="ctr" hangingPunct="0">
                <a:spcBef>
                  <a:spcPct val="0"/>
                </a:spcBef>
                <a:spcAft>
                  <a:spcPct val="0"/>
                </a:spcAft>
                <a:defRPr kumimoji="1" sz="1400">
                  <a:solidFill>
                    <a:schemeClr val="tx1"/>
                  </a:solidFill>
                  <a:latin typeface="Times New Roman" panose="02020603050405020304" pitchFamily="18" charset="0"/>
                  <a:ea typeface="宋体" panose="02010600030101010101" pitchFamily="2" charset="-122"/>
                </a:defRPr>
              </a:lvl7pPr>
              <a:lvl8pPr marL="3429000" indent="-228600" algn="ctr" eaLnBrk="0" fontAlgn="ctr" hangingPunct="0">
                <a:spcBef>
                  <a:spcPct val="0"/>
                </a:spcBef>
                <a:spcAft>
                  <a:spcPct val="0"/>
                </a:spcAft>
                <a:defRPr kumimoji="1" sz="1400">
                  <a:solidFill>
                    <a:schemeClr val="tx1"/>
                  </a:solidFill>
                  <a:latin typeface="Times New Roman" panose="02020603050405020304" pitchFamily="18" charset="0"/>
                  <a:ea typeface="宋体" panose="02010600030101010101" pitchFamily="2" charset="-122"/>
                </a:defRPr>
              </a:lvl8pPr>
              <a:lvl9pPr marL="3886200" indent="-228600" algn="ctr" eaLnBrk="0" fontAlgn="ctr" hangingPunct="0">
                <a:spcBef>
                  <a:spcPct val="0"/>
                </a:spcBef>
                <a:spcAft>
                  <a:spcPct val="0"/>
                </a:spcAft>
                <a:defRPr kumimoji="1" sz="1400">
                  <a:solidFill>
                    <a:schemeClr val="tx1"/>
                  </a:solidFill>
                  <a:latin typeface="Times New Roman" panose="02020603050405020304" pitchFamily="18" charset="0"/>
                  <a:ea typeface="宋体" panose="02010600030101010101" pitchFamily="2" charset="-122"/>
                </a:defRPr>
              </a:lvl9pPr>
            </a:lstStyle>
            <a:p>
              <a:pPr eaLnBrk="1" fontAlgn="ctr" hangingPunct="1">
                <a:lnSpc>
                  <a:spcPct val="85000"/>
                </a:lnSpc>
                <a:spcBef>
                  <a:spcPct val="0"/>
                </a:spcBef>
                <a:spcAft>
                  <a:spcPct val="0"/>
                </a:spcAft>
                <a:buClr>
                  <a:srgbClr val="001ADC"/>
                </a:buClr>
                <a:buSzPct val="100000"/>
                <a:buFont typeface="Wingdings" panose="05000000000000000000" pitchFamily="2" charset="2"/>
                <a:buNone/>
              </a:pPr>
              <a:r>
                <a:rPr lang="en-US" altLang="zh-CN" sz="1000" b="1" dirty="0">
                  <a:solidFill>
                    <a:srgbClr val="000000"/>
                  </a:solidFill>
                </a:rPr>
                <a:t>PC</a:t>
              </a:r>
            </a:p>
            <a:p>
              <a:pPr eaLnBrk="1" fontAlgn="ctr" hangingPunct="1">
                <a:lnSpc>
                  <a:spcPct val="85000"/>
                </a:lnSpc>
                <a:spcBef>
                  <a:spcPct val="0"/>
                </a:spcBef>
                <a:spcAft>
                  <a:spcPct val="0"/>
                </a:spcAft>
                <a:buClr>
                  <a:srgbClr val="001ADC"/>
                </a:buClr>
                <a:buSzPct val="100000"/>
                <a:buFont typeface="Wingdings" panose="05000000000000000000" pitchFamily="2" charset="2"/>
                <a:buNone/>
              </a:pPr>
              <a:endParaRPr lang="en-US" altLang="zh-CN" sz="500" b="1" dirty="0">
                <a:solidFill>
                  <a:srgbClr val="000000"/>
                </a:solidFill>
              </a:endParaRPr>
            </a:p>
            <a:p>
              <a:pPr eaLnBrk="1" fontAlgn="ctr" hangingPunct="1">
                <a:lnSpc>
                  <a:spcPct val="85000"/>
                </a:lnSpc>
                <a:spcBef>
                  <a:spcPct val="0"/>
                </a:spcBef>
                <a:spcAft>
                  <a:spcPct val="0"/>
                </a:spcAft>
                <a:buClr>
                  <a:srgbClr val="001ADC"/>
                </a:buClr>
                <a:buSzPct val="100000"/>
                <a:buFont typeface="Wingdings" panose="05000000000000000000" pitchFamily="2" charset="2"/>
                <a:buNone/>
              </a:pPr>
              <a:r>
                <a:rPr lang="en-US" altLang="zh-CN" sz="1000" b="1">
                  <a:solidFill>
                    <a:srgbClr val="000000"/>
                  </a:solidFill>
                </a:rPr>
                <a:t>IMM</a:t>
              </a:r>
              <a:endParaRPr lang="en-US" altLang="zh-CN" sz="1000" b="1" dirty="0">
                <a:solidFill>
                  <a:srgbClr val="000000"/>
                </a:solidFill>
              </a:endParaRPr>
            </a:p>
          </p:txBody>
        </p:sp>
        <p:sp>
          <p:nvSpPr>
            <p:cNvPr id="272" name="Text Box 22"/>
            <p:cNvSpPr txBox="1">
              <a:spLocks noChangeArrowheads="1"/>
            </p:cNvSpPr>
            <p:nvPr/>
          </p:nvSpPr>
          <p:spPr bwMode="auto">
            <a:xfrm>
              <a:off x="3420006" y="4825963"/>
              <a:ext cx="575733" cy="5863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square" lIns="36000" tIns="0" rIns="36000" bIns="0">
              <a:spAutoFit/>
            </a:bodyPr>
            <a:lstStyle>
              <a:lvl1pPr eaLnBrk="0" hangingPunct="0">
                <a:defRPr kumimoji="1"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1400">
                  <a:solidFill>
                    <a:schemeClr val="tx1"/>
                  </a:solidFill>
                  <a:latin typeface="Times New Roman" panose="02020603050405020304" pitchFamily="18" charset="0"/>
                  <a:ea typeface="宋体" panose="02010600030101010101" pitchFamily="2" charset="-122"/>
                </a:defRPr>
              </a:lvl5pPr>
              <a:lvl6pPr marL="2514600" indent="-228600" algn="ctr" eaLnBrk="0" fontAlgn="ctr" hangingPunct="0">
                <a:spcBef>
                  <a:spcPct val="0"/>
                </a:spcBef>
                <a:spcAft>
                  <a:spcPct val="0"/>
                </a:spcAft>
                <a:defRPr kumimoji="1" sz="1400">
                  <a:solidFill>
                    <a:schemeClr val="tx1"/>
                  </a:solidFill>
                  <a:latin typeface="Times New Roman" panose="02020603050405020304" pitchFamily="18" charset="0"/>
                  <a:ea typeface="宋体" panose="02010600030101010101" pitchFamily="2" charset="-122"/>
                </a:defRPr>
              </a:lvl6pPr>
              <a:lvl7pPr marL="2971800" indent="-228600" algn="ctr" eaLnBrk="0" fontAlgn="ctr" hangingPunct="0">
                <a:spcBef>
                  <a:spcPct val="0"/>
                </a:spcBef>
                <a:spcAft>
                  <a:spcPct val="0"/>
                </a:spcAft>
                <a:defRPr kumimoji="1" sz="1400">
                  <a:solidFill>
                    <a:schemeClr val="tx1"/>
                  </a:solidFill>
                  <a:latin typeface="Times New Roman" panose="02020603050405020304" pitchFamily="18" charset="0"/>
                  <a:ea typeface="宋体" panose="02010600030101010101" pitchFamily="2" charset="-122"/>
                </a:defRPr>
              </a:lvl7pPr>
              <a:lvl8pPr marL="3429000" indent="-228600" algn="ctr" eaLnBrk="0" fontAlgn="ctr" hangingPunct="0">
                <a:spcBef>
                  <a:spcPct val="0"/>
                </a:spcBef>
                <a:spcAft>
                  <a:spcPct val="0"/>
                </a:spcAft>
                <a:defRPr kumimoji="1" sz="1400">
                  <a:solidFill>
                    <a:schemeClr val="tx1"/>
                  </a:solidFill>
                  <a:latin typeface="Times New Roman" panose="02020603050405020304" pitchFamily="18" charset="0"/>
                  <a:ea typeface="宋体" panose="02010600030101010101" pitchFamily="2" charset="-122"/>
                </a:defRPr>
              </a:lvl8pPr>
              <a:lvl9pPr marL="3886200" indent="-228600" algn="ctr" eaLnBrk="0" fontAlgn="ctr" hangingPunct="0">
                <a:spcBef>
                  <a:spcPct val="0"/>
                </a:spcBef>
                <a:spcAft>
                  <a:spcPct val="0"/>
                </a:spcAft>
                <a:defRPr kumimoji="1" sz="1400">
                  <a:solidFill>
                    <a:schemeClr val="tx1"/>
                  </a:solidFill>
                  <a:latin typeface="Times New Roman" panose="02020603050405020304" pitchFamily="18" charset="0"/>
                  <a:ea typeface="宋体" panose="02010600030101010101" pitchFamily="2" charset="-122"/>
                </a:defRPr>
              </a:lvl9pPr>
            </a:lstStyle>
            <a:p>
              <a:pPr algn="r" eaLnBrk="1" fontAlgn="ctr" hangingPunct="1">
                <a:lnSpc>
                  <a:spcPct val="85000"/>
                </a:lnSpc>
                <a:spcBef>
                  <a:spcPct val="0"/>
                </a:spcBef>
                <a:spcAft>
                  <a:spcPct val="0"/>
                </a:spcAft>
                <a:buClr>
                  <a:srgbClr val="001ADC"/>
                </a:buClr>
                <a:buSzPct val="100000"/>
                <a:buFont typeface="Wingdings" panose="05000000000000000000" pitchFamily="2" charset="2"/>
                <a:buNone/>
              </a:pPr>
              <a:r>
                <a:rPr lang="en-US" altLang="zh-CN" sz="1000" b="1" dirty="0">
                  <a:solidFill>
                    <a:srgbClr val="000000"/>
                  </a:solidFill>
                </a:rPr>
                <a:t>NPC</a:t>
              </a:r>
            </a:p>
            <a:p>
              <a:pPr eaLnBrk="1" fontAlgn="ctr" hangingPunct="1">
                <a:lnSpc>
                  <a:spcPct val="85000"/>
                </a:lnSpc>
                <a:spcBef>
                  <a:spcPct val="0"/>
                </a:spcBef>
                <a:spcAft>
                  <a:spcPct val="0"/>
                </a:spcAft>
                <a:buClr>
                  <a:srgbClr val="001ADC"/>
                </a:buClr>
                <a:buSzPct val="100000"/>
                <a:buFont typeface="Wingdings" panose="05000000000000000000" pitchFamily="2" charset="2"/>
                <a:buNone/>
              </a:pPr>
              <a:endParaRPr lang="en-US" altLang="zh-CN" sz="200" b="1" dirty="0">
                <a:solidFill>
                  <a:srgbClr val="000000"/>
                </a:solidFill>
              </a:endParaRPr>
            </a:p>
            <a:p>
              <a:pPr algn="r" eaLnBrk="1" fontAlgn="ctr" hangingPunct="1">
                <a:lnSpc>
                  <a:spcPct val="85000"/>
                </a:lnSpc>
                <a:spcBef>
                  <a:spcPct val="0"/>
                </a:spcBef>
                <a:spcAft>
                  <a:spcPct val="0"/>
                </a:spcAft>
                <a:buClr>
                  <a:srgbClr val="001ADC"/>
                </a:buClr>
                <a:buSzPct val="100000"/>
                <a:buFont typeface="Wingdings" panose="05000000000000000000" pitchFamily="2" charset="2"/>
                <a:buNone/>
              </a:pPr>
              <a:endParaRPr lang="en-US" altLang="zh-CN" sz="300" b="1" dirty="0">
                <a:solidFill>
                  <a:srgbClr val="000000"/>
                </a:solidFill>
              </a:endParaRPr>
            </a:p>
            <a:p>
              <a:pPr algn="r" eaLnBrk="1" fontAlgn="ctr" hangingPunct="1">
                <a:lnSpc>
                  <a:spcPct val="85000"/>
                </a:lnSpc>
                <a:spcBef>
                  <a:spcPct val="0"/>
                </a:spcBef>
                <a:spcAft>
                  <a:spcPct val="0"/>
                </a:spcAft>
                <a:buClr>
                  <a:srgbClr val="001ADC"/>
                </a:buClr>
                <a:buSzPct val="100000"/>
                <a:buFont typeface="Wingdings" panose="05000000000000000000" pitchFamily="2" charset="2"/>
                <a:buNone/>
              </a:pPr>
              <a:r>
                <a:rPr lang="en-US" altLang="zh-CN" sz="1000" b="1" dirty="0">
                  <a:solidFill>
                    <a:srgbClr val="000000"/>
                  </a:solidFill>
                </a:rPr>
                <a:t>PC+4</a:t>
              </a:r>
            </a:p>
          </p:txBody>
        </p:sp>
      </p:grpSp>
      <p:sp>
        <p:nvSpPr>
          <p:cNvPr id="273" name="Line 164"/>
          <p:cNvSpPr>
            <a:spLocks noChangeShapeType="1"/>
          </p:cNvSpPr>
          <p:nvPr/>
        </p:nvSpPr>
        <p:spPr bwMode="auto">
          <a:xfrm flipH="1" flipV="1">
            <a:off x="8112224" y="1268760"/>
            <a:ext cx="0" cy="432048"/>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pPr algn="ctr" eaLnBrk="0" fontAlgn="ctr" hangingPunct="0">
              <a:lnSpc>
                <a:spcPct val="85000"/>
              </a:lnSpc>
              <a:spcBef>
                <a:spcPct val="0"/>
              </a:spcBef>
              <a:spcAft>
                <a:spcPct val="0"/>
              </a:spcAft>
              <a:buClr>
                <a:srgbClr val="001ADC"/>
              </a:buClr>
              <a:buSzPct val="100000"/>
              <a:buFont typeface="Wingdings" panose="05000000000000000000" pitchFamily="2" charset="2"/>
              <a:buNone/>
            </a:pPr>
            <a:endParaRPr kumimoji="1" lang="zh-CN" altLang="en-US" sz="1400" b="1">
              <a:solidFill>
                <a:srgbClr val="000000"/>
              </a:solidFill>
            </a:endParaRPr>
          </a:p>
        </p:txBody>
      </p:sp>
      <p:sp>
        <p:nvSpPr>
          <p:cNvPr id="274" name="Line 48"/>
          <p:cNvSpPr>
            <a:spLocks noChangeShapeType="1"/>
          </p:cNvSpPr>
          <p:nvPr/>
        </p:nvSpPr>
        <p:spPr bwMode="auto">
          <a:xfrm>
            <a:off x="4583832" y="1916832"/>
            <a:ext cx="0" cy="864096"/>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pPr algn="ctr" eaLnBrk="0" fontAlgn="ctr" hangingPunct="0">
              <a:lnSpc>
                <a:spcPct val="85000"/>
              </a:lnSpc>
              <a:spcBef>
                <a:spcPct val="0"/>
              </a:spcBef>
              <a:spcAft>
                <a:spcPct val="0"/>
              </a:spcAft>
              <a:buClr>
                <a:srgbClr val="001ADC"/>
              </a:buClr>
              <a:buSzPct val="100000"/>
              <a:buFont typeface="Wingdings" panose="05000000000000000000" pitchFamily="2" charset="2"/>
              <a:buNone/>
            </a:pPr>
            <a:endParaRPr kumimoji="1" lang="zh-CN" altLang="en-US" sz="1400" b="1">
              <a:solidFill>
                <a:srgbClr val="000000"/>
              </a:solidFill>
            </a:endParaRPr>
          </a:p>
        </p:txBody>
      </p:sp>
      <p:sp>
        <p:nvSpPr>
          <p:cNvPr id="275" name="Line 48"/>
          <p:cNvSpPr>
            <a:spLocks noChangeShapeType="1"/>
          </p:cNvSpPr>
          <p:nvPr/>
        </p:nvSpPr>
        <p:spPr bwMode="auto">
          <a:xfrm>
            <a:off x="4727848" y="1916832"/>
            <a:ext cx="0" cy="432048"/>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pPr algn="ctr" eaLnBrk="0" fontAlgn="ctr" hangingPunct="0">
              <a:lnSpc>
                <a:spcPct val="85000"/>
              </a:lnSpc>
              <a:spcBef>
                <a:spcPct val="0"/>
              </a:spcBef>
              <a:spcAft>
                <a:spcPct val="0"/>
              </a:spcAft>
              <a:buClr>
                <a:srgbClr val="001ADC"/>
              </a:buClr>
              <a:buSzPct val="100000"/>
              <a:buFont typeface="Wingdings" panose="05000000000000000000" pitchFamily="2" charset="2"/>
              <a:buNone/>
            </a:pPr>
            <a:endParaRPr kumimoji="1" lang="zh-CN" altLang="en-US" sz="1400" b="1">
              <a:solidFill>
                <a:srgbClr val="000000"/>
              </a:solidFill>
            </a:endParaRPr>
          </a:p>
        </p:txBody>
      </p:sp>
      <p:sp>
        <p:nvSpPr>
          <p:cNvPr id="276" name="AutoShape 158"/>
          <p:cNvSpPr>
            <a:spLocks noChangeArrowheads="1"/>
          </p:cNvSpPr>
          <p:nvPr/>
        </p:nvSpPr>
        <p:spPr bwMode="auto">
          <a:xfrm>
            <a:off x="4541685" y="2751018"/>
            <a:ext cx="71438" cy="71438"/>
          </a:xfrm>
          <a:prstGeom prst="octagon">
            <a:avLst>
              <a:gd name="adj" fmla="val 50000"/>
            </a:avLst>
          </a:prstGeom>
          <a:solidFill>
            <a:schemeClr val="tx1"/>
          </a:solidFill>
          <a:ln w="12700" algn="ctr">
            <a:solidFill>
              <a:schemeClr val="tx1"/>
            </a:solidFill>
            <a:miter lim="800000"/>
          </a:ln>
        </p:spPr>
        <p:txBody>
          <a:bodyPr wrap="none" anchor="ctr"/>
          <a:lstStyle/>
          <a:p>
            <a:pPr algn="ctr" eaLnBrk="0" fontAlgn="ctr" hangingPunct="0">
              <a:lnSpc>
                <a:spcPct val="85000"/>
              </a:lnSpc>
              <a:spcBef>
                <a:spcPct val="0"/>
              </a:spcBef>
              <a:spcAft>
                <a:spcPct val="0"/>
              </a:spcAft>
              <a:buClr>
                <a:srgbClr val="001ADC"/>
              </a:buClr>
              <a:buSzPct val="100000"/>
              <a:buFont typeface="Wingdings" panose="05000000000000000000" pitchFamily="2" charset="2"/>
              <a:buNone/>
            </a:pPr>
            <a:endParaRPr kumimoji="1" lang="zh-CN" altLang="en-US" sz="1400" b="1">
              <a:solidFill>
                <a:srgbClr val="000000"/>
              </a:solidFill>
            </a:endParaRPr>
          </a:p>
        </p:txBody>
      </p:sp>
      <p:sp>
        <p:nvSpPr>
          <p:cNvPr id="277" name="AutoShape 158"/>
          <p:cNvSpPr>
            <a:spLocks noChangeArrowheads="1"/>
          </p:cNvSpPr>
          <p:nvPr/>
        </p:nvSpPr>
        <p:spPr bwMode="auto">
          <a:xfrm>
            <a:off x="4686465" y="2318400"/>
            <a:ext cx="71438" cy="71438"/>
          </a:xfrm>
          <a:prstGeom prst="octagon">
            <a:avLst>
              <a:gd name="adj" fmla="val 50000"/>
            </a:avLst>
          </a:prstGeom>
          <a:solidFill>
            <a:schemeClr val="tx1"/>
          </a:solidFill>
          <a:ln w="12700" algn="ctr">
            <a:solidFill>
              <a:schemeClr val="tx1"/>
            </a:solidFill>
            <a:miter lim="800000"/>
          </a:ln>
        </p:spPr>
        <p:txBody>
          <a:bodyPr wrap="none" anchor="ctr"/>
          <a:lstStyle/>
          <a:p>
            <a:pPr algn="ctr" eaLnBrk="0" fontAlgn="ctr" hangingPunct="0">
              <a:lnSpc>
                <a:spcPct val="85000"/>
              </a:lnSpc>
              <a:spcBef>
                <a:spcPct val="0"/>
              </a:spcBef>
              <a:spcAft>
                <a:spcPct val="0"/>
              </a:spcAft>
              <a:buClr>
                <a:srgbClr val="001ADC"/>
              </a:buClr>
              <a:buSzPct val="100000"/>
              <a:buFont typeface="Wingdings" panose="05000000000000000000" pitchFamily="2" charset="2"/>
              <a:buNone/>
            </a:pPr>
            <a:endParaRPr kumimoji="1" lang="zh-CN" altLang="en-US" sz="1400" b="1">
              <a:solidFill>
                <a:srgbClr val="000000"/>
              </a:solidFill>
            </a:endParaRPr>
          </a:p>
        </p:txBody>
      </p:sp>
      <p:sp>
        <p:nvSpPr>
          <p:cNvPr id="278" name="Line 164"/>
          <p:cNvSpPr>
            <a:spLocks noChangeShapeType="1"/>
          </p:cNvSpPr>
          <p:nvPr/>
        </p:nvSpPr>
        <p:spPr bwMode="auto">
          <a:xfrm flipV="1">
            <a:off x="7968208" y="1916832"/>
            <a:ext cx="144016" cy="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pPr algn="ctr" eaLnBrk="0" fontAlgn="ctr" hangingPunct="0">
              <a:lnSpc>
                <a:spcPct val="85000"/>
              </a:lnSpc>
              <a:spcBef>
                <a:spcPct val="0"/>
              </a:spcBef>
              <a:spcAft>
                <a:spcPct val="0"/>
              </a:spcAft>
              <a:buClr>
                <a:srgbClr val="001ADC"/>
              </a:buClr>
              <a:buSzPct val="100000"/>
              <a:buFont typeface="Wingdings" panose="05000000000000000000" pitchFamily="2" charset="2"/>
              <a:buNone/>
            </a:pPr>
            <a:endParaRPr kumimoji="1" lang="zh-CN" altLang="en-US" sz="1400" b="1">
              <a:solidFill>
                <a:srgbClr val="000000"/>
              </a:solidFill>
            </a:endParaRPr>
          </a:p>
        </p:txBody>
      </p:sp>
      <p:sp>
        <p:nvSpPr>
          <p:cNvPr id="279" name="Line 164"/>
          <p:cNvSpPr>
            <a:spLocks noChangeShapeType="1"/>
          </p:cNvSpPr>
          <p:nvPr/>
        </p:nvSpPr>
        <p:spPr bwMode="auto">
          <a:xfrm flipH="1" flipV="1">
            <a:off x="8112224" y="1916832"/>
            <a:ext cx="0" cy="2304256"/>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pPr algn="ctr" eaLnBrk="0" fontAlgn="ctr" hangingPunct="0">
              <a:lnSpc>
                <a:spcPct val="85000"/>
              </a:lnSpc>
              <a:spcBef>
                <a:spcPct val="0"/>
              </a:spcBef>
              <a:spcAft>
                <a:spcPct val="0"/>
              </a:spcAft>
              <a:buClr>
                <a:srgbClr val="001ADC"/>
              </a:buClr>
              <a:buSzPct val="100000"/>
              <a:buFont typeface="Wingdings" panose="05000000000000000000" pitchFamily="2" charset="2"/>
              <a:buNone/>
            </a:pPr>
            <a:endParaRPr kumimoji="1" lang="zh-CN" altLang="en-US" sz="1400" b="1">
              <a:solidFill>
                <a:srgbClr val="000000"/>
              </a:solidFill>
            </a:endParaRPr>
          </a:p>
        </p:txBody>
      </p:sp>
      <p:sp>
        <p:nvSpPr>
          <p:cNvPr id="280" name="任意多边形 279"/>
          <p:cNvSpPr/>
          <p:nvPr/>
        </p:nvSpPr>
        <p:spPr bwMode="auto">
          <a:xfrm>
            <a:off x="4800056" y="3645072"/>
            <a:ext cx="216000" cy="432000"/>
          </a:xfrm>
          <a:custGeom>
            <a:avLst/>
            <a:gdLst>
              <a:gd name="connsiteX0" fmla="*/ 0 w 220980"/>
              <a:gd name="connsiteY0" fmla="*/ 0 h 800100"/>
              <a:gd name="connsiteX1" fmla="*/ 0 w 220980"/>
              <a:gd name="connsiteY1" fmla="*/ 800100 h 800100"/>
              <a:gd name="connsiteX2" fmla="*/ 220980 w 220980"/>
              <a:gd name="connsiteY2" fmla="*/ 716280 h 800100"/>
              <a:gd name="connsiteX3" fmla="*/ 220980 w 220980"/>
              <a:gd name="connsiteY3" fmla="*/ 68580 h 800100"/>
              <a:gd name="connsiteX4" fmla="*/ 0 w 220980"/>
              <a:gd name="connsiteY4" fmla="*/ 0 h 800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80" h="800100">
                <a:moveTo>
                  <a:pt x="0" y="0"/>
                </a:moveTo>
                <a:lnTo>
                  <a:pt x="0" y="800100"/>
                </a:lnTo>
                <a:lnTo>
                  <a:pt x="220980" y="716280"/>
                </a:lnTo>
                <a:lnTo>
                  <a:pt x="220980" y="68580"/>
                </a:lnTo>
                <a:lnTo>
                  <a:pt x="0" y="0"/>
                </a:lnTo>
                <a:close/>
              </a:path>
            </a:pathLst>
          </a:custGeom>
          <a:noFill/>
          <a:ln w="19050" cap="flat" cmpd="sng" algn="ctr">
            <a:solidFill>
              <a:schemeClr val="tx1"/>
            </a:solidFill>
            <a:prstDash val="solid"/>
            <a:round/>
            <a:headEnd type="none" w="med" len="med"/>
            <a:tailEnd type="none" w="med" len="med"/>
          </a:ln>
          <a:effectLst/>
        </p:spPr>
        <p:txBody>
          <a:bodyPr vert="horz" wrap="none" lIns="36000" tIns="45720" rIns="36000" bIns="45720" numCol="1" rtlCol="0" anchor="ctr" anchorCtr="0" compatLnSpc="1"/>
          <a:lstStyle/>
          <a:p>
            <a:pPr eaLnBrk="0" fontAlgn="ctr" hangingPunct="0">
              <a:lnSpc>
                <a:spcPct val="85000"/>
              </a:lnSpc>
              <a:spcBef>
                <a:spcPct val="0"/>
              </a:spcBef>
              <a:spcAft>
                <a:spcPct val="0"/>
              </a:spcAft>
              <a:buClr>
                <a:srgbClr val="001ADC"/>
              </a:buClr>
              <a:buSzPct val="100000"/>
              <a:buFont typeface="Wingdings" panose="05000000000000000000" pitchFamily="2" charset="2"/>
              <a:buNone/>
            </a:pPr>
            <a:r>
              <a:rPr kumimoji="1" lang="en-US" altLang="zh-CN" sz="900" b="1" dirty="0">
                <a:solidFill>
                  <a:srgbClr val="000000"/>
                </a:solidFill>
              </a:rPr>
              <a:t>0</a:t>
            </a:r>
            <a:endParaRPr kumimoji="1" lang="en-US" altLang="zh-CN" sz="300" b="1" dirty="0">
              <a:solidFill>
                <a:srgbClr val="000000"/>
              </a:solidFill>
            </a:endParaRPr>
          </a:p>
          <a:p>
            <a:pPr eaLnBrk="0" fontAlgn="ctr" hangingPunct="0">
              <a:lnSpc>
                <a:spcPct val="85000"/>
              </a:lnSpc>
              <a:spcBef>
                <a:spcPct val="0"/>
              </a:spcBef>
              <a:spcAft>
                <a:spcPct val="0"/>
              </a:spcAft>
              <a:buClr>
                <a:srgbClr val="001ADC"/>
              </a:buClr>
              <a:buSzPct val="100000"/>
              <a:buFont typeface="Wingdings" panose="05000000000000000000" pitchFamily="2" charset="2"/>
              <a:buNone/>
            </a:pPr>
            <a:r>
              <a:rPr kumimoji="1" lang="en-US" altLang="zh-CN" sz="900" b="1" dirty="0">
                <a:solidFill>
                  <a:srgbClr val="000000"/>
                </a:solidFill>
              </a:rPr>
              <a:t>1</a:t>
            </a:r>
          </a:p>
          <a:p>
            <a:pPr eaLnBrk="0" fontAlgn="ctr" hangingPunct="0">
              <a:lnSpc>
                <a:spcPct val="85000"/>
              </a:lnSpc>
              <a:spcBef>
                <a:spcPct val="0"/>
              </a:spcBef>
              <a:spcAft>
                <a:spcPct val="0"/>
              </a:spcAft>
              <a:buClr>
                <a:srgbClr val="001ADC"/>
              </a:buClr>
              <a:buSzPct val="100000"/>
              <a:buFont typeface="Wingdings" panose="05000000000000000000" pitchFamily="2" charset="2"/>
              <a:buNone/>
            </a:pPr>
            <a:r>
              <a:rPr kumimoji="1" lang="en-US" altLang="zh-CN" sz="900" b="1" dirty="0">
                <a:solidFill>
                  <a:srgbClr val="000000"/>
                </a:solidFill>
              </a:rPr>
              <a:t>2</a:t>
            </a:r>
          </a:p>
        </p:txBody>
      </p:sp>
      <p:sp>
        <p:nvSpPr>
          <p:cNvPr id="281" name="Line 263"/>
          <p:cNvSpPr>
            <a:spLocks noChangeShapeType="1"/>
          </p:cNvSpPr>
          <p:nvPr/>
        </p:nvSpPr>
        <p:spPr bwMode="auto">
          <a:xfrm>
            <a:off x="4583832" y="4221088"/>
            <a:ext cx="3528392" cy="0"/>
          </a:xfrm>
          <a:prstGeom prst="line">
            <a:avLst/>
          </a:prstGeom>
          <a:noFill/>
          <a:ln w="12700">
            <a:solidFill>
              <a:srgbClr val="000000"/>
            </a:solidFill>
            <a:round/>
            <a:headEnd type="none" w="med" len="med"/>
            <a:tailEnd type="none" w="med" len="med"/>
          </a:ln>
          <a:extLst>
            <a:ext uri="{909E8E84-426E-40DD-AFC4-6F175D3DCCD1}">
              <a14:hiddenFill xmlns:a14="http://schemas.microsoft.com/office/drawing/2010/main">
                <a:noFill/>
              </a14:hiddenFill>
            </a:ext>
          </a:extLst>
        </p:spPr>
        <p:txBody>
          <a:bodyPr wrap="none" anchor="ctr"/>
          <a:lstStyle/>
          <a:p>
            <a:pPr algn="ctr" eaLnBrk="0" fontAlgn="ctr" hangingPunct="0">
              <a:lnSpc>
                <a:spcPct val="85000"/>
              </a:lnSpc>
              <a:spcBef>
                <a:spcPct val="0"/>
              </a:spcBef>
              <a:spcAft>
                <a:spcPct val="0"/>
              </a:spcAft>
              <a:buClr>
                <a:srgbClr val="001ADC"/>
              </a:buClr>
              <a:buSzPct val="100000"/>
              <a:buFont typeface="Wingdings" panose="05000000000000000000" pitchFamily="2" charset="2"/>
              <a:buNone/>
            </a:pPr>
            <a:endParaRPr kumimoji="1" lang="zh-CN" altLang="en-US" sz="1400" b="1">
              <a:solidFill>
                <a:srgbClr val="000000"/>
              </a:solidFill>
            </a:endParaRPr>
          </a:p>
        </p:txBody>
      </p:sp>
      <p:sp>
        <p:nvSpPr>
          <p:cNvPr id="282" name="Line 126"/>
          <p:cNvSpPr>
            <a:spLocks noChangeShapeType="1"/>
          </p:cNvSpPr>
          <p:nvPr/>
        </p:nvSpPr>
        <p:spPr bwMode="auto">
          <a:xfrm>
            <a:off x="4583832" y="4005064"/>
            <a:ext cx="216024" cy="0"/>
          </a:xfrm>
          <a:prstGeom prst="line">
            <a:avLst/>
          </a:prstGeom>
          <a:noFill/>
          <a:ln w="12700">
            <a:solidFill>
              <a:srgbClr val="000000"/>
            </a:solidFill>
            <a:round/>
            <a:tailEnd type="triangle" w="med" len="med"/>
          </a:ln>
          <a:extLst>
            <a:ext uri="{909E8E84-426E-40DD-AFC4-6F175D3DCCD1}">
              <a14:hiddenFill xmlns:a14="http://schemas.microsoft.com/office/drawing/2010/main">
                <a:noFill/>
              </a14:hiddenFill>
            </a:ext>
          </a:extLst>
        </p:spPr>
        <p:txBody>
          <a:bodyPr wrap="none" anchor="ctr"/>
          <a:lstStyle/>
          <a:p>
            <a:pPr algn="ctr" eaLnBrk="0" fontAlgn="ctr" hangingPunct="0">
              <a:lnSpc>
                <a:spcPct val="85000"/>
              </a:lnSpc>
              <a:spcBef>
                <a:spcPct val="0"/>
              </a:spcBef>
              <a:spcAft>
                <a:spcPct val="0"/>
              </a:spcAft>
              <a:buClr>
                <a:srgbClr val="001ADC"/>
              </a:buClr>
              <a:buSzPct val="100000"/>
              <a:buFont typeface="Wingdings" panose="05000000000000000000" pitchFamily="2" charset="2"/>
              <a:buNone/>
            </a:pPr>
            <a:endParaRPr kumimoji="1" lang="zh-CN" altLang="en-US" sz="1400" b="1">
              <a:solidFill>
                <a:srgbClr val="000000"/>
              </a:solidFill>
            </a:endParaRPr>
          </a:p>
        </p:txBody>
      </p:sp>
      <p:sp>
        <p:nvSpPr>
          <p:cNvPr id="283" name="Line 9"/>
          <p:cNvSpPr>
            <a:spLocks noChangeShapeType="1"/>
          </p:cNvSpPr>
          <p:nvPr/>
        </p:nvSpPr>
        <p:spPr bwMode="auto">
          <a:xfrm flipV="1">
            <a:off x="4583832" y="4005064"/>
            <a:ext cx="0" cy="216024"/>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wrap="none" anchor="ctr"/>
          <a:lstStyle/>
          <a:p>
            <a:pPr algn="ctr" eaLnBrk="0" fontAlgn="ctr" hangingPunct="0">
              <a:lnSpc>
                <a:spcPct val="85000"/>
              </a:lnSpc>
              <a:spcBef>
                <a:spcPct val="0"/>
              </a:spcBef>
              <a:spcAft>
                <a:spcPct val="0"/>
              </a:spcAft>
              <a:buClr>
                <a:srgbClr val="001ADC"/>
              </a:buClr>
              <a:buSzPct val="100000"/>
              <a:buFont typeface="Wingdings" panose="05000000000000000000" pitchFamily="2" charset="2"/>
              <a:buNone/>
            </a:pPr>
            <a:endParaRPr kumimoji="1" lang="zh-CN" altLang="en-US" sz="1400" b="1">
              <a:solidFill>
                <a:srgbClr val="000000"/>
              </a:solidFill>
            </a:endParaRPr>
          </a:p>
        </p:txBody>
      </p:sp>
      <p:sp>
        <p:nvSpPr>
          <p:cNvPr id="284" name="Line 145"/>
          <p:cNvSpPr>
            <a:spLocks noChangeShapeType="1"/>
          </p:cNvSpPr>
          <p:nvPr/>
        </p:nvSpPr>
        <p:spPr bwMode="auto">
          <a:xfrm>
            <a:off x="6381359" y="1846833"/>
            <a:ext cx="144463" cy="144463"/>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pPr algn="ctr" eaLnBrk="0" fontAlgn="ctr" hangingPunct="0">
              <a:lnSpc>
                <a:spcPct val="85000"/>
              </a:lnSpc>
              <a:spcBef>
                <a:spcPct val="0"/>
              </a:spcBef>
              <a:spcAft>
                <a:spcPct val="0"/>
              </a:spcAft>
              <a:buClr>
                <a:srgbClr val="001ADC"/>
              </a:buClr>
              <a:buSzPct val="100000"/>
              <a:buFont typeface="Wingdings" panose="05000000000000000000" pitchFamily="2" charset="2"/>
              <a:buNone/>
            </a:pPr>
            <a:endParaRPr kumimoji="1" lang="zh-CN" altLang="en-US" sz="1400" b="1">
              <a:solidFill>
                <a:srgbClr val="000000"/>
              </a:solidFill>
            </a:endParaRPr>
          </a:p>
        </p:txBody>
      </p:sp>
      <p:sp>
        <p:nvSpPr>
          <p:cNvPr id="285" name="Text Box 146"/>
          <p:cNvSpPr txBox="1">
            <a:spLocks noChangeArrowheads="1"/>
          </p:cNvSpPr>
          <p:nvPr/>
        </p:nvSpPr>
        <p:spPr bwMode="auto">
          <a:xfrm>
            <a:off x="6381359" y="1808733"/>
            <a:ext cx="215900" cy="977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0" tIns="0" rIns="0" bIns="0">
            <a:spAutoFit/>
          </a:bodyPr>
          <a:lstStyle>
            <a:lvl1pPr eaLnBrk="0" hangingPunct="0">
              <a:defRPr kumimoji="1"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1400">
                <a:solidFill>
                  <a:schemeClr val="tx1"/>
                </a:solidFill>
                <a:latin typeface="Times New Roman" panose="02020603050405020304" pitchFamily="18" charset="0"/>
                <a:ea typeface="宋体" panose="02010600030101010101" pitchFamily="2" charset="-122"/>
              </a:defRPr>
            </a:lvl5pPr>
            <a:lvl6pPr marL="2514600" indent="-228600" algn="ctr" eaLnBrk="0" fontAlgn="ctr" hangingPunct="0">
              <a:spcBef>
                <a:spcPct val="0"/>
              </a:spcBef>
              <a:spcAft>
                <a:spcPct val="0"/>
              </a:spcAft>
              <a:defRPr kumimoji="1" sz="1400">
                <a:solidFill>
                  <a:schemeClr val="tx1"/>
                </a:solidFill>
                <a:latin typeface="Times New Roman" panose="02020603050405020304" pitchFamily="18" charset="0"/>
                <a:ea typeface="宋体" panose="02010600030101010101" pitchFamily="2" charset="-122"/>
              </a:defRPr>
            </a:lvl6pPr>
            <a:lvl7pPr marL="2971800" indent="-228600" algn="ctr" eaLnBrk="0" fontAlgn="ctr" hangingPunct="0">
              <a:spcBef>
                <a:spcPct val="0"/>
              </a:spcBef>
              <a:spcAft>
                <a:spcPct val="0"/>
              </a:spcAft>
              <a:defRPr kumimoji="1" sz="1400">
                <a:solidFill>
                  <a:schemeClr val="tx1"/>
                </a:solidFill>
                <a:latin typeface="Times New Roman" panose="02020603050405020304" pitchFamily="18" charset="0"/>
                <a:ea typeface="宋体" panose="02010600030101010101" pitchFamily="2" charset="-122"/>
              </a:defRPr>
            </a:lvl7pPr>
            <a:lvl8pPr marL="3429000" indent="-228600" algn="ctr" eaLnBrk="0" fontAlgn="ctr" hangingPunct="0">
              <a:spcBef>
                <a:spcPct val="0"/>
              </a:spcBef>
              <a:spcAft>
                <a:spcPct val="0"/>
              </a:spcAft>
              <a:defRPr kumimoji="1" sz="1400">
                <a:solidFill>
                  <a:schemeClr val="tx1"/>
                </a:solidFill>
                <a:latin typeface="Times New Roman" panose="02020603050405020304" pitchFamily="18" charset="0"/>
                <a:ea typeface="宋体" panose="02010600030101010101" pitchFamily="2" charset="-122"/>
              </a:defRPr>
            </a:lvl8pPr>
            <a:lvl9pPr marL="3886200" indent="-228600" algn="ctr" eaLnBrk="0" fontAlgn="ctr" hangingPunct="0">
              <a:spcBef>
                <a:spcPct val="0"/>
              </a:spcBef>
              <a:spcAft>
                <a:spcPct val="0"/>
              </a:spcAft>
              <a:defRPr kumimoji="1" sz="1400">
                <a:solidFill>
                  <a:schemeClr val="tx1"/>
                </a:solidFill>
                <a:latin typeface="Times New Roman" panose="02020603050405020304" pitchFamily="18" charset="0"/>
                <a:ea typeface="宋体" panose="02010600030101010101" pitchFamily="2" charset="-122"/>
              </a:defRPr>
            </a:lvl9pPr>
          </a:lstStyle>
          <a:p>
            <a:pPr algn="ctr" eaLnBrk="1" fontAlgn="ctr" hangingPunct="1">
              <a:lnSpc>
                <a:spcPct val="80000"/>
              </a:lnSpc>
              <a:spcBef>
                <a:spcPct val="0"/>
              </a:spcBef>
              <a:spcAft>
                <a:spcPct val="0"/>
              </a:spcAft>
              <a:buClr>
                <a:srgbClr val="001ADC"/>
              </a:buClr>
              <a:buSzPct val="100000"/>
              <a:buFont typeface="Wingdings" panose="05000000000000000000" pitchFamily="2" charset="2"/>
              <a:buNone/>
            </a:pPr>
            <a:r>
              <a:rPr lang="en-US" altLang="zh-CN" sz="800" b="1">
                <a:solidFill>
                  <a:srgbClr val="000000"/>
                </a:solidFill>
              </a:rPr>
              <a:t>26</a:t>
            </a:r>
          </a:p>
        </p:txBody>
      </p:sp>
      <p:sp>
        <p:nvSpPr>
          <p:cNvPr id="286" name="Line 29"/>
          <p:cNvSpPr>
            <a:spLocks noChangeShapeType="1"/>
          </p:cNvSpPr>
          <p:nvPr/>
        </p:nvSpPr>
        <p:spPr bwMode="auto">
          <a:xfrm flipV="1">
            <a:off x="5087150" y="3204008"/>
            <a:ext cx="217488" cy="0"/>
          </a:xfrm>
          <a:prstGeom prst="line">
            <a:avLst/>
          </a:prstGeom>
          <a:noFill/>
          <a:ln w="12700">
            <a:solidFill>
              <a:srgbClr val="000000"/>
            </a:solidFill>
            <a:round/>
            <a:tailEnd type="triangle" w="med" len="med"/>
          </a:ln>
          <a:extLst>
            <a:ext uri="{909E8E84-426E-40DD-AFC4-6F175D3DCCD1}">
              <a14:hiddenFill xmlns:a14="http://schemas.microsoft.com/office/drawing/2010/main">
                <a:noFill/>
              </a14:hiddenFill>
            </a:ext>
          </a:extLst>
        </p:spPr>
        <p:txBody>
          <a:bodyPr wrap="none" anchor="ctr"/>
          <a:lstStyle/>
          <a:p>
            <a:pPr algn="ctr" eaLnBrk="0" fontAlgn="ctr" hangingPunct="0">
              <a:lnSpc>
                <a:spcPct val="85000"/>
              </a:lnSpc>
              <a:spcBef>
                <a:spcPct val="0"/>
              </a:spcBef>
              <a:spcAft>
                <a:spcPct val="0"/>
              </a:spcAft>
              <a:buClr>
                <a:srgbClr val="001ADC"/>
              </a:buClr>
              <a:buSzPct val="100000"/>
              <a:buFont typeface="Wingdings" panose="05000000000000000000" pitchFamily="2" charset="2"/>
              <a:buNone/>
            </a:pPr>
            <a:endParaRPr kumimoji="1" lang="zh-CN" altLang="en-US" sz="1400" b="1">
              <a:solidFill>
                <a:srgbClr val="000000"/>
              </a:solidFill>
            </a:endParaRPr>
          </a:p>
        </p:txBody>
      </p:sp>
      <p:sp>
        <p:nvSpPr>
          <p:cNvPr id="287" name="Line 126"/>
          <p:cNvSpPr>
            <a:spLocks noChangeShapeType="1"/>
          </p:cNvSpPr>
          <p:nvPr/>
        </p:nvSpPr>
        <p:spPr bwMode="auto">
          <a:xfrm flipV="1">
            <a:off x="4655350" y="3356992"/>
            <a:ext cx="215900" cy="0"/>
          </a:xfrm>
          <a:prstGeom prst="line">
            <a:avLst/>
          </a:prstGeom>
          <a:noFill/>
          <a:ln w="12700">
            <a:solidFill>
              <a:srgbClr val="000000"/>
            </a:solidFill>
            <a:round/>
            <a:tailEnd type="triangle" w="med" len="med"/>
          </a:ln>
          <a:extLst>
            <a:ext uri="{909E8E84-426E-40DD-AFC4-6F175D3DCCD1}">
              <a14:hiddenFill xmlns:a14="http://schemas.microsoft.com/office/drawing/2010/main">
                <a:noFill/>
              </a14:hiddenFill>
            </a:ext>
          </a:extLst>
        </p:spPr>
        <p:txBody>
          <a:bodyPr wrap="none" anchor="ctr"/>
          <a:lstStyle/>
          <a:p>
            <a:pPr algn="ctr" eaLnBrk="0" fontAlgn="ctr" hangingPunct="0">
              <a:lnSpc>
                <a:spcPct val="85000"/>
              </a:lnSpc>
              <a:spcBef>
                <a:spcPct val="0"/>
              </a:spcBef>
              <a:spcAft>
                <a:spcPct val="0"/>
              </a:spcAft>
              <a:buClr>
                <a:srgbClr val="001ADC"/>
              </a:buClr>
              <a:buSzPct val="100000"/>
              <a:buFont typeface="Wingdings" panose="05000000000000000000" pitchFamily="2" charset="2"/>
              <a:buNone/>
            </a:pPr>
            <a:endParaRPr kumimoji="1" lang="zh-CN" altLang="en-US" sz="1400" b="1">
              <a:solidFill>
                <a:srgbClr val="000000"/>
              </a:solidFill>
            </a:endParaRPr>
          </a:p>
        </p:txBody>
      </p:sp>
      <p:sp>
        <p:nvSpPr>
          <p:cNvPr id="288" name="Text Box 127"/>
          <p:cNvSpPr txBox="1">
            <a:spLocks noChangeArrowheads="1"/>
          </p:cNvSpPr>
          <p:nvPr/>
        </p:nvSpPr>
        <p:spPr bwMode="auto">
          <a:xfrm>
            <a:off x="4510888" y="3336925"/>
            <a:ext cx="144462" cy="92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0" tIns="0" rIns="0" bIns="0">
            <a:spAutoFit/>
          </a:bodyPr>
          <a:lstStyle>
            <a:lvl1pPr eaLnBrk="0" hangingPunct="0">
              <a:defRPr kumimoji="1"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1400">
                <a:solidFill>
                  <a:schemeClr val="tx1"/>
                </a:solidFill>
                <a:latin typeface="Times New Roman" panose="02020603050405020304" pitchFamily="18" charset="0"/>
                <a:ea typeface="宋体" panose="02010600030101010101" pitchFamily="2" charset="-122"/>
              </a:defRPr>
            </a:lvl5pPr>
            <a:lvl6pPr marL="2514600" indent="-228600" algn="ctr" eaLnBrk="0" fontAlgn="ctr" hangingPunct="0">
              <a:spcBef>
                <a:spcPct val="0"/>
              </a:spcBef>
              <a:spcAft>
                <a:spcPct val="0"/>
              </a:spcAft>
              <a:defRPr kumimoji="1" sz="1400">
                <a:solidFill>
                  <a:schemeClr val="tx1"/>
                </a:solidFill>
                <a:latin typeface="Times New Roman" panose="02020603050405020304" pitchFamily="18" charset="0"/>
                <a:ea typeface="宋体" panose="02010600030101010101" pitchFamily="2" charset="-122"/>
              </a:defRPr>
            </a:lvl6pPr>
            <a:lvl7pPr marL="2971800" indent="-228600" algn="ctr" eaLnBrk="0" fontAlgn="ctr" hangingPunct="0">
              <a:spcBef>
                <a:spcPct val="0"/>
              </a:spcBef>
              <a:spcAft>
                <a:spcPct val="0"/>
              </a:spcAft>
              <a:defRPr kumimoji="1" sz="1400">
                <a:solidFill>
                  <a:schemeClr val="tx1"/>
                </a:solidFill>
                <a:latin typeface="Times New Roman" panose="02020603050405020304" pitchFamily="18" charset="0"/>
                <a:ea typeface="宋体" panose="02010600030101010101" pitchFamily="2" charset="-122"/>
              </a:defRPr>
            </a:lvl7pPr>
            <a:lvl8pPr marL="3429000" indent="-228600" algn="ctr" eaLnBrk="0" fontAlgn="ctr" hangingPunct="0">
              <a:spcBef>
                <a:spcPct val="0"/>
              </a:spcBef>
              <a:spcAft>
                <a:spcPct val="0"/>
              </a:spcAft>
              <a:defRPr kumimoji="1" sz="1400">
                <a:solidFill>
                  <a:schemeClr val="tx1"/>
                </a:solidFill>
                <a:latin typeface="Times New Roman" panose="02020603050405020304" pitchFamily="18" charset="0"/>
                <a:ea typeface="宋体" panose="02010600030101010101" pitchFamily="2" charset="-122"/>
              </a:defRPr>
            </a:lvl8pPr>
            <a:lvl9pPr marL="3886200" indent="-228600" algn="ctr" eaLnBrk="0" fontAlgn="ctr" hangingPunct="0">
              <a:spcBef>
                <a:spcPct val="0"/>
              </a:spcBef>
              <a:spcAft>
                <a:spcPct val="0"/>
              </a:spcAft>
              <a:defRPr kumimoji="1" sz="1400">
                <a:solidFill>
                  <a:schemeClr val="tx1"/>
                </a:solidFill>
                <a:latin typeface="Times New Roman" panose="02020603050405020304" pitchFamily="18" charset="0"/>
                <a:ea typeface="宋体" panose="02010600030101010101" pitchFamily="2" charset="-122"/>
              </a:defRPr>
            </a:lvl9pPr>
          </a:lstStyle>
          <a:p>
            <a:pPr algn="ctr" eaLnBrk="1" fontAlgn="ctr" hangingPunct="1">
              <a:lnSpc>
                <a:spcPct val="60000"/>
              </a:lnSpc>
              <a:spcBef>
                <a:spcPct val="0"/>
              </a:spcBef>
              <a:spcAft>
                <a:spcPct val="0"/>
              </a:spcAft>
              <a:buClr>
                <a:srgbClr val="001ADC"/>
              </a:buClr>
              <a:buSzPct val="100000"/>
              <a:buFont typeface="Wingdings" panose="05000000000000000000" pitchFamily="2" charset="2"/>
              <a:buNone/>
            </a:pPr>
            <a:r>
              <a:rPr lang="en-US" altLang="zh-CN" sz="1000" b="1" dirty="0">
                <a:solidFill>
                  <a:srgbClr val="000000"/>
                </a:solidFill>
              </a:rPr>
              <a:t>1F</a:t>
            </a:r>
          </a:p>
        </p:txBody>
      </p:sp>
      <p:sp>
        <p:nvSpPr>
          <p:cNvPr id="289" name="任意多边形 288"/>
          <p:cNvSpPr/>
          <p:nvPr/>
        </p:nvSpPr>
        <p:spPr bwMode="auto">
          <a:xfrm>
            <a:off x="4871888" y="2997000"/>
            <a:ext cx="216000" cy="432000"/>
          </a:xfrm>
          <a:custGeom>
            <a:avLst/>
            <a:gdLst>
              <a:gd name="connsiteX0" fmla="*/ 0 w 220980"/>
              <a:gd name="connsiteY0" fmla="*/ 0 h 800100"/>
              <a:gd name="connsiteX1" fmla="*/ 0 w 220980"/>
              <a:gd name="connsiteY1" fmla="*/ 800100 h 800100"/>
              <a:gd name="connsiteX2" fmla="*/ 220980 w 220980"/>
              <a:gd name="connsiteY2" fmla="*/ 716280 h 800100"/>
              <a:gd name="connsiteX3" fmla="*/ 220980 w 220980"/>
              <a:gd name="connsiteY3" fmla="*/ 68580 h 800100"/>
              <a:gd name="connsiteX4" fmla="*/ 0 w 220980"/>
              <a:gd name="connsiteY4" fmla="*/ 0 h 800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80" h="800100">
                <a:moveTo>
                  <a:pt x="0" y="0"/>
                </a:moveTo>
                <a:lnTo>
                  <a:pt x="0" y="800100"/>
                </a:lnTo>
                <a:lnTo>
                  <a:pt x="220980" y="716280"/>
                </a:lnTo>
                <a:lnTo>
                  <a:pt x="220980" y="68580"/>
                </a:lnTo>
                <a:lnTo>
                  <a:pt x="0" y="0"/>
                </a:lnTo>
                <a:close/>
              </a:path>
            </a:pathLst>
          </a:custGeom>
          <a:noFill/>
          <a:ln w="19050" cap="flat" cmpd="sng" algn="ctr">
            <a:solidFill>
              <a:schemeClr val="tx1"/>
            </a:solidFill>
            <a:prstDash val="solid"/>
            <a:round/>
            <a:headEnd type="none" w="med" len="med"/>
            <a:tailEnd type="none" w="med" len="med"/>
          </a:ln>
          <a:effectLst/>
        </p:spPr>
        <p:txBody>
          <a:bodyPr vert="horz" wrap="none" lIns="36000" tIns="45720" rIns="36000" bIns="45720" numCol="1" rtlCol="0" anchor="ctr" anchorCtr="0" compatLnSpc="1"/>
          <a:lstStyle/>
          <a:p>
            <a:pPr eaLnBrk="0" fontAlgn="ctr" hangingPunct="0">
              <a:lnSpc>
                <a:spcPct val="85000"/>
              </a:lnSpc>
              <a:spcBef>
                <a:spcPct val="0"/>
              </a:spcBef>
              <a:spcAft>
                <a:spcPct val="0"/>
              </a:spcAft>
              <a:buClr>
                <a:srgbClr val="001ADC"/>
              </a:buClr>
              <a:buSzPct val="100000"/>
              <a:buFont typeface="Wingdings" panose="05000000000000000000" pitchFamily="2" charset="2"/>
              <a:buNone/>
            </a:pPr>
            <a:r>
              <a:rPr kumimoji="1" lang="en-US" altLang="zh-CN" sz="900" b="1" dirty="0">
                <a:solidFill>
                  <a:srgbClr val="000000"/>
                </a:solidFill>
              </a:rPr>
              <a:t>0</a:t>
            </a:r>
            <a:endParaRPr kumimoji="1" lang="en-US" altLang="zh-CN" sz="300" b="1" dirty="0">
              <a:solidFill>
                <a:srgbClr val="000000"/>
              </a:solidFill>
            </a:endParaRPr>
          </a:p>
          <a:p>
            <a:pPr eaLnBrk="0" fontAlgn="ctr" hangingPunct="0">
              <a:lnSpc>
                <a:spcPct val="85000"/>
              </a:lnSpc>
              <a:spcBef>
                <a:spcPct val="0"/>
              </a:spcBef>
              <a:spcAft>
                <a:spcPct val="0"/>
              </a:spcAft>
              <a:buClr>
                <a:srgbClr val="001ADC"/>
              </a:buClr>
              <a:buSzPct val="100000"/>
              <a:buFont typeface="Wingdings" panose="05000000000000000000" pitchFamily="2" charset="2"/>
              <a:buNone/>
            </a:pPr>
            <a:r>
              <a:rPr kumimoji="1" lang="en-US" altLang="zh-CN" sz="900" b="1" dirty="0">
                <a:solidFill>
                  <a:srgbClr val="000000"/>
                </a:solidFill>
              </a:rPr>
              <a:t>1</a:t>
            </a:r>
          </a:p>
          <a:p>
            <a:pPr eaLnBrk="0" fontAlgn="ctr" hangingPunct="0">
              <a:lnSpc>
                <a:spcPct val="85000"/>
              </a:lnSpc>
              <a:spcBef>
                <a:spcPct val="0"/>
              </a:spcBef>
              <a:spcAft>
                <a:spcPct val="0"/>
              </a:spcAft>
              <a:buClr>
                <a:srgbClr val="001ADC"/>
              </a:buClr>
              <a:buSzPct val="100000"/>
              <a:buFont typeface="Wingdings" panose="05000000000000000000" pitchFamily="2" charset="2"/>
              <a:buNone/>
            </a:pPr>
            <a:r>
              <a:rPr kumimoji="1" lang="en-US" altLang="zh-CN" sz="900" b="1" dirty="0">
                <a:solidFill>
                  <a:srgbClr val="000000"/>
                </a:solidFill>
              </a:rPr>
              <a:t>2</a:t>
            </a:r>
          </a:p>
        </p:txBody>
      </p:sp>
      <p:grpSp>
        <p:nvGrpSpPr>
          <p:cNvPr id="290" name="Group 97"/>
          <p:cNvGrpSpPr/>
          <p:nvPr/>
        </p:nvGrpSpPr>
        <p:grpSpPr bwMode="auto">
          <a:xfrm>
            <a:off x="4583913" y="2785046"/>
            <a:ext cx="287337" cy="247650"/>
            <a:chOff x="4286" y="1525"/>
            <a:chExt cx="362" cy="272"/>
          </a:xfrm>
        </p:grpSpPr>
        <p:sp>
          <p:nvSpPr>
            <p:cNvPr id="291" name="Line 98"/>
            <p:cNvSpPr>
              <a:spLocks noChangeShapeType="1"/>
            </p:cNvSpPr>
            <p:nvPr/>
          </p:nvSpPr>
          <p:spPr bwMode="auto">
            <a:xfrm flipV="1">
              <a:off x="4286" y="1525"/>
              <a:ext cx="0" cy="271"/>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wrap="none" anchor="ctr"/>
            <a:lstStyle/>
            <a:p>
              <a:pPr algn="ctr" eaLnBrk="0" fontAlgn="ctr" hangingPunct="0">
                <a:lnSpc>
                  <a:spcPct val="85000"/>
                </a:lnSpc>
                <a:spcBef>
                  <a:spcPct val="0"/>
                </a:spcBef>
                <a:spcAft>
                  <a:spcPct val="0"/>
                </a:spcAft>
                <a:buClr>
                  <a:srgbClr val="001ADC"/>
                </a:buClr>
                <a:buSzPct val="100000"/>
                <a:buFont typeface="Wingdings" panose="05000000000000000000" pitchFamily="2" charset="2"/>
                <a:buNone/>
                <a:defRPr/>
              </a:pPr>
              <a:endParaRPr kumimoji="1" lang="zh-CN" altLang="en-US" sz="1400" b="1" kern="0">
                <a:solidFill>
                  <a:srgbClr val="000000"/>
                </a:solidFill>
              </a:endParaRPr>
            </a:p>
          </p:txBody>
        </p:sp>
        <p:sp>
          <p:nvSpPr>
            <p:cNvPr id="292" name="Line 99"/>
            <p:cNvSpPr>
              <a:spLocks noChangeShapeType="1"/>
            </p:cNvSpPr>
            <p:nvPr/>
          </p:nvSpPr>
          <p:spPr bwMode="auto">
            <a:xfrm flipH="1">
              <a:off x="4286" y="1797"/>
              <a:ext cx="362" cy="0"/>
            </a:xfrm>
            <a:prstGeom prst="line">
              <a:avLst/>
            </a:prstGeom>
            <a:noFill/>
            <a:ln w="12700">
              <a:solidFill>
                <a:srgbClr val="000000"/>
              </a:solidFill>
              <a:round/>
              <a:headEnd type="triangle" w="med" len="med"/>
            </a:ln>
            <a:extLst>
              <a:ext uri="{909E8E84-426E-40DD-AFC4-6F175D3DCCD1}">
                <a14:hiddenFill xmlns:a14="http://schemas.microsoft.com/office/drawing/2010/main">
                  <a:noFill/>
                </a14:hiddenFill>
              </a:ext>
            </a:extLst>
          </p:spPr>
          <p:txBody>
            <a:bodyPr wrap="none" anchor="ctr"/>
            <a:lstStyle/>
            <a:p>
              <a:pPr algn="ctr" eaLnBrk="0" fontAlgn="ctr" hangingPunct="0">
                <a:lnSpc>
                  <a:spcPct val="85000"/>
                </a:lnSpc>
                <a:spcBef>
                  <a:spcPct val="0"/>
                </a:spcBef>
                <a:spcAft>
                  <a:spcPct val="0"/>
                </a:spcAft>
                <a:buClr>
                  <a:srgbClr val="001ADC"/>
                </a:buClr>
                <a:buSzPct val="100000"/>
                <a:buFont typeface="Wingdings" panose="05000000000000000000" pitchFamily="2" charset="2"/>
                <a:buNone/>
                <a:defRPr/>
              </a:pPr>
              <a:endParaRPr kumimoji="1" lang="zh-CN" altLang="en-US" sz="1400" b="1" kern="0">
                <a:solidFill>
                  <a:srgbClr val="000000"/>
                </a:solidFill>
              </a:endParaRPr>
            </a:p>
          </p:txBody>
        </p:sp>
      </p:grpSp>
      <p:sp>
        <p:nvSpPr>
          <p:cNvPr id="293" name="AutoShape 147"/>
          <p:cNvSpPr>
            <a:spLocks noChangeArrowheads="1"/>
          </p:cNvSpPr>
          <p:nvPr/>
        </p:nvSpPr>
        <p:spPr bwMode="auto">
          <a:xfrm>
            <a:off x="4548988" y="2743136"/>
            <a:ext cx="71437" cy="71437"/>
          </a:xfrm>
          <a:prstGeom prst="octagon">
            <a:avLst>
              <a:gd name="adj" fmla="val 50000"/>
            </a:avLst>
          </a:prstGeom>
          <a:solidFill>
            <a:srgbClr val="000000"/>
          </a:solidFill>
          <a:ln w="12700" algn="ctr">
            <a:solidFill>
              <a:srgbClr val="000000"/>
            </a:solidFill>
            <a:miter lim="800000"/>
          </a:ln>
        </p:spPr>
        <p:txBody>
          <a:bodyPr wrap="none" anchor="ctr"/>
          <a:lstStyle/>
          <a:p>
            <a:pPr algn="ctr" eaLnBrk="0" fontAlgn="ctr" hangingPunct="0">
              <a:lnSpc>
                <a:spcPct val="85000"/>
              </a:lnSpc>
              <a:spcBef>
                <a:spcPct val="0"/>
              </a:spcBef>
              <a:spcAft>
                <a:spcPct val="0"/>
              </a:spcAft>
              <a:buClr>
                <a:srgbClr val="001ADC"/>
              </a:buClr>
              <a:buSzPct val="100000"/>
              <a:buFont typeface="Wingdings" panose="05000000000000000000" pitchFamily="2" charset="2"/>
              <a:buNone/>
              <a:defRPr/>
            </a:pPr>
            <a:endParaRPr kumimoji="1" lang="zh-CN" altLang="en-US" sz="1400" b="1" kern="0">
              <a:solidFill>
                <a:srgbClr val="000000"/>
              </a:solidFill>
            </a:endParaRPr>
          </a:p>
        </p:txBody>
      </p:sp>
      <p:sp>
        <p:nvSpPr>
          <p:cNvPr id="294" name="Text Box 170"/>
          <p:cNvSpPr txBox="1">
            <a:spLocks noChangeArrowheads="1"/>
          </p:cNvSpPr>
          <p:nvPr/>
        </p:nvSpPr>
        <p:spPr bwMode="auto">
          <a:xfrm>
            <a:off x="4691863" y="2888233"/>
            <a:ext cx="215900" cy="92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0" tIns="0" rIns="0" bIns="0">
            <a:spAutoFit/>
          </a:bodyPr>
          <a:lstStyle>
            <a:lvl1pPr eaLnBrk="0" hangingPunct="0">
              <a:defRPr kumimoji="1"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1400">
                <a:solidFill>
                  <a:schemeClr val="tx1"/>
                </a:solidFill>
                <a:latin typeface="Times New Roman" panose="02020603050405020304" pitchFamily="18" charset="0"/>
                <a:ea typeface="宋体" panose="02010600030101010101" pitchFamily="2" charset="-122"/>
              </a:defRPr>
            </a:lvl5pPr>
            <a:lvl6pPr marL="2514600" indent="-228600" algn="ctr" eaLnBrk="0" fontAlgn="ctr" hangingPunct="0">
              <a:spcBef>
                <a:spcPct val="0"/>
              </a:spcBef>
              <a:spcAft>
                <a:spcPct val="0"/>
              </a:spcAft>
              <a:defRPr kumimoji="1" sz="1400">
                <a:solidFill>
                  <a:schemeClr val="tx1"/>
                </a:solidFill>
                <a:latin typeface="Times New Roman" panose="02020603050405020304" pitchFamily="18" charset="0"/>
                <a:ea typeface="宋体" panose="02010600030101010101" pitchFamily="2" charset="-122"/>
              </a:defRPr>
            </a:lvl6pPr>
            <a:lvl7pPr marL="2971800" indent="-228600" algn="ctr" eaLnBrk="0" fontAlgn="ctr" hangingPunct="0">
              <a:spcBef>
                <a:spcPct val="0"/>
              </a:spcBef>
              <a:spcAft>
                <a:spcPct val="0"/>
              </a:spcAft>
              <a:defRPr kumimoji="1" sz="1400">
                <a:solidFill>
                  <a:schemeClr val="tx1"/>
                </a:solidFill>
                <a:latin typeface="Times New Roman" panose="02020603050405020304" pitchFamily="18" charset="0"/>
                <a:ea typeface="宋体" panose="02010600030101010101" pitchFamily="2" charset="-122"/>
              </a:defRPr>
            </a:lvl7pPr>
            <a:lvl8pPr marL="3429000" indent="-228600" algn="ctr" eaLnBrk="0" fontAlgn="ctr" hangingPunct="0">
              <a:spcBef>
                <a:spcPct val="0"/>
              </a:spcBef>
              <a:spcAft>
                <a:spcPct val="0"/>
              </a:spcAft>
              <a:defRPr kumimoji="1" sz="1400">
                <a:solidFill>
                  <a:schemeClr val="tx1"/>
                </a:solidFill>
                <a:latin typeface="Times New Roman" panose="02020603050405020304" pitchFamily="18" charset="0"/>
                <a:ea typeface="宋体" panose="02010600030101010101" pitchFamily="2" charset="-122"/>
              </a:defRPr>
            </a:lvl8pPr>
            <a:lvl9pPr marL="3886200" indent="-228600" algn="ctr" eaLnBrk="0" fontAlgn="ctr" hangingPunct="0">
              <a:spcBef>
                <a:spcPct val="0"/>
              </a:spcBef>
              <a:spcAft>
                <a:spcPct val="0"/>
              </a:spcAft>
              <a:defRPr kumimoji="1" sz="1400">
                <a:solidFill>
                  <a:schemeClr val="tx1"/>
                </a:solidFill>
                <a:latin typeface="Times New Roman" panose="02020603050405020304" pitchFamily="18" charset="0"/>
                <a:ea typeface="宋体" panose="02010600030101010101" pitchFamily="2" charset="-122"/>
              </a:defRPr>
            </a:lvl9pPr>
          </a:lstStyle>
          <a:p>
            <a:pPr algn="ctr" eaLnBrk="1" fontAlgn="ctr" hangingPunct="1">
              <a:lnSpc>
                <a:spcPct val="60000"/>
              </a:lnSpc>
              <a:spcBef>
                <a:spcPct val="0"/>
              </a:spcBef>
              <a:spcAft>
                <a:spcPct val="0"/>
              </a:spcAft>
              <a:buClr>
                <a:srgbClr val="001ADC"/>
              </a:buClr>
              <a:buSzPct val="100000"/>
              <a:buFont typeface="Wingdings" panose="05000000000000000000" pitchFamily="2" charset="2"/>
              <a:buNone/>
              <a:defRPr/>
            </a:pPr>
            <a:r>
              <a:rPr lang="en-US" altLang="zh-CN" sz="1000" b="1" kern="0" dirty="0">
                <a:solidFill>
                  <a:srgbClr val="000000"/>
                </a:solidFill>
              </a:rPr>
              <a:t>M1</a:t>
            </a:r>
          </a:p>
        </p:txBody>
      </p:sp>
      <p:grpSp>
        <p:nvGrpSpPr>
          <p:cNvPr id="295" name="组合 300"/>
          <p:cNvGrpSpPr/>
          <p:nvPr/>
        </p:nvGrpSpPr>
        <p:grpSpPr>
          <a:xfrm flipV="1">
            <a:off x="9840416" y="2852936"/>
            <a:ext cx="72008" cy="80540"/>
            <a:chOff x="287524" y="3070225"/>
            <a:chExt cx="72008" cy="80540"/>
          </a:xfrm>
        </p:grpSpPr>
        <p:cxnSp>
          <p:nvCxnSpPr>
            <p:cNvPr id="296" name="直接连接符 295"/>
            <p:cNvCxnSpPr/>
            <p:nvPr/>
          </p:nvCxnSpPr>
          <p:spPr bwMode="auto">
            <a:xfrm flipH="1">
              <a:off x="287524" y="3070225"/>
              <a:ext cx="36004" cy="80540"/>
            </a:xfrm>
            <a:prstGeom prst="line">
              <a:avLst/>
            </a:prstGeom>
            <a:noFill/>
            <a:ln w="19050" cap="flat" cmpd="sng" algn="ctr">
              <a:solidFill>
                <a:schemeClr val="tx1"/>
              </a:solidFill>
              <a:prstDash val="solid"/>
              <a:round/>
              <a:headEnd type="none" w="med" len="med"/>
              <a:tailEnd type="none" w="med" len="med"/>
            </a:ln>
            <a:effectLst/>
          </p:spPr>
        </p:cxnSp>
        <p:cxnSp>
          <p:nvCxnSpPr>
            <p:cNvPr id="297" name="直接连接符 296"/>
            <p:cNvCxnSpPr/>
            <p:nvPr/>
          </p:nvCxnSpPr>
          <p:spPr bwMode="auto">
            <a:xfrm>
              <a:off x="323528" y="3070225"/>
              <a:ext cx="36004" cy="80540"/>
            </a:xfrm>
            <a:prstGeom prst="line">
              <a:avLst/>
            </a:prstGeom>
            <a:noFill/>
            <a:ln w="19050" cap="flat" cmpd="sng" algn="ctr">
              <a:solidFill>
                <a:schemeClr val="tx1"/>
              </a:solidFill>
              <a:prstDash val="solid"/>
              <a:round/>
              <a:headEnd type="none" w="med" len="med"/>
              <a:tailEnd type="none" w="med" len="med"/>
            </a:ln>
            <a:effectLst/>
          </p:spPr>
        </p:cxnSp>
      </p:grpSp>
      <p:sp>
        <p:nvSpPr>
          <p:cNvPr id="298" name="Text Box 170"/>
          <p:cNvSpPr txBox="1">
            <a:spLocks noChangeArrowheads="1"/>
          </p:cNvSpPr>
          <p:nvPr/>
        </p:nvSpPr>
        <p:spPr bwMode="auto">
          <a:xfrm>
            <a:off x="4655964" y="3552691"/>
            <a:ext cx="215900" cy="92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0" tIns="0" rIns="0" bIns="0">
            <a:spAutoFit/>
          </a:bodyPr>
          <a:lstStyle>
            <a:lvl1pPr eaLnBrk="0" hangingPunct="0">
              <a:defRPr kumimoji="1"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1400">
                <a:solidFill>
                  <a:schemeClr val="tx1"/>
                </a:solidFill>
                <a:latin typeface="Times New Roman" panose="02020603050405020304" pitchFamily="18" charset="0"/>
                <a:ea typeface="宋体" panose="02010600030101010101" pitchFamily="2" charset="-122"/>
              </a:defRPr>
            </a:lvl5pPr>
            <a:lvl6pPr marL="2514600" indent="-228600" algn="ctr" eaLnBrk="0" fontAlgn="ctr" hangingPunct="0">
              <a:spcBef>
                <a:spcPct val="0"/>
              </a:spcBef>
              <a:spcAft>
                <a:spcPct val="0"/>
              </a:spcAft>
              <a:defRPr kumimoji="1" sz="1400">
                <a:solidFill>
                  <a:schemeClr val="tx1"/>
                </a:solidFill>
                <a:latin typeface="Times New Roman" panose="02020603050405020304" pitchFamily="18" charset="0"/>
                <a:ea typeface="宋体" panose="02010600030101010101" pitchFamily="2" charset="-122"/>
              </a:defRPr>
            </a:lvl6pPr>
            <a:lvl7pPr marL="2971800" indent="-228600" algn="ctr" eaLnBrk="0" fontAlgn="ctr" hangingPunct="0">
              <a:spcBef>
                <a:spcPct val="0"/>
              </a:spcBef>
              <a:spcAft>
                <a:spcPct val="0"/>
              </a:spcAft>
              <a:defRPr kumimoji="1" sz="1400">
                <a:solidFill>
                  <a:schemeClr val="tx1"/>
                </a:solidFill>
                <a:latin typeface="Times New Roman" panose="02020603050405020304" pitchFamily="18" charset="0"/>
                <a:ea typeface="宋体" panose="02010600030101010101" pitchFamily="2" charset="-122"/>
              </a:defRPr>
            </a:lvl7pPr>
            <a:lvl8pPr marL="3429000" indent="-228600" algn="ctr" eaLnBrk="0" fontAlgn="ctr" hangingPunct="0">
              <a:spcBef>
                <a:spcPct val="0"/>
              </a:spcBef>
              <a:spcAft>
                <a:spcPct val="0"/>
              </a:spcAft>
              <a:defRPr kumimoji="1" sz="1400">
                <a:solidFill>
                  <a:schemeClr val="tx1"/>
                </a:solidFill>
                <a:latin typeface="Times New Roman" panose="02020603050405020304" pitchFamily="18" charset="0"/>
                <a:ea typeface="宋体" panose="02010600030101010101" pitchFamily="2" charset="-122"/>
              </a:defRPr>
            </a:lvl8pPr>
            <a:lvl9pPr marL="3886200" indent="-228600" algn="ctr" eaLnBrk="0" fontAlgn="ctr" hangingPunct="0">
              <a:spcBef>
                <a:spcPct val="0"/>
              </a:spcBef>
              <a:spcAft>
                <a:spcPct val="0"/>
              </a:spcAft>
              <a:defRPr kumimoji="1" sz="1400">
                <a:solidFill>
                  <a:schemeClr val="tx1"/>
                </a:solidFill>
                <a:latin typeface="Times New Roman" panose="02020603050405020304" pitchFamily="18" charset="0"/>
                <a:ea typeface="宋体" panose="02010600030101010101" pitchFamily="2" charset="-122"/>
              </a:defRPr>
            </a:lvl9pPr>
          </a:lstStyle>
          <a:p>
            <a:pPr algn="ctr" eaLnBrk="1" fontAlgn="ctr" hangingPunct="1">
              <a:lnSpc>
                <a:spcPct val="60000"/>
              </a:lnSpc>
              <a:spcBef>
                <a:spcPct val="0"/>
              </a:spcBef>
              <a:spcAft>
                <a:spcPct val="0"/>
              </a:spcAft>
              <a:buClr>
                <a:srgbClr val="001ADC"/>
              </a:buClr>
              <a:buSzPct val="100000"/>
              <a:buFont typeface="Wingdings" panose="05000000000000000000" pitchFamily="2" charset="2"/>
              <a:buNone/>
              <a:defRPr/>
            </a:pPr>
            <a:r>
              <a:rPr lang="en-US" altLang="zh-CN" sz="1000" b="1" kern="0" dirty="0">
                <a:solidFill>
                  <a:srgbClr val="000000"/>
                </a:solidFill>
              </a:rPr>
              <a:t>M2</a:t>
            </a:r>
          </a:p>
        </p:txBody>
      </p:sp>
      <p:sp>
        <p:nvSpPr>
          <p:cNvPr id="299" name="Text Box 170"/>
          <p:cNvSpPr txBox="1">
            <a:spLocks noChangeArrowheads="1"/>
          </p:cNvSpPr>
          <p:nvPr/>
        </p:nvSpPr>
        <p:spPr bwMode="auto">
          <a:xfrm>
            <a:off x="7032228" y="3696707"/>
            <a:ext cx="215900" cy="92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0" tIns="0" rIns="0" bIns="0">
            <a:spAutoFit/>
          </a:bodyPr>
          <a:lstStyle>
            <a:lvl1pPr eaLnBrk="0" hangingPunct="0">
              <a:defRPr kumimoji="1"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1400">
                <a:solidFill>
                  <a:schemeClr val="tx1"/>
                </a:solidFill>
                <a:latin typeface="Times New Roman" panose="02020603050405020304" pitchFamily="18" charset="0"/>
                <a:ea typeface="宋体" panose="02010600030101010101" pitchFamily="2" charset="-122"/>
              </a:defRPr>
            </a:lvl5pPr>
            <a:lvl6pPr marL="2514600" indent="-228600" algn="ctr" eaLnBrk="0" fontAlgn="ctr" hangingPunct="0">
              <a:spcBef>
                <a:spcPct val="0"/>
              </a:spcBef>
              <a:spcAft>
                <a:spcPct val="0"/>
              </a:spcAft>
              <a:defRPr kumimoji="1" sz="1400">
                <a:solidFill>
                  <a:schemeClr val="tx1"/>
                </a:solidFill>
                <a:latin typeface="Times New Roman" panose="02020603050405020304" pitchFamily="18" charset="0"/>
                <a:ea typeface="宋体" panose="02010600030101010101" pitchFamily="2" charset="-122"/>
              </a:defRPr>
            </a:lvl6pPr>
            <a:lvl7pPr marL="2971800" indent="-228600" algn="ctr" eaLnBrk="0" fontAlgn="ctr" hangingPunct="0">
              <a:spcBef>
                <a:spcPct val="0"/>
              </a:spcBef>
              <a:spcAft>
                <a:spcPct val="0"/>
              </a:spcAft>
              <a:defRPr kumimoji="1" sz="1400">
                <a:solidFill>
                  <a:schemeClr val="tx1"/>
                </a:solidFill>
                <a:latin typeface="Times New Roman" panose="02020603050405020304" pitchFamily="18" charset="0"/>
                <a:ea typeface="宋体" panose="02010600030101010101" pitchFamily="2" charset="-122"/>
              </a:defRPr>
            </a:lvl7pPr>
            <a:lvl8pPr marL="3429000" indent="-228600" algn="ctr" eaLnBrk="0" fontAlgn="ctr" hangingPunct="0">
              <a:spcBef>
                <a:spcPct val="0"/>
              </a:spcBef>
              <a:spcAft>
                <a:spcPct val="0"/>
              </a:spcAft>
              <a:defRPr kumimoji="1" sz="1400">
                <a:solidFill>
                  <a:schemeClr val="tx1"/>
                </a:solidFill>
                <a:latin typeface="Times New Roman" panose="02020603050405020304" pitchFamily="18" charset="0"/>
                <a:ea typeface="宋体" panose="02010600030101010101" pitchFamily="2" charset="-122"/>
              </a:defRPr>
            </a:lvl8pPr>
            <a:lvl9pPr marL="3886200" indent="-228600" algn="ctr" eaLnBrk="0" fontAlgn="ctr" hangingPunct="0">
              <a:spcBef>
                <a:spcPct val="0"/>
              </a:spcBef>
              <a:spcAft>
                <a:spcPct val="0"/>
              </a:spcAft>
              <a:defRPr kumimoji="1" sz="1400">
                <a:solidFill>
                  <a:schemeClr val="tx1"/>
                </a:solidFill>
                <a:latin typeface="Times New Roman" panose="02020603050405020304" pitchFamily="18" charset="0"/>
                <a:ea typeface="宋体" panose="02010600030101010101" pitchFamily="2" charset="-122"/>
              </a:defRPr>
            </a:lvl9pPr>
          </a:lstStyle>
          <a:p>
            <a:pPr algn="ctr" eaLnBrk="1" fontAlgn="ctr" hangingPunct="1">
              <a:lnSpc>
                <a:spcPct val="60000"/>
              </a:lnSpc>
              <a:spcBef>
                <a:spcPct val="0"/>
              </a:spcBef>
              <a:spcAft>
                <a:spcPct val="0"/>
              </a:spcAft>
              <a:buClr>
                <a:srgbClr val="001ADC"/>
              </a:buClr>
              <a:buSzPct val="100000"/>
              <a:buFont typeface="Wingdings" panose="05000000000000000000" pitchFamily="2" charset="2"/>
              <a:buNone/>
              <a:defRPr/>
            </a:pPr>
            <a:r>
              <a:rPr lang="en-US" altLang="zh-CN" sz="1000" b="1" kern="0" dirty="0">
                <a:solidFill>
                  <a:srgbClr val="000000"/>
                </a:solidFill>
              </a:rPr>
              <a:t>M3</a:t>
            </a:r>
          </a:p>
        </p:txBody>
      </p:sp>
      <p:cxnSp>
        <p:nvCxnSpPr>
          <p:cNvPr id="300" name="直接箭头连接符 299"/>
          <p:cNvCxnSpPr/>
          <p:nvPr/>
        </p:nvCxnSpPr>
        <p:spPr>
          <a:xfrm>
            <a:off x="4979888" y="2636912"/>
            <a:ext cx="0" cy="360000"/>
          </a:xfrm>
          <a:prstGeom prst="straightConnector1">
            <a:avLst/>
          </a:prstGeom>
          <a:ln w="28575">
            <a:solidFill>
              <a:schemeClr val="tx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01" name="直接箭头连接符 300"/>
          <p:cNvCxnSpPr/>
          <p:nvPr/>
        </p:nvCxnSpPr>
        <p:spPr>
          <a:xfrm>
            <a:off x="4943872" y="3285024"/>
            <a:ext cx="0" cy="360000"/>
          </a:xfrm>
          <a:prstGeom prst="straightConnector1">
            <a:avLst/>
          </a:prstGeom>
          <a:ln w="28575">
            <a:solidFill>
              <a:schemeClr val="tx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02" name="直接箭头连接符 301"/>
          <p:cNvCxnSpPr/>
          <p:nvPr/>
        </p:nvCxnSpPr>
        <p:spPr>
          <a:xfrm>
            <a:off x="7104112" y="2852936"/>
            <a:ext cx="0" cy="432048"/>
          </a:xfrm>
          <a:prstGeom prst="straightConnector1">
            <a:avLst/>
          </a:prstGeom>
          <a:ln w="28575">
            <a:solidFill>
              <a:schemeClr val="tx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283210"/>
            <a:ext cx="7010400" cy="371475"/>
          </a:xfrm>
        </p:spPr>
        <p:txBody>
          <a:bodyPr/>
          <a:lstStyle/>
          <a:p>
            <a:r>
              <a:rPr lang="zh-CN" altLang="en-US" dirty="0">
                <a:solidFill>
                  <a:schemeClr val="accent1"/>
                </a:solidFill>
              </a:rPr>
              <a:t>旁路的数据通路</a:t>
            </a:r>
            <a:r>
              <a:rPr lang="en-US" dirty="0">
                <a:solidFill>
                  <a:schemeClr val="accent1"/>
                </a:solidFill>
              </a:rPr>
              <a:t>(2/2)</a:t>
            </a:r>
          </a:p>
        </p:txBody>
      </p:sp>
      <p:sp>
        <p:nvSpPr>
          <p:cNvPr id="3" name="Content Placeholder 2"/>
          <p:cNvSpPr>
            <a:spLocks noGrp="1"/>
          </p:cNvSpPr>
          <p:nvPr>
            <p:ph idx="4294967295"/>
          </p:nvPr>
        </p:nvSpPr>
        <p:spPr>
          <a:xfrm>
            <a:off x="132080" y="1002030"/>
            <a:ext cx="8229600" cy="640080"/>
          </a:xfrm>
        </p:spPr>
        <p:txBody>
          <a:bodyPr>
            <a:normAutofit/>
          </a:bodyPr>
          <a:lstStyle/>
          <a:p>
            <a:r>
              <a:rPr lang="zh-CN" altLang="en-US" dirty="0"/>
              <a:t>由旁路单元进行处理</a:t>
            </a:r>
            <a:endParaRPr lang="en-US" dirty="0"/>
          </a:p>
        </p:txBody>
      </p:sp>
      <p:pic>
        <p:nvPicPr>
          <p:cNvPr id="7" name="Picture 6" descr="f04-54-P374493-bottom"/>
          <p:cNvPicPr>
            <a:picLocks noChangeAspect="1" noChangeArrowheads="1"/>
          </p:cNvPicPr>
          <p:nvPr/>
        </p:nvPicPr>
        <p:blipFill>
          <a:blip r:embed="rId3"/>
          <a:srcRect b="4104"/>
          <a:stretch>
            <a:fillRect/>
          </a:stretch>
        </p:blipFill>
        <p:spPr bwMode="auto">
          <a:xfrm>
            <a:off x="2786698" y="1910715"/>
            <a:ext cx="6618287" cy="4229100"/>
          </a:xfrm>
          <a:prstGeom prst="rect">
            <a:avLst/>
          </a:prstGeom>
          <a:noFill/>
        </p:spPr>
      </p:pic>
      <p:sp>
        <p:nvSpPr>
          <p:cNvPr id="4" name="TextBox 3"/>
          <p:cNvSpPr txBox="1"/>
          <p:nvPr/>
        </p:nvSpPr>
        <p:spPr>
          <a:xfrm>
            <a:off x="4370601" y="6139815"/>
            <a:ext cx="3168352" cy="352425"/>
          </a:xfrm>
          <a:prstGeom prst="rect">
            <a:avLst/>
          </a:prstGeom>
          <a:noFill/>
        </p:spPr>
        <p:txBody>
          <a:bodyPr wrap="square" rtlCol="0">
            <a:spAutoFit/>
          </a:bodyPr>
          <a:lstStyle/>
          <a:p>
            <a:pPr>
              <a:buNone/>
            </a:pPr>
            <a:r>
              <a:rPr lang="zh-CN" altLang="en-US" sz="2000" b="1" dirty="0">
                <a:solidFill>
                  <a:srgbClr val="FF0000"/>
                </a:solidFill>
              </a:rPr>
              <a:t>什么时候需要转发？</a:t>
            </a:r>
          </a:p>
        </p:txBody>
      </p:sp>
      <p:sp>
        <p:nvSpPr>
          <p:cNvPr id="6" name="椭圆 5"/>
          <p:cNvSpPr/>
          <p:nvPr/>
        </p:nvSpPr>
        <p:spPr>
          <a:xfrm>
            <a:off x="4658633" y="4585315"/>
            <a:ext cx="864096" cy="86409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91440" y="262890"/>
            <a:ext cx="7010400" cy="371475"/>
          </a:xfrm>
        </p:spPr>
        <p:txBody>
          <a:bodyPr/>
          <a:lstStyle/>
          <a:p>
            <a:r>
              <a:rPr lang="zh-CN" altLang="en-US" dirty="0">
                <a:solidFill>
                  <a:schemeClr val="accent1"/>
                </a:solidFill>
              </a:rPr>
              <a:t>目录</a:t>
            </a:r>
            <a:endParaRPr lang="en-US" dirty="0">
              <a:solidFill>
                <a:schemeClr val="accent1"/>
              </a:solidFill>
            </a:endParaRPr>
          </a:p>
        </p:txBody>
      </p:sp>
      <p:sp>
        <p:nvSpPr>
          <p:cNvPr id="3" name="Content Placeholder 2"/>
          <p:cNvSpPr>
            <a:spLocks noGrp="1"/>
          </p:cNvSpPr>
          <p:nvPr>
            <p:ph sz="half" idx="4294967295"/>
          </p:nvPr>
        </p:nvSpPr>
        <p:spPr>
          <a:xfrm>
            <a:off x="695400" y="1052736"/>
            <a:ext cx="8229600" cy="4937760"/>
          </a:xfrm>
        </p:spPr>
        <p:txBody>
          <a:bodyPr>
            <a:normAutofit/>
          </a:bodyPr>
          <a:lstStyle/>
          <a:p>
            <a:r>
              <a:rPr lang="zh-CN" altLang="en-US" sz="3200" dirty="0">
                <a:solidFill>
                  <a:schemeClr val="bg1">
                    <a:lumMod val="65000"/>
                  </a:schemeClr>
                </a:solidFill>
              </a:rPr>
              <a:t>结构冒险</a:t>
            </a:r>
            <a:endParaRPr lang="en-US" altLang="zh-CN" sz="3200" dirty="0">
              <a:solidFill>
                <a:schemeClr val="bg1">
                  <a:lumMod val="65000"/>
                </a:schemeClr>
              </a:solidFill>
            </a:endParaRPr>
          </a:p>
          <a:p>
            <a:r>
              <a:rPr lang="zh-CN" altLang="en-US" sz="3200" dirty="0">
                <a:solidFill>
                  <a:schemeClr val="bg1">
                    <a:lumMod val="65000"/>
                  </a:schemeClr>
                </a:solidFill>
              </a:rPr>
              <a:t>数据冒险</a:t>
            </a:r>
            <a:endParaRPr lang="en-US" altLang="zh-CN" sz="3200" dirty="0">
              <a:solidFill>
                <a:schemeClr val="bg1">
                  <a:lumMod val="65000"/>
                </a:schemeClr>
              </a:solidFill>
            </a:endParaRPr>
          </a:p>
          <a:p>
            <a:pPr lvl="1"/>
            <a:r>
              <a:rPr lang="zh-CN" altLang="en-US" sz="2800" dirty="0">
                <a:solidFill>
                  <a:schemeClr val="bg1">
                    <a:lumMod val="65000"/>
                  </a:schemeClr>
                </a:solidFill>
              </a:rPr>
              <a:t>数据旁路</a:t>
            </a:r>
          </a:p>
          <a:p>
            <a:pPr lvl="1"/>
            <a:r>
              <a:rPr lang="zh-CN" altLang="en-US" sz="2400" dirty="0">
                <a:solidFill>
                  <a:srgbClr val="FF0000"/>
                </a:solidFill>
              </a:rPr>
              <a:t>阻塞</a:t>
            </a:r>
            <a:endParaRPr lang="en-US" altLang="zh-CN" sz="2400" dirty="0">
              <a:solidFill>
                <a:srgbClr val="FF0000"/>
              </a:solidFill>
            </a:endParaRPr>
          </a:p>
          <a:p>
            <a:r>
              <a:rPr lang="zh-CN" altLang="en-US" sz="3200" dirty="0"/>
              <a:t>控制冒险</a:t>
            </a:r>
            <a:endParaRPr lang="en-US" altLang="zh-CN" sz="3200" dirty="0"/>
          </a:p>
          <a:p>
            <a:pPr lvl="1"/>
            <a:r>
              <a:rPr lang="zh-CN" altLang="en-US" sz="2400" dirty="0"/>
              <a:t>阻塞</a:t>
            </a:r>
            <a:endParaRPr lang="en-US" altLang="zh-CN" sz="2400" dirty="0"/>
          </a:p>
          <a:p>
            <a:pPr lvl="1"/>
            <a:r>
              <a:rPr lang="zh-CN" altLang="en-US" sz="2400" dirty="0"/>
              <a:t>分支预测</a:t>
            </a:r>
            <a:endParaRPr lang="en-US" altLang="zh-CN" sz="2400" dirty="0"/>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3"/>
          <p:cNvSpPr>
            <a:spLocks noGrp="1" noChangeArrowheads="1"/>
          </p:cNvSpPr>
          <p:nvPr>
            <p:ph type="title" idx="4294967295"/>
          </p:nvPr>
        </p:nvSpPr>
        <p:spPr>
          <a:xfrm>
            <a:off x="24765" y="304165"/>
            <a:ext cx="7010400" cy="371475"/>
          </a:xfrm>
        </p:spPr>
        <p:txBody>
          <a:bodyPr/>
          <a:lstStyle/>
          <a:p>
            <a:r>
              <a:rPr lang="zh-CN" altLang="en-US" dirty="0">
                <a:solidFill>
                  <a:schemeClr val="accent1"/>
                </a:solidFill>
                <a:latin typeface="+mj-ea"/>
              </a:rPr>
              <a:t>数据冒险：装载</a:t>
            </a:r>
            <a:r>
              <a:rPr lang="en-US" dirty="0">
                <a:solidFill>
                  <a:schemeClr val="accent1"/>
                </a:solidFill>
                <a:latin typeface="+mj-ea"/>
              </a:rPr>
              <a:t>(1/4)</a:t>
            </a:r>
          </a:p>
        </p:txBody>
      </p:sp>
      <p:sp>
        <p:nvSpPr>
          <p:cNvPr id="63491" name="Content Placeholder 75"/>
          <p:cNvSpPr>
            <a:spLocks noGrp="1"/>
          </p:cNvSpPr>
          <p:nvPr>
            <p:ph idx="4294967295"/>
          </p:nvPr>
        </p:nvSpPr>
        <p:spPr>
          <a:xfrm>
            <a:off x="127635" y="1144905"/>
            <a:ext cx="8229600" cy="4937760"/>
          </a:xfrm>
        </p:spPr>
        <p:txBody>
          <a:bodyPr>
            <a:normAutofit/>
          </a:bodyPr>
          <a:lstStyle/>
          <a:p>
            <a:pPr>
              <a:lnSpc>
                <a:spcPct val="110000"/>
              </a:lnSpc>
            </a:pPr>
            <a:r>
              <a:rPr lang="zh-CN" altLang="en-US" b="1" dirty="0">
                <a:latin typeface="+mj-ea"/>
                <a:ea typeface="+mj-ea"/>
              </a:rPr>
              <a:t>在下例中，数据回传（时序出错）会导致数据冒险</a:t>
            </a:r>
            <a:endParaRPr lang="en-US" dirty="0">
              <a:latin typeface="+mj-ea"/>
              <a:ea typeface="+mj-ea"/>
            </a:endParaRPr>
          </a:p>
          <a:p>
            <a:pPr>
              <a:lnSpc>
                <a:spcPct val="110000"/>
              </a:lnSpc>
            </a:pPr>
            <a:endParaRPr lang="en-US" dirty="0">
              <a:latin typeface="+mj-ea"/>
              <a:ea typeface="+mj-ea"/>
            </a:endParaRPr>
          </a:p>
          <a:p>
            <a:pPr>
              <a:lnSpc>
                <a:spcPct val="110000"/>
              </a:lnSpc>
            </a:pPr>
            <a:endParaRPr lang="en-US" dirty="0">
              <a:latin typeface="+mj-ea"/>
              <a:ea typeface="+mj-ea"/>
            </a:endParaRPr>
          </a:p>
          <a:p>
            <a:pPr>
              <a:lnSpc>
                <a:spcPct val="110000"/>
              </a:lnSpc>
            </a:pPr>
            <a:endParaRPr lang="en-US" dirty="0">
              <a:latin typeface="+mj-ea"/>
              <a:ea typeface="+mj-ea"/>
            </a:endParaRPr>
          </a:p>
          <a:p>
            <a:pPr>
              <a:lnSpc>
                <a:spcPct val="110000"/>
              </a:lnSpc>
            </a:pPr>
            <a:endParaRPr lang="en-US" dirty="0">
              <a:latin typeface="+mj-ea"/>
              <a:ea typeface="+mj-ea"/>
            </a:endParaRPr>
          </a:p>
          <a:p>
            <a:pPr>
              <a:lnSpc>
                <a:spcPct val="110000"/>
              </a:lnSpc>
            </a:pPr>
            <a:endParaRPr lang="en-US" dirty="0">
              <a:latin typeface="+mj-ea"/>
              <a:ea typeface="+mj-ea"/>
            </a:endParaRPr>
          </a:p>
          <a:p>
            <a:pPr>
              <a:lnSpc>
                <a:spcPct val="110000"/>
              </a:lnSpc>
            </a:pPr>
            <a:endParaRPr lang="en-US" dirty="0">
              <a:latin typeface="+mj-ea"/>
              <a:ea typeface="+mj-ea"/>
            </a:endParaRPr>
          </a:p>
          <a:p>
            <a:pPr>
              <a:lnSpc>
                <a:spcPct val="110000"/>
              </a:lnSpc>
            </a:pPr>
            <a:endParaRPr lang="en-US" dirty="0">
              <a:latin typeface="+mj-ea"/>
              <a:ea typeface="+mj-ea"/>
            </a:endParaRPr>
          </a:p>
          <a:p>
            <a:pPr>
              <a:lnSpc>
                <a:spcPct val="110000"/>
              </a:lnSpc>
            </a:pPr>
            <a:endParaRPr lang="en-US" dirty="0">
              <a:latin typeface="+mj-ea"/>
              <a:ea typeface="+mj-ea"/>
            </a:endParaRPr>
          </a:p>
          <a:p>
            <a:pPr>
              <a:lnSpc>
                <a:spcPct val="110000"/>
              </a:lnSpc>
              <a:buFontTx/>
              <a:buChar char="•"/>
            </a:pPr>
            <a:r>
              <a:rPr lang="zh-CN" altLang="en-US" b="1" dirty="0">
                <a:latin typeface="+mj-ea"/>
                <a:ea typeface="+mj-ea"/>
              </a:rPr>
              <a:t>数据旁路不能解决所有情况</a:t>
            </a:r>
            <a:endParaRPr lang="en-US" b="1" dirty="0">
              <a:latin typeface="+mj-ea"/>
              <a:ea typeface="+mj-ea"/>
            </a:endParaRPr>
          </a:p>
          <a:p>
            <a:pPr>
              <a:lnSpc>
                <a:spcPct val="110000"/>
              </a:lnSpc>
              <a:buNone/>
            </a:pPr>
            <a:endParaRPr lang="en-US" sz="3600" dirty="0">
              <a:latin typeface="+mj-ea"/>
              <a:ea typeface="+mj-ea"/>
            </a:endParaRPr>
          </a:p>
        </p:txBody>
      </p:sp>
      <p:pic>
        <p:nvPicPr>
          <p:cNvPr id="11" name="图片 10"/>
          <p:cNvPicPr>
            <a:picLocks noChangeAspect="1"/>
          </p:cNvPicPr>
          <p:nvPr/>
        </p:nvPicPr>
        <p:blipFill>
          <a:blip r:embed="rId3">
            <a:lum bright="-20000" contrast="40000"/>
          </a:blip>
          <a:stretch>
            <a:fillRect/>
          </a:stretch>
        </p:blipFill>
        <p:spPr>
          <a:xfrm>
            <a:off x="448945" y="5403215"/>
            <a:ext cx="7587615" cy="1362075"/>
          </a:xfrm>
          <a:prstGeom prst="rect">
            <a:avLst/>
          </a:prstGeom>
        </p:spPr>
      </p:pic>
      <p:pic>
        <p:nvPicPr>
          <p:cNvPr id="13" name="图片 12"/>
          <p:cNvPicPr>
            <a:picLocks noChangeAspect="1"/>
          </p:cNvPicPr>
          <p:nvPr/>
        </p:nvPicPr>
        <p:blipFill>
          <a:blip r:embed="rId4"/>
          <a:stretch>
            <a:fillRect/>
          </a:stretch>
        </p:blipFill>
        <p:spPr>
          <a:xfrm>
            <a:off x="2301875" y="1790700"/>
            <a:ext cx="6442075" cy="2645410"/>
          </a:xfrm>
          <a:prstGeom prst="rect">
            <a:avLst/>
          </a:prstGeom>
        </p:spPr>
      </p:pic>
    </p:spTree>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3"/>
          <p:cNvSpPr>
            <a:spLocks noGrp="1" noChangeArrowheads="1"/>
          </p:cNvSpPr>
          <p:nvPr>
            <p:ph type="title" idx="4294967295"/>
          </p:nvPr>
        </p:nvSpPr>
        <p:spPr>
          <a:xfrm>
            <a:off x="0" y="274320"/>
            <a:ext cx="8229600" cy="1143000"/>
          </a:xfrm>
        </p:spPr>
        <p:txBody>
          <a:bodyPr>
            <a:normAutofit/>
          </a:bodyPr>
          <a:lstStyle/>
          <a:p>
            <a:r>
              <a:rPr lang="zh-CN" altLang="en-US" dirty="0">
                <a:solidFill>
                  <a:schemeClr val="accent1"/>
                </a:solidFill>
                <a:latin typeface="+mj-ea"/>
              </a:rPr>
              <a:t>数据冒险：装载</a:t>
            </a:r>
            <a:r>
              <a:rPr lang="en-US" dirty="0">
                <a:solidFill>
                  <a:schemeClr val="accent1"/>
                </a:solidFill>
                <a:latin typeface="+mj-ea"/>
              </a:rPr>
              <a:t>(2/4)</a:t>
            </a:r>
          </a:p>
        </p:txBody>
      </p:sp>
      <p:sp>
        <p:nvSpPr>
          <p:cNvPr id="65539" name="Content Placeholder 134"/>
          <p:cNvSpPr>
            <a:spLocks noGrp="1"/>
          </p:cNvSpPr>
          <p:nvPr>
            <p:ph idx="4294967295"/>
          </p:nvPr>
        </p:nvSpPr>
        <p:spPr>
          <a:xfrm>
            <a:off x="172085" y="1059180"/>
            <a:ext cx="8229600" cy="935355"/>
          </a:xfrm>
        </p:spPr>
        <p:txBody>
          <a:bodyPr/>
          <a:lstStyle/>
          <a:p>
            <a:pPr>
              <a:buFontTx/>
              <a:buChar char="•"/>
            </a:pPr>
            <a:r>
              <a:rPr lang="zh-CN" altLang="en-US" sz="2800" dirty="0">
                <a:latin typeface="微软雅黑" panose="020B0503020204020204" pitchFamily="34" charset="-122"/>
                <a:ea typeface="微软雅黑" panose="020B0503020204020204" pitchFamily="34" charset="-122"/>
              </a:rPr>
              <a:t>硬件阻塞了流水线</a:t>
            </a:r>
          </a:p>
          <a:p>
            <a:pPr lvl="1">
              <a:buFontTx/>
              <a:buChar char="•"/>
            </a:pPr>
            <a:r>
              <a:rPr lang="zh-CN" altLang="en-US" dirty="0">
                <a:latin typeface="微软雅黑" panose="020B0503020204020204" pitchFamily="34" charset="-122"/>
                <a:ea typeface="微软雅黑" panose="020B0503020204020204" pitchFamily="34" charset="-122"/>
              </a:rPr>
              <a:t>硬件互锁</a:t>
            </a:r>
            <a:endParaRPr lang="en-US" dirty="0">
              <a:latin typeface="微软雅黑" panose="020B0503020204020204" pitchFamily="34" charset="-122"/>
              <a:ea typeface="微软雅黑" panose="020B0503020204020204" pitchFamily="34" charset="-122"/>
            </a:endParaRPr>
          </a:p>
        </p:txBody>
      </p:sp>
      <p:sp>
        <p:nvSpPr>
          <p:cNvPr id="137" name="TextBox 136"/>
          <p:cNvSpPr txBox="1"/>
          <p:nvPr/>
        </p:nvSpPr>
        <p:spPr>
          <a:xfrm>
            <a:off x="7200472" y="1059287"/>
            <a:ext cx="3374818" cy="1137285"/>
          </a:xfrm>
          <a:prstGeom prst="rect">
            <a:avLst/>
          </a:prstGeom>
          <a:noFill/>
        </p:spPr>
        <p:txBody>
          <a:bodyPr wrap="square" rtlCol="0">
            <a:spAutoFit/>
          </a:bodyPr>
          <a:lstStyle/>
          <a:p>
            <a:pPr indent="0">
              <a:buNone/>
            </a:pPr>
            <a:r>
              <a:rPr lang="en-US" altLang="zh-CN" sz="2000" dirty="0">
                <a:solidFill>
                  <a:srgbClr val="FF0000"/>
                </a:solidFill>
              </a:rPr>
              <a:t>Schematically, this is what we want, but in reality stalls done “horizontally”</a:t>
            </a:r>
          </a:p>
        </p:txBody>
      </p:sp>
      <p:pic>
        <p:nvPicPr>
          <p:cNvPr id="23" name="图片 22"/>
          <p:cNvPicPr>
            <a:picLocks noChangeAspect="1"/>
          </p:cNvPicPr>
          <p:nvPr/>
        </p:nvPicPr>
        <p:blipFill>
          <a:blip r:embed="rId3"/>
          <a:stretch>
            <a:fillRect/>
          </a:stretch>
        </p:blipFill>
        <p:spPr>
          <a:xfrm>
            <a:off x="1499235" y="2196465"/>
            <a:ext cx="8034020" cy="3801110"/>
          </a:xfrm>
          <a:prstGeom prst="rect">
            <a:avLst/>
          </a:prstGeom>
        </p:spPr>
      </p:pic>
    </p:spTree>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title" idx="4294967295"/>
          </p:nvPr>
        </p:nvSpPr>
        <p:spPr>
          <a:xfrm>
            <a:off x="24765" y="303530"/>
            <a:ext cx="7010400" cy="372110"/>
          </a:xfrm>
        </p:spPr>
        <p:txBody>
          <a:bodyPr>
            <a:normAutofit fontScale="90000"/>
          </a:bodyPr>
          <a:lstStyle/>
          <a:p>
            <a:r>
              <a:rPr lang="zh-CN" altLang="en-US" sz="2665" dirty="0">
                <a:solidFill>
                  <a:schemeClr val="accent1"/>
                </a:solidFill>
                <a:latin typeface="+mj-ea"/>
              </a:rPr>
              <a:t>数据冒险：装载</a:t>
            </a:r>
            <a:r>
              <a:rPr lang="en-US" sz="2665" dirty="0">
                <a:solidFill>
                  <a:schemeClr val="accent1"/>
                </a:solidFill>
                <a:latin typeface="+mj-ea"/>
              </a:rPr>
              <a:t>(3/4)</a:t>
            </a:r>
          </a:p>
        </p:txBody>
      </p:sp>
      <p:sp>
        <p:nvSpPr>
          <p:cNvPr id="69635" name="Rectangle 3"/>
          <p:cNvSpPr>
            <a:spLocks noGrp="1" noChangeArrowheads="1"/>
          </p:cNvSpPr>
          <p:nvPr>
            <p:ph idx="4294967295"/>
          </p:nvPr>
        </p:nvSpPr>
        <p:spPr>
          <a:xfrm>
            <a:off x="111125" y="941070"/>
            <a:ext cx="8229600" cy="640080"/>
          </a:xfrm>
        </p:spPr>
        <p:txBody>
          <a:bodyPr>
            <a:normAutofit/>
          </a:bodyPr>
          <a:lstStyle/>
          <a:p>
            <a:r>
              <a:rPr lang="zh-CN" altLang="en-US" sz="3000" dirty="0">
                <a:latin typeface="Courier New" panose="02070309020205020404" pitchFamily="49" charset="0"/>
                <a:ea typeface="MS PGothic" panose="020B0600070205080204" pitchFamily="1" charset="-128"/>
                <a:cs typeface="Courier New" panose="02070309020205020404" pitchFamily="49" charset="0"/>
              </a:rPr>
              <a:t>阻塞等同于</a:t>
            </a:r>
            <a:r>
              <a:rPr lang="en-US" sz="3000" dirty="0">
                <a:latin typeface="Courier New" panose="02070309020205020404" pitchFamily="49" charset="0"/>
                <a:ea typeface="MS PGothic" panose="020B0600070205080204" pitchFamily="1" charset="-128"/>
                <a:cs typeface="Courier New" panose="02070309020205020404" pitchFamily="49" charset="0"/>
              </a:rPr>
              <a:t>nop</a:t>
            </a:r>
          </a:p>
        </p:txBody>
      </p:sp>
      <p:pic>
        <p:nvPicPr>
          <p:cNvPr id="20" name="图片 19"/>
          <p:cNvPicPr>
            <a:picLocks noChangeAspect="1"/>
          </p:cNvPicPr>
          <p:nvPr/>
        </p:nvPicPr>
        <p:blipFill>
          <a:blip r:embed="rId3"/>
          <a:stretch>
            <a:fillRect/>
          </a:stretch>
        </p:blipFill>
        <p:spPr>
          <a:xfrm>
            <a:off x="1929765" y="1703070"/>
            <a:ext cx="8463915" cy="4227195"/>
          </a:xfrm>
          <a:prstGeom prst="rect">
            <a:avLst/>
          </a:prstGeom>
        </p:spPr>
      </p:pic>
    </p:spTree>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0" y="283210"/>
            <a:ext cx="7010400" cy="371475"/>
          </a:xfrm>
        </p:spPr>
        <p:txBody>
          <a:bodyPr/>
          <a:lstStyle/>
          <a:p>
            <a:r>
              <a:rPr lang="en-US" altLang="zh-CN" dirty="0"/>
              <a:t>load</a:t>
            </a:r>
            <a:r>
              <a:rPr lang="zh-CN" altLang="en-US" dirty="0"/>
              <a:t>导致的数据冒险：</a:t>
            </a:r>
            <a:r>
              <a:rPr lang="en-US" altLang="zh-CN" dirty="0" err="1"/>
              <a:t>Clk1</a:t>
            </a:r>
            <a:r>
              <a:rPr lang="zh-CN" altLang="en-US" dirty="0"/>
              <a:t>上升沿后</a:t>
            </a:r>
          </a:p>
        </p:txBody>
      </p:sp>
      <p:sp>
        <p:nvSpPr>
          <p:cNvPr id="135" name="内容占位符 2"/>
          <p:cNvSpPr>
            <a:spLocks noGrp="1"/>
          </p:cNvSpPr>
          <p:nvPr>
            <p:ph idx="4294967295"/>
          </p:nvPr>
        </p:nvSpPr>
        <p:spPr>
          <a:xfrm>
            <a:off x="1298575" y="1228725"/>
            <a:ext cx="8929370" cy="2129155"/>
          </a:xfrm>
        </p:spPr>
        <p:txBody>
          <a:bodyPr>
            <a:normAutofit/>
          </a:bodyPr>
          <a:lstStyle/>
          <a:p>
            <a:r>
              <a:rPr lang="zh-CN" altLang="en-US" dirty="0"/>
              <a:t>指令流</a:t>
            </a:r>
            <a:endParaRPr lang="en-US" altLang="zh-CN" dirty="0"/>
          </a:p>
          <a:p>
            <a:pPr lvl="1"/>
            <a:r>
              <a:rPr lang="en-US" altLang="zh-CN" dirty="0" err="1"/>
              <a:t>lw</a:t>
            </a:r>
            <a:r>
              <a:rPr lang="zh-CN" altLang="en-US" dirty="0"/>
              <a:t>进入</a:t>
            </a:r>
            <a:r>
              <a:rPr lang="en-US" altLang="zh-CN" dirty="0"/>
              <a:t>IF/ID</a:t>
            </a:r>
          </a:p>
          <a:p>
            <a:pPr lvl="1"/>
            <a:r>
              <a:rPr lang="en-US" altLang="zh-CN" dirty="0"/>
              <a:t>PC</a:t>
            </a:r>
            <a:r>
              <a:rPr lang="zh-CN" altLang="en-US" dirty="0"/>
              <a:t>：指向</a:t>
            </a:r>
            <a:r>
              <a:rPr lang="en-US" altLang="zh-CN" dirty="0"/>
              <a:t>sub</a:t>
            </a:r>
            <a:r>
              <a:rPr lang="zh-CN" altLang="en-US" dirty="0"/>
              <a:t>指令的地址</a:t>
            </a:r>
            <a:endParaRPr lang="en-US" altLang="zh-CN" dirty="0"/>
          </a:p>
          <a:p>
            <a:pPr lvl="2"/>
            <a:r>
              <a:rPr lang="en-US" altLang="zh-CN" dirty="0"/>
              <a:t>PC </a:t>
            </a:r>
            <a:r>
              <a:rPr lang="en-US" altLang="zh-CN" dirty="0">
                <a:sym typeface="Wingdings" panose="05000000000000000000" pitchFamily="2" charset="2"/>
              </a:rPr>
              <a:t> PC + 4</a:t>
            </a:r>
            <a:endParaRPr lang="en-US" altLang="zh-CN" dirty="0"/>
          </a:p>
          <a:p>
            <a:pPr lvl="1"/>
            <a:r>
              <a:rPr lang="en-US" altLang="zh-CN" dirty="0"/>
              <a:t>IM</a:t>
            </a:r>
            <a:r>
              <a:rPr lang="zh-CN" altLang="en-US" dirty="0"/>
              <a:t>：输出</a:t>
            </a:r>
            <a:r>
              <a:rPr lang="en-US" altLang="zh-CN" dirty="0"/>
              <a:t>sub</a:t>
            </a:r>
            <a:r>
              <a:rPr lang="zh-CN" altLang="en-US" dirty="0"/>
              <a:t>指令</a:t>
            </a:r>
            <a:endParaRPr lang="en-US" altLang="zh-CN" dirty="0"/>
          </a:p>
        </p:txBody>
      </p:sp>
      <p:graphicFrame>
        <p:nvGraphicFramePr>
          <p:cNvPr id="6" name="表格 5"/>
          <p:cNvGraphicFramePr>
            <a:graphicFrameLocks noGrp="1"/>
          </p:cNvGraphicFramePr>
          <p:nvPr>
            <p:custDataLst>
              <p:tags r:id="rId1"/>
            </p:custDataLst>
          </p:nvPr>
        </p:nvGraphicFramePr>
        <p:xfrm>
          <a:off x="1604199" y="3548148"/>
          <a:ext cx="8983345" cy="2457450"/>
        </p:xfrm>
        <a:graphic>
          <a:graphicData uri="http://schemas.openxmlformats.org/drawingml/2006/table">
            <a:tbl>
              <a:tblPr firstRow="1" bandRow="1">
                <a:tableStyleId>{5940675A-B579-460E-94D1-54222C63F5DA}</a:tableStyleId>
              </a:tblPr>
              <a:tblGrid>
                <a:gridCol w="431800">
                  <a:extLst>
                    <a:ext uri="{9D8B030D-6E8A-4147-A177-3AD203B41FA5}">
                      <a16:colId xmlns:a16="http://schemas.microsoft.com/office/drawing/2014/main" val="20000"/>
                    </a:ext>
                  </a:extLst>
                </a:gridCol>
                <a:gridCol w="2196465">
                  <a:extLst>
                    <a:ext uri="{9D8B030D-6E8A-4147-A177-3AD203B41FA5}">
                      <a16:colId xmlns:a16="http://schemas.microsoft.com/office/drawing/2014/main" val="20001"/>
                    </a:ext>
                  </a:extLst>
                </a:gridCol>
                <a:gridCol w="467995">
                  <a:extLst>
                    <a:ext uri="{9D8B030D-6E8A-4147-A177-3AD203B41FA5}">
                      <a16:colId xmlns:a16="http://schemas.microsoft.com/office/drawing/2014/main" val="20002"/>
                    </a:ext>
                  </a:extLst>
                </a:gridCol>
                <a:gridCol w="791845">
                  <a:extLst>
                    <a:ext uri="{9D8B030D-6E8A-4147-A177-3AD203B41FA5}">
                      <a16:colId xmlns:a16="http://schemas.microsoft.com/office/drawing/2014/main" val="20003"/>
                    </a:ext>
                  </a:extLst>
                </a:gridCol>
                <a:gridCol w="458470">
                  <a:extLst>
                    <a:ext uri="{9D8B030D-6E8A-4147-A177-3AD203B41FA5}">
                      <a16:colId xmlns:a16="http://schemas.microsoft.com/office/drawing/2014/main" val="20004"/>
                    </a:ext>
                  </a:extLst>
                </a:gridCol>
                <a:gridCol w="474980">
                  <a:extLst>
                    <a:ext uri="{9D8B030D-6E8A-4147-A177-3AD203B41FA5}">
                      <a16:colId xmlns:a16="http://schemas.microsoft.com/office/drawing/2014/main" val="20005"/>
                    </a:ext>
                  </a:extLst>
                </a:gridCol>
                <a:gridCol w="403225">
                  <a:extLst>
                    <a:ext uri="{9D8B030D-6E8A-4147-A177-3AD203B41FA5}">
                      <a16:colId xmlns:a16="http://schemas.microsoft.com/office/drawing/2014/main" val="20006"/>
                    </a:ext>
                  </a:extLst>
                </a:gridCol>
                <a:gridCol w="403225">
                  <a:extLst>
                    <a:ext uri="{9D8B030D-6E8A-4147-A177-3AD203B41FA5}">
                      <a16:colId xmlns:a16="http://schemas.microsoft.com/office/drawing/2014/main" val="20007"/>
                    </a:ext>
                  </a:extLst>
                </a:gridCol>
                <a:gridCol w="403225">
                  <a:extLst>
                    <a:ext uri="{9D8B030D-6E8A-4147-A177-3AD203B41FA5}">
                      <a16:colId xmlns:a16="http://schemas.microsoft.com/office/drawing/2014/main" val="20008"/>
                    </a:ext>
                  </a:extLst>
                </a:gridCol>
                <a:gridCol w="403225">
                  <a:extLst>
                    <a:ext uri="{9D8B030D-6E8A-4147-A177-3AD203B41FA5}">
                      <a16:colId xmlns:a16="http://schemas.microsoft.com/office/drawing/2014/main" val="20009"/>
                    </a:ext>
                  </a:extLst>
                </a:gridCol>
                <a:gridCol w="403225">
                  <a:extLst>
                    <a:ext uri="{9D8B030D-6E8A-4147-A177-3AD203B41FA5}">
                      <a16:colId xmlns:a16="http://schemas.microsoft.com/office/drawing/2014/main" val="20010"/>
                    </a:ext>
                  </a:extLst>
                </a:gridCol>
                <a:gridCol w="403225">
                  <a:extLst>
                    <a:ext uri="{9D8B030D-6E8A-4147-A177-3AD203B41FA5}">
                      <a16:colId xmlns:a16="http://schemas.microsoft.com/office/drawing/2014/main" val="20011"/>
                    </a:ext>
                  </a:extLst>
                </a:gridCol>
                <a:gridCol w="467995">
                  <a:extLst>
                    <a:ext uri="{9D8B030D-6E8A-4147-A177-3AD203B41FA5}">
                      <a16:colId xmlns:a16="http://schemas.microsoft.com/office/drawing/2014/main" val="20012"/>
                    </a:ext>
                  </a:extLst>
                </a:gridCol>
                <a:gridCol w="467995">
                  <a:extLst>
                    <a:ext uri="{9D8B030D-6E8A-4147-A177-3AD203B41FA5}">
                      <a16:colId xmlns:a16="http://schemas.microsoft.com/office/drawing/2014/main" val="20013"/>
                    </a:ext>
                  </a:extLst>
                </a:gridCol>
                <a:gridCol w="403225">
                  <a:extLst>
                    <a:ext uri="{9D8B030D-6E8A-4147-A177-3AD203B41FA5}">
                      <a16:colId xmlns:a16="http://schemas.microsoft.com/office/drawing/2014/main" val="20014"/>
                    </a:ext>
                  </a:extLst>
                </a:gridCol>
                <a:gridCol w="403225">
                  <a:extLst>
                    <a:ext uri="{9D8B030D-6E8A-4147-A177-3AD203B41FA5}">
                      <a16:colId xmlns:a16="http://schemas.microsoft.com/office/drawing/2014/main" val="20015"/>
                    </a:ext>
                  </a:extLst>
                </a:gridCol>
              </a:tblGrid>
              <a:tr h="316230">
                <a:tc>
                  <a:txBody>
                    <a:bodyPr/>
                    <a:lstStyle/>
                    <a:p>
                      <a:pPr algn="ctr"/>
                      <a:endParaRPr lang="zh-CN" altLang="en-US" sz="1600" b="0" dirty="0">
                        <a:latin typeface="+mn-lt"/>
                        <a:ea typeface="黑体" panose="02010609060101010101" pitchFamily="49" charset="-122"/>
                        <a:cs typeface="Times New Roman" panose="02020603050405020304" pitchFamily="18" charset="0"/>
                      </a:endParaRPr>
                    </a:p>
                  </a:txBody>
                  <a:tcPr marL="36000" marR="36000" marT="36000" marB="3600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tcPr>
                </a:tc>
                <a:tc>
                  <a:txBody>
                    <a:bodyPr/>
                    <a:lstStyle/>
                    <a:p>
                      <a:pPr algn="ctr"/>
                      <a:endParaRPr lang="zh-CN" altLang="en-US" sz="1600" b="0" dirty="0">
                        <a:latin typeface="+mn-lt"/>
                        <a:ea typeface="黑体" panose="02010609060101010101" pitchFamily="49" charset="-122"/>
                        <a:cs typeface="Times New Roman" panose="02020603050405020304" pitchFamily="18" charset="0"/>
                      </a:endParaRPr>
                    </a:p>
                  </a:txBody>
                  <a:tcPr marL="36000" marR="36000" marT="36000" marB="3600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tcPr>
                </a:tc>
                <a:tc gridSpan="2">
                  <a:txBody>
                    <a:bodyPr/>
                    <a:lstStyle/>
                    <a:p>
                      <a:pPr algn="ctr"/>
                      <a:endParaRPr lang="zh-CN" altLang="en-US" sz="1600" b="0" dirty="0">
                        <a:latin typeface="+mn-lt"/>
                        <a:ea typeface="黑体" panose="02010609060101010101" pitchFamily="49" charset="-122"/>
                        <a:cs typeface="Times New Roman" panose="02020603050405020304" pitchFamily="18" charset="0"/>
                      </a:endParaRPr>
                    </a:p>
                  </a:txBody>
                  <a:tcPr marL="36000" marR="36000" marT="36000" marB="3600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zh-CN"/>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a:endParaRPr lang="zh-CN" altLang="en-US" sz="1600" b="0" dirty="0">
                        <a:latin typeface="+mn-lt"/>
                        <a:ea typeface="黑体" panose="02010609060101010101" pitchFamily="49" charset="-122"/>
                        <a:cs typeface="Times New Roman" panose="02020603050405020304" pitchFamily="18" charset="0"/>
                      </a:endParaRPr>
                    </a:p>
                  </a:txBody>
                  <a:tcPr marL="36000" marR="36000" marT="36000" marB="36000" anchor="ctr">
                    <a:lnL w="19050"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tx1"/>
                      </a:solidFill>
                      <a:prstDash val="solid"/>
                      <a:round/>
                      <a:headEnd type="none" w="med" len="med"/>
                      <a:tailEnd type="none" w="med" len="med"/>
                    </a:lnB>
                  </a:tcPr>
                </a:tc>
                <a:tc gridSpan="2">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1600">
                          <a:latin typeface="+mn-lt"/>
                          <a:ea typeface="黑体" panose="02010609060101010101" pitchFamily="49" charset="-122"/>
                        </a:rPr>
                        <a:t>IF</a:t>
                      </a:r>
                      <a:r>
                        <a:rPr lang="zh-CN" altLang="en-US" sz="1600" dirty="0">
                          <a:latin typeface="+mn-lt"/>
                          <a:ea typeface="黑体" panose="02010609060101010101" pitchFamily="49" charset="-122"/>
                        </a:rPr>
                        <a:t>级</a:t>
                      </a:r>
                      <a:endParaRPr lang="zh-CN" altLang="en-US" sz="1600" b="0" dirty="0">
                        <a:latin typeface="+mn-lt"/>
                        <a:ea typeface="黑体" panose="02010609060101010101" pitchFamily="49" charset="-122"/>
                        <a:cs typeface="Times New Roman" panose="02020603050405020304" pitchFamily="18" charset="0"/>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zh-CN"/>
                    </a:p>
                  </a:txBody>
                  <a:tcPr marL="36000" marR="36000" marT="36000" marB="36000" anchor="ctr"/>
                </a:tc>
                <a:tc gridSpan="2">
                  <a:txBody>
                    <a:bodyPr/>
                    <a:lstStyle/>
                    <a:p>
                      <a:pPr algn="ctr"/>
                      <a:r>
                        <a:rPr lang="en-US" altLang="zh-CN" sz="1600" dirty="0">
                          <a:latin typeface="+mn-lt"/>
                          <a:ea typeface="黑体" panose="02010609060101010101" pitchFamily="49" charset="-122"/>
                        </a:rPr>
                        <a:t>ID</a:t>
                      </a:r>
                      <a:r>
                        <a:rPr lang="zh-CN" altLang="en-US" sz="1600" dirty="0">
                          <a:latin typeface="+mn-lt"/>
                          <a:ea typeface="黑体" panose="02010609060101010101" pitchFamily="49" charset="-122"/>
                        </a:rPr>
                        <a:t>级</a:t>
                      </a:r>
                      <a:endParaRPr lang="zh-CN" altLang="en-US" sz="1600" b="0" dirty="0">
                        <a:latin typeface="+mn-lt"/>
                        <a:ea typeface="黑体" panose="02010609060101010101" pitchFamily="49" charset="-122"/>
                        <a:cs typeface="Times New Roman" panose="02020603050405020304" pitchFamily="18" charset="0"/>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zh-CN"/>
                    </a:p>
                  </a:txBody>
                  <a:tcPr marL="36000" marR="36000" marT="36000" marB="36000" anchor="ctr"/>
                </a:tc>
                <a:tc gridSpan="2">
                  <a:txBody>
                    <a:bodyPr/>
                    <a:lstStyle/>
                    <a:p>
                      <a:pPr algn="ctr"/>
                      <a:r>
                        <a:rPr lang="en-US" altLang="zh-CN" sz="1600" dirty="0">
                          <a:latin typeface="+mn-lt"/>
                          <a:ea typeface="黑体" panose="02010609060101010101" pitchFamily="49" charset="-122"/>
                        </a:rPr>
                        <a:t>EX</a:t>
                      </a:r>
                      <a:r>
                        <a:rPr lang="zh-CN" altLang="en-US" sz="1600" dirty="0">
                          <a:latin typeface="+mn-lt"/>
                          <a:ea typeface="黑体" panose="02010609060101010101" pitchFamily="49" charset="-122"/>
                        </a:rPr>
                        <a:t>级</a:t>
                      </a:r>
                      <a:endParaRPr lang="zh-CN" altLang="en-US" sz="1600" b="0" dirty="0">
                        <a:latin typeface="+mn-lt"/>
                        <a:ea typeface="黑体" panose="02010609060101010101" pitchFamily="49" charset="-122"/>
                        <a:cs typeface="Times New Roman" panose="02020603050405020304" pitchFamily="18" charset="0"/>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zh-CN"/>
                    </a:p>
                  </a:txBody>
                  <a:tcPr marL="36000" marR="36000" marT="36000" marB="36000" anchor="ctr"/>
                </a:tc>
                <a:tc gridSpan="2">
                  <a:txBody>
                    <a:bodyPr/>
                    <a:lstStyle/>
                    <a:p>
                      <a:pPr algn="ctr"/>
                      <a:r>
                        <a:rPr lang="en-US" altLang="zh-CN" sz="1600" dirty="0">
                          <a:latin typeface="+mn-lt"/>
                          <a:ea typeface="黑体" panose="02010609060101010101" pitchFamily="49" charset="-122"/>
                        </a:rPr>
                        <a:t>MEM</a:t>
                      </a:r>
                      <a:r>
                        <a:rPr lang="zh-CN" altLang="en-US" sz="1600" dirty="0">
                          <a:latin typeface="+mn-lt"/>
                          <a:ea typeface="黑体" panose="02010609060101010101" pitchFamily="49" charset="-122"/>
                        </a:rPr>
                        <a:t>级</a:t>
                      </a:r>
                      <a:endParaRPr lang="zh-CN" altLang="en-US" sz="1600" b="0" dirty="0">
                        <a:latin typeface="+mn-lt"/>
                        <a:ea typeface="黑体" panose="02010609060101010101" pitchFamily="49" charset="-122"/>
                        <a:cs typeface="Times New Roman" panose="02020603050405020304" pitchFamily="18" charset="0"/>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zh-CN"/>
                    </a:p>
                  </a:txBody>
                  <a:tcPr marL="36000" marR="36000" marT="36000" marB="36000" anchor="ctr"/>
                </a:tc>
                <a:tc gridSpan="2">
                  <a:txBody>
                    <a:bodyPr/>
                    <a:lstStyle/>
                    <a:p>
                      <a:pPr algn="ctr"/>
                      <a:r>
                        <a:rPr lang="en-US" altLang="zh-CN" sz="1600" dirty="0">
                          <a:latin typeface="+mn-lt"/>
                          <a:ea typeface="黑体" panose="02010609060101010101" pitchFamily="49" charset="-122"/>
                        </a:rPr>
                        <a:t>WB</a:t>
                      </a:r>
                      <a:r>
                        <a:rPr lang="zh-CN" altLang="en-US" sz="1600" dirty="0">
                          <a:latin typeface="+mn-lt"/>
                          <a:ea typeface="黑体" panose="02010609060101010101" pitchFamily="49" charset="-122"/>
                        </a:rPr>
                        <a:t>级</a:t>
                      </a:r>
                      <a:endParaRPr lang="zh-CN" altLang="en-US" sz="1600" b="0" dirty="0">
                        <a:latin typeface="+mn-lt"/>
                        <a:ea typeface="黑体" panose="02010609060101010101" pitchFamily="49" charset="-122"/>
                        <a:cs typeface="Times New Roman" panose="02020603050405020304" pitchFamily="18" charset="0"/>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zh-CN"/>
                    </a:p>
                  </a:txBody>
                  <a:tcPr marL="36000" marR="36000" marT="36000" marB="36000" anchor="ctr"/>
                </a:tc>
                <a:tc>
                  <a:txBody>
                    <a:bodyPr/>
                    <a:lstStyle/>
                    <a:p>
                      <a:pPr algn="ctr"/>
                      <a:endParaRPr lang="zh-CN" altLang="en-US" sz="1600" b="0" dirty="0">
                        <a:latin typeface="+mn-lt"/>
                        <a:ea typeface="黑体" panose="02010609060101010101" pitchFamily="49" charset="-122"/>
                        <a:cs typeface="Times New Roman" panose="02020603050405020304" pitchFamily="18" charset="0"/>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560070">
                <a:tc>
                  <a:txBody>
                    <a:bodyPr/>
                    <a:lstStyle/>
                    <a:p>
                      <a:pPr algn="ctr"/>
                      <a:r>
                        <a:rPr lang="zh-CN" altLang="en-US" sz="1600" dirty="0">
                          <a:latin typeface="+mn-lt"/>
                          <a:ea typeface="黑体" panose="02010609060101010101" pitchFamily="49" charset="-122"/>
                        </a:rPr>
                        <a:t>地址</a:t>
                      </a:r>
                      <a:endParaRPr lang="zh-CN" altLang="en-US" sz="1600" b="0" dirty="0">
                        <a:latin typeface="+mn-lt"/>
                        <a:ea typeface="黑体" panose="02010609060101010101" pitchFamily="49" charset="-122"/>
                        <a:cs typeface="Times New Roman" panose="02020603050405020304" pitchFamily="18" charset="0"/>
                      </a:endParaRPr>
                    </a:p>
                  </a:txBody>
                  <a:tcPr marL="0" marR="0" marT="36000" marB="3600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zh-CN" altLang="en-US" sz="1600" dirty="0">
                          <a:latin typeface="+mn-lt"/>
                          <a:ea typeface="黑体" panose="02010609060101010101" pitchFamily="49" charset="-122"/>
                        </a:rPr>
                        <a:t>指令</a:t>
                      </a:r>
                      <a:endParaRPr lang="zh-CN" altLang="en-US" sz="1600" b="0" dirty="0">
                        <a:latin typeface="+mn-lt"/>
                        <a:ea typeface="黑体" panose="02010609060101010101" pitchFamily="49" charset="-122"/>
                        <a:cs typeface="Times New Roman" panose="02020603050405020304" pitchFamily="18" charset="0"/>
                      </a:endParaRPr>
                    </a:p>
                  </a:txBody>
                  <a:tcPr marL="0" marR="0" marT="36000" marB="36000" anchor="ctr">
                    <a:lnL w="19050"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600" b="0" dirty="0" err="1">
                          <a:latin typeface="+mn-lt"/>
                          <a:ea typeface="黑体" panose="02010609060101010101" pitchFamily="49" charset="-122"/>
                          <a:cs typeface="Times New Roman" panose="02020603050405020304" pitchFamily="18" charset="0"/>
                        </a:rPr>
                        <a:t>CLK</a:t>
                      </a:r>
                      <a:endParaRPr lang="en-US" altLang="zh-CN" sz="1600" b="0" dirty="0">
                        <a:latin typeface="+mn-lt"/>
                        <a:ea typeface="黑体" panose="02010609060101010101" pitchFamily="49" charset="-122"/>
                        <a:cs typeface="Times New Roman" panose="02020603050405020304" pitchFamily="18" charset="0"/>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a:r>
                        <a:rPr lang="en-US" altLang="zh-CN" sz="1600" b="0" dirty="0">
                          <a:latin typeface="+mn-lt"/>
                          <a:ea typeface="黑体" panose="02010609060101010101" pitchFamily="49" charset="-122"/>
                          <a:cs typeface="Times New Roman" panose="02020603050405020304" pitchFamily="18" charset="0"/>
                        </a:rPr>
                        <a:t>PC</a:t>
                      </a: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gridSpan="2">
                  <a:txBody>
                    <a:bodyPr/>
                    <a:lstStyle/>
                    <a:p>
                      <a:pPr algn="ctr"/>
                      <a:r>
                        <a:rPr lang="en-US" altLang="zh-CN" sz="1600">
                          <a:latin typeface="+mn-lt"/>
                          <a:ea typeface="黑体" panose="02010609060101010101" pitchFamily="49" charset="-122"/>
                        </a:rPr>
                        <a:t>IM</a:t>
                      </a:r>
                      <a:endParaRPr lang="en-US" altLang="zh-CN" sz="1600" b="0" dirty="0">
                        <a:latin typeface="+mn-lt"/>
                        <a:ea typeface="黑体" panose="02010609060101010101" pitchFamily="49" charset="-122"/>
                        <a:cs typeface="Times New Roman" panose="02020603050405020304" pitchFamily="18" charset="0"/>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zh-CN"/>
                    </a:p>
                  </a:txBody>
                  <a:tcPr/>
                </a:tc>
                <a:tc gridSpan="2">
                  <a:txBody>
                    <a:bodyPr/>
                    <a:lstStyle/>
                    <a:p>
                      <a:pPr algn="ctr"/>
                      <a:r>
                        <a:rPr lang="en-US" altLang="zh-CN" sz="1600">
                          <a:latin typeface="+mn-lt"/>
                          <a:ea typeface="黑体" panose="02010609060101010101" pitchFamily="49" charset="-122"/>
                        </a:rPr>
                        <a:t>IF/ID</a:t>
                      </a:r>
                      <a:endParaRPr lang="en-US" altLang="zh-CN" sz="1600" b="0" dirty="0">
                        <a:latin typeface="+mn-lt"/>
                        <a:ea typeface="黑体" panose="02010609060101010101" pitchFamily="49" charset="-122"/>
                        <a:cs typeface="Times New Roman" panose="02020603050405020304" pitchFamily="18" charset="0"/>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zh-CN"/>
                    </a:p>
                  </a:txBody>
                  <a:tcPr/>
                </a:tc>
                <a:tc gridSpan="2">
                  <a:txBody>
                    <a:bodyPr/>
                    <a:lstStyle/>
                    <a:p>
                      <a:pPr algn="ctr"/>
                      <a:r>
                        <a:rPr lang="en-US" altLang="zh-CN" sz="1600">
                          <a:latin typeface="+mn-lt"/>
                          <a:ea typeface="黑体" panose="02010609060101010101" pitchFamily="49" charset="-122"/>
                        </a:rPr>
                        <a:t>ID/EX</a:t>
                      </a:r>
                      <a:endParaRPr lang="en-US" altLang="zh-CN" sz="1600" b="0" dirty="0">
                        <a:latin typeface="+mn-lt"/>
                        <a:ea typeface="黑体" panose="02010609060101010101" pitchFamily="49" charset="-122"/>
                        <a:cs typeface="Times New Roman" panose="02020603050405020304" pitchFamily="18" charset="0"/>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zh-CN"/>
                    </a:p>
                  </a:txBody>
                  <a:tcPr/>
                </a:tc>
                <a:tc gridSpan="2">
                  <a:txBody>
                    <a:bodyPr/>
                    <a:lstStyle/>
                    <a:p>
                      <a:pPr algn="ctr"/>
                      <a:r>
                        <a:rPr lang="en-US" altLang="zh-CN" sz="1600" dirty="0">
                          <a:latin typeface="+mn-lt"/>
                          <a:ea typeface="黑体" panose="02010609060101010101" pitchFamily="49" charset="-122"/>
                        </a:rPr>
                        <a:t>EX/MEM</a:t>
                      </a:r>
                      <a:endParaRPr lang="en-US" altLang="zh-CN" sz="1600" b="0" dirty="0">
                        <a:latin typeface="+mn-lt"/>
                        <a:ea typeface="黑体" panose="02010609060101010101" pitchFamily="49" charset="-122"/>
                        <a:cs typeface="Times New Roman" panose="02020603050405020304" pitchFamily="18" charset="0"/>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zh-CN"/>
                    </a:p>
                  </a:txBody>
                  <a:tcPr/>
                </a:tc>
                <a:tc gridSpan="2">
                  <a:txBody>
                    <a:bodyPr/>
                    <a:lstStyle/>
                    <a:p>
                      <a:pPr algn="ctr"/>
                      <a:r>
                        <a:rPr lang="en-US" altLang="zh-CN" sz="1600" dirty="0">
                          <a:latin typeface="+mn-lt"/>
                          <a:ea typeface="黑体" panose="02010609060101010101" pitchFamily="49" charset="-122"/>
                        </a:rPr>
                        <a:t>MEM/WB</a:t>
                      </a:r>
                      <a:endParaRPr lang="en-US" altLang="zh-CN" sz="1600" b="0" dirty="0">
                        <a:latin typeface="+mn-lt"/>
                        <a:ea typeface="黑体" panose="02010609060101010101" pitchFamily="49" charset="-122"/>
                        <a:cs typeface="Times New Roman" panose="02020603050405020304" pitchFamily="18" charset="0"/>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zh-CN"/>
                    </a:p>
                  </a:txBody>
                  <a:tcPr/>
                </a:tc>
                <a:tc gridSpan="2">
                  <a:txBody>
                    <a:bodyPr/>
                    <a:lstStyle/>
                    <a:p>
                      <a:pPr algn="ctr"/>
                      <a:r>
                        <a:rPr lang="en-US" altLang="zh-CN" sz="1600" b="0" dirty="0" err="1">
                          <a:latin typeface="+mn-lt"/>
                          <a:ea typeface="黑体" panose="02010609060101010101" pitchFamily="49" charset="-122"/>
                          <a:cs typeface="Times New Roman" panose="02020603050405020304" pitchFamily="18" charset="0"/>
                        </a:rPr>
                        <a:t>RF</a:t>
                      </a:r>
                      <a:endParaRPr lang="en-US" altLang="zh-CN" sz="1600" b="0" dirty="0">
                        <a:latin typeface="+mn-lt"/>
                        <a:ea typeface="黑体" panose="02010609060101010101" pitchFamily="49" charset="-122"/>
                        <a:cs typeface="Times New Roman" panose="02020603050405020304" pitchFamily="18" charset="0"/>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zh-CN"/>
                    </a:p>
                  </a:txBody>
                  <a:tcPr/>
                </a:tc>
                <a:extLst>
                  <a:ext uri="{0D108BD9-81ED-4DB2-BD59-A6C34878D82A}">
                    <a16:rowId xmlns:a16="http://schemas.microsoft.com/office/drawing/2014/main" val="10001"/>
                  </a:ext>
                </a:extLst>
              </a:tr>
              <a:tr h="316230">
                <a:tc>
                  <a:txBody>
                    <a:bodyPr/>
                    <a:lstStyle/>
                    <a:p>
                      <a:pPr algn="ctr"/>
                      <a:r>
                        <a:rPr lang="en-US" altLang="zh-CN" sz="1600" dirty="0">
                          <a:latin typeface="+mn-lt"/>
                          <a:ea typeface="黑体" panose="02010609060101010101" pitchFamily="49" charset="-122"/>
                        </a:rPr>
                        <a:t>0</a:t>
                      </a:r>
                      <a:endParaRPr lang="zh-CN" altLang="en-US" sz="1600" dirty="0">
                        <a:latin typeface="+mn-lt"/>
                        <a:ea typeface="黑体" panose="02010609060101010101" pitchFamily="49" charset="-122"/>
                        <a:cs typeface="Courier New" panose="02070309020205020404" pitchFamily="49" charset="0"/>
                      </a:endParaRPr>
                    </a:p>
                  </a:txBody>
                  <a:tcPr marL="0" marR="0" marT="36000" marB="3600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altLang="zh-CN" sz="1600" dirty="0" err="1">
                          <a:latin typeface="Courier New" panose="02070309020205020404" pitchFamily="49" charset="0"/>
                          <a:ea typeface="黑体" panose="02010609060101010101" pitchFamily="49" charset="-122"/>
                          <a:cs typeface="Courier New" panose="02070309020205020404" pitchFamily="49" charset="0"/>
                        </a:rPr>
                        <a:t>lw</a:t>
                      </a:r>
                      <a:r>
                        <a:rPr lang="en-US" altLang="zh-CN" sz="1600" dirty="0">
                          <a:latin typeface="Courier New" panose="02070309020205020404" pitchFamily="49" charset="0"/>
                          <a:ea typeface="黑体" panose="02010609060101010101" pitchFamily="49" charset="-122"/>
                          <a:cs typeface="Courier New" panose="02070309020205020404" pitchFamily="49" charset="0"/>
                        </a:rPr>
                        <a:t>  $</a:t>
                      </a:r>
                      <a:r>
                        <a:rPr lang="en-US" altLang="zh-CN" sz="1600" dirty="0" err="1">
                          <a:latin typeface="Courier New" panose="02070309020205020404" pitchFamily="49" charset="0"/>
                          <a:ea typeface="黑体" panose="02010609060101010101" pitchFamily="49" charset="-122"/>
                          <a:cs typeface="Courier New" panose="02070309020205020404" pitchFamily="49" charset="0"/>
                        </a:rPr>
                        <a:t>t0</a:t>
                      </a:r>
                      <a:r>
                        <a:rPr lang="en-US" altLang="zh-CN" sz="1600" dirty="0">
                          <a:latin typeface="Courier New" panose="02070309020205020404" pitchFamily="49" charset="0"/>
                          <a:ea typeface="黑体" panose="02010609060101010101" pitchFamily="49" charset="-122"/>
                          <a:cs typeface="Courier New" panose="02070309020205020404" pitchFamily="49" charset="0"/>
                        </a:rPr>
                        <a:t>, 0($</a:t>
                      </a:r>
                      <a:r>
                        <a:rPr lang="en-US" altLang="zh-CN" sz="1600" dirty="0" err="1">
                          <a:latin typeface="Courier New" panose="02070309020205020404" pitchFamily="49" charset="0"/>
                          <a:ea typeface="黑体" panose="02010609060101010101" pitchFamily="49" charset="-122"/>
                          <a:cs typeface="Courier New" panose="02070309020205020404" pitchFamily="49" charset="0"/>
                        </a:rPr>
                        <a:t>t1</a:t>
                      </a:r>
                      <a:r>
                        <a:rPr lang="en-US" altLang="zh-CN" sz="1600" dirty="0">
                          <a:latin typeface="Courier New" panose="02070309020205020404" pitchFamily="49" charset="0"/>
                          <a:ea typeface="黑体" panose="02010609060101010101" pitchFamily="49" charset="-122"/>
                          <a:cs typeface="Courier New" panose="02070309020205020404" pitchFamily="49" charset="0"/>
                        </a:rPr>
                        <a:t>)</a:t>
                      </a:r>
                    </a:p>
                  </a:txBody>
                  <a:tcPr marL="0" marR="0" marT="36000" marB="36000" anchor="ctr">
                    <a:lnL w="19050"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600" dirty="0">
                          <a:latin typeface="Courier New" panose="02070309020205020404" pitchFamily="49" charset="0"/>
                          <a:ea typeface="黑体" panose="02010609060101010101" pitchFamily="49" charset="-122"/>
                          <a:cs typeface="Courier New" panose="02070309020205020404" pitchFamily="49" charset="0"/>
                          <a:sym typeface="Wingdings 3" panose="05040102010807070707"/>
                        </a:rPr>
                        <a:t> </a:t>
                      </a:r>
                      <a:r>
                        <a:rPr lang="en-US" altLang="zh-CN" sz="1600" dirty="0">
                          <a:latin typeface="Courier New" panose="02070309020205020404" pitchFamily="49" charset="0"/>
                          <a:ea typeface="黑体" panose="02010609060101010101" pitchFamily="49" charset="-122"/>
                          <a:cs typeface="Courier New" panose="02070309020205020404" pitchFamily="49" charset="0"/>
                          <a:sym typeface="Wingdings 3" panose="05040102010807070707"/>
                        </a:rPr>
                        <a:t>1</a:t>
                      </a:r>
                      <a:endParaRPr lang="zh-CN" altLang="en-US" sz="1600" b="1" dirty="0">
                        <a:latin typeface="Courier New" panose="02070309020205020404" pitchFamily="49" charset="0"/>
                        <a:ea typeface="黑体" panose="02010609060101010101" pitchFamily="49" charset="-122"/>
                        <a:cs typeface="Courier New" panose="02070309020205020404" pitchFamily="49" charset="0"/>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a:r>
                        <a:rPr lang="en-US" altLang="zh-CN" sz="1600" dirty="0">
                          <a:latin typeface="Courier New" panose="02070309020205020404" pitchFamily="49" charset="0"/>
                          <a:ea typeface="黑体" panose="02010609060101010101" pitchFamily="49" charset="-122"/>
                          <a:cs typeface="Courier New" panose="02070309020205020404" pitchFamily="49" charset="0"/>
                        </a:rPr>
                        <a:t>0</a:t>
                      </a:r>
                      <a:r>
                        <a:rPr lang="en-US" altLang="zh-CN" sz="1600" dirty="0">
                          <a:latin typeface="Courier New" panose="02070309020205020404" pitchFamily="49" charset="0"/>
                          <a:ea typeface="黑体" panose="02010609060101010101" pitchFamily="49" charset="-122"/>
                          <a:cs typeface="Courier New" panose="02070309020205020404" pitchFamily="49" charset="0"/>
                          <a:sym typeface="Wingdings" panose="05000000000000000000" pitchFamily="2" charset="2"/>
                        </a:rPr>
                        <a:t>4</a:t>
                      </a:r>
                      <a:endParaRPr lang="zh-CN" altLang="en-US" sz="1600" b="0" dirty="0">
                        <a:latin typeface="Courier New" panose="02070309020205020404" pitchFamily="49" charset="0"/>
                        <a:ea typeface="黑体" panose="02010609060101010101" pitchFamily="49" charset="-122"/>
                        <a:cs typeface="Courier New" panose="02070309020205020404" pitchFamily="49" charset="0"/>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gridSpan="2">
                  <a:txBody>
                    <a:bodyPr/>
                    <a:lstStyle/>
                    <a:p>
                      <a:pPr algn="ctr"/>
                      <a:r>
                        <a:rPr lang="en-US" altLang="zh-CN" sz="1600" dirty="0" err="1">
                          <a:latin typeface="+mn-lt"/>
                          <a:ea typeface="黑体" panose="02010609060101010101" pitchFamily="49" charset="-122"/>
                        </a:rPr>
                        <a:t>lw</a:t>
                      </a:r>
                      <a:r>
                        <a:rPr lang="en-US" altLang="zh-CN" sz="1600" dirty="0" err="1">
                          <a:latin typeface="+mn-lt"/>
                          <a:ea typeface="黑体" panose="02010609060101010101" pitchFamily="49" charset="-122"/>
                          <a:sym typeface="Wingdings" panose="05000000000000000000" pitchFamily="2" charset="2"/>
                        </a:rPr>
                        <a:t>sub</a:t>
                      </a:r>
                      <a:endParaRPr lang="zh-CN" altLang="en-US" sz="1600" dirty="0">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zh-CN"/>
                    </a:p>
                  </a:txBody>
                  <a:tcPr/>
                </a:tc>
                <a:tc gridSpan="2">
                  <a:txBody>
                    <a:bodyPr/>
                    <a:lstStyle/>
                    <a:p>
                      <a:pPr algn="ctr"/>
                      <a:r>
                        <a:rPr lang="en-US" altLang="zh-CN" sz="1600" dirty="0" err="1">
                          <a:latin typeface="+mn-lt"/>
                          <a:ea typeface="黑体" panose="02010609060101010101" pitchFamily="49" charset="-122"/>
                        </a:rPr>
                        <a:t>lw</a:t>
                      </a:r>
                      <a:endParaRPr lang="zh-CN" altLang="en-US" sz="1600" dirty="0">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zh-CN"/>
                    </a:p>
                  </a:txBody>
                  <a:tcPr/>
                </a:tc>
                <a:tc gridSpan="2">
                  <a:txBody>
                    <a:bodyPr/>
                    <a:lstStyle/>
                    <a:p>
                      <a:pPr algn="ctr"/>
                      <a:endParaRPr lang="zh-CN" altLang="en-US" sz="1600" dirty="0">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zh-CN"/>
                    </a:p>
                  </a:txBody>
                  <a:tcPr/>
                </a:tc>
                <a:tc gridSpan="2">
                  <a:txBody>
                    <a:bodyPr/>
                    <a:lstStyle/>
                    <a:p>
                      <a:pPr algn="ctr"/>
                      <a:endParaRPr lang="zh-CN" altLang="en-US" sz="1600" dirty="0">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zh-CN"/>
                    </a:p>
                  </a:txBody>
                  <a:tcPr/>
                </a:tc>
                <a:tc gridSpan="2">
                  <a:txBody>
                    <a:bodyPr/>
                    <a:lstStyle/>
                    <a:p>
                      <a:pPr algn="ctr"/>
                      <a:endParaRPr lang="zh-CN" altLang="en-US" sz="1600" dirty="0">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zh-CN"/>
                    </a:p>
                  </a:txBody>
                  <a:tcPr/>
                </a:tc>
                <a:tc gridSpan="2">
                  <a:txBody>
                    <a:bodyPr/>
                    <a:lstStyle/>
                    <a:p>
                      <a:pPr algn="ctr"/>
                      <a:endParaRPr lang="zh-CN" altLang="en-US" sz="1600" dirty="0">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zh-CN"/>
                    </a:p>
                  </a:txBody>
                  <a:tcPr/>
                </a:tc>
                <a:extLst>
                  <a:ext uri="{0D108BD9-81ED-4DB2-BD59-A6C34878D82A}">
                    <a16:rowId xmlns:a16="http://schemas.microsoft.com/office/drawing/2014/main" val="10002"/>
                  </a:ext>
                </a:extLst>
              </a:tr>
              <a:tr h="316230">
                <a:tc>
                  <a:txBody>
                    <a:bodyPr/>
                    <a:lstStyle/>
                    <a:p>
                      <a:pPr algn="ctr"/>
                      <a:r>
                        <a:rPr lang="en-US" altLang="zh-CN" sz="1600" dirty="0">
                          <a:latin typeface="+mn-lt"/>
                          <a:ea typeface="黑体" panose="02010609060101010101" pitchFamily="49" charset="-122"/>
                        </a:rPr>
                        <a:t>4</a:t>
                      </a:r>
                      <a:endParaRPr lang="zh-CN" altLang="en-US" sz="1600" dirty="0">
                        <a:latin typeface="+mn-lt"/>
                        <a:ea typeface="黑体" panose="02010609060101010101" pitchFamily="49" charset="-122"/>
                        <a:cs typeface="Courier New" panose="02070309020205020404" pitchFamily="49" charset="0"/>
                      </a:endParaRPr>
                    </a:p>
                  </a:txBody>
                  <a:tcPr marL="0" marR="0" marT="36000" marB="3600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altLang="zh-CN" sz="1600" dirty="0">
                          <a:latin typeface="Courier New" panose="02070309020205020404" pitchFamily="49" charset="0"/>
                          <a:ea typeface="黑体" panose="02010609060101010101" pitchFamily="49" charset="-122"/>
                          <a:cs typeface="Courier New" panose="02070309020205020404" pitchFamily="49" charset="0"/>
                        </a:rPr>
                        <a:t>sub $</a:t>
                      </a:r>
                      <a:r>
                        <a:rPr lang="en-US" altLang="zh-CN" sz="1600" dirty="0" err="1">
                          <a:latin typeface="Courier New" panose="02070309020205020404" pitchFamily="49" charset="0"/>
                          <a:ea typeface="黑体" panose="02010609060101010101" pitchFamily="49" charset="-122"/>
                          <a:cs typeface="Courier New" panose="02070309020205020404" pitchFamily="49" charset="0"/>
                        </a:rPr>
                        <a:t>t3</a:t>
                      </a:r>
                      <a:r>
                        <a:rPr lang="en-US" altLang="zh-CN" sz="1600" dirty="0">
                          <a:latin typeface="Courier New" panose="02070309020205020404" pitchFamily="49" charset="0"/>
                          <a:ea typeface="黑体" panose="02010609060101010101" pitchFamily="49" charset="-122"/>
                          <a:cs typeface="Courier New" panose="02070309020205020404" pitchFamily="49" charset="0"/>
                        </a:rPr>
                        <a:t>, $</a:t>
                      </a:r>
                      <a:r>
                        <a:rPr lang="en-US" altLang="zh-CN" sz="1600" dirty="0" err="1">
                          <a:latin typeface="Courier New" panose="02070309020205020404" pitchFamily="49" charset="0"/>
                          <a:ea typeface="黑体" panose="02010609060101010101" pitchFamily="49" charset="-122"/>
                          <a:cs typeface="Courier New" panose="02070309020205020404" pitchFamily="49" charset="0"/>
                        </a:rPr>
                        <a:t>t0</a:t>
                      </a:r>
                      <a:r>
                        <a:rPr lang="en-US" altLang="zh-CN" sz="1600" dirty="0">
                          <a:latin typeface="Courier New" panose="02070309020205020404" pitchFamily="49" charset="0"/>
                          <a:ea typeface="黑体" panose="02010609060101010101" pitchFamily="49" charset="-122"/>
                          <a:cs typeface="Courier New" panose="02070309020205020404" pitchFamily="49" charset="0"/>
                        </a:rPr>
                        <a:t>, $</a:t>
                      </a:r>
                      <a:r>
                        <a:rPr lang="en-US" altLang="zh-CN" sz="1600" dirty="0" err="1">
                          <a:latin typeface="Courier New" panose="02070309020205020404" pitchFamily="49" charset="0"/>
                          <a:ea typeface="黑体" panose="02010609060101010101" pitchFamily="49" charset="-122"/>
                          <a:cs typeface="Courier New" panose="02070309020205020404" pitchFamily="49" charset="0"/>
                        </a:rPr>
                        <a:t>t2</a:t>
                      </a:r>
                      <a:endParaRPr lang="zh-CN" altLang="en-US" sz="1600" dirty="0">
                        <a:latin typeface="Courier New" panose="02070309020205020404" pitchFamily="49" charset="0"/>
                        <a:ea typeface="黑体" panose="02010609060101010101" pitchFamily="49" charset="-122"/>
                        <a:cs typeface="Courier New" panose="02070309020205020404" pitchFamily="49" charset="0"/>
                      </a:endParaRPr>
                    </a:p>
                  </a:txBody>
                  <a:tcPr marL="0" marR="0" marT="36000" marB="36000" anchor="ctr">
                    <a:lnL w="19050"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endParaRPr lang="zh-CN" altLang="en-US" sz="1600" b="1" dirty="0">
                        <a:latin typeface="Courier New" panose="02070309020205020404" pitchFamily="49" charset="0"/>
                        <a:ea typeface="黑体" panose="02010609060101010101" pitchFamily="49" charset="-122"/>
                        <a:cs typeface="Courier New" panose="02070309020205020404" pitchFamily="49" charset="0"/>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endParaRPr lang="zh-CN" altLang="en-US" sz="1600" b="0" dirty="0">
                        <a:latin typeface="Courier New" panose="02070309020205020404" pitchFamily="49" charset="0"/>
                        <a:ea typeface="黑体" panose="02010609060101010101" pitchFamily="49" charset="-122"/>
                        <a:cs typeface="Courier New" panose="02070309020205020404" pitchFamily="49" charset="0"/>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gridSpan="2">
                  <a:txBody>
                    <a:bodyPr/>
                    <a:lstStyle/>
                    <a:p>
                      <a:pPr algn="ctr"/>
                      <a:endParaRPr lang="zh-CN" altLang="en-US" sz="1600" dirty="0">
                        <a:solidFill>
                          <a:schemeClr val="tx1"/>
                        </a:solidFill>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zh-CN"/>
                    </a:p>
                  </a:txBody>
                  <a:tcPr/>
                </a:tc>
                <a:tc gridSpan="2">
                  <a:txBody>
                    <a:bodyPr/>
                    <a:lstStyle/>
                    <a:p>
                      <a:pPr algn="ctr"/>
                      <a:endParaRPr lang="zh-CN" altLang="en-US" sz="1600" dirty="0">
                        <a:solidFill>
                          <a:srgbClr val="FF0000"/>
                        </a:solidFill>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zh-CN"/>
                    </a:p>
                  </a:txBody>
                  <a:tcPr/>
                </a:tc>
                <a:tc gridSpan="2">
                  <a:txBody>
                    <a:bodyPr/>
                    <a:lstStyle/>
                    <a:p>
                      <a:pPr algn="ctr"/>
                      <a:endParaRPr lang="zh-CN" altLang="en-US" sz="1600" dirty="0">
                        <a:solidFill>
                          <a:srgbClr val="FF0000"/>
                        </a:solidFill>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zh-CN"/>
                    </a:p>
                  </a:txBody>
                  <a:tcPr/>
                </a:tc>
                <a:tc gridSpan="2">
                  <a:txBody>
                    <a:bodyPr/>
                    <a:lstStyle/>
                    <a:p>
                      <a:pPr algn="ctr"/>
                      <a:endParaRPr lang="zh-CN" altLang="en-US" sz="1600" dirty="0">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zh-CN"/>
                    </a:p>
                  </a:txBody>
                  <a:tcPr/>
                </a:tc>
                <a:tc gridSpan="2">
                  <a:txBody>
                    <a:bodyPr/>
                    <a:lstStyle/>
                    <a:p>
                      <a:pPr algn="ctr"/>
                      <a:endParaRPr lang="zh-CN" altLang="en-US" sz="1600" dirty="0">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zh-CN"/>
                    </a:p>
                  </a:txBody>
                  <a:tcPr/>
                </a:tc>
                <a:tc gridSpan="2">
                  <a:txBody>
                    <a:bodyPr/>
                    <a:lstStyle/>
                    <a:p>
                      <a:pPr algn="ctr"/>
                      <a:endParaRPr lang="zh-CN" altLang="en-US" sz="1600" dirty="0">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zh-CN"/>
                    </a:p>
                  </a:txBody>
                  <a:tcPr/>
                </a:tc>
                <a:extLst>
                  <a:ext uri="{0D108BD9-81ED-4DB2-BD59-A6C34878D82A}">
                    <a16:rowId xmlns:a16="http://schemas.microsoft.com/office/drawing/2014/main" val="10003"/>
                  </a:ext>
                </a:extLst>
              </a:tr>
              <a:tr h="316230">
                <a:tc>
                  <a:txBody>
                    <a:bodyPr/>
                    <a:lstStyle/>
                    <a:p>
                      <a:pPr algn="ctr"/>
                      <a:r>
                        <a:rPr lang="en-US" altLang="zh-CN" sz="1600" dirty="0">
                          <a:latin typeface="+mn-lt"/>
                          <a:ea typeface="黑体" panose="02010609060101010101" pitchFamily="49" charset="-122"/>
                        </a:rPr>
                        <a:t>8</a:t>
                      </a:r>
                      <a:endParaRPr lang="zh-CN" altLang="en-US" sz="1600" dirty="0">
                        <a:latin typeface="+mn-lt"/>
                        <a:ea typeface="黑体" panose="02010609060101010101" pitchFamily="49" charset="-122"/>
                        <a:cs typeface="Courier New" panose="02070309020205020404" pitchFamily="49" charset="0"/>
                      </a:endParaRPr>
                    </a:p>
                  </a:txBody>
                  <a:tcPr marL="0" marR="0" marT="36000" marB="3600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altLang="zh-CN" sz="1600" dirty="0">
                          <a:latin typeface="Courier New" panose="02070309020205020404" pitchFamily="49" charset="0"/>
                          <a:ea typeface="黑体" panose="02010609060101010101" pitchFamily="49" charset="-122"/>
                          <a:cs typeface="Courier New" panose="02070309020205020404" pitchFamily="49" charset="0"/>
                        </a:rPr>
                        <a:t>and $</a:t>
                      </a:r>
                      <a:r>
                        <a:rPr lang="en-US" altLang="zh-CN" sz="1600" dirty="0" err="1">
                          <a:latin typeface="Courier New" panose="02070309020205020404" pitchFamily="49" charset="0"/>
                          <a:ea typeface="黑体" panose="02010609060101010101" pitchFamily="49" charset="-122"/>
                          <a:cs typeface="Courier New" panose="02070309020205020404" pitchFamily="49" charset="0"/>
                        </a:rPr>
                        <a:t>t5</a:t>
                      </a:r>
                      <a:r>
                        <a:rPr lang="en-US" altLang="zh-CN" sz="1600" dirty="0">
                          <a:latin typeface="Courier New" panose="02070309020205020404" pitchFamily="49" charset="0"/>
                          <a:ea typeface="黑体" panose="02010609060101010101" pitchFamily="49" charset="-122"/>
                          <a:cs typeface="Courier New" panose="02070309020205020404" pitchFamily="49" charset="0"/>
                        </a:rPr>
                        <a:t>, $</a:t>
                      </a:r>
                      <a:r>
                        <a:rPr lang="en-US" altLang="zh-CN" sz="1600" dirty="0" err="1">
                          <a:latin typeface="Courier New" panose="02070309020205020404" pitchFamily="49" charset="0"/>
                          <a:ea typeface="黑体" panose="02010609060101010101" pitchFamily="49" charset="-122"/>
                          <a:cs typeface="Courier New" panose="02070309020205020404" pitchFamily="49" charset="0"/>
                        </a:rPr>
                        <a:t>t0</a:t>
                      </a:r>
                      <a:r>
                        <a:rPr lang="en-US" altLang="zh-CN" sz="1600" dirty="0">
                          <a:latin typeface="Courier New" panose="02070309020205020404" pitchFamily="49" charset="0"/>
                          <a:ea typeface="黑体" panose="02010609060101010101" pitchFamily="49" charset="-122"/>
                          <a:cs typeface="Courier New" panose="02070309020205020404" pitchFamily="49" charset="0"/>
                        </a:rPr>
                        <a:t>, $</a:t>
                      </a:r>
                      <a:r>
                        <a:rPr lang="en-US" altLang="zh-CN" sz="1600" dirty="0" err="1">
                          <a:latin typeface="Courier New" panose="02070309020205020404" pitchFamily="49" charset="0"/>
                          <a:ea typeface="黑体" panose="02010609060101010101" pitchFamily="49" charset="-122"/>
                          <a:cs typeface="Courier New" panose="02070309020205020404" pitchFamily="49" charset="0"/>
                        </a:rPr>
                        <a:t>t4</a:t>
                      </a:r>
                      <a:endParaRPr lang="en-US" altLang="zh-CN" sz="1600" dirty="0">
                        <a:latin typeface="Courier New" panose="02070309020205020404" pitchFamily="49" charset="0"/>
                        <a:ea typeface="黑体" panose="02010609060101010101" pitchFamily="49" charset="-122"/>
                        <a:cs typeface="Courier New" panose="02070309020205020404" pitchFamily="49" charset="0"/>
                      </a:endParaRPr>
                    </a:p>
                  </a:txBody>
                  <a:tcPr marL="0" marR="0" marT="36000" marB="36000" anchor="ctr">
                    <a:lnL w="19050"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endParaRPr lang="zh-CN" altLang="en-US" sz="1600" b="1" dirty="0">
                        <a:latin typeface="Courier New" panose="02070309020205020404" pitchFamily="49" charset="0"/>
                        <a:ea typeface="黑体" panose="02010609060101010101" pitchFamily="49" charset="-122"/>
                        <a:cs typeface="Courier New" panose="02070309020205020404" pitchFamily="49" charset="0"/>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endParaRPr lang="zh-CN" altLang="en-US" sz="1600" b="0" dirty="0">
                        <a:latin typeface="Courier New" panose="02070309020205020404" pitchFamily="49" charset="0"/>
                        <a:ea typeface="黑体" panose="02010609060101010101" pitchFamily="49" charset="-122"/>
                        <a:cs typeface="Courier New" panose="02070309020205020404" pitchFamily="49" charset="0"/>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gridSpan="2">
                  <a:txBody>
                    <a:bodyPr/>
                    <a:lstStyle/>
                    <a:p>
                      <a:pPr algn="ctr"/>
                      <a:endParaRPr lang="zh-CN" altLang="en-US" sz="1600" dirty="0">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zh-CN"/>
                    </a:p>
                  </a:txBody>
                  <a:tcPr/>
                </a:tc>
                <a:tc gridSpan="2">
                  <a:txBody>
                    <a:bodyPr/>
                    <a:lstStyle/>
                    <a:p>
                      <a:pPr algn="ctr"/>
                      <a:endParaRPr lang="zh-CN" altLang="en-US" sz="1600" dirty="0">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zh-CN"/>
                    </a:p>
                  </a:txBody>
                  <a:tcPr/>
                </a:tc>
                <a:tc gridSpan="2">
                  <a:txBody>
                    <a:bodyPr/>
                    <a:lstStyle/>
                    <a:p>
                      <a:pPr algn="ctr"/>
                      <a:endParaRPr lang="zh-CN" altLang="en-US" sz="1600" dirty="0">
                        <a:solidFill>
                          <a:srgbClr val="FF0000"/>
                        </a:solidFill>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zh-CN"/>
                    </a:p>
                  </a:txBody>
                  <a:tcPr/>
                </a:tc>
                <a:tc gridSpan="2">
                  <a:txBody>
                    <a:bodyPr/>
                    <a:lstStyle/>
                    <a:p>
                      <a:pPr algn="ctr"/>
                      <a:endParaRPr lang="zh-CN" altLang="en-US" sz="1600" dirty="0">
                        <a:solidFill>
                          <a:srgbClr val="FF0000"/>
                        </a:solidFill>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zh-CN"/>
                    </a:p>
                  </a:txBody>
                  <a:tcPr/>
                </a:tc>
                <a:tc gridSpan="2">
                  <a:txBody>
                    <a:bodyPr/>
                    <a:lstStyle/>
                    <a:p>
                      <a:pPr algn="ctr"/>
                      <a:endParaRPr lang="zh-CN" altLang="en-US" sz="1600" dirty="0">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zh-CN"/>
                    </a:p>
                  </a:txBody>
                  <a:tcPr/>
                </a:tc>
                <a:tc gridSpan="2">
                  <a:txBody>
                    <a:bodyPr/>
                    <a:lstStyle/>
                    <a:p>
                      <a:pPr algn="ctr"/>
                      <a:endParaRPr lang="zh-CN" altLang="en-US" sz="1600" dirty="0">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zh-CN"/>
                    </a:p>
                  </a:txBody>
                  <a:tcPr/>
                </a:tc>
                <a:extLst>
                  <a:ext uri="{0D108BD9-81ED-4DB2-BD59-A6C34878D82A}">
                    <a16:rowId xmlns:a16="http://schemas.microsoft.com/office/drawing/2014/main" val="10004"/>
                  </a:ext>
                </a:extLst>
              </a:tr>
              <a:tr h="316230">
                <a:tc>
                  <a:txBody>
                    <a:bodyPr/>
                    <a:lstStyle/>
                    <a:p>
                      <a:pPr algn="ctr"/>
                      <a:r>
                        <a:rPr lang="en-US" altLang="zh-CN" sz="1600" dirty="0">
                          <a:latin typeface="+mn-lt"/>
                          <a:ea typeface="黑体" panose="02010609060101010101" pitchFamily="49" charset="-122"/>
                        </a:rPr>
                        <a:t>12</a:t>
                      </a:r>
                      <a:endParaRPr lang="zh-CN" altLang="en-US" sz="1600" dirty="0">
                        <a:latin typeface="+mn-lt"/>
                        <a:ea typeface="黑体" panose="02010609060101010101" pitchFamily="49" charset="-122"/>
                        <a:cs typeface="Courier New" panose="02070309020205020404" pitchFamily="49" charset="0"/>
                      </a:endParaRPr>
                    </a:p>
                  </a:txBody>
                  <a:tcPr marL="0" marR="0" marT="36000" marB="3600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altLang="zh-CN" sz="1600" dirty="0">
                          <a:latin typeface="Courier New" panose="02070309020205020404" pitchFamily="49" charset="0"/>
                          <a:ea typeface="黑体" panose="02010609060101010101" pitchFamily="49" charset="-122"/>
                          <a:cs typeface="Courier New" panose="02070309020205020404" pitchFamily="49" charset="0"/>
                        </a:rPr>
                        <a:t>or  $</a:t>
                      </a:r>
                      <a:r>
                        <a:rPr lang="en-US" altLang="zh-CN" sz="1600" dirty="0" err="1">
                          <a:latin typeface="Courier New" panose="02070309020205020404" pitchFamily="49" charset="0"/>
                          <a:ea typeface="黑体" panose="02010609060101010101" pitchFamily="49" charset="-122"/>
                          <a:cs typeface="Courier New" panose="02070309020205020404" pitchFamily="49" charset="0"/>
                        </a:rPr>
                        <a:t>t7</a:t>
                      </a:r>
                      <a:r>
                        <a:rPr lang="en-US" altLang="zh-CN" sz="1600" dirty="0">
                          <a:latin typeface="Courier New" panose="02070309020205020404" pitchFamily="49" charset="0"/>
                          <a:ea typeface="黑体" panose="02010609060101010101" pitchFamily="49" charset="-122"/>
                          <a:cs typeface="Courier New" panose="02070309020205020404" pitchFamily="49" charset="0"/>
                        </a:rPr>
                        <a:t>, $</a:t>
                      </a:r>
                      <a:r>
                        <a:rPr lang="en-US" altLang="zh-CN" sz="1600" dirty="0" err="1">
                          <a:latin typeface="Courier New" panose="02070309020205020404" pitchFamily="49" charset="0"/>
                          <a:ea typeface="黑体" panose="02010609060101010101" pitchFamily="49" charset="-122"/>
                          <a:cs typeface="Courier New" panose="02070309020205020404" pitchFamily="49" charset="0"/>
                        </a:rPr>
                        <a:t>t0</a:t>
                      </a:r>
                      <a:r>
                        <a:rPr lang="en-US" altLang="zh-CN" sz="1600" dirty="0">
                          <a:latin typeface="Courier New" panose="02070309020205020404" pitchFamily="49" charset="0"/>
                          <a:ea typeface="黑体" panose="02010609060101010101" pitchFamily="49" charset="-122"/>
                          <a:cs typeface="Courier New" panose="02070309020205020404" pitchFamily="49" charset="0"/>
                        </a:rPr>
                        <a:t>, $</a:t>
                      </a:r>
                      <a:r>
                        <a:rPr lang="en-US" altLang="zh-CN" sz="1600" dirty="0" err="1">
                          <a:latin typeface="Courier New" panose="02070309020205020404" pitchFamily="49" charset="0"/>
                          <a:ea typeface="黑体" panose="02010609060101010101" pitchFamily="49" charset="-122"/>
                          <a:cs typeface="Courier New" panose="02070309020205020404" pitchFamily="49" charset="0"/>
                        </a:rPr>
                        <a:t>t6</a:t>
                      </a:r>
                      <a:endParaRPr lang="en-US" altLang="zh-CN" sz="1600" dirty="0">
                        <a:latin typeface="Courier New" panose="02070309020205020404" pitchFamily="49" charset="0"/>
                        <a:ea typeface="黑体" panose="02010609060101010101" pitchFamily="49" charset="-122"/>
                        <a:cs typeface="Courier New" panose="02070309020205020404" pitchFamily="49" charset="0"/>
                      </a:endParaRPr>
                    </a:p>
                  </a:txBody>
                  <a:tcPr marL="0" marR="0" marT="36000" marB="36000" anchor="ctr">
                    <a:lnL w="19050"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endParaRPr lang="zh-CN" altLang="en-US" sz="1600" b="1" dirty="0">
                        <a:latin typeface="Courier New" panose="02070309020205020404" pitchFamily="49" charset="0"/>
                        <a:ea typeface="黑体" panose="02010609060101010101" pitchFamily="49" charset="-122"/>
                        <a:cs typeface="Courier New" panose="02070309020205020404" pitchFamily="49" charset="0"/>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endParaRPr lang="zh-CN" altLang="en-US" sz="1600" b="0" dirty="0">
                        <a:latin typeface="Courier New" panose="02070309020205020404" pitchFamily="49" charset="0"/>
                        <a:ea typeface="黑体" panose="02010609060101010101" pitchFamily="49" charset="-122"/>
                        <a:cs typeface="Courier New" panose="02070309020205020404" pitchFamily="49" charset="0"/>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gridSpan="2">
                  <a:txBody>
                    <a:bodyPr/>
                    <a:lstStyle/>
                    <a:p>
                      <a:pPr algn="ctr"/>
                      <a:endParaRPr lang="zh-CN" altLang="en-US" sz="1600" dirty="0">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zh-CN"/>
                    </a:p>
                  </a:txBody>
                  <a:tcPr/>
                </a:tc>
                <a:tc gridSpan="2">
                  <a:txBody>
                    <a:bodyPr/>
                    <a:lstStyle/>
                    <a:p>
                      <a:pPr algn="ctr"/>
                      <a:endParaRPr lang="zh-CN" altLang="en-US" sz="1600" dirty="0">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zh-CN"/>
                    </a:p>
                  </a:txBody>
                  <a:tcPr/>
                </a:tc>
                <a:tc gridSpan="2">
                  <a:txBody>
                    <a:bodyPr/>
                    <a:lstStyle/>
                    <a:p>
                      <a:pPr algn="ctr"/>
                      <a:endParaRPr lang="zh-CN" altLang="en-US" sz="1600" dirty="0">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zh-CN"/>
                    </a:p>
                  </a:txBody>
                  <a:tcPr/>
                </a:tc>
                <a:tc gridSpan="2">
                  <a:txBody>
                    <a:bodyPr/>
                    <a:lstStyle/>
                    <a:p>
                      <a:pPr algn="ctr"/>
                      <a:endParaRPr lang="zh-CN" altLang="en-US" sz="1600" dirty="0">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zh-CN"/>
                    </a:p>
                  </a:txBody>
                  <a:tcPr/>
                </a:tc>
                <a:tc gridSpan="2">
                  <a:txBody>
                    <a:bodyPr/>
                    <a:lstStyle/>
                    <a:p>
                      <a:pPr algn="ctr"/>
                      <a:endParaRPr lang="zh-CN" altLang="en-US" sz="1600" dirty="0">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zh-CN"/>
                    </a:p>
                  </a:txBody>
                  <a:tcPr/>
                </a:tc>
                <a:tc gridSpan="2">
                  <a:txBody>
                    <a:bodyPr/>
                    <a:lstStyle/>
                    <a:p>
                      <a:pPr algn="ctr"/>
                      <a:endParaRPr lang="zh-CN" altLang="en-US" sz="1600" dirty="0">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zh-CN"/>
                    </a:p>
                  </a:txBody>
                  <a:tcPr/>
                </a:tc>
                <a:extLst>
                  <a:ext uri="{0D108BD9-81ED-4DB2-BD59-A6C34878D82A}">
                    <a16:rowId xmlns:a16="http://schemas.microsoft.com/office/drawing/2014/main" val="10005"/>
                  </a:ext>
                </a:extLst>
              </a:tr>
              <a:tr h="316230">
                <a:tc>
                  <a:txBody>
                    <a:bodyPr/>
                    <a:lstStyle/>
                    <a:p>
                      <a:pPr algn="ctr"/>
                      <a:r>
                        <a:rPr lang="en-US" altLang="zh-CN" sz="1600" dirty="0">
                          <a:latin typeface="+mn-lt"/>
                          <a:ea typeface="黑体" panose="02010609060101010101" pitchFamily="49" charset="-122"/>
                          <a:cs typeface="Courier New" panose="02070309020205020404" pitchFamily="49" charset="0"/>
                        </a:rPr>
                        <a:t>16</a:t>
                      </a:r>
                      <a:endParaRPr lang="zh-CN" altLang="en-US" sz="1600" dirty="0">
                        <a:latin typeface="+mn-lt"/>
                        <a:ea typeface="黑体" panose="02010609060101010101" pitchFamily="49" charset="-122"/>
                        <a:cs typeface="Courier New" panose="02070309020205020404" pitchFamily="49" charset="0"/>
                      </a:endParaRPr>
                    </a:p>
                  </a:txBody>
                  <a:tcPr marL="0" marR="0" marT="36000" marB="3600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just" defTabSz="914400" rtl="0" eaLnBrk="1" fontAlgn="auto" latinLnBrk="0" hangingPunct="1">
                        <a:lnSpc>
                          <a:spcPct val="100000"/>
                        </a:lnSpc>
                        <a:spcBef>
                          <a:spcPts val="0"/>
                        </a:spcBef>
                        <a:spcAft>
                          <a:spcPts val="0"/>
                        </a:spcAft>
                        <a:buClrTx/>
                        <a:buSzTx/>
                        <a:buFontTx/>
                        <a:buNone/>
                        <a:defRPr/>
                      </a:pPr>
                      <a:r>
                        <a:rPr lang="en-US" altLang="zh-CN" sz="1600" dirty="0">
                          <a:latin typeface="Courier New" panose="02070309020205020404" pitchFamily="49" charset="0"/>
                          <a:ea typeface="黑体" panose="02010609060101010101" pitchFamily="49" charset="-122"/>
                          <a:cs typeface="Courier New" panose="02070309020205020404" pitchFamily="49" charset="0"/>
                        </a:rPr>
                        <a:t>add $</a:t>
                      </a:r>
                      <a:r>
                        <a:rPr lang="en-US" altLang="zh-CN" sz="1600" dirty="0" err="1">
                          <a:latin typeface="Courier New" panose="02070309020205020404" pitchFamily="49" charset="0"/>
                          <a:ea typeface="黑体" panose="02010609060101010101" pitchFamily="49" charset="-122"/>
                          <a:cs typeface="Courier New" panose="02070309020205020404" pitchFamily="49" charset="0"/>
                        </a:rPr>
                        <a:t>t1</a:t>
                      </a:r>
                      <a:r>
                        <a:rPr lang="en-US" altLang="zh-CN" sz="1600" dirty="0">
                          <a:latin typeface="Courier New" panose="02070309020205020404" pitchFamily="49" charset="0"/>
                          <a:ea typeface="黑体" panose="02010609060101010101" pitchFamily="49" charset="-122"/>
                          <a:cs typeface="Courier New" panose="02070309020205020404" pitchFamily="49" charset="0"/>
                        </a:rPr>
                        <a:t>, $</a:t>
                      </a:r>
                      <a:r>
                        <a:rPr lang="en-US" altLang="zh-CN" sz="1600" dirty="0" err="1">
                          <a:latin typeface="Courier New" panose="02070309020205020404" pitchFamily="49" charset="0"/>
                          <a:ea typeface="黑体" panose="02010609060101010101" pitchFamily="49" charset="-122"/>
                          <a:cs typeface="Courier New" panose="02070309020205020404" pitchFamily="49" charset="0"/>
                        </a:rPr>
                        <a:t>t2</a:t>
                      </a:r>
                      <a:r>
                        <a:rPr lang="en-US" altLang="zh-CN" sz="1600" dirty="0">
                          <a:latin typeface="Courier New" panose="02070309020205020404" pitchFamily="49" charset="0"/>
                          <a:ea typeface="黑体" panose="02010609060101010101" pitchFamily="49" charset="-122"/>
                          <a:cs typeface="Courier New" panose="02070309020205020404" pitchFamily="49" charset="0"/>
                        </a:rPr>
                        <a:t>, $</a:t>
                      </a:r>
                      <a:r>
                        <a:rPr lang="en-US" altLang="zh-CN" sz="1600" dirty="0" err="1">
                          <a:latin typeface="Courier New" panose="02070309020205020404" pitchFamily="49" charset="0"/>
                          <a:ea typeface="黑体" panose="02010609060101010101" pitchFamily="49" charset="-122"/>
                          <a:cs typeface="Courier New" panose="02070309020205020404" pitchFamily="49" charset="0"/>
                        </a:rPr>
                        <a:t>t3</a:t>
                      </a:r>
                      <a:endParaRPr lang="zh-CN" altLang="en-US" sz="1600" dirty="0">
                        <a:latin typeface="Courier New" panose="02070309020205020404" pitchFamily="49" charset="0"/>
                        <a:ea typeface="黑体" panose="02010609060101010101" pitchFamily="49" charset="-122"/>
                        <a:cs typeface="Courier New" panose="02070309020205020404" pitchFamily="49" charset="0"/>
                      </a:endParaRPr>
                    </a:p>
                  </a:txBody>
                  <a:tcPr marL="0" marR="0" marT="36000" marB="36000" anchor="ctr">
                    <a:lnL w="19050"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endParaRPr lang="zh-CN" altLang="en-US" sz="1600" b="1" dirty="0">
                        <a:latin typeface="Courier New" panose="02070309020205020404" pitchFamily="49" charset="0"/>
                        <a:ea typeface="黑体" panose="02010609060101010101" pitchFamily="49" charset="-122"/>
                        <a:cs typeface="Courier New" panose="02070309020205020404" pitchFamily="49" charset="0"/>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endParaRPr lang="zh-CN" altLang="en-US" sz="1600" b="0" dirty="0">
                        <a:latin typeface="Courier New" panose="02070309020205020404" pitchFamily="49" charset="0"/>
                        <a:ea typeface="黑体" panose="02010609060101010101" pitchFamily="49" charset="-122"/>
                        <a:cs typeface="Courier New" panose="02070309020205020404" pitchFamily="49" charset="0"/>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gridSpan="2">
                  <a:txBody>
                    <a:bodyPr/>
                    <a:lstStyle/>
                    <a:p>
                      <a:pPr algn="ctr"/>
                      <a:endParaRPr lang="zh-CN" altLang="en-US" sz="1600" dirty="0">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zh-CN"/>
                    </a:p>
                  </a:txBody>
                  <a:tcPr/>
                </a:tc>
                <a:tc gridSpan="2">
                  <a:txBody>
                    <a:bodyPr/>
                    <a:lstStyle/>
                    <a:p>
                      <a:pPr algn="ctr"/>
                      <a:endParaRPr lang="zh-CN" altLang="en-US" sz="1600" dirty="0">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zh-CN"/>
                    </a:p>
                  </a:txBody>
                  <a:tcPr/>
                </a:tc>
                <a:tc gridSpan="2">
                  <a:txBody>
                    <a:bodyPr/>
                    <a:lstStyle/>
                    <a:p>
                      <a:pPr algn="ctr"/>
                      <a:endParaRPr lang="zh-CN" altLang="en-US" sz="1600" dirty="0">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zh-CN"/>
                    </a:p>
                  </a:txBody>
                  <a:tcPr/>
                </a:tc>
                <a:tc gridSpan="2">
                  <a:txBody>
                    <a:bodyPr/>
                    <a:lstStyle/>
                    <a:p>
                      <a:pPr algn="ctr"/>
                      <a:endParaRPr lang="zh-CN" altLang="en-US" sz="1600" dirty="0">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zh-CN"/>
                    </a:p>
                  </a:txBody>
                  <a:tcPr/>
                </a:tc>
                <a:tc gridSpan="2">
                  <a:txBody>
                    <a:bodyPr/>
                    <a:lstStyle/>
                    <a:p>
                      <a:pPr algn="ctr"/>
                      <a:endParaRPr lang="zh-CN" altLang="en-US" sz="1600" dirty="0">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zh-CN"/>
                    </a:p>
                  </a:txBody>
                  <a:tcPr/>
                </a:tc>
                <a:tc gridSpan="2">
                  <a:txBody>
                    <a:bodyPr/>
                    <a:lstStyle/>
                    <a:p>
                      <a:pPr algn="ctr"/>
                      <a:endParaRPr lang="zh-CN" altLang="en-US" sz="1600" dirty="0">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zh-CN"/>
                    </a:p>
                  </a:txBody>
                  <a:tcPr/>
                </a:tc>
                <a:extLst>
                  <a:ext uri="{0D108BD9-81ED-4DB2-BD59-A6C34878D82A}">
                    <a16:rowId xmlns:a16="http://schemas.microsoft.com/office/drawing/2014/main" val="10006"/>
                  </a:ext>
                </a:extLst>
              </a:tr>
            </a:tbl>
          </a:graphicData>
        </a:graphic>
      </p:graphicFrame>
      <p:sp>
        <p:nvSpPr>
          <p:cNvPr id="3" name="右大括号 2"/>
          <p:cNvSpPr/>
          <p:nvPr/>
        </p:nvSpPr>
        <p:spPr>
          <a:xfrm>
            <a:off x="4969510" y="2090420"/>
            <a:ext cx="104140" cy="982980"/>
          </a:xfrm>
          <a:prstGeom prst="rightBrace">
            <a:avLst>
              <a:gd name="adj1" fmla="val 29929"/>
              <a:gd name="adj2" fmla="val 49318"/>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buNone/>
            </a:pPr>
            <a:endParaRPr lang="zh-CN" altLang="en-US" dirty="0"/>
          </a:p>
        </p:txBody>
      </p:sp>
      <p:sp>
        <p:nvSpPr>
          <p:cNvPr id="7" name="TextBox 6"/>
          <p:cNvSpPr txBox="1"/>
          <p:nvPr/>
        </p:nvSpPr>
        <p:spPr>
          <a:xfrm>
            <a:off x="5299075" y="2288540"/>
            <a:ext cx="3510915" cy="404495"/>
          </a:xfrm>
          <a:prstGeom prst="rect">
            <a:avLst/>
          </a:prstGeom>
          <a:noFill/>
        </p:spPr>
        <p:txBody>
          <a:bodyPr wrap="square" rtlCol="0">
            <a:spAutoFit/>
          </a:bodyPr>
          <a:lstStyle/>
          <a:p>
            <a:pPr>
              <a:buNone/>
            </a:pP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后续不再分析</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PC</a:t>
            </a: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和</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IM</a:t>
            </a:r>
            <a:endParaRPr lang="zh-CN" altLang="en-US" sz="2400" dirty="0">
              <a:latin typeface="Times New Roman" panose="02020603050405020304" pitchFamily="18" charset="0"/>
              <a:ea typeface="黑体" panose="02010609060101010101" pitchFamily="49" charset="-122"/>
              <a:cs typeface="Times New Roman" panose="02020603050405020304" pitchFamily="18" charset="0"/>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9525" y="262890"/>
            <a:ext cx="7010400" cy="371475"/>
          </a:xfrm>
        </p:spPr>
        <p:txBody>
          <a:bodyPr/>
          <a:lstStyle/>
          <a:p>
            <a:r>
              <a:rPr lang="en-US" altLang="zh-CN" dirty="0"/>
              <a:t>load</a:t>
            </a:r>
            <a:r>
              <a:rPr lang="zh-CN" altLang="en-US" dirty="0"/>
              <a:t>导致的数据冒险：</a:t>
            </a:r>
            <a:r>
              <a:rPr lang="en-US" altLang="zh-CN" dirty="0" err="1"/>
              <a:t>Clk2</a:t>
            </a:r>
            <a:r>
              <a:rPr lang="zh-CN" altLang="en-US" dirty="0"/>
              <a:t>上升沿后</a:t>
            </a:r>
          </a:p>
        </p:txBody>
      </p:sp>
      <p:sp>
        <p:nvSpPr>
          <p:cNvPr id="135" name="内容占位符 2"/>
          <p:cNvSpPr>
            <a:spLocks noGrp="1"/>
          </p:cNvSpPr>
          <p:nvPr>
            <p:ph idx="4294967295"/>
          </p:nvPr>
        </p:nvSpPr>
        <p:spPr>
          <a:xfrm>
            <a:off x="618490" y="743585"/>
            <a:ext cx="8929370" cy="3042285"/>
          </a:xfrm>
        </p:spPr>
        <p:txBody>
          <a:bodyPr>
            <a:normAutofit/>
          </a:bodyPr>
          <a:lstStyle/>
          <a:p>
            <a:r>
              <a:rPr lang="zh-CN" altLang="en-US" dirty="0"/>
              <a:t>指令流</a:t>
            </a:r>
            <a:endParaRPr lang="en-US" altLang="zh-CN" dirty="0"/>
          </a:p>
          <a:p>
            <a:pPr lvl="1"/>
            <a:r>
              <a:rPr lang="en-US" altLang="zh-CN" dirty="0"/>
              <a:t>sub</a:t>
            </a:r>
            <a:r>
              <a:rPr lang="zh-CN" altLang="en-US" dirty="0"/>
              <a:t>进入</a:t>
            </a:r>
            <a:r>
              <a:rPr lang="en-US" altLang="zh-CN" dirty="0"/>
              <a:t>IF/</a:t>
            </a:r>
            <a:r>
              <a:rPr lang="en-US" altLang="zh-CN" dirty="0">
                <a:solidFill>
                  <a:srgbClr val="FF0000"/>
                </a:solidFill>
              </a:rPr>
              <a:t>ID</a:t>
            </a:r>
            <a:r>
              <a:rPr lang="zh-CN" altLang="en-US" dirty="0"/>
              <a:t>寄存器；</a:t>
            </a:r>
            <a:r>
              <a:rPr lang="en-US" altLang="zh-CN" dirty="0" err="1"/>
              <a:t>lw</a:t>
            </a:r>
            <a:r>
              <a:rPr lang="zh-CN" altLang="en-US" dirty="0"/>
              <a:t>进入</a:t>
            </a:r>
            <a:r>
              <a:rPr lang="en-US" altLang="zh-CN" dirty="0"/>
              <a:t>ID/</a:t>
            </a:r>
            <a:r>
              <a:rPr lang="en-US" altLang="zh-CN" dirty="0">
                <a:solidFill>
                  <a:srgbClr val="FF0000"/>
                </a:solidFill>
              </a:rPr>
              <a:t>EX</a:t>
            </a:r>
            <a:r>
              <a:rPr lang="zh-CN" altLang="en-US" dirty="0"/>
              <a:t>寄存器</a:t>
            </a:r>
            <a:endParaRPr lang="en-US" altLang="zh-CN" dirty="0"/>
          </a:p>
          <a:p>
            <a:r>
              <a:rPr lang="zh-CN" altLang="en-US" dirty="0"/>
              <a:t>冲突分析：冲突出现</a:t>
            </a:r>
            <a:endParaRPr lang="en-US" altLang="zh-CN" dirty="0"/>
          </a:p>
          <a:p>
            <a:r>
              <a:rPr lang="zh-CN" altLang="en-US" dirty="0"/>
              <a:t>执行动作：设置控制信号，在</a:t>
            </a:r>
            <a:r>
              <a:rPr lang="en-US" altLang="zh-CN" dirty="0"/>
              <a:t>clk3</a:t>
            </a:r>
            <a:r>
              <a:rPr lang="zh-CN" altLang="en-US" dirty="0"/>
              <a:t>插入</a:t>
            </a:r>
            <a:r>
              <a:rPr lang="en-US" altLang="zh-CN" dirty="0" err="1"/>
              <a:t>nop</a:t>
            </a:r>
            <a:r>
              <a:rPr lang="zh-CN" altLang="en-US" dirty="0"/>
              <a:t>指令</a:t>
            </a:r>
            <a:endParaRPr lang="en-US" altLang="zh-CN" dirty="0"/>
          </a:p>
          <a:p>
            <a:pPr lvl="1"/>
            <a:r>
              <a:rPr lang="en-US" altLang="zh-CN" dirty="0">
                <a:sym typeface="Wingdings 2" panose="05020102010507070707"/>
              </a:rPr>
              <a:t></a:t>
            </a:r>
            <a:r>
              <a:rPr lang="zh-CN" altLang="en-US" dirty="0">
                <a:sym typeface="Wingdings 2" panose="05020102010507070707"/>
              </a:rPr>
              <a:t>冻结</a:t>
            </a:r>
            <a:r>
              <a:rPr lang="en-US" altLang="zh-CN" dirty="0"/>
              <a:t>IF/ID</a:t>
            </a:r>
            <a:r>
              <a:rPr lang="zh-CN" altLang="en-US" dirty="0"/>
              <a:t>：</a:t>
            </a:r>
            <a:r>
              <a:rPr lang="en-US" altLang="zh-CN" dirty="0"/>
              <a:t>sub</a:t>
            </a:r>
            <a:r>
              <a:rPr lang="zh-CN" altLang="en-US" dirty="0"/>
              <a:t>继续被保存</a:t>
            </a:r>
            <a:endParaRPr lang="en-US" altLang="zh-CN" dirty="0"/>
          </a:p>
          <a:p>
            <a:pPr lvl="1"/>
            <a:r>
              <a:rPr lang="en-US" altLang="zh-CN" dirty="0">
                <a:sym typeface="Wingdings 2" panose="05020102010507070707"/>
              </a:rPr>
              <a:t></a:t>
            </a:r>
            <a:r>
              <a:rPr lang="zh-CN" altLang="en-US" dirty="0">
                <a:sym typeface="Wingdings 2" panose="05020102010507070707"/>
              </a:rPr>
              <a:t>清除</a:t>
            </a:r>
            <a:r>
              <a:rPr lang="en-US" altLang="zh-CN" dirty="0">
                <a:sym typeface="Wingdings 2" panose="05020102010507070707"/>
              </a:rPr>
              <a:t>ID/EX</a:t>
            </a:r>
            <a:r>
              <a:rPr lang="zh-CN" altLang="en-US" dirty="0">
                <a:sym typeface="Wingdings 2" panose="05020102010507070707"/>
              </a:rPr>
              <a:t>：</a:t>
            </a:r>
            <a:r>
              <a:rPr lang="zh-CN" altLang="en-US" dirty="0"/>
              <a:t>指令全为</a:t>
            </a:r>
            <a:r>
              <a:rPr lang="en-US" altLang="zh-CN" dirty="0"/>
              <a:t>0</a:t>
            </a:r>
            <a:r>
              <a:rPr lang="zh-CN" altLang="en-US" dirty="0"/>
              <a:t>，等价于插入</a:t>
            </a:r>
            <a:r>
              <a:rPr lang="en-US" altLang="zh-CN" dirty="0" err="1"/>
              <a:t>NOP</a:t>
            </a:r>
            <a:endParaRPr lang="en-US" altLang="zh-CN" dirty="0"/>
          </a:p>
          <a:p>
            <a:pPr lvl="1"/>
            <a:r>
              <a:rPr lang="en-US" altLang="zh-CN" dirty="0">
                <a:sym typeface="Wingdings 2" panose="05020102010507070707"/>
              </a:rPr>
              <a:t></a:t>
            </a:r>
            <a:r>
              <a:rPr lang="zh-CN" altLang="en-US" dirty="0">
                <a:sym typeface="Wingdings 2" panose="05020102010507070707"/>
              </a:rPr>
              <a:t>禁止</a:t>
            </a:r>
            <a:r>
              <a:rPr lang="en-US" altLang="zh-CN" dirty="0">
                <a:sym typeface="Wingdings 2" panose="05020102010507070707"/>
              </a:rPr>
              <a:t>PC</a:t>
            </a:r>
            <a:r>
              <a:rPr lang="zh-CN" altLang="en-US" dirty="0">
                <a:sym typeface="Wingdings 2" panose="05020102010507070707"/>
              </a:rPr>
              <a:t>：防止</a:t>
            </a:r>
            <a:r>
              <a:rPr lang="en-US" altLang="zh-CN" dirty="0">
                <a:sym typeface="Wingdings 2" panose="05020102010507070707"/>
              </a:rPr>
              <a:t>PC</a:t>
            </a:r>
            <a:r>
              <a:rPr lang="zh-CN" altLang="en-US" dirty="0">
                <a:sym typeface="Wingdings 2" panose="05020102010507070707"/>
              </a:rPr>
              <a:t>继续计数，</a:t>
            </a:r>
            <a:r>
              <a:rPr lang="en-US" altLang="zh-CN" dirty="0">
                <a:sym typeface="Wingdings 2" panose="05020102010507070707"/>
              </a:rPr>
              <a:t>PC</a:t>
            </a:r>
            <a:r>
              <a:rPr lang="zh-CN" altLang="en-US" dirty="0">
                <a:sym typeface="Wingdings 2" panose="05020102010507070707"/>
              </a:rPr>
              <a:t>应保持为</a:t>
            </a:r>
            <a:r>
              <a:rPr lang="en-US" altLang="zh-CN" dirty="0" err="1">
                <a:sym typeface="Wingdings 2" panose="05020102010507070707"/>
              </a:rPr>
              <a:t>PC+4</a:t>
            </a:r>
            <a:endParaRPr lang="en-US" altLang="zh-CN" dirty="0"/>
          </a:p>
        </p:txBody>
      </p:sp>
      <p:graphicFrame>
        <p:nvGraphicFramePr>
          <p:cNvPr id="6" name="表格 5"/>
          <p:cNvGraphicFramePr>
            <a:graphicFrameLocks noGrp="1"/>
          </p:cNvGraphicFramePr>
          <p:nvPr>
            <p:custDataLst>
              <p:tags r:id="rId1"/>
            </p:custDataLst>
          </p:nvPr>
        </p:nvGraphicFramePr>
        <p:xfrm>
          <a:off x="1482914" y="3778653"/>
          <a:ext cx="8983345" cy="2701290"/>
        </p:xfrm>
        <a:graphic>
          <a:graphicData uri="http://schemas.openxmlformats.org/drawingml/2006/table">
            <a:tbl>
              <a:tblPr firstRow="1" bandRow="1">
                <a:tableStyleId>{5940675A-B579-460E-94D1-54222C63F5DA}</a:tableStyleId>
              </a:tblPr>
              <a:tblGrid>
                <a:gridCol w="431800">
                  <a:extLst>
                    <a:ext uri="{9D8B030D-6E8A-4147-A177-3AD203B41FA5}">
                      <a16:colId xmlns:a16="http://schemas.microsoft.com/office/drawing/2014/main" val="20000"/>
                    </a:ext>
                  </a:extLst>
                </a:gridCol>
                <a:gridCol w="2196465">
                  <a:extLst>
                    <a:ext uri="{9D8B030D-6E8A-4147-A177-3AD203B41FA5}">
                      <a16:colId xmlns:a16="http://schemas.microsoft.com/office/drawing/2014/main" val="20001"/>
                    </a:ext>
                  </a:extLst>
                </a:gridCol>
                <a:gridCol w="467995">
                  <a:extLst>
                    <a:ext uri="{9D8B030D-6E8A-4147-A177-3AD203B41FA5}">
                      <a16:colId xmlns:a16="http://schemas.microsoft.com/office/drawing/2014/main" val="20002"/>
                    </a:ext>
                  </a:extLst>
                </a:gridCol>
                <a:gridCol w="791845">
                  <a:extLst>
                    <a:ext uri="{9D8B030D-6E8A-4147-A177-3AD203B41FA5}">
                      <a16:colId xmlns:a16="http://schemas.microsoft.com/office/drawing/2014/main" val="20003"/>
                    </a:ext>
                  </a:extLst>
                </a:gridCol>
                <a:gridCol w="458470">
                  <a:extLst>
                    <a:ext uri="{9D8B030D-6E8A-4147-A177-3AD203B41FA5}">
                      <a16:colId xmlns:a16="http://schemas.microsoft.com/office/drawing/2014/main" val="20004"/>
                    </a:ext>
                  </a:extLst>
                </a:gridCol>
                <a:gridCol w="474980">
                  <a:extLst>
                    <a:ext uri="{9D8B030D-6E8A-4147-A177-3AD203B41FA5}">
                      <a16:colId xmlns:a16="http://schemas.microsoft.com/office/drawing/2014/main" val="20005"/>
                    </a:ext>
                  </a:extLst>
                </a:gridCol>
                <a:gridCol w="403225">
                  <a:extLst>
                    <a:ext uri="{9D8B030D-6E8A-4147-A177-3AD203B41FA5}">
                      <a16:colId xmlns:a16="http://schemas.microsoft.com/office/drawing/2014/main" val="20006"/>
                    </a:ext>
                  </a:extLst>
                </a:gridCol>
                <a:gridCol w="403225">
                  <a:extLst>
                    <a:ext uri="{9D8B030D-6E8A-4147-A177-3AD203B41FA5}">
                      <a16:colId xmlns:a16="http://schemas.microsoft.com/office/drawing/2014/main" val="20007"/>
                    </a:ext>
                  </a:extLst>
                </a:gridCol>
                <a:gridCol w="403225">
                  <a:extLst>
                    <a:ext uri="{9D8B030D-6E8A-4147-A177-3AD203B41FA5}">
                      <a16:colId xmlns:a16="http://schemas.microsoft.com/office/drawing/2014/main" val="20008"/>
                    </a:ext>
                  </a:extLst>
                </a:gridCol>
                <a:gridCol w="403225">
                  <a:extLst>
                    <a:ext uri="{9D8B030D-6E8A-4147-A177-3AD203B41FA5}">
                      <a16:colId xmlns:a16="http://schemas.microsoft.com/office/drawing/2014/main" val="20009"/>
                    </a:ext>
                  </a:extLst>
                </a:gridCol>
                <a:gridCol w="403225">
                  <a:extLst>
                    <a:ext uri="{9D8B030D-6E8A-4147-A177-3AD203B41FA5}">
                      <a16:colId xmlns:a16="http://schemas.microsoft.com/office/drawing/2014/main" val="20010"/>
                    </a:ext>
                  </a:extLst>
                </a:gridCol>
                <a:gridCol w="403225">
                  <a:extLst>
                    <a:ext uri="{9D8B030D-6E8A-4147-A177-3AD203B41FA5}">
                      <a16:colId xmlns:a16="http://schemas.microsoft.com/office/drawing/2014/main" val="20011"/>
                    </a:ext>
                  </a:extLst>
                </a:gridCol>
                <a:gridCol w="467995">
                  <a:extLst>
                    <a:ext uri="{9D8B030D-6E8A-4147-A177-3AD203B41FA5}">
                      <a16:colId xmlns:a16="http://schemas.microsoft.com/office/drawing/2014/main" val="20012"/>
                    </a:ext>
                  </a:extLst>
                </a:gridCol>
                <a:gridCol w="467995">
                  <a:extLst>
                    <a:ext uri="{9D8B030D-6E8A-4147-A177-3AD203B41FA5}">
                      <a16:colId xmlns:a16="http://schemas.microsoft.com/office/drawing/2014/main" val="20013"/>
                    </a:ext>
                  </a:extLst>
                </a:gridCol>
                <a:gridCol w="403225">
                  <a:extLst>
                    <a:ext uri="{9D8B030D-6E8A-4147-A177-3AD203B41FA5}">
                      <a16:colId xmlns:a16="http://schemas.microsoft.com/office/drawing/2014/main" val="20014"/>
                    </a:ext>
                  </a:extLst>
                </a:gridCol>
                <a:gridCol w="403225">
                  <a:extLst>
                    <a:ext uri="{9D8B030D-6E8A-4147-A177-3AD203B41FA5}">
                      <a16:colId xmlns:a16="http://schemas.microsoft.com/office/drawing/2014/main" val="20015"/>
                    </a:ext>
                  </a:extLst>
                </a:gridCol>
              </a:tblGrid>
              <a:tr h="316230">
                <a:tc>
                  <a:txBody>
                    <a:bodyPr/>
                    <a:lstStyle/>
                    <a:p>
                      <a:pPr algn="ctr"/>
                      <a:endParaRPr lang="zh-CN" altLang="en-US" sz="1600" b="0" dirty="0">
                        <a:latin typeface="+mn-lt"/>
                        <a:ea typeface="黑体" panose="02010609060101010101" pitchFamily="49" charset="-122"/>
                        <a:cs typeface="Times New Roman" panose="02020603050405020304" pitchFamily="18" charset="0"/>
                      </a:endParaRPr>
                    </a:p>
                  </a:txBody>
                  <a:tcPr marL="36000" marR="36000" marT="36000" marB="3600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tcPr>
                </a:tc>
                <a:tc>
                  <a:txBody>
                    <a:bodyPr/>
                    <a:lstStyle/>
                    <a:p>
                      <a:pPr algn="ctr"/>
                      <a:endParaRPr lang="zh-CN" altLang="en-US" sz="1600" b="0" dirty="0">
                        <a:latin typeface="+mn-lt"/>
                        <a:ea typeface="黑体" panose="02010609060101010101" pitchFamily="49" charset="-122"/>
                        <a:cs typeface="Times New Roman" panose="02020603050405020304" pitchFamily="18" charset="0"/>
                      </a:endParaRPr>
                    </a:p>
                  </a:txBody>
                  <a:tcPr marL="36000" marR="36000" marT="36000" marB="3600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tcPr>
                </a:tc>
                <a:tc gridSpan="2">
                  <a:txBody>
                    <a:bodyPr/>
                    <a:lstStyle/>
                    <a:p>
                      <a:pPr algn="ctr"/>
                      <a:endParaRPr lang="zh-CN" altLang="en-US" sz="1600" b="0" dirty="0">
                        <a:latin typeface="+mn-lt"/>
                        <a:ea typeface="黑体" panose="02010609060101010101" pitchFamily="49" charset="-122"/>
                        <a:cs typeface="Times New Roman" panose="02020603050405020304" pitchFamily="18" charset="0"/>
                      </a:endParaRPr>
                    </a:p>
                  </a:txBody>
                  <a:tcPr marL="36000" marR="36000" marT="36000" marB="3600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zh-CN"/>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a:endParaRPr lang="zh-CN" altLang="en-US" sz="1600" b="0" dirty="0">
                        <a:latin typeface="+mn-lt"/>
                        <a:ea typeface="黑体" panose="02010609060101010101" pitchFamily="49" charset="-122"/>
                        <a:cs typeface="Times New Roman" panose="02020603050405020304" pitchFamily="18" charset="0"/>
                      </a:endParaRPr>
                    </a:p>
                  </a:txBody>
                  <a:tcPr marL="36000" marR="36000" marT="36000" marB="36000" anchor="ctr">
                    <a:lnL w="19050"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tx1"/>
                      </a:solidFill>
                      <a:prstDash val="solid"/>
                      <a:round/>
                      <a:headEnd type="none" w="med" len="med"/>
                      <a:tailEnd type="none" w="med" len="med"/>
                    </a:lnB>
                  </a:tcPr>
                </a:tc>
                <a:tc gridSpan="2">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1600">
                          <a:latin typeface="+mn-lt"/>
                          <a:ea typeface="黑体" panose="02010609060101010101" pitchFamily="49" charset="-122"/>
                        </a:rPr>
                        <a:t>IF</a:t>
                      </a:r>
                      <a:r>
                        <a:rPr lang="zh-CN" altLang="en-US" sz="1600" dirty="0">
                          <a:latin typeface="+mn-lt"/>
                          <a:ea typeface="黑体" panose="02010609060101010101" pitchFamily="49" charset="-122"/>
                        </a:rPr>
                        <a:t>级</a:t>
                      </a:r>
                      <a:endParaRPr lang="zh-CN" altLang="en-US" sz="1600" b="0" dirty="0">
                        <a:latin typeface="+mn-lt"/>
                        <a:ea typeface="黑体" panose="02010609060101010101" pitchFamily="49" charset="-122"/>
                        <a:cs typeface="Times New Roman" panose="02020603050405020304" pitchFamily="18" charset="0"/>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zh-CN"/>
                    </a:p>
                  </a:txBody>
                  <a:tcPr marL="36000" marR="36000" marT="36000" marB="36000" anchor="ctr"/>
                </a:tc>
                <a:tc gridSpan="2">
                  <a:txBody>
                    <a:bodyPr/>
                    <a:lstStyle/>
                    <a:p>
                      <a:pPr algn="ctr"/>
                      <a:r>
                        <a:rPr lang="en-US" altLang="zh-CN" sz="1600" dirty="0">
                          <a:latin typeface="+mn-lt"/>
                          <a:ea typeface="黑体" panose="02010609060101010101" pitchFamily="49" charset="-122"/>
                        </a:rPr>
                        <a:t>ID</a:t>
                      </a:r>
                      <a:r>
                        <a:rPr lang="zh-CN" altLang="en-US" sz="1600" dirty="0">
                          <a:latin typeface="+mn-lt"/>
                          <a:ea typeface="黑体" panose="02010609060101010101" pitchFamily="49" charset="-122"/>
                        </a:rPr>
                        <a:t>级</a:t>
                      </a:r>
                      <a:endParaRPr lang="zh-CN" altLang="en-US" sz="1600" b="0" dirty="0">
                        <a:latin typeface="+mn-lt"/>
                        <a:ea typeface="黑体" panose="02010609060101010101" pitchFamily="49" charset="-122"/>
                        <a:cs typeface="Times New Roman" panose="02020603050405020304" pitchFamily="18" charset="0"/>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zh-CN"/>
                    </a:p>
                  </a:txBody>
                  <a:tcPr marL="36000" marR="36000" marT="36000" marB="36000" anchor="ctr"/>
                </a:tc>
                <a:tc gridSpan="2">
                  <a:txBody>
                    <a:bodyPr/>
                    <a:lstStyle/>
                    <a:p>
                      <a:pPr algn="ctr"/>
                      <a:r>
                        <a:rPr lang="en-US" altLang="zh-CN" sz="1600" dirty="0">
                          <a:latin typeface="+mn-lt"/>
                          <a:ea typeface="黑体" panose="02010609060101010101" pitchFamily="49" charset="-122"/>
                        </a:rPr>
                        <a:t>EX</a:t>
                      </a:r>
                      <a:r>
                        <a:rPr lang="zh-CN" altLang="en-US" sz="1600" dirty="0">
                          <a:latin typeface="+mn-lt"/>
                          <a:ea typeface="黑体" panose="02010609060101010101" pitchFamily="49" charset="-122"/>
                        </a:rPr>
                        <a:t>级</a:t>
                      </a:r>
                      <a:endParaRPr lang="zh-CN" altLang="en-US" sz="1600" b="0" dirty="0">
                        <a:latin typeface="+mn-lt"/>
                        <a:ea typeface="黑体" panose="02010609060101010101" pitchFamily="49" charset="-122"/>
                        <a:cs typeface="Times New Roman" panose="02020603050405020304" pitchFamily="18" charset="0"/>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zh-CN"/>
                    </a:p>
                  </a:txBody>
                  <a:tcPr marL="36000" marR="36000" marT="36000" marB="36000" anchor="ctr"/>
                </a:tc>
                <a:tc gridSpan="2">
                  <a:txBody>
                    <a:bodyPr/>
                    <a:lstStyle/>
                    <a:p>
                      <a:pPr algn="ctr"/>
                      <a:r>
                        <a:rPr lang="en-US" altLang="zh-CN" sz="1600" dirty="0">
                          <a:latin typeface="+mn-lt"/>
                          <a:ea typeface="黑体" panose="02010609060101010101" pitchFamily="49" charset="-122"/>
                        </a:rPr>
                        <a:t>MEM</a:t>
                      </a:r>
                      <a:r>
                        <a:rPr lang="zh-CN" altLang="en-US" sz="1600" dirty="0">
                          <a:latin typeface="+mn-lt"/>
                          <a:ea typeface="黑体" panose="02010609060101010101" pitchFamily="49" charset="-122"/>
                        </a:rPr>
                        <a:t>级</a:t>
                      </a:r>
                      <a:endParaRPr lang="zh-CN" altLang="en-US" sz="1600" b="0" dirty="0">
                        <a:latin typeface="+mn-lt"/>
                        <a:ea typeface="黑体" panose="02010609060101010101" pitchFamily="49" charset="-122"/>
                        <a:cs typeface="Times New Roman" panose="02020603050405020304" pitchFamily="18" charset="0"/>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zh-CN"/>
                    </a:p>
                  </a:txBody>
                  <a:tcPr marL="36000" marR="36000" marT="36000" marB="36000" anchor="ctr"/>
                </a:tc>
                <a:tc gridSpan="2">
                  <a:txBody>
                    <a:bodyPr/>
                    <a:lstStyle/>
                    <a:p>
                      <a:pPr algn="ctr"/>
                      <a:r>
                        <a:rPr lang="en-US" altLang="zh-CN" sz="1600" dirty="0">
                          <a:latin typeface="+mn-lt"/>
                          <a:ea typeface="黑体" panose="02010609060101010101" pitchFamily="49" charset="-122"/>
                        </a:rPr>
                        <a:t>WB</a:t>
                      </a:r>
                      <a:r>
                        <a:rPr lang="zh-CN" altLang="en-US" sz="1600" dirty="0">
                          <a:latin typeface="+mn-lt"/>
                          <a:ea typeface="黑体" panose="02010609060101010101" pitchFamily="49" charset="-122"/>
                        </a:rPr>
                        <a:t>级</a:t>
                      </a:r>
                      <a:endParaRPr lang="zh-CN" altLang="en-US" sz="1600" b="0" dirty="0">
                        <a:latin typeface="+mn-lt"/>
                        <a:ea typeface="黑体" panose="02010609060101010101" pitchFamily="49" charset="-122"/>
                        <a:cs typeface="Times New Roman" panose="02020603050405020304" pitchFamily="18" charset="0"/>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zh-CN"/>
                    </a:p>
                  </a:txBody>
                  <a:tcPr marL="36000" marR="36000" marT="36000" marB="36000" anchor="ctr"/>
                </a:tc>
                <a:tc>
                  <a:txBody>
                    <a:bodyPr/>
                    <a:lstStyle/>
                    <a:p>
                      <a:pPr algn="ctr"/>
                      <a:endParaRPr lang="zh-CN" altLang="en-US" sz="1600" b="0" dirty="0">
                        <a:latin typeface="+mn-lt"/>
                        <a:ea typeface="黑体" panose="02010609060101010101" pitchFamily="49" charset="-122"/>
                        <a:cs typeface="Times New Roman" panose="02020603050405020304" pitchFamily="18" charset="0"/>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560070">
                <a:tc>
                  <a:txBody>
                    <a:bodyPr/>
                    <a:lstStyle/>
                    <a:p>
                      <a:pPr algn="ctr"/>
                      <a:r>
                        <a:rPr lang="zh-CN" altLang="en-US" sz="1600" dirty="0">
                          <a:latin typeface="+mn-lt"/>
                          <a:ea typeface="黑体" panose="02010609060101010101" pitchFamily="49" charset="-122"/>
                        </a:rPr>
                        <a:t>地址</a:t>
                      </a:r>
                      <a:endParaRPr lang="zh-CN" altLang="en-US" sz="1600" b="0" dirty="0">
                        <a:latin typeface="+mn-lt"/>
                        <a:ea typeface="黑体" panose="02010609060101010101" pitchFamily="49" charset="-122"/>
                        <a:cs typeface="Times New Roman" panose="02020603050405020304" pitchFamily="18" charset="0"/>
                      </a:endParaRPr>
                    </a:p>
                  </a:txBody>
                  <a:tcPr marL="0" marR="0" marT="36000" marB="3600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zh-CN" altLang="en-US" sz="1600" dirty="0">
                          <a:latin typeface="+mn-lt"/>
                          <a:ea typeface="黑体" panose="02010609060101010101" pitchFamily="49" charset="-122"/>
                        </a:rPr>
                        <a:t>指令</a:t>
                      </a:r>
                      <a:endParaRPr lang="zh-CN" altLang="en-US" sz="1600" b="0" dirty="0">
                        <a:latin typeface="+mn-lt"/>
                        <a:ea typeface="黑体" panose="02010609060101010101" pitchFamily="49" charset="-122"/>
                        <a:cs typeface="Times New Roman" panose="02020603050405020304" pitchFamily="18" charset="0"/>
                      </a:endParaRPr>
                    </a:p>
                  </a:txBody>
                  <a:tcPr marL="0" marR="0" marT="36000" marB="36000" anchor="ctr">
                    <a:lnL w="19050"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600" b="0" dirty="0" err="1">
                          <a:latin typeface="+mn-lt"/>
                          <a:ea typeface="黑体" panose="02010609060101010101" pitchFamily="49" charset="-122"/>
                          <a:cs typeface="Times New Roman" panose="02020603050405020304" pitchFamily="18" charset="0"/>
                        </a:rPr>
                        <a:t>CLK</a:t>
                      </a:r>
                      <a:endParaRPr lang="en-US" altLang="zh-CN" sz="1600" b="0" dirty="0">
                        <a:latin typeface="+mn-lt"/>
                        <a:ea typeface="黑体" panose="02010609060101010101" pitchFamily="49" charset="-122"/>
                        <a:cs typeface="Times New Roman" panose="02020603050405020304" pitchFamily="18" charset="0"/>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a:r>
                        <a:rPr lang="en-US" altLang="zh-CN" sz="1600" b="0" dirty="0">
                          <a:latin typeface="+mn-lt"/>
                          <a:ea typeface="黑体" panose="02010609060101010101" pitchFamily="49" charset="-122"/>
                          <a:cs typeface="Times New Roman" panose="02020603050405020304" pitchFamily="18" charset="0"/>
                        </a:rPr>
                        <a:t>PC</a:t>
                      </a: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gridSpan="2">
                  <a:txBody>
                    <a:bodyPr/>
                    <a:lstStyle/>
                    <a:p>
                      <a:pPr algn="ctr"/>
                      <a:r>
                        <a:rPr lang="en-US" altLang="zh-CN" sz="1600">
                          <a:latin typeface="+mn-lt"/>
                          <a:ea typeface="黑体" panose="02010609060101010101" pitchFamily="49" charset="-122"/>
                        </a:rPr>
                        <a:t>IM</a:t>
                      </a:r>
                      <a:endParaRPr lang="en-US" altLang="zh-CN" sz="1600" b="0" dirty="0">
                        <a:latin typeface="+mn-lt"/>
                        <a:ea typeface="黑体" panose="02010609060101010101" pitchFamily="49" charset="-122"/>
                        <a:cs typeface="Times New Roman" panose="02020603050405020304" pitchFamily="18" charset="0"/>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zh-CN"/>
                    </a:p>
                  </a:txBody>
                  <a:tcPr/>
                </a:tc>
                <a:tc gridSpan="2">
                  <a:txBody>
                    <a:bodyPr/>
                    <a:lstStyle/>
                    <a:p>
                      <a:pPr algn="ctr"/>
                      <a:r>
                        <a:rPr lang="en-US" altLang="zh-CN" sz="1600">
                          <a:latin typeface="+mn-lt"/>
                          <a:ea typeface="黑体" panose="02010609060101010101" pitchFamily="49" charset="-122"/>
                        </a:rPr>
                        <a:t>IF/ID</a:t>
                      </a:r>
                      <a:endParaRPr lang="en-US" altLang="zh-CN" sz="1600" b="0" dirty="0">
                        <a:latin typeface="+mn-lt"/>
                        <a:ea typeface="黑体" panose="02010609060101010101" pitchFamily="49" charset="-122"/>
                        <a:cs typeface="Times New Roman" panose="02020603050405020304" pitchFamily="18" charset="0"/>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zh-CN"/>
                    </a:p>
                  </a:txBody>
                  <a:tcPr/>
                </a:tc>
                <a:tc gridSpan="2">
                  <a:txBody>
                    <a:bodyPr/>
                    <a:lstStyle/>
                    <a:p>
                      <a:pPr algn="ctr"/>
                      <a:r>
                        <a:rPr lang="en-US" altLang="zh-CN" sz="1600">
                          <a:latin typeface="+mn-lt"/>
                          <a:ea typeface="黑体" panose="02010609060101010101" pitchFamily="49" charset="-122"/>
                        </a:rPr>
                        <a:t>ID/EX</a:t>
                      </a:r>
                      <a:endParaRPr lang="en-US" altLang="zh-CN" sz="1600" b="0" dirty="0">
                        <a:latin typeface="+mn-lt"/>
                        <a:ea typeface="黑体" panose="02010609060101010101" pitchFamily="49" charset="-122"/>
                        <a:cs typeface="Times New Roman" panose="02020603050405020304" pitchFamily="18" charset="0"/>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zh-CN"/>
                    </a:p>
                  </a:txBody>
                  <a:tcPr/>
                </a:tc>
                <a:tc gridSpan="2">
                  <a:txBody>
                    <a:bodyPr/>
                    <a:lstStyle/>
                    <a:p>
                      <a:pPr algn="ctr"/>
                      <a:r>
                        <a:rPr lang="en-US" altLang="zh-CN" sz="1600" dirty="0">
                          <a:latin typeface="+mn-lt"/>
                          <a:ea typeface="黑体" panose="02010609060101010101" pitchFamily="49" charset="-122"/>
                        </a:rPr>
                        <a:t>EX/MEM</a:t>
                      </a:r>
                      <a:endParaRPr lang="en-US" altLang="zh-CN" sz="1600" b="0" dirty="0">
                        <a:latin typeface="+mn-lt"/>
                        <a:ea typeface="黑体" panose="02010609060101010101" pitchFamily="49" charset="-122"/>
                        <a:cs typeface="Times New Roman" panose="02020603050405020304" pitchFamily="18" charset="0"/>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zh-CN"/>
                    </a:p>
                  </a:txBody>
                  <a:tcPr/>
                </a:tc>
                <a:tc gridSpan="2">
                  <a:txBody>
                    <a:bodyPr/>
                    <a:lstStyle/>
                    <a:p>
                      <a:pPr algn="ctr"/>
                      <a:r>
                        <a:rPr lang="en-US" altLang="zh-CN" sz="1600" dirty="0">
                          <a:latin typeface="+mn-lt"/>
                          <a:ea typeface="黑体" panose="02010609060101010101" pitchFamily="49" charset="-122"/>
                        </a:rPr>
                        <a:t>MEM/WB</a:t>
                      </a:r>
                      <a:endParaRPr lang="en-US" altLang="zh-CN" sz="1600" b="0" dirty="0">
                        <a:latin typeface="+mn-lt"/>
                        <a:ea typeface="黑体" panose="02010609060101010101" pitchFamily="49" charset="-122"/>
                        <a:cs typeface="Times New Roman" panose="02020603050405020304" pitchFamily="18" charset="0"/>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zh-CN"/>
                    </a:p>
                  </a:txBody>
                  <a:tcPr/>
                </a:tc>
                <a:tc gridSpan="2">
                  <a:txBody>
                    <a:bodyPr/>
                    <a:lstStyle/>
                    <a:p>
                      <a:pPr algn="ctr"/>
                      <a:r>
                        <a:rPr lang="en-US" altLang="zh-CN" sz="1600" b="0" dirty="0" err="1">
                          <a:latin typeface="+mn-lt"/>
                          <a:ea typeface="黑体" panose="02010609060101010101" pitchFamily="49" charset="-122"/>
                          <a:cs typeface="Times New Roman" panose="02020603050405020304" pitchFamily="18" charset="0"/>
                        </a:rPr>
                        <a:t>RF</a:t>
                      </a:r>
                      <a:endParaRPr lang="en-US" altLang="zh-CN" sz="1600" b="0" dirty="0">
                        <a:latin typeface="+mn-lt"/>
                        <a:ea typeface="黑体" panose="02010609060101010101" pitchFamily="49" charset="-122"/>
                        <a:cs typeface="Times New Roman" panose="02020603050405020304" pitchFamily="18" charset="0"/>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zh-CN"/>
                    </a:p>
                  </a:txBody>
                  <a:tcPr/>
                </a:tc>
                <a:extLst>
                  <a:ext uri="{0D108BD9-81ED-4DB2-BD59-A6C34878D82A}">
                    <a16:rowId xmlns:a16="http://schemas.microsoft.com/office/drawing/2014/main" val="10001"/>
                  </a:ext>
                </a:extLst>
              </a:tr>
              <a:tr h="316230">
                <a:tc>
                  <a:txBody>
                    <a:bodyPr/>
                    <a:lstStyle/>
                    <a:p>
                      <a:pPr algn="ctr"/>
                      <a:r>
                        <a:rPr lang="en-US" altLang="zh-CN" sz="1600" dirty="0">
                          <a:latin typeface="+mn-lt"/>
                          <a:ea typeface="黑体" panose="02010609060101010101" pitchFamily="49" charset="-122"/>
                        </a:rPr>
                        <a:t>0</a:t>
                      </a:r>
                      <a:endParaRPr lang="zh-CN" altLang="en-US" sz="1600" dirty="0">
                        <a:latin typeface="+mn-lt"/>
                        <a:ea typeface="黑体" panose="02010609060101010101" pitchFamily="49" charset="-122"/>
                        <a:cs typeface="Courier New" panose="02070309020205020404" pitchFamily="49" charset="0"/>
                      </a:endParaRPr>
                    </a:p>
                  </a:txBody>
                  <a:tcPr marL="0" marR="0" marT="36000" marB="3600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altLang="zh-CN" sz="1600" dirty="0" err="1">
                          <a:latin typeface="Courier New" panose="02070309020205020404" pitchFamily="49" charset="0"/>
                          <a:ea typeface="黑体" panose="02010609060101010101" pitchFamily="49" charset="-122"/>
                          <a:cs typeface="Courier New" panose="02070309020205020404" pitchFamily="49" charset="0"/>
                        </a:rPr>
                        <a:t>lw</a:t>
                      </a:r>
                      <a:r>
                        <a:rPr lang="en-US" altLang="zh-CN" sz="1600" dirty="0">
                          <a:latin typeface="Courier New" panose="02070309020205020404" pitchFamily="49" charset="0"/>
                          <a:ea typeface="黑体" panose="02010609060101010101" pitchFamily="49" charset="-122"/>
                          <a:cs typeface="Courier New" panose="02070309020205020404" pitchFamily="49" charset="0"/>
                        </a:rPr>
                        <a:t>  $</a:t>
                      </a:r>
                      <a:r>
                        <a:rPr lang="en-US" altLang="zh-CN" sz="1600" dirty="0" err="1">
                          <a:latin typeface="Courier New" panose="02070309020205020404" pitchFamily="49" charset="0"/>
                          <a:ea typeface="黑体" panose="02010609060101010101" pitchFamily="49" charset="-122"/>
                          <a:cs typeface="Courier New" panose="02070309020205020404" pitchFamily="49" charset="0"/>
                        </a:rPr>
                        <a:t>t0</a:t>
                      </a:r>
                      <a:r>
                        <a:rPr lang="en-US" altLang="zh-CN" sz="1600" dirty="0">
                          <a:latin typeface="Courier New" panose="02070309020205020404" pitchFamily="49" charset="0"/>
                          <a:ea typeface="黑体" panose="02010609060101010101" pitchFamily="49" charset="-122"/>
                          <a:cs typeface="Courier New" panose="02070309020205020404" pitchFamily="49" charset="0"/>
                        </a:rPr>
                        <a:t>, 0($</a:t>
                      </a:r>
                      <a:r>
                        <a:rPr lang="en-US" altLang="zh-CN" sz="1600" dirty="0" err="1">
                          <a:latin typeface="Courier New" panose="02070309020205020404" pitchFamily="49" charset="0"/>
                          <a:ea typeface="黑体" panose="02010609060101010101" pitchFamily="49" charset="-122"/>
                          <a:cs typeface="Courier New" panose="02070309020205020404" pitchFamily="49" charset="0"/>
                        </a:rPr>
                        <a:t>t1</a:t>
                      </a:r>
                      <a:r>
                        <a:rPr lang="en-US" altLang="zh-CN" sz="1600" dirty="0">
                          <a:latin typeface="Courier New" panose="02070309020205020404" pitchFamily="49" charset="0"/>
                          <a:ea typeface="黑体" panose="02010609060101010101" pitchFamily="49" charset="-122"/>
                          <a:cs typeface="Courier New" panose="02070309020205020404" pitchFamily="49" charset="0"/>
                        </a:rPr>
                        <a:t>)</a:t>
                      </a:r>
                    </a:p>
                  </a:txBody>
                  <a:tcPr marL="0" marR="0" marT="36000" marB="36000" anchor="ctr">
                    <a:lnL w="19050"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600" dirty="0">
                          <a:latin typeface="Courier New" panose="02070309020205020404" pitchFamily="49" charset="0"/>
                          <a:ea typeface="黑体" panose="02010609060101010101" pitchFamily="49" charset="-122"/>
                          <a:cs typeface="Courier New" panose="02070309020205020404" pitchFamily="49" charset="0"/>
                          <a:sym typeface="Wingdings 3" panose="05040102010807070707"/>
                        </a:rPr>
                        <a:t> </a:t>
                      </a:r>
                      <a:r>
                        <a:rPr lang="en-US" altLang="zh-CN" sz="1600" dirty="0">
                          <a:latin typeface="Courier New" panose="02070309020205020404" pitchFamily="49" charset="0"/>
                          <a:ea typeface="黑体" panose="02010609060101010101" pitchFamily="49" charset="-122"/>
                          <a:cs typeface="Courier New" panose="02070309020205020404" pitchFamily="49" charset="0"/>
                          <a:sym typeface="Wingdings 3" panose="05040102010807070707"/>
                        </a:rPr>
                        <a:t>1</a:t>
                      </a:r>
                      <a:endParaRPr lang="zh-CN" altLang="en-US" sz="1600" b="1" dirty="0">
                        <a:latin typeface="Courier New" panose="02070309020205020404" pitchFamily="49" charset="0"/>
                        <a:ea typeface="黑体" panose="02010609060101010101" pitchFamily="49" charset="-122"/>
                        <a:cs typeface="Courier New" panose="02070309020205020404" pitchFamily="49" charset="0"/>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a:r>
                        <a:rPr lang="en-US" altLang="zh-CN" sz="1600" dirty="0">
                          <a:latin typeface="Courier New" panose="02070309020205020404" pitchFamily="49" charset="0"/>
                          <a:ea typeface="黑体" panose="02010609060101010101" pitchFamily="49" charset="-122"/>
                          <a:cs typeface="Courier New" panose="02070309020205020404" pitchFamily="49" charset="0"/>
                        </a:rPr>
                        <a:t>0</a:t>
                      </a:r>
                      <a:r>
                        <a:rPr lang="en-US" altLang="zh-CN" sz="1600" dirty="0">
                          <a:latin typeface="Courier New" panose="02070309020205020404" pitchFamily="49" charset="0"/>
                          <a:ea typeface="黑体" panose="02010609060101010101" pitchFamily="49" charset="-122"/>
                          <a:cs typeface="Courier New" panose="02070309020205020404" pitchFamily="49" charset="0"/>
                          <a:sym typeface="Wingdings" panose="05000000000000000000" pitchFamily="2" charset="2"/>
                        </a:rPr>
                        <a:t>4</a:t>
                      </a:r>
                      <a:endParaRPr lang="zh-CN" altLang="en-US" sz="1600" b="0" dirty="0">
                        <a:latin typeface="Courier New" panose="02070309020205020404" pitchFamily="49" charset="0"/>
                        <a:ea typeface="黑体" panose="02010609060101010101" pitchFamily="49" charset="-122"/>
                        <a:cs typeface="Courier New" panose="02070309020205020404" pitchFamily="49" charset="0"/>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gridSpan="2">
                  <a:txBody>
                    <a:bodyPr/>
                    <a:lstStyle/>
                    <a:p>
                      <a:pPr algn="ctr"/>
                      <a:r>
                        <a:rPr lang="en-US" altLang="zh-CN" sz="1600" dirty="0" err="1">
                          <a:latin typeface="+mn-lt"/>
                          <a:ea typeface="黑体" panose="02010609060101010101" pitchFamily="49" charset="-122"/>
                        </a:rPr>
                        <a:t>lw</a:t>
                      </a:r>
                      <a:r>
                        <a:rPr lang="en-US" altLang="zh-CN" sz="1600" dirty="0" err="1">
                          <a:latin typeface="+mn-lt"/>
                          <a:ea typeface="黑体" panose="02010609060101010101" pitchFamily="49" charset="-122"/>
                          <a:sym typeface="Wingdings" panose="05000000000000000000" pitchFamily="2" charset="2"/>
                        </a:rPr>
                        <a:t>sub</a:t>
                      </a:r>
                      <a:endParaRPr lang="zh-CN" altLang="en-US" sz="1600" dirty="0">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zh-CN"/>
                    </a:p>
                  </a:txBody>
                  <a:tcPr/>
                </a:tc>
                <a:tc gridSpan="2">
                  <a:txBody>
                    <a:bodyPr/>
                    <a:lstStyle/>
                    <a:p>
                      <a:pPr algn="ctr"/>
                      <a:r>
                        <a:rPr lang="en-US" altLang="zh-CN" sz="1600" b="1" dirty="0" err="1">
                          <a:latin typeface="+mn-lt"/>
                          <a:ea typeface="黑体" panose="02010609060101010101" pitchFamily="49" charset="-122"/>
                        </a:rPr>
                        <a:t>lw</a:t>
                      </a:r>
                      <a:endParaRPr lang="zh-CN" altLang="en-US" sz="1600" b="1" dirty="0">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zh-CN"/>
                    </a:p>
                  </a:txBody>
                  <a:tcPr/>
                </a:tc>
                <a:tc gridSpan="2">
                  <a:txBody>
                    <a:bodyPr/>
                    <a:lstStyle/>
                    <a:p>
                      <a:pPr algn="ctr"/>
                      <a:endParaRPr lang="zh-CN" altLang="en-US" sz="1600" b="1" dirty="0">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zh-CN"/>
                    </a:p>
                  </a:txBody>
                  <a:tcPr/>
                </a:tc>
                <a:tc gridSpan="2">
                  <a:txBody>
                    <a:bodyPr/>
                    <a:lstStyle/>
                    <a:p>
                      <a:pPr algn="ctr"/>
                      <a:endParaRPr lang="zh-CN" altLang="en-US" sz="1600" b="1" dirty="0">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zh-CN"/>
                    </a:p>
                  </a:txBody>
                  <a:tcPr/>
                </a:tc>
                <a:tc gridSpan="2">
                  <a:txBody>
                    <a:bodyPr/>
                    <a:lstStyle/>
                    <a:p>
                      <a:pPr algn="ctr"/>
                      <a:endParaRPr lang="zh-CN" altLang="en-US" sz="1600" b="1" dirty="0">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zh-CN"/>
                    </a:p>
                  </a:txBody>
                  <a:tcPr/>
                </a:tc>
                <a:tc gridSpan="2">
                  <a:txBody>
                    <a:bodyPr/>
                    <a:lstStyle/>
                    <a:p>
                      <a:pPr algn="ctr"/>
                      <a:endParaRPr lang="zh-CN" altLang="en-US" sz="1600" b="1" dirty="0">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zh-CN"/>
                    </a:p>
                  </a:txBody>
                  <a:tcPr/>
                </a:tc>
                <a:extLst>
                  <a:ext uri="{0D108BD9-81ED-4DB2-BD59-A6C34878D82A}">
                    <a16:rowId xmlns:a16="http://schemas.microsoft.com/office/drawing/2014/main" val="10002"/>
                  </a:ext>
                </a:extLst>
              </a:tr>
              <a:tr h="560070">
                <a:tc>
                  <a:txBody>
                    <a:bodyPr/>
                    <a:lstStyle/>
                    <a:p>
                      <a:pPr algn="ctr"/>
                      <a:r>
                        <a:rPr lang="en-US" altLang="zh-CN" sz="1600" dirty="0">
                          <a:latin typeface="+mn-lt"/>
                          <a:ea typeface="黑体" panose="02010609060101010101" pitchFamily="49" charset="-122"/>
                        </a:rPr>
                        <a:t>4</a:t>
                      </a:r>
                      <a:endParaRPr lang="zh-CN" altLang="en-US" sz="1600" dirty="0">
                        <a:latin typeface="+mn-lt"/>
                        <a:ea typeface="黑体" panose="02010609060101010101" pitchFamily="49" charset="-122"/>
                        <a:cs typeface="Courier New" panose="02070309020205020404" pitchFamily="49" charset="0"/>
                      </a:endParaRPr>
                    </a:p>
                  </a:txBody>
                  <a:tcPr marL="0" marR="0" marT="36000" marB="3600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altLang="zh-CN" sz="1600" dirty="0">
                          <a:latin typeface="Courier New" panose="02070309020205020404" pitchFamily="49" charset="0"/>
                          <a:ea typeface="黑体" panose="02010609060101010101" pitchFamily="49" charset="-122"/>
                          <a:cs typeface="Courier New" panose="02070309020205020404" pitchFamily="49" charset="0"/>
                        </a:rPr>
                        <a:t>sub $</a:t>
                      </a:r>
                      <a:r>
                        <a:rPr lang="en-US" altLang="zh-CN" sz="1600" dirty="0" err="1">
                          <a:latin typeface="Courier New" panose="02070309020205020404" pitchFamily="49" charset="0"/>
                          <a:ea typeface="黑体" panose="02010609060101010101" pitchFamily="49" charset="-122"/>
                          <a:cs typeface="Courier New" panose="02070309020205020404" pitchFamily="49" charset="0"/>
                        </a:rPr>
                        <a:t>t3</a:t>
                      </a:r>
                      <a:r>
                        <a:rPr lang="en-US" altLang="zh-CN" sz="1600" dirty="0">
                          <a:latin typeface="Courier New" panose="02070309020205020404" pitchFamily="49" charset="0"/>
                          <a:ea typeface="黑体" panose="02010609060101010101" pitchFamily="49" charset="-122"/>
                          <a:cs typeface="Courier New" panose="02070309020205020404" pitchFamily="49" charset="0"/>
                        </a:rPr>
                        <a:t>, $</a:t>
                      </a:r>
                      <a:r>
                        <a:rPr lang="en-US" altLang="zh-CN" sz="1600" dirty="0" err="1">
                          <a:latin typeface="Courier New" panose="02070309020205020404" pitchFamily="49" charset="0"/>
                          <a:ea typeface="黑体" panose="02010609060101010101" pitchFamily="49" charset="-122"/>
                          <a:cs typeface="Courier New" panose="02070309020205020404" pitchFamily="49" charset="0"/>
                        </a:rPr>
                        <a:t>t0</a:t>
                      </a:r>
                      <a:r>
                        <a:rPr lang="en-US" altLang="zh-CN" sz="1600" dirty="0">
                          <a:latin typeface="Courier New" panose="02070309020205020404" pitchFamily="49" charset="0"/>
                          <a:ea typeface="黑体" panose="02010609060101010101" pitchFamily="49" charset="-122"/>
                          <a:cs typeface="Courier New" panose="02070309020205020404" pitchFamily="49" charset="0"/>
                        </a:rPr>
                        <a:t>, $</a:t>
                      </a:r>
                      <a:r>
                        <a:rPr lang="en-US" altLang="zh-CN" sz="1600" dirty="0" err="1">
                          <a:latin typeface="Courier New" panose="02070309020205020404" pitchFamily="49" charset="0"/>
                          <a:ea typeface="黑体" panose="02010609060101010101" pitchFamily="49" charset="-122"/>
                          <a:cs typeface="Courier New" panose="02070309020205020404" pitchFamily="49" charset="0"/>
                        </a:rPr>
                        <a:t>t2</a:t>
                      </a:r>
                      <a:endParaRPr lang="zh-CN" altLang="en-US" sz="1600" dirty="0">
                        <a:latin typeface="Courier New" panose="02070309020205020404" pitchFamily="49" charset="0"/>
                        <a:ea typeface="黑体" panose="02010609060101010101" pitchFamily="49" charset="-122"/>
                        <a:cs typeface="Courier New" panose="02070309020205020404" pitchFamily="49" charset="0"/>
                      </a:endParaRPr>
                    </a:p>
                  </a:txBody>
                  <a:tcPr marL="0" marR="0" marT="36000" marB="36000" anchor="ctr">
                    <a:lnL w="19050"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600" dirty="0">
                          <a:latin typeface="Courier New" panose="02070309020205020404" pitchFamily="49" charset="0"/>
                          <a:ea typeface="黑体" panose="02010609060101010101" pitchFamily="49" charset="-122"/>
                          <a:cs typeface="Courier New" panose="02070309020205020404" pitchFamily="49" charset="0"/>
                          <a:sym typeface="Wingdings 3" panose="05040102010807070707"/>
                        </a:rPr>
                        <a:t> </a:t>
                      </a:r>
                      <a:r>
                        <a:rPr lang="en-US" altLang="zh-CN" sz="1600" dirty="0">
                          <a:latin typeface="Courier New" panose="02070309020205020404" pitchFamily="49" charset="0"/>
                          <a:ea typeface="黑体" panose="02010609060101010101" pitchFamily="49" charset="-122"/>
                          <a:cs typeface="Courier New" panose="02070309020205020404" pitchFamily="49" charset="0"/>
                          <a:sym typeface="Wingdings 3" panose="05040102010807070707"/>
                        </a:rPr>
                        <a:t>2</a:t>
                      </a:r>
                      <a:endParaRPr lang="zh-CN" altLang="en-US" sz="1600" b="1" dirty="0">
                        <a:latin typeface="Courier New" panose="02070309020205020404" pitchFamily="49" charset="0"/>
                        <a:ea typeface="黑体" panose="02010609060101010101" pitchFamily="49" charset="-122"/>
                        <a:cs typeface="Courier New" panose="02070309020205020404" pitchFamily="49" charset="0"/>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1600" dirty="0">
                          <a:latin typeface="Courier New" panose="02070309020205020404" pitchFamily="49" charset="0"/>
                          <a:ea typeface="黑体" panose="02010609060101010101" pitchFamily="49" charset="-122"/>
                          <a:cs typeface="Courier New" panose="02070309020205020404" pitchFamily="49" charset="0"/>
                        </a:rPr>
                        <a:t>4</a:t>
                      </a:r>
                      <a:r>
                        <a:rPr lang="en-US" altLang="zh-CN" sz="1600" dirty="0">
                          <a:latin typeface="Courier New" panose="02070309020205020404" pitchFamily="49" charset="0"/>
                          <a:ea typeface="黑体" panose="02010609060101010101" pitchFamily="49" charset="-122"/>
                          <a:cs typeface="Courier New" panose="02070309020205020404" pitchFamily="49" charset="0"/>
                          <a:sym typeface="Wingdings" panose="05000000000000000000" pitchFamily="2" charset="2"/>
                        </a:rPr>
                        <a:t>8</a:t>
                      </a:r>
                      <a:endParaRPr lang="zh-CN" altLang="en-US" sz="1600" b="0" dirty="0">
                        <a:latin typeface="Courier New" panose="02070309020205020404" pitchFamily="49" charset="0"/>
                        <a:ea typeface="黑体" panose="02010609060101010101" pitchFamily="49" charset="-122"/>
                        <a:cs typeface="Courier New" panose="02070309020205020404" pitchFamily="49" charset="0"/>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gridSpan="2">
                  <a:txBody>
                    <a:bodyPr/>
                    <a:lstStyle/>
                    <a:p>
                      <a:pPr algn="ctr"/>
                      <a:r>
                        <a:rPr lang="en-US" altLang="zh-CN" sz="1600" dirty="0" err="1">
                          <a:solidFill>
                            <a:schemeClr val="tx1"/>
                          </a:solidFill>
                          <a:latin typeface="+mn-lt"/>
                          <a:ea typeface="黑体" panose="02010609060101010101" pitchFamily="49" charset="-122"/>
                        </a:rPr>
                        <a:t>sub</a:t>
                      </a:r>
                      <a:r>
                        <a:rPr lang="en-US" altLang="zh-CN" sz="1600" dirty="0" err="1">
                          <a:solidFill>
                            <a:schemeClr val="tx1"/>
                          </a:solidFill>
                          <a:latin typeface="+mn-lt"/>
                          <a:ea typeface="黑体" panose="02010609060101010101" pitchFamily="49" charset="-122"/>
                          <a:sym typeface="Wingdings" panose="05000000000000000000" pitchFamily="2" charset="2"/>
                        </a:rPr>
                        <a:t>and</a:t>
                      </a:r>
                      <a:endParaRPr lang="zh-CN" altLang="en-US" sz="1600" dirty="0">
                        <a:solidFill>
                          <a:schemeClr val="tx1"/>
                        </a:solidFill>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zh-CN"/>
                    </a:p>
                  </a:txBody>
                  <a:tcPr/>
                </a:tc>
                <a:tc gridSpan="2">
                  <a:txBody>
                    <a:bodyPr/>
                    <a:lstStyle/>
                    <a:p>
                      <a:pPr algn="ctr"/>
                      <a:r>
                        <a:rPr lang="en-US" altLang="zh-CN" sz="1600" b="1" dirty="0">
                          <a:latin typeface="+mn-lt"/>
                          <a:ea typeface="黑体" panose="02010609060101010101" pitchFamily="49" charset="-122"/>
                        </a:rPr>
                        <a:t>sub</a:t>
                      </a:r>
                      <a:endParaRPr lang="zh-CN" altLang="en-US" sz="1600" b="1" dirty="0">
                        <a:solidFill>
                          <a:srgbClr val="FF0000"/>
                        </a:solidFill>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FFC000"/>
                    </a:solidFill>
                  </a:tcPr>
                </a:tc>
                <a:tc hMerge="1">
                  <a:txBody>
                    <a:bodyPr/>
                    <a:lstStyle/>
                    <a:p>
                      <a:endParaRPr lang="zh-CN"/>
                    </a:p>
                  </a:txBody>
                  <a:tcPr/>
                </a:tc>
                <a:tc gridSpan="2">
                  <a:txBody>
                    <a:bodyPr/>
                    <a:lstStyle/>
                    <a:p>
                      <a:pPr algn="ctr"/>
                      <a:r>
                        <a:rPr lang="en-US" altLang="zh-CN" sz="1600" b="1" dirty="0" err="1">
                          <a:latin typeface="+mn-lt"/>
                          <a:ea typeface="黑体" panose="02010609060101010101" pitchFamily="49" charset="-122"/>
                        </a:rPr>
                        <a:t>lw</a:t>
                      </a:r>
                      <a:endParaRPr lang="zh-CN" altLang="en-US" sz="1600" b="1" dirty="0">
                        <a:solidFill>
                          <a:srgbClr val="FF0000"/>
                        </a:solidFill>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FFC000"/>
                    </a:solidFill>
                  </a:tcPr>
                </a:tc>
                <a:tc hMerge="1">
                  <a:txBody>
                    <a:bodyPr/>
                    <a:lstStyle/>
                    <a:p>
                      <a:endParaRPr lang="zh-CN"/>
                    </a:p>
                  </a:txBody>
                  <a:tcPr/>
                </a:tc>
                <a:tc gridSpan="2">
                  <a:txBody>
                    <a:bodyPr/>
                    <a:lstStyle/>
                    <a:p>
                      <a:pPr algn="ctr"/>
                      <a:endParaRPr lang="zh-CN" altLang="en-US" sz="1600" b="1" dirty="0">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zh-CN"/>
                    </a:p>
                  </a:txBody>
                  <a:tcPr/>
                </a:tc>
                <a:tc gridSpan="2">
                  <a:txBody>
                    <a:bodyPr/>
                    <a:lstStyle/>
                    <a:p>
                      <a:pPr algn="ctr"/>
                      <a:endParaRPr lang="zh-CN" altLang="en-US" sz="1600" b="1" dirty="0">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zh-CN"/>
                    </a:p>
                  </a:txBody>
                  <a:tcPr/>
                </a:tc>
                <a:tc gridSpan="2">
                  <a:txBody>
                    <a:bodyPr/>
                    <a:lstStyle/>
                    <a:p>
                      <a:pPr algn="ctr"/>
                      <a:endParaRPr lang="zh-CN" altLang="en-US" sz="1600" b="1" dirty="0">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zh-CN"/>
                    </a:p>
                  </a:txBody>
                  <a:tcPr/>
                </a:tc>
                <a:extLst>
                  <a:ext uri="{0D108BD9-81ED-4DB2-BD59-A6C34878D82A}">
                    <a16:rowId xmlns:a16="http://schemas.microsoft.com/office/drawing/2014/main" val="10003"/>
                  </a:ext>
                </a:extLst>
              </a:tr>
              <a:tr h="316230">
                <a:tc>
                  <a:txBody>
                    <a:bodyPr/>
                    <a:lstStyle/>
                    <a:p>
                      <a:pPr algn="ctr"/>
                      <a:r>
                        <a:rPr lang="en-US" altLang="zh-CN" sz="1600" dirty="0">
                          <a:latin typeface="+mn-lt"/>
                          <a:ea typeface="黑体" panose="02010609060101010101" pitchFamily="49" charset="-122"/>
                        </a:rPr>
                        <a:t>8</a:t>
                      </a:r>
                      <a:endParaRPr lang="zh-CN" altLang="en-US" sz="1600" dirty="0">
                        <a:latin typeface="+mn-lt"/>
                        <a:ea typeface="黑体" panose="02010609060101010101" pitchFamily="49" charset="-122"/>
                        <a:cs typeface="Courier New" panose="02070309020205020404" pitchFamily="49" charset="0"/>
                      </a:endParaRPr>
                    </a:p>
                  </a:txBody>
                  <a:tcPr marL="0" marR="0" marT="36000" marB="3600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altLang="zh-CN" sz="1600" dirty="0">
                          <a:latin typeface="Courier New" panose="02070309020205020404" pitchFamily="49" charset="0"/>
                          <a:ea typeface="黑体" panose="02010609060101010101" pitchFamily="49" charset="-122"/>
                          <a:cs typeface="Courier New" panose="02070309020205020404" pitchFamily="49" charset="0"/>
                        </a:rPr>
                        <a:t>and $</a:t>
                      </a:r>
                      <a:r>
                        <a:rPr lang="en-US" altLang="zh-CN" sz="1600" dirty="0" err="1">
                          <a:latin typeface="Courier New" panose="02070309020205020404" pitchFamily="49" charset="0"/>
                          <a:ea typeface="黑体" panose="02010609060101010101" pitchFamily="49" charset="-122"/>
                          <a:cs typeface="Courier New" panose="02070309020205020404" pitchFamily="49" charset="0"/>
                        </a:rPr>
                        <a:t>t5</a:t>
                      </a:r>
                      <a:r>
                        <a:rPr lang="en-US" altLang="zh-CN" sz="1600" dirty="0">
                          <a:latin typeface="Courier New" panose="02070309020205020404" pitchFamily="49" charset="0"/>
                          <a:ea typeface="黑体" panose="02010609060101010101" pitchFamily="49" charset="-122"/>
                          <a:cs typeface="Courier New" panose="02070309020205020404" pitchFamily="49" charset="0"/>
                        </a:rPr>
                        <a:t>, $</a:t>
                      </a:r>
                      <a:r>
                        <a:rPr lang="en-US" altLang="zh-CN" sz="1600" dirty="0" err="1">
                          <a:latin typeface="Courier New" panose="02070309020205020404" pitchFamily="49" charset="0"/>
                          <a:ea typeface="黑体" panose="02010609060101010101" pitchFamily="49" charset="-122"/>
                          <a:cs typeface="Courier New" panose="02070309020205020404" pitchFamily="49" charset="0"/>
                        </a:rPr>
                        <a:t>t0</a:t>
                      </a:r>
                      <a:r>
                        <a:rPr lang="en-US" altLang="zh-CN" sz="1600" dirty="0">
                          <a:latin typeface="Courier New" panose="02070309020205020404" pitchFamily="49" charset="0"/>
                          <a:ea typeface="黑体" panose="02010609060101010101" pitchFamily="49" charset="-122"/>
                          <a:cs typeface="Courier New" panose="02070309020205020404" pitchFamily="49" charset="0"/>
                        </a:rPr>
                        <a:t>, $</a:t>
                      </a:r>
                      <a:r>
                        <a:rPr lang="en-US" altLang="zh-CN" sz="1600" dirty="0" err="1">
                          <a:latin typeface="Courier New" panose="02070309020205020404" pitchFamily="49" charset="0"/>
                          <a:ea typeface="黑体" panose="02010609060101010101" pitchFamily="49" charset="-122"/>
                          <a:cs typeface="Courier New" panose="02070309020205020404" pitchFamily="49" charset="0"/>
                        </a:rPr>
                        <a:t>t4</a:t>
                      </a:r>
                      <a:endParaRPr lang="en-US" altLang="zh-CN" sz="1600" dirty="0">
                        <a:latin typeface="Courier New" panose="02070309020205020404" pitchFamily="49" charset="0"/>
                        <a:ea typeface="黑体" panose="02010609060101010101" pitchFamily="49" charset="-122"/>
                        <a:cs typeface="Courier New" panose="02070309020205020404" pitchFamily="49" charset="0"/>
                      </a:endParaRPr>
                    </a:p>
                  </a:txBody>
                  <a:tcPr marL="0" marR="0" marT="36000" marB="36000" anchor="ctr">
                    <a:lnL w="19050"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endParaRPr lang="zh-CN" altLang="en-US" sz="1600" b="1" dirty="0">
                        <a:latin typeface="Courier New" panose="02070309020205020404" pitchFamily="49" charset="0"/>
                        <a:ea typeface="黑体" panose="02010609060101010101" pitchFamily="49" charset="-122"/>
                        <a:cs typeface="Courier New" panose="02070309020205020404" pitchFamily="49" charset="0"/>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endParaRPr lang="zh-CN" altLang="en-US" sz="1600" b="0" dirty="0">
                        <a:latin typeface="Courier New" panose="02070309020205020404" pitchFamily="49" charset="0"/>
                        <a:ea typeface="黑体" panose="02010609060101010101" pitchFamily="49" charset="-122"/>
                        <a:cs typeface="Courier New" panose="02070309020205020404" pitchFamily="49" charset="0"/>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gridSpan="2">
                  <a:txBody>
                    <a:bodyPr/>
                    <a:lstStyle/>
                    <a:p>
                      <a:pPr algn="ctr"/>
                      <a:endParaRPr lang="zh-CN" altLang="en-US" sz="1600" dirty="0">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zh-CN"/>
                    </a:p>
                  </a:txBody>
                  <a:tcPr/>
                </a:tc>
                <a:tc gridSpan="2">
                  <a:txBody>
                    <a:bodyPr/>
                    <a:lstStyle/>
                    <a:p>
                      <a:pPr algn="ctr"/>
                      <a:endParaRPr lang="zh-CN" altLang="en-US" sz="1600" b="1" dirty="0">
                        <a:solidFill>
                          <a:srgbClr val="00B050"/>
                        </a:solidFill>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zh-CN"/>
                    </a:p>
                  </a:txBody>
                  <a:tcPr/>
                </a:tc>
                <a:tc gridSpan="2">
                  <a:txBody>
                    <a:bodyPr/>
                    <a:lstStyle/>
                    <a:p>
                      <a:pPr algn="ctr"/>
                      <a:endParaRPr lang="zh-CN" altLang="en-US" sz="1600" b="1" dirty="0">
                        <a:solidFill>
                          <a:srgbClr val="FF0000"/>
                        </a:solidFill>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hMerge="1">
                  <a:txBody>
                    <a:bodyPr/>
                    <a:lstStyle/>
                    <a:p>
                      <a:endParaRPr lang="zh-CN"/>
                    </a:p>
                  </a:txBody>
                  <a:tcPr/>
                </a:tc>
                <a:tc gridSpan="2">
                  <a:txBody>
                    <a:bodyPr/>
                    <a:lstStyle/>
                    <a:p>
                      <a:pPr algn="ctr"/>
                      <a:endParaRPr lang="zh-CN" altLang="en-US" sz="1600" b="1" dirty="0">
                        <a:solidFill>
                          <a:srgbClr val="00B050"/>
                        </a:solidFill>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hMerge="1">
                  <a:txBody>
                    <a:bodyPr/>
                    <a:lstStyle/>
                    <a:p>
                      <a:endParaRPr lang="zh-CN"/>
                    </a:p>
                  </a:txBody>
                  <a:tcPr/>
                </a:tc>
                <a:tc gridSpan="2">
                  <a:txBody>
                    <a:bodyPr/>
                    <a:lstStyle/>
                    <a:p>
                      <a:pPr algn="ctr"/>
                      <a:endParaRPr lang="zh-CN" altLang="en-US" sz="1600" b="1" dirty="0">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zh-CN"/>
                    </a:p>
                  </a:txBody>
                  <a:tcPr/>
                </a:tc>
                <a:tc gridSpan="2">
                  <a:txBody>
                    <a:bodyPr/>
                    <a:lstStyle/>
                    <a:p>
                      <a:pPr algn="ctr"/>
                      <a:endParaRPr lang="zh-CN" altLang="en-US" sz="1600" b="1" dirty="0">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zh-CN"/>
                    </a:p>
                  </a:txBody>
                  <a:tcPr/>
                </a:tc>
                <a:extLst>
                  <a:ext uri="{0D108BD9-81ED-4DB2-BD59-A6C34878D82A}">
                    <a16:rowId xmlns:a16="http://schemas.microsoft.com/office/drawing/2014/main" val="10004"/>
                  </a:ext>
                </a:extLst>
              </a:tr>
              <a:tr h="316230">
                <a:tc>
                  <a:txBody>
                    <a:bodyPr/>
                    <a:lstStyle/>
                    <a:p>
                      <a:pPr algn="ctr"/>
                      <a:r>
                        <a:rPr lang="en-US" altLang="zh-CN" sz="1600" dirty="0">
                          <a:latin typeface="+mn-lt"/>
                          <a:ea typeface="黑体" panose="02010609060101010101" pitchFamily="49" charset="-122"/>
                        </a:rPr>
                        <a:t>12</a:t>
                      </a:r>
                      <a:endParaRPr lang="zh-CN" altLang="en-US" sz="1600" dirty="0">
                        <a:latin typeface="+mn-lt"/>
                        <a:ea typeface="黑体" panose="02010609060101010101" pitchFamily="49" charset="-122"/>
                        <a:cs typeface="Courier New" panose="02070309020205020404" pitchFamily="49" charset="0"/>
                      </a:endParaRPr>
                    </a:p>
                  </a:txBody>
                  <a:tcPr marL="0" marR="0" marT="36000" marB="3600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altLang="zh-CN" sz="1600" dirty="0">
                          <a:latin typeface="Courier New" panose="02070309020205020404" pitchFamily="49" charset="0"/>
                          <a:ea typeface="黑体" panose="02010609060101010101" pitchFamily="49" charset="-122"/>
                          <a:cs typeface="Courier New" panose="02070309020205020404" pitchFamily="49" charset="0"/>
                        </a:rPr>
                        <a:t>or  $</a:t>
                      </a:r>
                      <a:r>
                        <a:rPr lang="en-US" altLang="zh-CN" sz="1600" dirty="0" err="1">
                          <a:latin typeface="Courier New" panose="02070309020205020404" pitchFamily="49" charset="0"/>
                          <a:ea typeface="黑体" panose="02010609060101010101" pitchFamily="49" charset="-122"/>
                          <a:cs typeface="Courier New" panose="02070309020205020404" pitchFamily="49" charset="0"/>
                        </a:rPr>
                        <a:t>t7</a:t>
                      </a:r>
                      <a:r>
                        <a:rPr lang="en-US" altLang="zh-CN" sz="1600" dirty="0">
                          <a:latin typeface="Courier New" panose="02070309020205020404" pitchFamily="49" charset="0"/>
                          <a:ea typeface="黑体" panose="02010609060101010101" pitchFamily="49" charset="-122"/>
                          <a:cs typeface="Courier New" panose="02070309020205020404" pitchFamily="49" charset="0"/>
                        </a:rPr>
                        <a:t>, $</a:t>
                      </a:r>
                      <a:r>
                        <a:rPr lang="en-US" altLang="zh-CN" sz="1600" dirty="0" err="1">
                          <a:latin typeface="Courier New" panose="02070309020205020404" pitchFamily="49" charset="0"/>
                          <a:ea typeface="黑体" panose="02010609060101010101" pitchFamily="49" charset="-122"/>
                          <a:cs typeface="Courier New" panose="02070309020205020404" pitchFamily="49" charset="0"/>
                        </a:rPr>
                        <a:t>t0</a:t>
                      </a:r>
                      <a:r>
                        <a:rPr lang="en-US" altLang="zh-CN" sz="1600" dirty="0">
                          <a:latin typeface="Courier New" panose="02070309020205020404" pitchFamily="49" charset="0"/>
                          <a:ea typeface="黑体" panose="02010609060101010101" pitchFamily="49" charset="-122"/>
                          <a:cs typeface="Courier New" panose="02070309020205020404" pitchFamily="49" charset="0"/>
                        </a:rPr>
                        <a:t>, $</a:t>
                      </a:r>
                      <a:r>
                        <a:rPr lang="en-US" altLang="zh-CN" sz="1600" dirty="0" err="1">
                          <a:latin typeface="Courier New" panose="02070309020205020404" pitchFamily="49" charset="0"/>
                          <a:ea typeface="黑体" panose="02010609060101010101" pitchFamily="49" charset="-122"/>
                          <a:cs typeface="Courier New" panose="02070309020205020404" pitchFamily="49" charset="0"/>
                        </a:rPr>
                        <a:t>t6</a:t>
                      </a:r>
                      <a:endParaRPr lang="en-US" altLang="zh-CN" sz="1600" dirty="0">
                        <a:latin typeface="Courier New" panose="02070309020205020404" pitchFamily="49" charset="0"/>
                        <a:ea typeface="黑体" panose="02010609060101010101" pitchFamily="49" charset="-122"/>
                        <a:cs typeface="Courier New" panose="02070309020205020404" pitchFamily="49" charset="0"/>
                      </a:endParaRPr>
                    </a:p>
                  </a:txBody>
                  <a:tcPr marL="0" marR="0" marT="36000" marB="36000" anchor="ctr">
                    <a:lnL w="19050"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endParaRPr lang="zh-CN" altLang="en-US" sz="1600" b="1" dirty="0">
                        <a:latin typeface="Courier New" panose="02070309020205020404" pitchFamily="49" charset="0"/>
                        <a:ea typeface="黑体" panose="02010609060101010101" pitchFamily="49" charset="-122"/>
                        <a:cs typeface="Courier New" panose="02070309020205020404" pitchFamily="49" charset="0"/>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endParaRPr lang="zh-CN" altLang="en-US" sz="1600" b="0" dirty="0">
                        <a:latin typeface="Courier New" panose="02070309020205020404" pitchFamily="49" charset="0"/>
                        <a:ea typeface="黑体" panose="02010609060101010101" pitchFamily="49" charset="-122"/>
                        <a:cs typeface="Courier New" panose="02070309020205020404" pitchFamily="49" charset="0"/>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gridSpan="2">
                  <a:txBody>
                    <a:bodyPr/>
                    <a:lstStyle/>
                    <a:p>
                      <a:pPr algn="ctr"/>
                      <a:endParaRPr lang="zh-CN" altLang="en-US" sz="1600" dirty="0">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zh-CN"/>
                    </a:p>
                  </a:txBody>
                  <a:tcPr/>
                </a:tc>
                <a:tc gridSpan="2">
                  <a:txBody>
                    <a:bodyPr/>
                    <a:lstStyle/>
                    <a:p>
                      <a:pPr algn="ctr"/>
                      <a:endParaRPr lang="zh-CN" altLang="en-US" sz="1600" b="1" dirty="0">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zh-CN"/>
                    </a:p>
                  </a:txBody>
                  <a:tcPr/>
                </a:tc>
                <a:tc gridSpan="2">
                  <a:txBody>
                    <a:bodyPr/>
                    <a:lstStyle/>
                    <a:p>
                      <a:pPr algn="ctr"/>
                      <a:endParaRPr lang="zh-CN" altLang="en-US" sz="1600" b="1" dirty="0">
                        <a:solidFill>
                          <a:srgbClr val="00B050"/>
                        </a:solidFill>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zh-CN"/>
                    </a:p>
                  </a:txBody>
                  <a:tcPr/>
                </a:tc>
                <a:tc gridSpan="2">
                  <a:txBody>
                    <a:bodyPr/>
                    <a:lstStyle/>
                    <a:p>
                      <a:pPr algn="ctr"/>
                      <a:endParaRPr lang="zh-CN" altLang="en-US" sz="1600" b="1" dirty="0">
                        <a:solidFill>
                          <a:srgbClr val="FF0000"/>
                        </a:solidFill>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zh-CN"/>
                    </a:p>
                  </a:txBody>
                  <a:tcPr/>
                </a:tc>
                <a:tc gridSpan="2">
                  <a:txBody>
                    <a:bodyPr/>
                    <a:lstStyle/>
                    <a:p>
                      <a:pPr algn="ctr"/>
                      <a:endParaRPr lang="zh-CN" altLang="en-US" sz="1600" b="1" dirty="0">
                        <a:solidFill>
                          <a:srgbClr val="00B050"/>
                        </a:solidFill>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zh-CN"/>
                    </a:p>
                  </a:txBody>
                  <a:tcPr/>
                </a:tc>
                <a:tc gridSpan="2">
                  <a:txBody>
                    <a:bodyPr/>
                    <a:lstStyle/>
                    <a:p>
                      <a:pPr algn="ctr"/>
                      <a:endParaRPr lang="zh-CN" altLang="en-US" sz="1600" b="1" dirty="0">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zh-CN"/>
                    </a:p>
                  </a:txBody>
                  <a:tcPr/>
                </a:tc>
                <a:extLst>
                  <a:ext uri="{0D108BD9-81ED-4DB2-BD59-A6C34878D82A}">
                    <a16:rowId xmlns:a16="http://schemas.microsoft.com/office/drawing/2014/main" val="10005"/>
                  </a:ext>
                </a:extLst>
              </a:tr>
              <a:tr h="316230">
                <a:tc>
                  <a:txBody>
                    <a:bodyPr/>
                    <a:lstStyle/>
                    <a:p>
                      <a:pPr algn="ctr"/>
                      <a:r>
                        <a:rPr lang="en-US" altLang="zh-CN" sz="1600" dirty="0">
                          <a:latin typeface="+mn-lt"/>
                          <a:ea typeface="黑体" panose="02010609060101010101" pitchFamily="49" charset="-122"/>
                          <a:cs typeface="Courier New" panose="02070309020205020404" pitchFamily="49" charset="0"/>
                        </a:rPr>
                        <a:t>16</a:t>
                      </a:r>
                      <a:endParaRPr lang="zh-CN" altLang="en-US" sz="1600" dirty="0">
                        <a:latin typeface="+mn-lt"/>
                        <a:ea typeface="黑体" panose="02010609060101010101" pitchFamily="49" charset="-122"/>
                        <a:cs typeface="Courier New" panose="02070309020205020404" pitchFamily="49" charset="0"/>
                      </a:endParaRPr>
                    </a:p>
                  </a:txBody>
                  <a:tcPr marL="0" marR="0" marT="36000" marB="3600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just" defTabSz="914400" rtl="0" eaLnBrk="1" fontAlgn="auto" latinLnBrk="0" hangingPunct="1">
                        <a:lnSpc>
                          <a:spcPct val="100000"/>
                        </a:lnSpc>
                        <a:spcBef>
                          <a:spcPts val="0"/>
                        </a:spcBef>
                        <a:spcAft>
                          <a:spcPts val="0"/>
                        </a:spcAft>
                        <a:buClrTx/>
                        <a:buSzTx/>
                        <a:buFontTx/>
                        <a:buNone/>
                        <a:defRPr/>
                      </a:pPr>
                      <a:r>
                        <a:rPr lang="en-US" altLang="zh-CN" sz="1600" dirty="0">
                          <a:latin typeface="Courier New" panose="02070309020205020404" pitchFamily="49" charset="0"/>
                          <a:ea typeface="黑体" panose="02010609060101010101" pitchFamily="49" charset="-122"/>
                          <a:cs typeface="Courier New" panose="02070309020205020404" pitchFamily="49" charset="0"/>
                        </a:rPr>
                        <a:t>add $</a:t>
                      </a:r>
                      <a:r>
                        <a:rPr lang="en-US" altLang="zh-CN" sz="1600" dirty="0" err="1">
                          <a:latin typeface="Courier New" panose="02070309020205020404" pitchFamily="49" charset="0"/>
                          <a:ea typeface="黑体" panose="02010609060101010101" pitchFamily="49" charset="-122"/>
                          <a:cs typeface="Courier New" panose="02070309020205020404" pitchFamily="49" charset="0"/>
                        </a:rPr>
                        <a:t>t1</a:t>
                      </a:r>
                      <a:r>
                        <a:rPr lang="en-US" altLang="zh-CN" sz="1600" dirty="0">
                          <a:latin typeface="Courier New" panose="02070309020205020404" pitchFamily="49" charset="0"/>
                          <a:ea typeface="黑体" panose="02010609060101010101" pitchFamily="49" charset="-122"/>
                          <a:cs typeface="Courier New" panose="02070309020205020404" pitchFamily="49" charset="0"/>
                        </a:rPr>
                        <a:t>, $</a:t>
                      </a:r>
                      <a:r>
                        <a:rPr lang="en-US" altLang="zh-CN" sz="1600" dirty="0" err="1">
                          <a:latin typeface="Courier New" panose="02070309020205020404" pitchFamily="49" charset="0"/>
                          <a:ea typeface="黑体" panose="02010609060101010101" pitchFamily="49" charset="-122"/>
                          <a:cs typeface="Courier New" panose="02070309020205020404" pitchFamily="49" charset="0"/>
                        </a:rPr>
                        <a:t>t2</a:t>
                      </a:r>
                      <a:r>
                        <a:rPr lang="en-US" altLang="zh-CN" sz="1600" dirty="0">
                          <a:latin typeface="Courier New" panose="02070309020205020404" pitchFamily="49" charset="0"/>
                          <a:ea typeface="黑体" panose="02010609060101010101" pitchFamily="49" charset="-122"/>
                          <a:cs typeface="Courier New" panose="02070309020205020404" pitchFamily="49" charset="0"/>
                        </a:rPr>
                        <a:t>, $</a:t>
                      </a:r>
                      <a:r>
                        <a:rPr lang="en-US" altLang="zh-CN" sz="1600" dirty="0" err="1">
                          <a:latin typeface="Courier New" panose="02070309020205020404" pitchFamily="49" charset="0"/>
                          <a:ea typeface="黑体" panose="02010609060101010101" pitchFamily="49" charset="-122"/>
                          <a:cs typeface="Courier New" panose="02070309020205020404" pitchFamily="49" charset="0"/>
                        </a:rPr>
                        <a:t>t3</a:t>
                      </a:r>
                      <a:endParaRPr lang="zh-CN" altLang="en-US" sz="1600" dirty="0">
                        <a:latin typeface="Courier New" panose="02070309020205020404" pitchFamily="49" charset="0"/>
                        <a:ea typeface="黑体" panose="02010609060101010101" pitchFamily="49" charset="-122"/>
                        <a:cs typeface="Courier New" panose="02070309020205020404" pitchFamily="49" charset="0"/>
                      </a:endParaRPr>
                    </a:p>
                  </a:txBody>
                  <a:tcPr marL="0" marR="0" marT="36000" marB="36000" anchor="ctr">
                    <a:lnL w="19050"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endParaRPr lang="zh-CN" altLang="en-US" sz="1600" b="1" dirty="0">
                        <a:latin typeface="Courier New" panose="02070309020205020404" pitchFamily="49" charset="0"/>
                        <a:ea typeface="黑体" panose="02010609060101010101" pitchFamily="49" charset="-122"/>
                        <a:cs typeface="Courier New" panose="02070309020205020404" pitchFamily="49" charset="0"/>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endParaRPr lang="zh-CN" altLang="en-US" sz="1600" b="0" dirty="0">
                        <a:latin typeface="Courier New" panose="02070309020205020404" pitchFamily="49" charset="0"/>
                        <a:ea typeface="黑体" panose="02010609060101010101" pitchFamily="49" charset="-122"/>
                        <a:cs typeface="Courier New" panose="02070309020205020404" pitchFamily="49" charset="0"/>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gridSpan="2">
                  <a:txBody>
                    <a:bodyPr/>
                    <a:lstStyle/>
                    <a:p>
                      <a:pPr algn="ctr"/>
                      <a:endParaRPr lang="zh-CN" altLang="en-US" sz="1600" dirty="0">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zh-CN"/>
                    </a:p>
                  </a:txBody>
                  <a:tcPr/>
                </a:tc>
                <a:tc gridSpan="2">
                  <a:txBody>
                    <a:bodyPr/>
                    <a:lstStyle/>
                    <a:p>
                      <a:pPr algn="ctr"/>
                      <a:endParaRPr lang="zh-CN" altLang="en-US" sz="1600" b="1" dirty="0">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zh-CN"/>
                    </a:p>
                  </a:txBody>
                  <a:tcPr/>
                </a:tc>
                <a:tc gridSpan="2">
                  <a:txBody>
                    <a:bodyPr/>
                    <a:lstStyle/>
                    <a:p>
                      <a:pPr algn="ctr"/>
                      <a:endParaRPr lang="zh-CN" altLang="en-US" sz="1600" b="1" dirty="0">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zh-CN"/>
                    </a:p>
                  </a:txBody>
                  <a:tcPr/>
                </a:tc>
                <a:tc gridSpan="2">
                  <a:txBody>
                    <a:bodyPr/>
                    <a:lstStyle/>
                    <a:p>
                      <a:pPr algn="ctr"/>
                      <a:endParaRPr lang="zh-CN" altLang="en-US" sz="1600" b="1" dirty="0">
                        <a:solidFill>
                          <a:srgbClr val="00B050"/>
                        </a:solidFill>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zh-CN"/>
                    </a:p>
                  </a:txBody>
                  <a:tcPr/>
                </a:tc>
                <a:tc gridSpan="2">
                  <a:txBody>
                    <a:bodyPr/>
                    <a:lstStyle/>
                    <a:p>
                      <a:pPr algn="ctr"/>
                      <a:endParaRPr lang="zh-CN" altLang="en-US" sz="1600" b="1" dirty="0">
                        <a:solidFill>
                          <a:srgbClr val="FF0000"/>
                        </a:solidFill>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zh-CN"/>
                    </a:p>
                  </a:txBody>
                  <a:tcPr/>
                </a:tc>
                <a:tc gridSpan="2">
                  <a:txBody>
                    <a:bodyPr/>
                    <a:lstStyle/>
                    <a:p>
                      <a:pPr algn="ctr"/>
                      <a:endParaRPr lang="zh-CN" altLang="en-US" sz="1600" b="1" dirty="0">
                        <a:solidFill>
                          <a:srgbClr val="00B050"/>
                        </a:solidFill>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zh-CN"/>
                    </a:p>
                  </a:txBody>
                  <a:tcPr/>
                </a:tc>
                <a:extLst>
                  <a:ext uri="{0D108BD9-81ED-4DB2-BD59-A6C34878D82A}">
                    <a16:rowId xmlns:a16="http://schemas.microsoft.com/office/drawing/2014/main" val="10006"/>
                  </a:ext>
                </a:extLst>
              </a:tr>
            </a:tbl>
          </a:graphicData>
        </a:graphic>
      </p:graphicFrame>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0" y="263525"/>
            <a:ext cx="7010400" cy="371475"/>
          </a:xfrm>
        </p:spPr>
        <p:txBody>
          <a:bodyPr/>
          <a:lstStyle/>
          <a:p>
            <a:r>
              <a:rPr lang="en-US" altLang="zh-CN" dirty="0"/>
              <a:t>load</a:t>
            </a:r>
            <a:r>
              <a:rPr lang="zh-CN" altLang="en-US" dirty="0"/>
              <a:t>导致的数据冒险：</a:t>
            </a:r>
            <a:r>
              <a:rPr lang="en-US" altLang="zh-CN" dirty="0" err="1"/>
              <a:t>Clk3</a:t>
            </a:r>
            <a:r>
              <a:rPr lang="zh-CN" altLang="en-US" dirty="0"/>
              <a:t>上升沿后</a:t>
            </a:r>
          </a:p>
        </p:txBody>
      </p:sp>
      <p:sp>
        <p:nvSpPr>
          <p:cNvPr id="135" name="内容占位符 2"/>
          <p:cNvSpPr>
            <a:spLocks noGrp="1"/>
          </p:cNvSpPr>
          <p:nvPr>
            <p:ph idx="4294967295"/>
          </p:nvPr>
        </p:nvSpPr>
        <p:spPr>
          <a:xfrm>
            <a:off x="932815" y="924560"/>
            <a:ext cx="8929370" cy="2068195"/>
          </a:xfrm>
        </p:spPr>
        <p:txBody>
          <a:bodyPr>
            <a:normAutofit/>
          </a:bodyPr>
          <a:lstStyle/>
          <a:p>
            <a:r>
              <a:rPr lang="zh-CN" altLang="en-US" dirty="0"/>
              <a:t>指令流</a:t>
            </a:r>
            <a:endParaRPr lang="en-US" altLang="zh-CN" dirty="0"/>
          </a:p>
          <a:p>
            <a:pPr lvl="1"/>
            <a:r>
              <a:rPr lang="en-US" altLang="zh-CN" dirty="0"/>
              <a:t>sub</a:t>
            </a:r>
            <a:r>
              <a:rPr lang="zh-CN" altLang="en-US" dirty="0"/>
              <a:t>进入</a:t>
            </a:r>
            <a:r>
              <a:rPr lang="en-US" altLang="zh-CN" dirty="0"/>
              <a:t>ID/EX</a:t>
            </a:r>
            <a:r>
              <a:rPr lang="zh-CN" altLang="en-US" dirty="0"/>
              <a:t>（冻结）；</a:t>
            </a:r>
            <a:r>
              <a:rPr lang="en-US" altLang="zh-CN" dirty="0" err="1"/>
              <a:t>lw</a:t>
            </a:r>
            <a:r>
              <a:rPr lang="zh-CN" altLang="en-US" dirty="0"/>
              <a:t>进入</a:t>
            </a:r>
            <a:r>
              <a:rPr lang="en-US" altLang="zh-CN" dirty="0"/>
              <a:t>EX/MEM</a:t>
            </a:r>
          </a:p>
          <a:p>
            <a:r>
              <a:rPr lang="zh-CN" altLang="en-US" dirty="0"/>
              <a:t>冲突分析：</a:t>
            </a:r>
            <a:endParaRPr lang="en-US" altLang="zh-CN" dirty="0"/>
          </a:p>
          <a:p>
            <a:pPr lvl="1"/>
            <a:r>
              <a:rPr lang="zh-CN" altLang="en-US" dirty="0"/>
              <a:t>转发机制将在</a:t>
            </a:r>
            <a:r>
              <a:rPr lang="en-US" altLang="zh-CN" dirty="0" err="1"/>
              <a:t>clk4</a:t>
            </a:r>
            <a:r>
              <a:rPr lang="zh-CN" altLang="en-US" dirty="0"/>
              <a:t>时可以发挥作用</a:t>
            </a:r>
            <a:endParaRPr lang="en-US" altLang="zh-CN" dirty="0"/>
          </a:p>
        </p:txBody>
      </p:sp>
      <p:graphicFrame>
        <p:nvGraphicFramePr>
          <p:cNvPr id="8" name="表格 7"/>
          <p:cNvGraphicFramePr>
            <a:graphicFrameLocks noGrp="1"/>
          </p:cNvGraphicFramePr>
          <p:nvPr>
            <p:custDataLst>
              <p:tags r:id="rId1"/>
            </p:custDataLst>
          </p:nvPr>
        </p:nvGraphicFramePr>
        <p:xfrm>
          <a:off x="1479739" y="3095393"/>
          <a:ext cx="8983345" cy="2701290"/>
        </p:xfrm>
        <a:graphic>
          <a:graphicData uri="http://schemas.openxmlformats.org/drawingml/2006/table">
            <a:tbl>
              <a:tblPr firstRow="1" bandRow="1">
                <a:tableStyleId>{5940675A-B579-460E-94D1-54222C63F5DA}</a:tableStyleId>
              </a:tblPr>
              <a:tblGrid>
                <a:gridCol w="431800">
                  <a:extLst>
                    <a:ext uri="{9D8B030D-6E8A-4147-A177-3AD203B41FA5}">
                      <a16:colId xmlns:a16="http://schemas.microsoft.com/office/drawing/2014/main" val="20000"/>
                    </a:ext>
                  </a:extLst>
                </a:gridCol>
                <a:gridCol w="2196465">
                  <a:extLst>
                    <a:ext uri="{9D8B030D-6E8A-4147-A177-3AD203B41FA5}">
                      <a16:colId xmlns:a16="http://schemas.microsoft.com/office/drawing/2014/main" val="20001"/>
                    </a:ext>
                  </a:extLst>
                </a:gridCol>
                <a:gridCol w="467995">
                  <a:extLst>
                    <a:ext uri="{9D8B030D-6E8A-4147-A177-3AD203B41FA5}">
                      <a16:colId xmlns:a16="http://schemas.microsoft.com/office/drawing/2014/main" val="20002"/>
                    </a:ext>
                  </a:extLst>
                </a:gridCol>
                <a:gridCol w="791845">
                  <a:extLst>
                    <a:ext uri="{9D8B030D-6E8A-4147-A177-3AD203B41FA5}">
                      <a16:colId xmlns:a16="http://schemas.microsoft.com/office/drawing/2014/main" val="20003"/>
                    </a:ext>
                  </a:extLst>
                </a:gridCol>
                <a:gridCol w="458470">
                  <a:extLst>
                    <a:ext uri="{9D8B030D-6E8A-4147-A177-3AD203B41FA5}">
                      <a16:colId xmlns:a16="http://schemas.microsoft.com/office/drawing/2014/main" val="20004"/>
                    </a:ext>
                  </a:extLst>
                </a:gridCol>
                <a:gridCol w="474980">
                  <a:extLst>
                    <a:ext uri="{9D8B030D-6E8A-4147-A177-3AD203B41FA5}">
                      <a16:colId xmlns:a16="http://schemas.microsoft.com/office/drawing/2014/main" val="20005"/>
                    </a:ext>
                  </a:extLst>
                </a:gridCol>
                <a:gridCol w="403225">
                  <a:extLst>
                    <a:ext uri="{9D8B030D-6E8A-4147-A177-3AD203B41FA5}">
                      <a16:colId xmlns:a16="http://schemas.microsoft.com/office/drawing/2014/main" val="20006"/>
                    </a:ext>
                  </a:extLst>
                </a:gridCol>
                <a:gridCol w="403225">
                  <a:extLst>
                    <a:ext uri="{9D8B030D-6E8A-4147-A177-3AD203B41FA5}">
                      <a16:colId xmlns:a16="http://schemas.microsoft.com/office/drawing/2014/main" val="20007"/>
                    </a:ext>
                  </a:extLst>
                </a:gridCol>
                <a:gridCol w="403225">
                  <a:extLst>
                    <a:ext uri="{9D8B030D-6E8A-4147-A177-3AD203B41FA5}">
                      <a16:colId xmlns:a16="http://schemas.microsoft.com/office/drawing/2014/main" val="20008"/>
                    </a:ext>
                  </a:extLst>
                </a:gridCol>
                <a:gridCol w="403225">
                  <a:extLst>
                    <a:ext uri="{9D8B030D-6E8A-4147-A177-3AD203B41FA5}">
                      <a16:colId xmlns:a16="http://schemas.microsoft.com/office/drawing/2014/main" val="20009"/>
                    </a:ext>
                  </a:extLst>
                </a:gridCol>
                <a:gridCol w="403225">
                  <a:extLst>
                    <a:ext uri="{9D8B030D-6E8A-4147-A177-3AD203B41FA5}">
                      <a16:colId xmlns:a16="http://schemas.microsoft.com/office/drawing/2014/main" val="20010"/>
                    </a:ext>
                  </a:extLst>
                </a:gridCol>
                <a:gridCol w="403225">
                  <a:extLst>
                    <a:ext uri="{9D8B030D-6E8A-4147-A177-3AD203B41FA5}">
                      <a16:colId xmlns:a16="http://schemas.microsoft.com/office/drawing/2014/main" val="20011"/>
                    </a:ext>
                  </a:extLst>
                </a:gridCol>
                <a:gridCol w="467995">
                  <a:extLst>
                    <a:ext uri="{9D8B030D-6E8A-4147-A177-3AD203B41FA5}">
                      <a16:colId xmlns:a16="http://schemas.microsoft.com/office/drawing/2014/main" val="20012"/>
                    </a:ext>
                  </a:extLst>
                </a:gridCol>
                <a:gridCol w="467995">
                  <a:extLst>
                    <a:ext uri="{9D8B030D-6E8A-4147-A177-3AD203B41FA5}">
                      <a16:colId xmlns:a16="http://schemas.microsoft.com/office/drawing/2014/main" val="20013"/>
                    </a:ext>
                  </a:extLst>
                </a:gridCol>
                <a:gridCol w="403225">
                  <a:extLst>
                    <a:ext uri="{9D8B030D-6E8A-4147-A177-3AD203B41FA5}">
                      <a16:colId xmlns:a16="http://schemas.microsoft.com/office/drawing/2014/main" val="20014"/>
                    </a:ext>
                  </a:extLst>
                </a:gridCol>
                <a:gridCol w="403225">
                  <a:extLst>
                    <a:ext uri="{9D8B030D-6E8A-4147-A177-3AD203B41FA5}">
                      <a16:colId xmlns:a16="http://schemas.microsoft.com/office/drawing/2014/main" val="20015"/>
                    </a:ext>
                  </a:extLst>
                </a:gridCol>
              </a:tblGrid>
              <a:tr h="316230">
                <a:tc>
                  <a:txBody>
                    <a:bodyPr/>
                    <a:lstStyle/>
                    <a:p>
                      <a:pPr algn="ctr"/>
                      <a:endParaRPr lang="zh-CN" altLang="en-US" sz="1600" b="0" dirty="0">
                        <a:latin typeface="+mn-lt"/>
                        <a:ea typeface="黑体" panose="02010609060101010101" pitchFamily="49" charset="-122"/>
                        <a:cs typeface="Times New Roman" panose="02020603050405020304" pitchFamily="18" charset="0"/>
                      </a:endParaRPr>
                    </a:p>
                  </a:txBody>
                  <a:tcPr marL="36000" marR="36000" marT="36000" marB="3600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tcPr>
                </a:tc>
                <a:tc>
                  <a:txBody>
                    <a:bodyPr/>
                    <a:lstStyle/>
                    <a:p>
                      <a:pPr algn="ctr"/>
                      <a:endParaRPr lang="zh-CN" altLang="en-US" sz="1600" b="0" dirty="0">
                        <a:latin typeface="+mn-lt"/>
                        <a:ea typeface="黑体" panose="02010609060101010101" pitchFamily="49" charset="-122"/>
                        <a:cs typeface="Times New Roman" panose="02020603050405020304" pitchFamily="18" charset="0"/>
                      </a:endParaRPr>
                    </a:p>
                  </a:txBody>
                  <a:tcPr marL="36000" marR="36000" marT="36000" marB="3600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tcPr>
                </a:tc>
                <a:tc gridSpan="2">
                  <a:txBody>
                    <a:bodyPr/>
                    <a:lstStyle/>
                    <a:p>
                      <a:pPr algn="ctr"/>
                      <a:endParaRPr lang="zh-CN" altLang="en-US" sz="1600" b="0" dirty="0">
                        <a:latin typeface="+mn-lt"/>
                        <a:ea typeface="黑体" panose="02010609060101010101" pitchFamily="49" charset="-122"/>
                        <a:cs typeface="Times New Roman" panose="02020603050405020304" pitchFamily="18" charset="0"/>
                      </a:endParaRPr>
                    </a:p>
                  </a:txBody>
                  <a:tcPr marL="36000" marR="36000" marT="36000" marB="3600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zh-CN"/>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a:endParaRPr lang="zh-CN" altLang="en-US" sz="1600" b="0" dirty="0">
                        <a:latin typeface="+mn-lt"/>
                        <a:ea typeface="黑体" panose="02010609060101010101" pitchFamily="49" charset="-122"/>
                        <a:cs typeface="Times New Roman" panose="02020603050405020304" pitchFamily="18" charset="0"/>
                      </a:endParaRPr>
                    </a:p>
                  </a:txBody>
                  <a:tcPr marL="36000" marR="36000" marT="36000" marB="36000" anchor="ctr">
                    <a:lnL w="19050"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tx1"/>
                      </a:solidFill>
                      <a:prstDash val="solid"/>
                      <a:round/>
                      <a:headEnd type="none" w="med" len="med"/>
                      <a:tailEnd type="none" w="med" len="med"/>
                    </a:lnB>
                  </a:tcPr>
                </a:tc>
                <a:tc gridSpan="2">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1600">
                          <a:latin typeface="+mn-lt"/>
                          <a:ea typeface="黑体" panose="02010609060101010101" pitchFamily="49" charset="-122"/>
                        </a:rPr>
                        <a:t>IF</a:t>
                      </a:r>
                      <a:r>
                        <a:rPr lang="zh-CN" altLang="en-US" sz="1600" dirty="0">
                          <a:latin typeface="+mn-lt"/>
                          <a:ea typeface="黑体" panose="02010609060101010101" pitchFamily="49" charset="-122"/>
                        </a:rPr>
                        <a:t>级</a:t>
                      </a:r>
                      <a:endParaRPr lang="zh-CN" altLang="en-US" sz="1600" b="0" dirty="0">
                        <a:latin typeface="+mn-lt"/>
                        <a:ea typeface="黑体" panose="02010609060101010101" pitchFamily="49" charset="-122"/>
                        <a:cs typeface="Times New Roman" panose="02020603050405020304" pitchFamily="18" charset="0"/>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zh-CN"/>
                    </a:p>
                  </a:txBody>
                  <a:tcPr marL="36000" marR="36000" marT="36000" marB="36000" anchor="ctr"/>
                </a:tc>
                <a:tc gridSpan="2">
                  <a:txBody>
                    <a:bodyPr/>
                    <a:lstStyle/>
                    <a:p>
                      <a:pPr algn="ctr"/>
                      <a:r>
                        <a:rPr lang="en-US" altLang="zh-CN" sz="1600" dirty="0">
                          <a:latin typeface="+mn-lt"/>
                          <a:ea typeface="黑体" panose="02010609060101010101" pitchFamily="49" charset="-122"/>
                        </a:rPr>
                        <a:t>ID</a:t>
                      </a:r>
                      <a:r>
                        <a:rPr lang="zh-CN" altLang="en-US" sz="1600" dirty="0">
                          <a:latin typeface="+mn-lt"/>
                          <a:ea typeface="黑体" panose="02010609060101010101" pitchFamily="49" charset="-122"/>
                        </a:rPr>
                        <a:t>级</a:t>
                      </a:r>
                      <a:endParaRPr lang="zh-CN" altLang="en-US" sz="1600" b="0" dirty="0">
                        <a:latin typeface="+mn-lt"/>
                        <a:ea typeface="黑体" panose="02010609060101010101" pitchFamily="49" charset="-122"/>
                        <a:cs typeface="Times New Roman" panose="02020603050405020304" pitchFamily="18" charset="0"/>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zh-CN"/>
                    </a:p>
                  </a:txBody>
                  <a:tcPr marL="36000" marR="36000" marT="36000" marB="36000" anchor="ctr"/>
                </a:tc>
                <a:tc gridSpan="2">
                  <a:txBody>
                    <a:bodyPr/>
                    <a:lstStyle/>
                    <a:p>
                      <a:pPr algn="ctr"/>
                      <a:r>
                        <a:rPr lang="en-US" altLang="zh-CN" sz="1600" dirty="0">
                          <a:latin typeface="+mn-lt"/>
                          <a:ea typeface="黑体" panose="02010609060101010101" pitchFamily="49" charset="-122"/>
                        </a:rPr>
                        <a:t>EX</a:t>
                      </a:r>
                      <a:r>
                        <a:rPr lang="zh-CN" altLang="en-US" sz="1600" dirty="0">
                          <a:latin typeface="+mn-lt"/>
                          <a:ea typeface="黑体" panose="02010609060101010101" pitchFamily="49" charset="-122"/>
                        </a:rPr>
                        <a:t>级</a:t>
                      </a:r>
                      <a:endParaRPr lang="zh-CN" altLang="en-US" sz="1600" b="0" dirty="0">
                        <a:latin typeface="+mn-lt"/>
                        <a:ea typeface="黑体" panose="02010609060101010101" pitchFamily="49" charset="-122"/>
                        <a:cs typeface="Times New Roman" panose="02020603050405020304" pitchFamily="18" charset="0"/>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zh-CN"/>
                    </a:p>
                  </a:txBody>
                  <a:tcPr marL="36000" marR="36000" marT="36000" marB="36000" anchor="ctr"/>
                </a:tc>
                <a:tc gridSpan="2">
                  <a:txBody>
                    <a:bodyPr/>
                    <a:lstStyle/>
                    <a:p>
                      <a:pPr algn="ctr"/>
                      <a:r>
                        <a:rPr lang="en-US" altLang="zh-CN" sz="1600" dirty="0">
                          <a:latin typeface="+mn-lt"/>
                          <a:ea typeface="黑体" panose="02010609060101010101" pitchFamily="49" charset="-122"/>
                        </a:rPr>
                        <a:t>MEM</a:t>
                      </a:r>
                      <a:r>
                        <a:rPr lang="zh-CN" altLang="en-US" sz="1600" dirty="0">
                          <a:latin typeface="+mn-lt"/>
                          <a:ea typeface="黑体" panose="02010609060101010101" pitchFamily="49" charset="-122"/>
                        </a:rPr>
                        <a:t>级</a:t>
                      </a:r>
                      <a:endParaRPr lang="zh-CN" altLang="en-US" sz="1600" b="0" dirty="0">
                        <a:latin typeface="+mn-lt"/>
                        <a:ea typeface="黑体" panose="02010609060101010101" pitchFamily="49" charset="-122"/>
                        <a:cs typeface="Times New Roman" panose="02020603050405020304" pitchFamily="18" charset="0"/>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zh-CN"/>
                    </a:p>
                  </a:txBody>
                  <a:tcPr marL="36000" marR="36000" marT="36000" marB="36000" anchor="ctr"/>
                </a:tc>
                <a:tc gridSpan="2">
                  <a:txBody>
                    <a:bodyPr/>
                    <a:lstStyle/>
                    <a:p>
                      <a:pPr algn="ctr"/>
                      <a:r>
                        <a:rPr lang="en-US" altLang="zh-CN" sz="1600" dirty="0">
                          <a:latin typeface="+mn-lt"/>
                          <a:ea typeface="黑体" panose="02010609060101010101" pitchFamily="49" charset="-122"/>
                        </a:rPr>
                        <a:t>WB</a:t>
                      </a:r>
                      <a:r>
                        <a:rPr lang="zh-CN" altLang="en-US" sz="1600" dirty="0">
                          <a:latin typeface="+mn-lt"/>
                          <a:ea typeface="黑体" panose="02010609060101010101" pitchFamily="49" charset="-122"/>
                        </a:rPr>
                        <a:t>级</a:t>
                      </a:r>
                      <a:endParaRPr lang="zh-CN" altLang="en-US" sz="1600" b="0" dirty="0">
                        <a:latin typeface="+mn-lt"/>
                        <a:ea typeface="黑体" panose="02010609060101010101" pitchFamily="49" charset="-122"/>
                        <a:cs typeface="Times New Roman" panose="02020603050405020304" pitchFamily="18" charset="0"/>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zh-CN"/>
                    </a:p>
                  </a:txBody>
                  <a:tcPr marL="36000" marR="36000" marT="36000" marB="36000" anchor="ctr"/>
                </a:tc>
                <a:tc>
                  <a:txBody>
                    <a:bodyPr/>
                    <a:lstStyle/>
                    <a:p>
                      <a:pPr algn="ctr"/>
                      <a:endParaRPr lang="zh-CN" altLang="en-US" sz="1600" b="0" dirty="0">
                        <a:latin typeface="+mn-lt"/>
                        <a:ea typeface="黑体" panose="02010609060101010101" pitchFamily="49" charset="-122"/>
                        <a:cs typeface="Times New Roman" panose="02020603050405020304" pitchFamily="18" charset="0"/>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560070">
                <a:tc>
                  <a:txBody>
                    <a:bodyPr/>
                    <a:lstStyle/>
                    <a:p>
                      <a:pPr algn="ctr"/>
                      <a:r>
                        <a:rPr lang="zh-CN" altLang="en-US" sz="1600" dirty="0">
                          <a:latin typeface="+mn-lt"/>
                          <a:ea typeface="黑体" panose="02010609060101010101" pitchFamily="49" charset="-122"/>
                        </a:rPr>
                        <a:t>地址</a:t>
                      </a:r>
                      <a:endParaRPr lang="zh-CN" altLang="en-US" sz="1600" b="0" dirty="0">
                        <a:latin typeface="+mn-lt"/>
                        <a:ea typeface="黑体" panose="02010609060101010101" pitchFamily="49" charset="-122"/>
                        <a:cs typeface="Times New Roman" panose="02020603050405020304" pitchFamily="18" charset="0"/>
                      </a:endParaRPr>
                    </a:p>
                  </a:txBody>
                  <a:tcPr marL="0" marR="0" marT="36000" marB="3600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zh-CN" altLang="en-US" sz="1600" dirty="0">
                          <a:latin typeface="+mn-lt"/>
                          <a:ea typeface="黑体" panose="02010609060101010101" pitchFamily="49" charset="-122"/>
                        </a:rPr>
                        <a:t>指令</a:t>
                      </a:r>
                      <a:endParaRPr lang="zh-CN" altLang="en-US" sz="1600" b="0" dirty="0">
                        <a:latin typeface="+mn-lt"/>
                        <a:ea typeface="黑体" panose="02010609060101010101" pitchFamily="49" charset="-122"/>
                        <a:cs typeface="Times New Roman" panose="02020603050405020304" pitchFamily="18" charset="0"/>
                      </a:endParaRPr>
                    </a:p>
                  </a:txBody>
                  <a:tcPr marL="0" marR="0" marT="36000" marB="36000" anchor="ctr">
                    <a:lnL w="19050"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600" b="0" dirty="0" err="1">
                          <a:latin typeface="+mn-lt"/>
                          <a:ea typeface="黑体" panose="02010609060101010101" pitchFamily="49" charset="-122"/>
                          <a:cs typeface="Times New Roman" panose="02020603050405020304" pitchFamily="18" charset="0"/>
                        </a:rPr>
                        <a:t>CLK</a:t>
                      </a:r>
                      <a:endParaRPr lang="en-US" altLang="zh-CN" sz="1600" b="0" dirty="0">
                        <a:latin typeface="+mn-lt"/>
                        <a:ea typeface="黑体" panose="02010609060101010101" pitchFamily="49" charset="-122"/>
                        <a:cs typeface="Times New Roman" panose="02020603050405020304" pitchFamily="18" charset="0"/>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a:r>
                        <a:rPr lang="en-US" altLang="zh-CN" sz="1600" b="0" dirty="0">
                          <a:latin typeface="+mn-lt"/>
                          <a:ea typeface="黑体" panose="02010609060101010101" pitchFamily="49" charset="-122"/>
                          <a:cs typeface="Times New Roman" panose="02020603050405020304" pitchFamily="18" charset="0"/>
                        </a:rPr>
                        <a:t>PC</a:t>
                      </a: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gridSpan="2">
                  <a:txBody>
                    <a:bodyPr/>
                    <a:lstStyle/>
                    <a:p>
                      <a:pPr algn="ctr"/>
                      <a:r>
                        <a:rPr lang="en-US" altLang="zh-CN" sz="1600">
                          <a:latin typeface="+mn-lt"/>
                          <a:ea typeface="黑体" panose="02010609060101010101" pitchFamily="49" charset="-122"/>
                        </a:rPr>
                        <a:t>IM</a:t>
                      </a:r>
                      <a:endParaRPr lang="en-US" altLang="zh-CN" sz="1600" b="0" dirty="0">
                        <a:latin typeface="+mn-lt"/>
                        <a:ea typeface="黑体" panose="02010609060101010101" pitchFamily="49" charset="-122"/>
                        <a:cs typeface="Times New Roman" panose="02020603050405020304" pitchFamily="18" charset="0"/>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zh-CN"/>
                    </a:p>
                  </a:txBody>
                  <a:tcPr/>
                </a:tc>
                <a:tc gridSpan="2">
                  <a:txBody>
                    <a:bodyPr/>
                    <a:lstStyle/>
                    <a:p>
                      <a:pPr algn="ctr"/>
                      <a:r>
                        <a:rPr lang="en-US" altLang="zh-CN" sz="1600">
                          <a:latin typeface="+mn-lt"/>
                          <a:ea typeface="黑体" panose="02010609060101010101" pitchFamily="49" charset="-122"/>
                        </a:rPr>
                        <a:t>IF/ID</a:t>
                      </a:r>
                      <a:endParaRPr lang="en-US" altLang="zh-CN" sz="1600" b="0" dirty="0">
                        <a:latin typeface="+mn-lt"/>
                        <a:ea typeface="黑体" panose="02010609060101010101" pitchFamily="49" charset="-122"/>
                        <a:cs typeface="Times New Roman" panose="02020603050405020304" pitchFamily="18" charset="0"/>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zh-CN"/>
                    </a:p>
                  </a:txBody>
                  <a:tcPr/>
                </a:tc>
                <a:tc gridSpan="2">
                  <a:txBody>
                    <a:bodyPr/>
                    <a:lstStyle/>
                    <a:p>
                      <a:pPr algn="ctr"/>
                      <a:r>
                        <a:rPr lang="en-US" altLang="zh-CN" sz="1600">
                          <a:latin typeface="+mn-lt"/>
                          <a:ea typeface="黑体" panose="02010609060101010101" pitchFamily="49" charset="-122"/>
                        </a:rPr>
                        <a:t>ID/EX</a:t>
                      </a:r>
                      <a:endParaRPr lang="en-US" altLang="zh-CN" sz="1600" b="0" dirty="0">
                        <a:latin typeface="+mn-lt"/>
                        <a:ea typeface="黑体" panose="02010609060101010101" pitchFamily="49" charset="-122"/>
                        <a:cs typeface="Times New Roman" panose="02020603050405020304" pitchFamily="18" charset="0"/>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zh-CN"/>
                    </a:p>
                  </a:txBody>
                  <a:tcPr/>
                </a:tc>
                <a:tc gridSpan="2">
                  <a:txBody>
                    <a:bodyPr/>
                    <a:lstStyle/>
                    <a:p>
                      <a:pPr algn="ctr"/>
                      <a:r>
                        <a:rPr lang="en-US" altLang="zh-CN" sz="1600" dirty="0">
                          <a:latin typeface="+mn-lt"/>
                          <a:ea typeface="黑体" panose="02010609060101010101" pitchFamily="49" charset="-122"/>
                        </a:rPr>
                        <a:t>EX/MEM</a:t>
                      </a:r>
                      <a:endParaRPr lang="en-US" altLang="zh-CN" sz="1600" b="0" dirty="0">
                        <a:latin typeface="+mn-lt"/>
                        <a:ea typeface="黑体" panose="02010609060101010101" pitchFamily="49" charset="-122"/>
                        <a:cs typeface="Times New Roman" panose="02020603050405020304" pitchFamily="18" charset="0"/>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zh-CN"/>
                    </a:p>
                  </a:txBody>
                  <a:tcPr/>
                </a:tc>
                <a:tc gridSpan="2">
                  <a:txBody>
                    <a:bodyPr/>
                    <a:lstStyle/>
                    <a:p>
                      <a:pPr algn="ctr"/>
                      <a:r>
                        <a:rPr lang="en-US" altLang="zh-CN" sz="1600" dirty="0">
                          <a:latin typeface="+mn-lt"/>
                          <a:ea typeface="黑体" panose="02010609060101010101" pitchFamily="49" charset="-122"/>
                        </a:rPr>
                        <a:t>MEM/WB</a:t>
                      </a:r>
                      <a:endParaRPr lang="en-US" altLang="zh-CN" sz="1600" b="0" dirty="0">
                        <a:latin typeface="+mn-lt"/>
                        <a:ea typeface="黑体" panose="02010609060101010101" pitchFamily="49" charset="-122"/>
                        <a:cs typeface="Times New Roman" panose="02020603050405020304" pitchFamily="18" charset="0"/>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zh-CN"/>
                    </a:p>
                  </a:txBody>
                  <a:tcPr/>
                </a:tc>
                <a:tc gridSpan="2">
                  <a:txBody>
                    <a:bodyPr/>
                    <a:lstStyle/>
                    <a:p>
                      <a:pPr algn="ctr"/>
                      <a:r>
                        <a:rPr lang="en-US" altLang="zh-CN" sz="1600" b="0" dirty="0" err="1">
                          <a:latin typeface="+mn-lt"/>
                          <a:ea typeface="黑体" panose="02010609060101010101" pitchFamily="49" charset="-122"/>
                          <a:cs typeface="Times New Roman" panose="02020603050405020304" pitchFamily="18" charset="0"/>
                        </a:rPr>
                        <a:t>RF</a:t>
                      </a:r>
                      <a:endParaRPr lang="en-US" altLang="zh-CN" sz="1600" b="0" dirty="0">
                        <a:latin typeface="+mn-lt"/>
                        <a:ea typeface="黑体" panose="02010609060101010101" pitchFamily="49" charset="-122"/>
                        <a:cs typeface="Times New Roman" panose="02020603050405020304" pitchFamily="18" charset="0"/>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zh-CN"/>
                    </a:p>
                  </a:txBody>
                  <a:tcPr/>
                </a:tc>
                <a:extLst>
                  <a:ext uri="{0D108BD9-81ED-4DB2-BD59-A6C34878D82A}">
                    <a16:rowId xmlns:a16="http://schemas.microsoft.com/office/drawing/2014/main" val="10001"/>
                  </a:ext>
                </a:extLst>
              </a:tr>
              <a:tr h="316230">
                <a:tc>
                  <a:txBody>
                    <a:bodyPr/>
                    <a:lstStyle/>
                    <a:p>
                      <a:pPr algn="ctr"/>
                      <a:r>
                        <a:rPr lang="en-US" altLang="zh-CN" sz="1600" dirty="0">
                          <a:latin typeface="+mn-lt"/>
                          <a:ea typeface="黑体" panose="02010609060101010101" pitchFamily="49" charset="-122"/>
                        </a:rPr>
                        <a:t>0</a:t>
                      </a:r>
                      <a:endParaRPr lang="zh-CN" altLang="en-US" sz="1600" dirty="0">
                        <a:latin typeface="+mn-lt"/>
                        <a:ea typeface="黑体" panose="02010609060101010101" pitchFamily="49" charset="-122"/>
                        <a:cs typeface="Courier New" panose="02070309020205020404" pitchFamily="49" charset="0"/>
                      </a:endParaRPr>
                    </a:p>
                  </a:txBody>
                  <a:tcPr marL="0" marR="0" marT="36000" marB="3600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altLang="zh-CN" sz="1600" dirty="0" err="1">
                          <a:latin typeface="Courier New" panose="02070309020205020404" pitchFamily="49" charset="0"/>
                          <a:ea typeface="黑体" panose="02010609060101010101" pitchFamily="49" charset="-122"/>
                          <a:cs typeface="Courier New" panose="02070309020205020404" pitchFamily="49" charset="0"/>
                        </a:rPr>
                        <a:t>lw</a:t>
                      </a:r>
                      <a:r>
                        <a:rPr lang="en-US" altLang="zh-CN" sz="1600" dirty="0">
                          <a:latin typeface="Courier New" panose="02070309020205020404" pitchFamily="49" charset="0"/>
                          <a:ea typeface="黑体" panose="02010609060101010101" pitchFamily="49" charset="-122"/>
                          <a:cs typeface="Courier New" panose="02070309020205020404" pitchFamily="49" charset="0"/>
                        </a:rPr>
                        <a:t>  $</a:t>
                      </a:r>
                      <a:r>
                        <a:rPr lang="en-US" altLang="zh-CN" sz="1600" dirty="0" err="1">
                          <a:latin typeface="Courier New" panose="02070309020205020404" pitchFamily="49" charset="0"/>
                          <a:ea typeface="黑体" panose="02010609060101010101" pitchFamily="49" charset="-122"/>
                          <a:cs typeface="Courier New" panose="02070309020205020404" pitchFamily="49" charset="0"/>
                        </a:rPr>
                        <a:t>t0</a:t>
                      </a:r>
                      <a:r>
                        <a:rPr lang="en-US" altLang="zh-CN" sz="1600" dirty="0">
                          <a:latin typeface="Courier New" panose="02070309020205020404" pitchFamily="49" charset="0"/>
                          <a:ea typeface="黑体" panose="02010609060101010101" pitchFamily="49" charset="-122"/>
                          <a:cs typeface="Courier New" panose="02070309020205020404" pitchFamily="49" charset="0"/>
                        </a:rPr>
                        <a:t>, 0($</a:t>
                      </a:r>
                      <a:r>
                        <a:rPr lang="en-US" altLang="zh-CN" sz="1600" dirty="0" err="1">
                          <a:latin typeface="Courier New" panose="02070309020205020404" pitchFamily="49" charset="0"/>
                          <a:ea typeface="黑体" panose="02010609060101010101" pitchFamily="49" charset="-122"/>
                          <a:cs typeface="Courier New" panose="02070309020205020404" pitchFamily="49" charset="0"/>
                        </a:rPr>
                        <a:t>t1</a:t>
                      </a:r>
                      <a:r>
                        <a:rPr lang="en-US" altLang="zh-CN" sz="1600" dirty="0">
                          <a:latin typeface="Courier New" panose="02070309020205020404" pitchFamily="49" charset="0"/>
                          <a:ea typeface="黑体" panose="02010609060101010101" pitchFamily="49" charset="-122"/>
                          <a:cs typeface="Courier New" panose="02070309020205020404" pitchFamily="49" charset="0"/>
                        </a:rPr>
                        <a:t>)</a:t>
                      </a:r>
                    </a:p>
                  </a:txBody>
                  <a:tcPr marL="0" marR="0" marT="36000" marB="36000" anchor="ctr">
                    <a:lnL w="19050"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600" dirty="0">
                          <a:latin typeface="Courier New" panose="02070309020205020404" pitchFamily="49" charset="0"/>
                          <a:ea typeface="黑体" panose="02010609060101010101" pitchFamily="49" charset="-122"/>
                          <a:cs typeface="Courier New" panose="02070309020205020404" pitchFamily="49" charset="0"/>
                          <a:sym typeface="Wingdings 3" panose="05040102010807070707"/>
                        </a:rPr>
                        <a:t> </a:t>
                      </a:r>
                      <a:r>
                        <a:rPr lang="en-US" altLang="zh-CN" sz="1600" dirty="0">
                          <a:latin typeface="Courier New" panose="02070309020205020404" pitchFamily="49" charset="0"/>
                          <a:ea typeface="黑体" panose="02010609060101010101" pitchFamily="49" charset="-122"/>
                          <a:cs typeface="Courier New" panose="02070309020205020404" pitchFamily="49" charset="0"/>
                          <a:sym typeface="Wingdings 3" panose="05040102010807070707"/>
                        </a:rPr>
                        <a:t>1</a:t>
                      </a:r>
                      <a:endParaRPr lang="zh-CN" altLang="en-US" sz="1600" b="1" dirty="0">
                        <a:latin typeface="Courier New" panose="02070309020205020404" pitchFamily="49" charset="0"/>
                        <a:ea typeface="黑体" panose="02010609060101010101" pitchFamily="49" charset="-122"/>
                        <a:cs typeface="Courier New" panose="02070309020205020404" pitchFamily="49" charset="0"/>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a:r>
                        <a:rPr lang="en-US" altLang="zh-CN" sz="1600" dirty="0">
                          <a:latin typeface="Courier New" panose="02070309020205020404" pitchFamily="49" charset="0"/>
                          <a:ea typeface="黑体" panose="02010609060101010101" pitchFamily="49" charset="-122"/>
                          <a:cs typeface="Courier New" panose="02070309020205020404" pitchFamily="49" charset="0"/>
                        </a:rPr>
                        <a:t>0</a:t>
                      </a:r>
                      <a:r>
                        <a:rPr lang="en-US" altLang="zh-CN" sz="1600" dirty="0">
                          <a:latin typeface="Courier New" panose="02070309020205020404" pitchFamily="49" charset="0"/>
                          <a:ea typeface="黑体" panose="02010609060101010101" pitchFamily="49" charset="-122"/>
                          <a:cs typeface="Courier New" panose="02070309020205020404" pitchFamily="49" charset="0"/>
                          <a:sym typeface="Wingdings" panose="05000000000000000000" pitchFamily="2" charset="2"/>
                        </a:rPr>
                        <a:t>4</a:t>
                      </a:r>
                      <a:endParaRPr lang="zh-CN" altLang="en-US" sz="1600" b="0" dirty="0">
                        <a:latin typeface="Courier New" panose="02070309020205020404" pitchFamily="49" charset="0"/>
                        <a:ea typeface="黑体" panose="02010609060101010101" pitchFamily="49" charset="-122"/>
                        <a:cs typeface="Courier New" panose="02070309020205020404" pitchFamily="49" charset="0"/>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gridSpan="2">
                  <a:txBody>
                    <a:bodyPr/>
                    <a:lstStyle/>
                    <a:p>
                      <a:pPr algn="ctr"/>
                      <a:r>
                        <a:rPr lang="en-US" altLang="zh-CN" sz="1600" dirty="0" err="1">
                          <a:latin typeface="+mn-lt"/>
                          <a:ea typeface="黑体" panose="02010609060101010101" pitchFamily="49" charset="-122"/>
                        </a:rPr>
                        <a:t>lw</a:t>
                      </a:r>
                      <a:r>
                        <a:rPr lang="en-US" altLang="zh-CN" sz="1600" dirty="0" err="1">
                          <a:latin typeface="+mn-lt"/>
                          <a:ea typeface="黑体" panose="02010609060101010101" pitchFamily="49" charset="-122"/>
                          <a:sym typeface="Wingdings" panose="05000000000000000000" pitchFamily="2" charset="2"/>
                        </a:rPr>
                        <a:t>sub</a:t>
                      </a:r>
                      <a:endParaRPr lang="zh-CN" altLang="en-US" sz="1600" dirty="0">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zh-CN"/>
                    </a:p>
                  </a:txBody>
                  <a:tcPr/>
                </a:tc>
                <a:tc gridSpan="2">
                  <a:txBody>
                    <a:bodyPr/>
                    <a:lstStyle/>
                    <a:p>
                      <a:pPr algn="ctr"/>
                      <a:r>
                        <a:rPr lang="en-US" altLang="zh-CN" sz="1600" b="1" dirty="0" err="1">
                          <a:latin typeface="+mn-lt"/>
                          <a:ea typeface="黑体" panose="02010609060101010101" pitchFamily="49" charset="-122"/>
                        </a:rPr>
                        <a:t>lw</a:t>
                      </a:r>
                      <a:endParaRPr lang="zh-CN" altLang="en-US" sz="1600" b="1" dirty="0">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zh-CN"/>
                    </a:p>
                  </a:txBody>
                  <a:tcPr/>
                </a:tc>
                <a:tc gridSpan="2">
                  <a:txBody>
                    <a:bodyPr/>
                    <a:lstStyle/>
                    <a:p>
                      <a:pPr algn="ctr"/>
                      <a:endParaRPr lang="zh-CN" altLang="en-US" sz="1600" b="1" dirty="0">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zh-CN"/>
                    </a:p>
                  </a:txBody>
                  <a:tcPr/>
                </a:tc>
                <a:tc gridSpan="2">
                  <a:txBody>
                    <a:bodyPr/>
                    <a:lstStyle/>
                    <a:p>
                      <a:pPr algn="ctr"/>
                      <a:endParaRPr lang="zh-CN" altLang="en-US" sz="1600" b="1" dirty="0">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zh-CN"/>
                    </a:p>
                  </a:txBody>
                  <a:tcPr/>
                </a:tc>
                <a:tc gridSpan="2">
                  <a:txBody>
                    <a:bodyPr/>
                    <a:lstStyle/>
                    <a:p>
                      <a:pPr algn="ctr"/>
                      <a:endParaRPr lang="zh-CN" altLang="en-US" sz="1600" b="1" dirty="0">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zh-CN"/>
                    </a:p>
                  </a:txBody>
                  <a:tcPr/>
                </a:tc>
                <a:tc gridSpan="2">
                  <a:txBody>
                    <a:bodyPr/>
                    <a:lstStyle/>
                    <a:p>
                      <a:pPr algn="ctr"/>
                      <a:endParaRPr lang="zh-CN" altLang="en-US" sz="1600" b="1" dirty="0">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zh-CN"/>
                    </a:p>
                  </a:txBody>
                  <a:tcPr/>
                </a:tc>
                <a:extLst>
                  <a:ext uri="{0D108BD9-81ED-4DB2-BD59-A6C34878D82A}">
                    <a16:rowId xmlns:a16="http://schemas.microsoft.com/office/drawing/2014/main" val="10002"/>
                  </a:ext>
                </a:extLst>
              </a:tr>
              <a:tr h="560070">
                <a:tc>
                  <a:txBody>
                    <a:bodyPr/>
                    <a:lstStyle/>
                    <a:p>
                      <a:pPr algn="ctr"/>
                      <a:r>
                        <a:rPr lang="en-US" altLang="zh-CN" sz="1600" dirty="0">
                          <a:latin typeface="+mn-lt"/>
                          <a:ea typeface="黑体" panose="02010609060101010101" pitchFamily="49" charset="-122"/>
                        </a:rPr>
                        <a:t>4</a:t>
                      </a:r>
                      <a:endParaRPr lang="zh-CN" altLang="en-US" sz="1600" dirty="0">
                        <a:latin typeface="+mn-lt"/>
                        <a:ea typeface="黑体" panose="02010609060101010101" pitchFamily="49" charset="-122"/>
                        <a:cs typeface="Courier New" panose="02070309020205020404" pitchFamily="49" charset="0"/>
                      </a:endParaRPr>
                    </a:p>
                  </a:txBody>
                  <a:tcPr marL="0" marR="0" marT="36000" marB="3600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altLang="zh-CN" sz="1600" dirty="0">
                          <a:latin typeface="Courier New" panose="02070309020205020404" pitchFamily="49" charset="0"/>
                          <a:ea typeface="黑体" panose="02010609060101010101" pitchFamily="49" charset="-122"/>
                          <a:cs typeface="Courier New" panose="02070309020205020404" pitchFamily="49" charset="0"/>
                        </a:rPr>
                        <a:t>sub $</a:t>
                      </a:r>
                      <a:r>
                        <a:rPr lang="en-US" altLang="zh-CN" sz="1600" dirty="0" err="1">
                          <a:latin typeface="Courier New" panose="02070309020205020404" pitchFamily="49" charset="0"/>
                          <a:ea typeface="黑体" panose="02010609060101010101" pitchFamily="49" charset="-122"/>
                          <a:cs typeface="Courier New" panose="02070309020205020404" pitchFamily="49" charset="0"/>
                        </a:rPr>
                        <a:t>t3</a:t>
                      </a:r>
                      <a:r>
                        <a:rPr lang="en-US" altLang="zh-CN" sz="1600" dirty="0">
                          <a:latin typeface="Courier New" panose="02070309020205020404" pitchFamily="49" charset="0"/>
                          <a:ea typeface="黑体" panose="02010609060101010101" pitchFamily="49" charset="-122"/>
                          <a:cs typeface="Courier New" panose="02070309020205020404" pitchFamily="49" charset="0"/>
                        </a:rPr>
                        <a:t>, $</a:t>
                      </a:r>
                      <a:r>
                        <a:rPr lang="en-US" altLang="zh-CN" sz="1600" dirty="0" err="1">
                          <a:latin typeface="Courier New" panose="02070309020205020404" pitchFamily="49" charset="0"/>
                          <a:ea typeface="黑体" panose="02010609060101010101" pitchFamily="49" charset="-122"/>
                          <a:cs typeface="Courier New" panose="02070309020205020404" pitchFamily="49" charset="0"/>
                        </a:rPr>
                        <a:t>t0</a:t>
                      </a:r>
                      <a:r>
                        <a:rPr lang="en-US" altLang="zh-CN" sz="1600" dirty="0">
                          <a:latin typeface="Courier New" panose="02070309020205020404" pitchFamily="49" charset="0"/>
                          <a:ea typeface="黑体" panose="02010609060101010101" pitchFamily="49" charset="-122"/>
                          <a:cs typeface="Courier New" panose="02070309020205020404" pitchFamily="49" charset="0"/>
                        </a:rPr>
                        <a:t>, $</a:t>
                      </a:r>
                      <a:r>
                        <a:rPr lang="en-US" altLang="zh-CN" sz="1600" dirty="0" err="1">
                          <a:latin typeface="Courier New" panose="02070309020205020404" pitchFamily="49" charset="0"/>
                          <a:ea typeface="黑体" panose="02010609060101010101" pitchFamily="49" charset="-122"/>
                          <a:cs typeface="Courier New" panose="02070309020205020404" pitchFamily="49" charset="0"/>
                        </a:rPr>
                        <a:t>t2</a:t>
                      </a:r>
                      <a:endParaRPr lang="zh-CN" altLang="en-US" sz="1600" dirty="0">
                        <a:latin typeface="Courier New" panose="02070309020205020404" pitchFamily="49" charset="0"/>
                        <a:ea typeface="黑体" panose="02010609060101010101" pitchFamily="49" charset="-122"/>
                        <a:cs typeface="Courier New" panose="02070309020205020404" pitchFamily="49" charset="0"/>
                      </a:endParaRPr>
                    </a:p>
                  </a:txBody>
                  <a:tcPr marL="0" marR="0" marT="36000" marB="36000" anchor="ctr">
                    <a:lnL w="19050"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600" dirty="0">
                          <a:latin typeface="Courier New" panose="02070309020205020404" pitchFamily="49" charset="0"/>
                          <a:ea typeface="黑体" panose="02010609060101010101" pitchFamily="49" charset="-122"/>
                          <a:cs typeface="Courier New" panose="02070309020205020404" pitchFamily="49" charset="0"/>
                          <a:sym typeface="Wingdings 3" panose="05040102010807070707"/>
                        </a:rPr>
                        <a:t> </a:t>
                      </a:r>
                      <a:r>
                        <a:rPr lang="en-US" altLang="zh-CN" sz="1600" dirty="0">
                          <a:latin typeface="Courier New" panose="02070309020205020404" pitchFamily="49" charset="0"/>
                          <a:ea typeface="黑体" panose="02010609060101010101" pitchFamily="49" charset="-122"/>
                          <a:cs typeface="Courier New" panose="02070309020205020404" pitchFamily="49" charset="0"/>
                          <a:sym typeface="Wingdings 3" panose="05040102010807070707"/>
                        </a:rPr>
                        <a:t>2</a:t>
                      </a:r>
                      <a:endParaRPr lang="zh-CN" altLang="en-US" sz="1600" b="1" dirty="0">
                        <a:latin typeface="Courier New" panose="02070309020205020404" pitchFamily="49" charset="0"/>
                        <a:ea typeface="黑体" panose="02010609060101010101" pitchFamily="49" charset="-122"/>
                        <a:cs typeface="Courier New" panose="02070309020205020404" pitchFamily="49" charset="0"/>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1600" dirty="0">
                          <a:latin typeface="Courier New" panose="02070309020205020404" pitchFamily="49" charset="0"/>
                          <a:ea typeface="黑体" panose="02010609060101010101" pitchFamily="49" charset="-122"/>
                          <a:cs typeface="Courier New" panose="02070309020205020404" pitchFamily="49" charset="0"/>
                        </a:rPr>
                        <a:t>4</a:t>
                      </a:r>
                      <a:r>
                        <a:rPr lang="en-US" altLang="zh-CN" sz="1600" dirty="0">
                          <a:latin typeface="Courier New" panose="02070309020205020404" pitchFamily="49" charset="0"/>
                          <a:ea typeface="黑体" panose="02010609060101010101" pitchFamily="49" charset="-122"/>
                          <a:cs typeface="Courier New" panose="02070309020205020404" pitchFamily="49" charset="0"/>
                          <a:sym typeface="Wingdings" panose="05000000000000000000" pitchFamily="2" charset="2"/>
                        </a:rPr>
                        <a:t>8</a:t>
                      </a:r>
                      <a:endParaRPr lang="zh-CN" altLang="en-US" sz="1600" b="0" dirty="0">
                        <a:latin typeface="Courier New" panose="02070309020205020404" pitchFamily="49" charset="0"/>
                        <a:ea typeface="黑体" panose="02010609060101010101" pitchFamily="49" charset="-122"/>
                        <a:cs typeface="Courier New" panose="02070309020205020404" pitchFamily="49" charset="0"/>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gridSpan="2">
                  <a:txBody>
                    <a:bodyPr/>
                    <a:lstStyle/>
                    <a:p>
                      <a:pPr algn="ctr"/>
                      <a:r>
                        <a:rPr lang="en-US" altLang="zh-CN" sz="1600" dirty="0" err="1">
                          <a:solidFill>
                            <a:schemeClr val="tx1"/>
                          </a:solidFill>
                          <a:latin typeface="+mn-lt"/>
                          <a:ea typeface="黑体" panose="02010609060101010101" pitchFamily="49" charset="-122"/>
                        </a:rPr>
                        <a:t>sub</a:t>
                      </a:r>
                      <a:r>
                        <a:rPr lang="en-US" altLang="zh-CN" sz="1600" dirty="0" err="1">
                          <a:solidFill>
                            <a:schemeClr val="tx1"/>
                          </a:solidFill>
                          <a:latin typeface="+mn-lt"/>
                          <a:ea typeface="黑体" panose="02010609060101010101" pitchFamily="49" charset="-122"/>
                          <a:sym typeface="Wingdings" panose="05000000000000000000" pitchFamily="2" charset="2"/>
                        </a:rPr>
                        <a:t>and</a:t>
                      </a:r>
                      <a:endParaRPr lang="zh-CN" altLang="en-US" sz="1600" dirty="0">
                        <a:solidFill>
                          <a:schemeClr val="tx1"/>
                        </a:solidFill>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zh-CN"/>
                    </a:p>
                  </a:txBody>
                  <a:tcPr/>
                </a:tc>
                <a:tc gridSpan="2">
                  <a:txBody>
                    <a:bodyPr/>
                    <a:lstStyle/>
                    <a:p>
                      <a:pPr algn="ctr"/>
                      <a:r>
                        <a:rPr lang="en-US" altLang="zh-CN" sz="1600" b="1" dirty="0">
                          <a:latin typeface="+mn-lt"/>
                          <a:ea typeface="黑体" panose="02010609060101010101" pitchFamily="49" charset="-122"/>
                        </a:rPr>
                        <a:t>sub</a:t>
                      </a:r>
                      <a:endParaRPr lang="zh-CN" altLang="en-US" sz="1600" b="1" dirty="0">
                        <a:solidFill>
                          <a:srgbClr val="FF0000"/>
                        </a:solidFill>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FFC000"/>
                    </a:solidFill>
                  </a:tcPr>
                </a:tc>
                <a:tc hMerge="1">
                  <a:txBody>
                    <a:bodyPr/>
                    <a:lstStyle/>
                    <a:p>
                      <a:endParaRPr lang="zh-CN"/>
                    </a:p>
                  </a:txBody>
                  <a:tcPr/>
                </a:tc>
                <a:tc gridSpan="2">
                  <a:txBody>
                    <a:bodyPr/>
                    <a:lstStyle/>
                    <a:p>
                      <a:pPr algn="ctr"/>
                      <a:r>
                        <a:rPr lang="en-US" altLang="zh-CN" sz="1600" b="1" dirty="0" err="1">
                          <a:latin typeface="+mn-lt"/>
                          <a:ea typeface="黑体" panose="02010609060101010101" pitchFamily="49" charset="-122"/>
                        </a:rPr>
                        <a:t>lw</a:t>
                      </a:r>
                      <a:endParaRPr lang="zh-CN" altLang="en-US" sz="1600" b="1" dirty="0">
                        <a:solidFill>
                          <a:srgbClr val="FF0000"/>
                        </a:solidFill>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FFC000"/>
                    </a:solidFill>
                  </a:tcPr>
                </a:tc>
                <a:tc hMerge="1">
                  <a:txBody>
                    <a:bodyPr/>
                    <a:lstStyle/>
                    <a:p>
                      <a:endParaRPr lang="zh-CN"/>
                    </a:p>
                  </a:txBody>
                  <a:tcPr/>
                </a:tc>
                <a:tc gridSpan="2">
                  <a:txBody>
                    <a:bodyPr/>
                    <a:lstStyle/>
                    <a:p>
                      <a:pPr algn="ctr"/>
                      <a:endParaRPr lang="zh-CN" altLang="en-US" sz="1600" b="1" dirty="0">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zh-CN"/>
                    </a:p>
                  </a:txBody>
                  <a:tcPr/>
                </a:tc>
                <a:tc gridSpan="2">
                  <a:txBody>
                    <a:bodyPr/>
                    <a:lstStyle/>
                    <a:p>
                      <a:pPr algn="ctr"/>
                      <a:endParaRPr lang="zh-CN" altLang="en-US" sz="1600" b="1" dirty="0">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zh-CN"/>
                    </a:p>
                  </a:txBody>
                  <a:tcPr/>
                </a:tc>
                <a:tc gridSpan="2">
                  <a:txBody>
                    <a:bodyPr/>
                    <a:lstStyle/>
                    <a:p>
                      <a:pPr algn="ctr"/>
                      <a:endParaRPr lang="zh-CN" altLang="en-US" sz="1600" b="1" dirty="0">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zh-CN"/>
                    </a:p>
                  </a:txBody>
                  <a:tcPr/>
                </a:tc>
                <a:extLst>
                  <a:ext uri="{0D108BD9-81ED-4DB2-BD59-A6C34878D82A}">
                    <a16:rowId xmlns:a16="http://schemas.microsoft.com/office/drawing/2014/main" val="10003"/>
                  </a:ext>
                </a:extLst>
              </a:tr>
              <a:tr h="316230">
                <a:tc>
                  <a:txBody>
                    <a:bodyPr/>
                    <a:lstStyle/>
                    <a:p>
                      <a:pPr algn="ctr"/>
                      <a:r>
                        <a:rPr lang="en-US" altLang="zh-CN" sz="1600" dirty="0">
                          <a:latin typeface="+mn-lt"/>
                          <a:ea typeface="黑体" panose="02010609060101010101" pitchFamily="49" charset="-122"/>
                        </a:rPr>
                        <a:t>8</a:t>
                      </a:r>
                      <a:endParaRPr lang="zh-CN" altLang="en-US" sz="1600" dirty="0">
                        <a:latin typeface="+mn-lt"/>
                        <a:ea typeface="黑体" panose="02010609060101010101" pitchFamily="49" charset="-122"/>
                        <a:cs typeface="Courier New" panose="02070309020205020404" pitchFamily="49" charset="0"/>
                      </a:endParaRPr>
                    </a:p>
                  </a:txBody>
                  <a:tcPr marL="0" marR="0" marT="36000" marB="3600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altLang="zh-CN" sz="1600" dirty="0">
                          <a:latin typeface="Courier New" panose="02070309020205020404" pitchFamily="49" charset="0"/>
                          <a:ea typeface="黑体" panose="02010609060101010101" pitchFamily="49" charset="-122"/>
                          <a:cs typeface="Courier New" panose="02070309020205020404" pitchFamily="49" charset="0"/>
                        </a:rPr>
                        <a:t>and $</a:t>
                      </a:r>
                      <a:r>
                        <a:rPr lang="en-US" altLang="zh-CN" sz="1600" dirty="0" err="1">
                          <a:latin typeface="Courier New" panose="02070309020205020404" pitchFamily="49" charset="0"/>
                          <a:ea typeface="黑体" panose="02010609060101010101" pitchFamily="49" charset="-122"/>
                          <a:cs typeface="Courier New" panose="02070309020205020404" pitchFamily="49" charset="0"/>
                        </a:rPr>
                        <a:t>t5</a:t>
                      </a:r>
                      <a:r>
                        <a:rPr lang="en-US" altLang="zh-CN" sz="1600" dirty="0">
                          <a:latin typeface="Courier New" panose="02070309020205020404" pitchFamily="49" charset="0"/>
                          <a:ea typeface="黑体" panose="02010609060101010101" pitchFamily="49" charset="-122"/>
                          <a:cs typeface="Courier New" panose="02070309020205020404" pitchFamily="49" charset="0"/>
                        </a:rPr>
                        <a:t>, $</a:t>
                      </a:r>
                      <a:r>
                        <a:rPr lang="en-US" altLang="zh-CN" sz="1600" dirty="0" err="1">
                          <a:latin typeface="Courier New" panose="02070309020205020404" pitchFamily="49" charset="0"/>
                          <a:ea typeface="黑体" panose="02010609060101010101" pitchFamily="49" charset="-122"/>
                          <a:cs typeface="Courier New" panose="02070309020205020404" pitchFamily="49" charset="0"/>
                        </a:rPr>
                        <a:t>t0</a:t>
                      </a:r>
                      <a:r>
                        <a:rPr lang="en-US" altLang="zh-CN" sz="1600" dirty="0">
                          <a:latin typeface="Courier New" panose="02070309020205020404" pitchFamily="49" charset="0"/>
                          <a:ea typeface="黑体" panose="02010609060101010101" pitchFamily="49" charset="-122"/>
                          <a:cs typeface="Courier New" panose="02070309020205020404" pitchFamily="49" charset="0"/>
                        </a:rPr>
                        <a:t>, $</a:t>
                      </a:r>
                      <a:r>
                        <a:rPr lang="en-US" altLang="zh-CN" sz="1600" dirty="0" err="1">
                          <a:latin typeface="Courier New" panose="02070309020205020404" pitchFamily="49" charset="0"/>
                          <a:ea typeface="黑体" panose="02010609060101010101" pitchFamily="49" charset="-122"/>
                          <a:cs typeface="Courier New" panose="02070309020205020404" pitchFamily="49" charset="0"/>
                        </a:rPr>
                        <a:t>t4</a:t>
                      </a:r>
                      <a:endParaRPr lang="en-US" altLang="zh-CN" sz="1600" dirty="0">
                        <a:latin typeface="Courier New" panose="02070309020205020404" pitchFamily="49" charset="0"/>
                        <a:ea typeface="黑体" panose="02010609060101010101" pitchFamily="49" charset="-122"/>
                        <a:cs typeface="Courier New" panose="02070309020205020404" pitchFamily="49" charset="0"/>
                      </a:endParaRPr>
                    </a:p>
                  </a:txBody>
                  <a:tcPr marL="0" marR="0" marT="36000" marB="36000" anchor="ctr">
                    <a:lnL w="19050"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600" dirty="0">
                          <a:latin typeface="Courier New" panose="02070309020205020404" pitchFamily="49" charset="0"/>
                          <a:ea typeface="黑体" panose="02010609060101010101" pitchFamily="49" charset="-122"/>
                          <a:cs typeface="Courier New" panose="02070309020205020404" pitchFamily="49" charset="0"/>
                          <a:sym typeface="Wingdings 3" panose="05040102010807070707"/>
                        </a:rPr>
                        <a:t> </a:t>
                      </a:r>
                      <a:r>
                        <a:rPr lang="en-US" altLang="zh-CN" sz="1600" dirty="0">
                          <a:latin typeface="Courier New" panose="02070309020205020404" pitchFamily="49" charset="0"/>
                          <a:ea typeface="黑体" panose="02010609060101010101" pitchFamily="49" charset="-122"/>
                          <a:cs typeface="Courier New" panose="02070309020205020404" pitchFamily="49" charset="0"/>
                          <a:sym typeface="Wingdings 3" panose="05040102010807070707"/>
                        </a:rPr>
                        <a:t>3</a:t>
                      </a:r>
                      <a:endParaRPr lang="zh-CN" altLang="en-US" sz="1600" b="1" dirty="0">
                        <a:latin typeface="Courier New" panose="02070309020205020404" pitchFamily="49" charset="0"/>
                        <a:ea typeface="黑体" panose="02010609060101010101" pitchFamily="49" charset="-122"/>
                        <a:cs typeface="Courier New" panose="02070309020205020404" pitchFamily="49" charset="0"/>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1600" dirty="0">
                          <a:latin typeface="Courier New" panose="02070309020205020404" pitchFamily="49" charset="0"/>
                          <a:ea typeface="黑体" panose="02010609060101010101" pitchFamily="49" charset="-122"/>
                          <a:cs typeface="Courier New" panose="02070309020205020404" pitchFamily="49" charset="0"/>
                          <a:sym typeface="Wingdings" panose="05000000000000000000" pitchFamily="2" charset="2"/>
                        </a:rPr>
                        <a:t>88</a:t>
                      </a:r>
                      <a:endParaRPr lang="zh-CN" altLang="en-US" sz="1600" b="0" dirty="0">
                        <a:latin typeface="Courier New" panose="02070309020205020404" pitchFamily="49" charset="0"/>
                        <a:ea typeface="黑体" panose="02010609060101010101" pitchFamily="49" charset="-122"/>
                        <a:cs typeface="Courier New" panose="02070309020205020404" pitchFamily="49" charset="0"/>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gridSpan="2">
                  <a:txBody>
                    <a:bodyPr/>
                    <a:lstStyle/>
                    <a:p>
                      <a:pPr algn="ctr"/>
                      <a:r>
                        <a:rPr lang="en-US" altLang="zh-CN" sz="1600" dirty="0">
                          <a:latin typeface="+mn-lt"/>
                          <a:ea typeface="黑体" panose="02010609060101010101" pitchFamily="49" charset="-122"/>
                        </a:rPr>
                        <a:t>and</a:t>
                      </a:r>
                      <a:endParaRPr lang="zh-CN" altLang="en-US" sz="1600" dirty="0">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zh-CN"/>
                    </a:p>
                  </a:txBody>
                  <a:tcPr/>
                </a:tc>
                <a:tc gridSpan="2">
                  <a:txBody>
                    <a:bodyPr/>
                    <a:lstStyle/>
                    <a:p>
                      <a:pPr algn="ctr"/>
                      <a:r>
                        <a:rPr lang="en-US" altLang="zh-CN" sz="1600" b="1" dirty="0">
                          <a:solidFill>
                            <a:srgbClr val="00B050"/>
                          </a:solidFill>
                          <a:latin typeface="+mn-lt"/>
                          <a:ea typeface="黑体" panose="02010609060101010101" pitchFamily="49" charset="-122"/>
                        </a:rPr>
                        <a:t>sub</a:t>
                      </a:r>
                      <a:endParaRPr lang="zh-CN" altLang="en-US" sz="1600" b="1" dirty="0">
                        <a:solidFill>
                          <a:srgbClr val="00B050"/>
                        </a:solidFill>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zh-CN"/>
                    </a:p>
                  </a:txBody>
                  <a:tcPr/>
                </a:tc>
                <a:tc gridSpan="2">
                  <a:txBody>
                    <a:bodyPr/>
                    <a:lstStyle/>
                    <a:p>
                      <a:pPr algn="ctr"/>
                      <a:r>
                        <a:rPr lang="en-US" altLang="zh-CN" sz="1600" b="1" dirty="0" err="1">
                          <a:solidFill>
                            <a:srgbClr val="FF0000"/>
                          </a:solidFill>
                          <a:latin typeface="+mn-lt"/>
                          <a:ea typeface="黑体" panose="02010609060101010101" pitchFamily="49" charset="-122"/>
                        </a:rPr>
                        <a:t>nop</a:t>
                      </a:r>
                      <a:endParaRPr lang="zh-CN" altLang="en-US" sz="1600" b="1" dirty="0">
                        <a:solidFill>
                          <a:srgbClr val="FF0000"/>
                        </a:solidFill>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hMerge="1">
                  <a:txBody>
                    <a:bodyPr/>
                    <a:lstStyle/>
                    <a:p>
                      <a:endParaRPr lang="zh-CN"/>
                    </a:p>
                  </a:txBody>
                  <a:tcPr/>
                </a:tc>
                <a:tc gridSpan="2">
                  <a:txBody>
                    <a:bodyPr/>
                    <a:lstStyle/>
                    <a:p>
                      <a:pPr algn="ctr"/>
                      <a:r>
                        <a:rPr lang="en-US" altLang="zh-CN" sz="1600" b="1" dirty="0" err="1">
                          <a:solidFill>
                            <a:srgbClr val="00B050"/>
                          </a:solidFill>
                          <a:latin typeface="+mn-lt"/>
                          <a:ea typeface="黑体" panose="02010609060101010101" pitchFamily="49" charset="-122"/>
                        </a:rPr>
                        <a:t>lw</a:t>
                      </a:r>
                      <a:endParaRPr lang="zh-CN" altLang="en-US" sz="1600" b="1" dirty="0">
                        <a:solidFill>
                          <a:srgbClr val="00B050"/>
                        </a:solidFill>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hMerge="1">
                  <a:txBody>
                    <a:bodyPr/>
                    <a:lstStyle/>
                    <a:p>
                      <a:endParaRPr lang="zh-CN"/>
                    </a:p>
                  </a:txBody>
                  <a:tcPr/>
                </a:tc>
                <a:tc gridSpan="2">
                  <a:txBody>
                    <a:bodyPr/>
                    <a:lstStyle/>
                    <a:p>
                      <a:pPr algn="ctr"/>
                      <a:endParaRPr lang="zh-CN" altLang="en-US" sz="1600" b="1" dirty="0">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zh-CN"/>
                    </a:p>
                  </a:txBody>
                  <a:tcPr/>
                </a:tc>
                <a:tc gridSpan="2">
                  <a:txBody>
                    <a:bodyPr/>
                    <a:lstStyle/>
                    <a:p>
                      <a:pPr algn="ctr"/>
                      <a:endParaRPr lang="zh-CN" altLang="en-US" sz="1600" b="1" dirty="0">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zh-CN"/>
                    </a:p>
                  </a:txBody>
                  <a:tcPr/>
                </a:tc>
                <a:extLst>
                  <a:ext uri="{0D108BD9-81ED-4DB2-BD59-A6C34878D82A}">
                    <a16:rowId xmlns:a16="http://schemas.microsoft.com/office/drawing/2014/main" val="10004"/>
                  </a:ext>
                </a:extLst>
              </a:tr>
              <a:tr h="316230">
                <a:tc>
                  <a:txBody>
                    <a:bodyPr/>
                    <a:lstStyle/>
                    <a:p>
                      <a:pPr algn="ctr"/>
                      <a:r>
                        <a:rPr lang="en-US" altLang="zh-CN" sz="1600" dirty="0">
                          <a:latin typeface="+mn-lt"/>
                          <a:ea typeface="黑体" panose="02010609060101010101" pitchFamily="49" charset="-122"/>
                        </a:rPr>
                        <a:t>12</a:t>
                      </a:r>
                      <a:endParaRPr lang="zh-CN" altLang="en-US" sz="1600" dirty="0">
                        <a:latin typeface="+mn-lt"/>
                        <a:ea typeface="黑体" panose="02010609060101010101" pitchFamily="49" charset="-122"/>
                        <a:cs typeface="Courier New" panose="02070309020205020404" pitchFamily="49" charset="0"/>
                      </a:endParaRPr>
                    </a:p>
                  </a:txBody>
                  <a:tcPr marL="0" marR="0" marT="36000" marB="3600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altLang="zh-CN" sz="1600" dirty="0">
                          <a:latin typeface="Courier New" panose="02070309020205020404" pitchFamily="49" charset="0"/>
                          <a:ea typeface="黑体" panose="02010609060101010101" pitchFamily="49" charset="-122"/>
                          <a:cs typeface="Courier New" panose="02070309020205020404" pitchFamily="49" charset="0"/>
                        </a:rPr>
                        <a:t>or  $</a:t>
                      </a:r>
                      <a:r>
                        <a:rPr lang="en-US" altLang="zh-CN" sz="1600" dirty="0" err="1">
                          <a:latin typeface="Courier New" panose="02070309020205020404" pitchFamily="49" charset="0"/>
                          <a:ea typeface="黑体" panose="02010609060101010101" pitchFamily="49" charset="-122"/>
                          <a:cs typeface="Courier New" panose="02070309020205020404" pitchFamily="49" charset="0"/>
                        </a:rPr>
                        <a:t>t7</a:t>
                      </a:r>
                      <a:r>
                        <a:rPr lang="en-US" altLang="zh-CN" sz="1600" dirty="0">
                          <a:latin typeface="Courier New" panose="02070309020205020404" pitchFamily="49" charset="0"/>
                          <a:ea typeface="黑体" panose="02010609060101010101" pitchFamily="49" charset="-122"/>
                          <a:cs typeface="Courier New" panose="02070309020205020404" pitchFamily="49" charset="0"/>
                        </a:rPr>
                        <a:t>, $</a:t>
                      </a:r>
                      <a:r>
                        <a:rPr lang="en-US" altLang="zh-CN" sz="1600" dirty="0" err="1">
                          <a:latin typeface="Courier New" panose="02070309020205020404" pitchFamily="49" charset="0"/>
                          <a:ea typeface="黑体" panose="02010609060101010101" pitchFamily="49" charset="-122"/>
                          <a:cs typeface="Courier New" panose="02070309020205020404" pitchFamily="49" charset="0"/>
                        </a:rPr>
                        <a:t>t0</a:t>
                      </a:r>
                      <a:r>
                        <a:rPr lang="en-US" altLang="zh-CN" sz="1600" dirty="0">
                          <a:latin typeface="Courier New" panose="02070309020205020404" pitchFamily="49" charset="0"/>
                          <a:ea typeface="黑体" panose="02010609060101010101" pitchFamily="49" charset="-122"/>
                          <a:cs typeface="Courier New" panose="02070309020205020404" pitchFamily="49" charset="0"/>
                        </a:rPr>
                        <a:t>, $</a:t>
                      </a:r>
                      <a:r>
                        <a:rPr lang="en-US" altLang="zh-CN" sz="1600" dirty="0" err="1">
                          <a:latin typeface="Courier New" panose="02070309020205020404" pitchFamily="49" charset="0"/>
                          <a:ea typeface="黑体" panose="02010609060101010101" pitchFamily="49" charset="-122"/>
                          <a:cs typeface="Courier New" panose="02070309020205020404" pitchFamily="49" charset="0"/>
                        </a:rPr>
                        <a:t>t6</a:t>
                      </a:r>
                      <a:endParaRPr lang="en-US" altLang="zh-CN" sz="1600" dirty="0">
                        <a:latin typeface="Courier New" panose="02070309020205020404" pitchFamily="49" charset="0"/>
                        <a:ea typeface="黑体" panose="02010609060101010101" pitchFamily="49" charset="-122"/>
                        <a:cs typeface="Courier New" panose="02070309020205020404" pitchFamily="49" charset="0"/>
                      </a:endParaRPr>
                    </a:p>
                  </a:txBody>
                  <a:tcPr marL="0" marR="0" marT="36000" marB="36000" anchor="ctr">
                    <a:lnL w="19050"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endParaRPr lang="zh-CN" altLang="en-US" sz="1600" b="1" dirty="0">
                        <a:latin typeface="Courier New" panose="02070309020205020404" pitchFamily="49" charset="0"/>
                        <a:ea typeface="黑体" panose="02010609060101010101" pitchFamily="49" charset="-122"/>
                        <a:cs typeface="Courier New" panose="02070309020205020404" pitchFamily="49" charset="0"/>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endParaRPr lang="zh-CN" altLang="en-US" sz="1600" b="0" dirty="0">
                        <a:latin typeface="Courier New" panose="02070309020205020404" pitchFamily="49" charset="0"/>
                        <a:ea typeface="黑体" panose="02010609060101010101" pitchFamily="49" charset="-122"/>
                        <a:cs typeface="Courier New" panose="02070309020205020404" pitchFamily="49" charset="0"/>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gridSpan="2">
                  <a:txBody>
                    <a:bodyPr/>
                    <a:lstStyle/>
                    <a:p>
                      <a:pPr algn="ctr"/>
                      <a:endParaRPr lang="zh-CN" altLang="en-US" sz="1600" dirty="0">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zh-CN"/>
                    </a:p>
                  </a:txBody>
                  <a:tcPr/>
                </a:tc>
                <a:tc gridSpan="2">
                  <a:txBody>
                    <a:bodyPr/>
                    <a:lstStyle/>
                    <a:p>
                      <a:pPr algn="ctr"/>
                      <a:endParaRPr lang="zh-CN" altLang="en-US" sz="1600" b="1" dirty="0">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zh-CN"/>
                    </a:p>
                  </a:txBody>
                  <a:tcPr/>
                </a:tc>
                <a:tc gridSpan="2">
                  <a:txBody>
                    <a:bodyPr/>
                    <a:lstStyle/>
                    <a:p>
                      <a:pPr algn="ctr"/>
                      <a:endParaRPr lang="zh-CN" altLang="en-US" sz="1600" b="1" dirty="0">
                        <a:solidFill>
                          <a:srgbClr val="00B050"/>
                        </a:solidFill>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zh-CN"/>
                    </a:p>
                  </a:txBody>
                  <a:tcPr/>
                </a:tc>
                <a:tc gridSpan="2">
                  <a:txBody>
                    <a:bodyPr/>
                    <a:lstStyle/>
                    <a:p>
                      <a:pPr algn="ctr"/>
                      <a:endParaRPr lang="zh-CN" altLang="en-US" sz="1600" b="1" dirty="0">
                        <a:solidFill>
                          <a:srgbClr val="FF0000"/>
                        </a:solidFill>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zh-CN"/>
                    </a:p>
                  </a:txBody>
                  <a:tcPr/>
                </a:tc>
                <a:tc gridSpan="2">
                  <a:txBody>
                    <a:bodyPr/>
                    <a:lstStyle/>
                    <a:p>
                      <a:pPr algn="ctr"/>
                      <a:endParaRPr lang="zh-CN" altLang="en-US" sz="1600" b="1" dirty="0">
                        <a:solidFill>
                          <a:srgbClr val="00B050"/>
                        </a:solidFill>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zh-CN"/>
                    </a:p>
                  </a:txBody>
                  <a:tcPr/>
                </a:tc>
                <a:tc gridSpan="2">
                  <a:txBody>
                    <a:bodyPr/>
                    <a:lstStyle/>
                    <a:p>
                      <a:pPr algn="ctr"/>
                      <a:endParaRPr lang="zh-CN" altLang="en-US" sz="1600" b="1" dirty="0">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zh-CN"/>
                    </a:p>
                  </a:txBody>
                  <a:tcPr/>
                </a:tc>
                <a:extLst>
                  <a:ext uri="{0D108BD9-81ED-4DB2-BD59-A6C34878D82A}">
                    <a16:rowId xmlns:a16="http://schemas.microsoft.com/office/drawing/2014/main" val="10005"/>
                  </a:ext>
                </a:extLst>
              </a:tr>
              <a:tr h="316230">
                <a:tc>
                  <a:txBody>
                    <a:bodyPr/>
                    <a:lstStyle/>
                    <a:p>
                      <a:pPr algn="ctr"/>
                      <a:r>
                        <a:rPr lang="en-US" altLang="zh-CN" sz="1600" dirty="0">
                          <a:latin typeface="+mn-lt"/>
                          <a:ea typeface="黑体" panose="02010609060101010101" pitchFamily="49" charset="-122"/>
                          <a:cs typeface="Courier New" panose="02070309020205020404" pitchFamily="49" charset="0"/>
                        </a:rPr>
                        <a:t>16</a:t>
                      </a:r>
                      <a:endParaRPr lang="zh-CN" altLang="en-US" sz="1600" dirty="0">
                        <a:latin typeface="+mn-lt"/>
                        <a:ea typeface="黑体" panose="02010609060101010101" pitchFamily="49" charset="-122"/>
                        <a:cs typeface="Courier New" panose="02070309020205020404" pitchFamily="49" charset="0"/>
                      </a:endParaRPr>
                    </a:p>
                  </a:txBody>
                  <a:tcPr marL="0" marR="0" marT="36000" marB="3600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just" defTabSz="914400" rtl="0" eaLnBrk="1" fontAlgn="auto" latinLnBrk="0" hangingPunct="1">
                        <a:lnSpc>
                          <a:spcPct val="100000"/>
                        </a:lnSpc>
                        <a:spcBef>
                          <a:spcPts val="0"/>
                        </a:spcBef>
                        <a:spcAft>
                          <a:spcPts val="0"/>
                        </a:spcAft>
                        <a:buClrTx/>
                        <a:buSzTx/>
                        <a:buFontTx/>
                        <a:buNone/>
                        <a:defRPr/>
                      </a:pPr>
                      <a:r>
                        <a:rPr lang="en-US" altLang="zh-CN" sz="1600" dirty="0">
                          <a:latin typeface="Courier New" panose="02070309020205020404" pitchFamily="49" charset="0"/>
                          <a:ea typeface="黑体" panose="02010609060101010101" pitchFamily="49" charset="-122"/>
                          <a:cs typeface="Courier New" panose="02070309020205020404" pitchFamily="49" charset="0"/>
                        </a:rPr>
                        <a:t>add $</a:t>
                      </a:r>
                      <a:r>
                        <a:rPr lang="en-US" altLang="zh-CN" sz="1600" dirty="0" err="1">
                          <a:latin typeface="Courier New" panose="02070309020205020404" pitchFamily="49" charset="0"/>
                          <a:ea typeface="黑体" panose="02010609060101010101" pitchFamily="49" charset="-122"/>
                          <a:cs typeface="Courier New" panose="02070309020205020404" pitchFamily="49" charset="0"/>
                        </a:rPr>
                        <a:t>t1</a:t>
                      </a:r>
                      <a:r>
                        <a:rPr lang="en-US" altLang="zh-CN" sz="1600" dirty="0">
                          <a:latin typeface="Courier New" panose="02070309020205020404" pitchFamily="49" charset="0"/>
                          <a:ea typeface="黑体" panose="02010609060101010101" pitchFamily="49" charset="-122"/>
                          <a:cs typeface="Courier New" panose="02070309020205020404" pitchFamily="49" charset="0"/>
                        </a:rPr>
                        <a:t>, $</a:t>
                      </a:r>
                      <a:r>
                        <a:rPr lang="en-US" altLang="zh-CN" sz="1600" dirty="0" err="1">
                          <a:latin typeface="Courier New" panose="02070309020205020404" pitchFamily="49" charset="0"/>
                          <a:ea typeface="黑体" panose="02010609060101010101" pitchFamily="49" charset="-122"/>
                          <a:cs typeface="Courier New" panose="02070309020205020404" pitchFamily="49" charset="0"/>
                        </a:rPr>
                        <a:t>t2</a:t>
                      </a:r>
                      <a:r>
                        <a:rPr lang="en-US" altLang="zh-CN" sz="1600" dirty="0">
                          <a:latin typeface="Courier New" panose="02070309020205020404" pitchFamily="49" charset="0"/>
                          <a:ea typeface="黑体" panose="02010609060101010101" pitchFamily="49" charset="-122"/>
                          <a:cs typeface="Courier New" panose="02070309020205020404" pitchFamily="49" charset="0"/>
                        </a:rPr>
                        <a:t>, $</a:t>
                      </a:r>
                      <a:r>
                        <a:rPr lang="en-US" altLang="zh-CN" sz="1600" dirty="0" err="1">
                          <a:latin typeface="Courier New" panose="02070309020205020404" pitchFamily="49" charset="0"/>
                          <a:ea typeface="黑体" panose="02010609060101010101" pitchFamily="49" charset="-122"/>
                          <a:cs typeface="Courier New" panose="02070309020205020404" pitchFamily="49" charset="0"/>
                        </a:rPr>
                        <a:t>t3</a:t>
                      </a:r>
                      <a:endParaRPr lang="zh-CN" altLang="en-US" sz="1600" dirty="0">
                        <a:latin typeface="Courier New" panose="02070309020205020404" pitchFamily="49" charset="0"/>
                        <a:ea typeface="黑体" panose="02010609060101010101" pitchFamily="49" charset="-122"/>
                        <a:cs typeface="Courier New" panose="02070309020205020404" pitchFamily="49" charset="0"/>
                      </a:endParaRPr>
                    </a:p>
                  </a:txBody>
                  <a:tcPr marL="0" marR="0" marT="36000" marB="36000" anchor="ctr">
                    <a:lnL w="19050"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endParaRPr lang="zh-CN" altLang="en-US" sz="1600" b="1" dirty="0">
                        <a:latin typeface="Courier New" panose="02070309020205020404" pitchFamily="49" charset="0"/>
                        <a:ea typeface="黑体" panose="02010609060101010101" pitchFamily="49" charset="-122"/>
                        <a:cs typeface="Courier New" panose="02070309020205020404" pitchFamily="49" charset="0"/>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endParaRPr lang="zh-CN" altLang="en-US" sz="1600" b="0" dirty="0">
                        <a:latin typeface="Courier New" panose="02070309020205020404" pitchFamily="49" charset="0"/>
                        <a:ea typeface="黑体" panose="02010609060101010101" pitchFamily="49" charset="-122"/>
                        <a:cs typeface="Courier New" panose="02070309020205020404" pitchFamily="49" charset="0"/>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gridSpan="2">
                  <a:txBody>
                    <a:bodyPr/>
                    <a:lstStyle/>
                    <a:p>
                      <a:pPr algn="ctr"/>
                      <a:endParaRPr lang="zh-CN" altLang="en-US" sz="1600" dirty="0">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zh-CN"/>
                    </a:p>
                  </a:txBody>
                  <a:tcPr/>
                </a:tc>
                <a:tc gridSpan="2">
                  <a:txBody>
                    <a:bodyPr/>
                    <a:lstStyle/>
                    <a:p>
                      <a:pPr algn="ctr"/>
                      <a:endParaRPr lang="zh-CN" altLang="en-US" sz="1600" b="1" dirty="0">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zh-CN"/>
                    </a:p>
                  </a:txBody>
                  <a:tcPr/>
                </a:tc>
                <a:tc gridSpan="2">
                  <a:txBody>
                    <a:bodyPr/>
                    <a:lstStyle/>
                    <a:p>
                      <a:pPr algn="ctr"/>
                      <a:endParaRPr lang="zh-CN" altLang="en-US" sz="1600" b="1" dirty="0">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zh-CN"/>
                    </a:p>
                  </a:txBody>
                  <a:tcPr/>
                </a:tc>
                <a:tc gridSpan="2">
                  <a:txBody>
                    <a:bodyPr/>
                    <a:lstStyle/>
                    <a:p>
                      <a:pPr algn="ctr"/>
                      <a:endParaRPr lang="zh-CN" altLang="en-US" sz="1600" b="1" dirty="0">
                        <a:solidFill>
                          <a:srgbClr val="00B050"/>
                        </a:solidFill>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zh-CN"/>
                    </a:p>
                  </a:txBody>
                  <a:tcPr/>
                </a:tc>
                <a:tc gridSpan="2">
                  <a:txBody>
                    <a:bodyPr/>
                    <a:lstStyle/>
                    <a:p>
                      <a:pPr algn="ctr"/>
                      <a:endParaRPr lang="zh-CN" altLang="en-US" sz="1600" b="1" dirty="0">
                        <a:solidFill>
                          <a:srgbClr val="FF0000"/>
                        </a:solidFill>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zh-CN"/>
                    </a:p>
                  </a:txBody>
                  <a:tcPr/>
                </a:tc>
                <a:tc gridSpan="2">
                  <a:txBody>
                    <a:bodyPr/>
                    <a:lstStyle/>
                    <a:p>
                      <a:pPr algn="ctr"/>
                      <a:endParaRPr lang="zh-CN" altLang="en-US" sz="1600" b="1" dirty="0">
                        <a:solidFill>
                          <a:srgbClr val="00B050"/>
                        </a:solidFill>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zh-CN"/>
                    </a:p>
                  </a:txBody>
                  <a:tcPr/>
                </a:tc>
                <a:extLst>
                  <a:ext uri="{0D108BD9-81ED-4DB2-BD59-A6C34878D82A}">
                    <a16:rowId xmlns:a16="http://schemas.microsoft.com/office/drawing/2014/main" val="10006"/>
                  </a:ext>
                </a:extLst>
              </a:tr>
            </a:tbl>
          </a:graphicData>
        </a:graphic>
      </p:graphicFrame>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0" y="222885"/>
            <a:ext cx="7010400" cy="371475"/>
          </a:xfrm>
        </p:spPr>
        <p:txBody>
          <a:bodyPr/>
          <a:lstStyle/>
          <a:p>
            <a:r>
              <a:rPr lang="en-US" altLang="zh-CN" dirty="0"/>
              <a:t>load</a:t>
            </a:r>
            <a:r>
              <a:rPr lang="zh-CN" altLang="en-US" dirty="0"/>
              <a:t>导致的数据冒险：</a:t>
            </a:r>
            <a:r>
              <a:rPr lang="en-US" altLang="zh-CN" dirty="0" err="1"/>
              <a:t>Clk4</a:t>
            </a:r>
            <a:r>
              <a:rPr lang="zh-CN" altLang="en-US" dirty="0"/>
              <a:t>上升沿后</a:t>
            </a:r>
          </a:p>
        </p:txBody>
      </p:sp>
      <p:sp>
        <p:nvSpPr>
          <p:cNvPr id="135" name="内容占位符 2"/>
          <p:cNvSpPr>
            <a:spLocks noGrp="1"/>
          </p:cNvSpPr>
          <p:nvPr>
            <p:ph idx="4294967295"/>
          </p:nvPr>
        </p:nvSpPr>
        <p:spPr>
          <a:xfrm>
            <a:off x="446405" y="833755"/>
            <a:ext cx="8929370" cy="2007235"/>
          </a:xfrm>
        </p:spPr>
        <p:txBody>
          <a:bodyPr>
            <a:normAutofit/>
          </a:bodyPr>
          <a:lstStyle/>
          <a:p>
            <a:r>
              <a:rPr lang="zh-CN" altLang="en-US" dirty="0"/>
              <a:t>指令流</a:t>
            </a:r>
            <a:endParaRPr lang="en-US" altLang="zh-CN" dirty="0"/>
          </a:p>
          <a:p>
            <a:pPr lvl="1"/>
            <a:r>
              <a:rPr lang="en-US" altLang="zh-CN" dirty="0" err="1"/>
              <a:t>lw</a:t>
            </a:r>
            <a:r>
              <a:rPr lang="zh-CN" altLang="en-US" dirty="0"/>
              <a:t>：结果存入</a:t>
            </a:r>
            <a:r>
              <a:rPr lang="en-US" altLang="zh-CN" dirty="0"/>
              <a:t>MEM/WB</a:t>
            </a:r>
            <a:r>
              <a:rPr lang="zh-CN" altLang="en-US" dirty="0"/>
              <a:t>。</a:t>
            </a:r>
            <a:endParaRPr lang="en-US" altLang="zh-CN" dirty="0"/>
          </a:p>
          <a:p>
            <a:pPr lvl="1"/>
            <a:r>
              <a:rPr lang="en-US" altLang="zh-CN" dirty="0"/>
              <a:t>sub</a:t>
            </a:r>
            <a:r>
              <a:rPr lang="zh-CN" altLang="en-US" dirty="0"/>
              <a:t>：进入</a:t>
            </a:r>
            <a:r>
              <a:rPr lang="en-US" altLang="zh-CN" dirty="0"/>
              <a:t>ID/EX</a:t>
            </a:r>
            <a:r>
              <a:rPr lang="zh-CN" altLang="en-US" dirty="0"/>
              <a:t>。</a:t>
            </a:r>
            <a:r>
              <a:rPr lang="en-US" altLang="zh-CN" dirty="0"/>
              <a:t>ALU</a:t>
            </a:r>
            <a:r>
              <a:rPr lang="zh-CN" altLang="en-US" dirty="0"/>
              <a:t>的操作数可以从</a:t>
            </a:r>
            <a:r>
              <a:rPr lang="en-US" altLang="zh-CN" dirty="0"/>
              <a:t>MEM/WB</a:t>
            </a:r>
            <a:r>
              <a:rPr lang="zh-CN" altLang="en-US" dirty="0"/>
              <a:t>转发</a:t>
            </a:r>
            <a:endParaRPr lang="en-US" altLang="zh-CN" dirty="0"/>
          </a:p>
          <a:p>
            <a:r>
              <a:rPr lang="zh-CN" altLang="en-US" dirty="0"/>
              <a:t>执行动作</a:t>
            </a:r>
            <a:endParaRPr lang="en-US" altLang="zh-CN" dirty="0"/>
          </a:p>
          <a:p>
            <a:pPr lvl="1"/>
            <a:r>
              <a:rPr lang="zh-CN" altLang="en-US" dirty="0"/>
              <a:t>控制</a:t>
            </a:r>
            <a:r>
              <a:rPr lang="en-US" altLang="zh-CN" dirty="0"/>
              <a:t>MUX</a:t>
            </a:r>
            <a:r>
              <a:rPr lang="zh-CN" altLang="en-US" dirty="0"/>
              <a:t>，使得</a:t>
            </a:r>
            <a:r>
              <a:rPr lang="en-US" altLang="zh-CN" dirty="0"/>
              <a:t>MEM/WB</a:t>
            </a:r>
            <a:r>
              <a:rPr lang="zh-CN" altLang="en-US" dirty="0"/>
              <a:t>输入到</a:t>
            </a:r>
            <a:r>
              <a:rPr lang="en-US" altLang="zh-CN" dirty="0" err="1"/>
              <a:t>ALU</a:t>
            </a:r>
            <a:endParaRPr lang="en-US" altLang="zh-CN" dirty="0"/>
          </a:p>
        </p:txBody>
      </p:sp>
      <p:graphicFrame>
        <p:nvGraphicFramePr>
          <p:cNvPr id="7" name="表格 6"/>
          <p:cNvGraphicFramePr>
            <a:graphicFrameLocks noGrp="1"/>
          </p:cNvGraphicFramePr>
          <p:nvPr>
            <p:custDataLst>
              <p:tags r:id="rId1"/>
            </p:custDataLst>
          </p:nvPr>
        </p:nvGraphicFramePr>
        <p:xfrm>
          <a:off x="1499424" y="3236998"/>
          <a:ext cx="8983345" cy="2711450"/>
        </p:xfrm>
        <a:graphic>
          <a:graphicData uri="http://schemas.openxmlformats.org/drawingml/2006/table">
            <a:tbl>
              <a:tblPr firstRow="1" bandRow="1">
                <a:tableStyleId>{5940675A-B579-460E-94D1-54222C63F5DA}</a:tableStyleId>
              </a:tblPr>
              <a:tblGrid>
                <a:gridCol w="431800">
                  <a:extLst>
                    <a:ext uri="{9D8B030D-6E8A-4147-A177-3AD203B41FA5}">
                      <a16:colId xmlns:a16="http://schemas.microsoft.com/office/drawing/2014/main" val="20000"/>
                    </a:ext>
                  </a:extLst>
                </a:gridCol>
                <a:gridCol w="2196465">
                  <a:extLst>
                    <a:ext uri="{9D8B030D-6E8A-4147-A177-3AD203B41FA5}">
                      <a16:colId xmlns:a16="http://schemas.microsoft.com/office/drawing/2014/main" val="20001"/>
                    </a:ext>
                  </a:extLst>
                </a:gridCol>
                <a:gridCol w="467995">
                  <a:extLst>
                    <a:ext uri="{9D8B030D-6E8A-4147-A177-3AD203B41FA5}">
                      <a16:colId xmlns:a16="http://schemas.microsoft.com/office/drawing/2014/main" val="20002"/>
                    </a:ext>
                  </a:extLst>
                </a:gridCol>
                <a:gridCol w="791845">
                  <a:extLst>
                    <a:ext uri="{9D8B030D-6E8A-4147-A177-3AD203B41FA5}">
                      <a16:colId xmlns:a16="http://schemas.microsoft.com/office/drawing/2014/main" val="20003"/>
                    </a:ext>
                  </a:extLst>
                </a:gridCol>
                <a:gridCol w="458470">
                  <a:extLst>
                    <a:ext uri="{9D8B030D-6E8A-4147-A177-3AD203B41FA5}">
                      <a16:colId xmlns:a16="http://schemas.microsoft.com/office/drawing/2014/main" val="20004"/>
                    </a:ext>
                  </a:extLst>
                </a:gridCol>
                <a:gridCol w="474980">
                  <a:extLst>
                    <a:ext uri="{9D8B030D-6E8A-4147-A177-3AD203B41FA5}">
                      <a16:colId xmlns:a16="http://schemas.microsoft.com/office/drawing/2014/main" val="20005"/>
                    </a:ext>
                  </a:extLst>
                </a:gridCol>
                <a:gridCol w="403225">
                  <a:extLst>
                    <a:ext uri="{9D8B030D-6E8A-4147-A177-3AD203B41FA5}">
                      <a16:colId xmlns:a16="http://schemas.microsoft.com/office/drawing/2014/main" val="20006"/>
                    </a:ext>
                  </a:extLst>
                </a:gridCol>
                <a:gridCol w="403225">
                  <a:extLst>
                    <a:ext uri="{9D8B030D-6E8A-4147-A177-3AD203B41FA5}">
                      <a16:colId xmlns:a16="http://schemas.microsoft.com/office/drawing/2014/main" val="20007"/>
                    </a:ext>
                  </a:extLst>
                </a:gridCol>
                <a:gridCol w="403225">
                  <a:extLst>
                    <a:ext uri="{9D8B030D-6E8A-4147-A177-3AD203B41FA5}">
                      <a16:colId xmlns:a16="http://schemas.microsoft.com/office/drawing/2014/main" val="20008"/>
                    </a:ext>
                  </a:extLst>
                </a:gridCol>
                <a:gridCol w="403225">
                  <a:extLst>
                    <a:ext uri="{9D8B030D-6E8A-4147-A177-3AD203B41FA5}">
                      <a16:colId xmlns:a16="http://schemas.microsoft.com/office/drawing/2014/main" val="20009"/>
                    </a:ext>
                  </a:extLst>
                </a:gridCol>
                <a:gridCol w="403225">
                  <a:extLst>
                    <a:ext uri="{9D8B030D-6E8A-4147-A177-3AD203B41FA5}">
                      <a16:colId xmlns:a16="http://schemas.microsoft.com/office/drawing/2014/main" val="20010"/>
                    </a:ext>
                  </a:extLst>
                </a:gridCol>
                <a:gridCol w="403225">
                  <a:extLst>
                    <a:ext uri="{9D8B030D-6E8A-4147-A177-3AD203B41FA5}">
                      <a16:colId xmlns:a16="http://schemas.microsoft.com/office/drawing/2014/main" val="20011"/>
                    </a:ext>
                  </a:extLst>
                </a:gridCol>
                <a:gridCol w="467995">
                  <a:extLst>
                    <a:ext uri="{9D8B030D-6E8A-4147-A177-3AD203B41FA5}">
                      <a16:colId xmlns:a16="http://schemas.microsoft.com/office/drawing/2014/main" val="20012"/>
                    </a:ext>
                  </a:extLst>
                </a:gridCol>
                <a:gridCol w="467995">
                  <a:extLst>
                    <a:ext uri="{9D8B030D-6E8A-4147-A177-3AD203B41FA5}">
                      <a16:colId xmlns:a16="http://schemas.microsoft.com/office/drawing/2014/main" val="20013"/>
                    </a:ext>
                  </a:extLst>
                </a:gridCol>
                <a:gridCol w="403225">
                  <a:extLst>
                    <a:ext uri="{9D8B030D-6E8A-4147-A177-3AD203B41FA5}">
                      <a16:colId xmlns:a16="http://schemas.microsoft.com/office/drawing/2014/main" val="20014"/>
                    </a:ext>
                  </a:extLst>
                </a:gridCol>
                <a:gridCol w="403225">
                  <a:extLst>
                    <a:ext uri="{9D8B030D-6E8A-4147-A177-3AD203B41FA5}">
                      <a16:colId xmlns:a16="http://schemas.microsoft.com/office/drawing/2014/main" val="20015"/>
                    </a:ext>
                  </a:extLst>
                </a:gridCol>
              </a:tblGrid>
              <a:tr h="326390">
                <a:tc>
                  <a:txBody>
                    <a:bodyPr/>
                    <a:lstStyle/>
                    <a:p>
                      <a:pPr algn="ctr"/>
                      <a:endParaRPr lang="zh-CN" altLang="en-US" sz="1600" b="0" dirty="0">
                        <a:latin typeface="+mn-lt"/>
                        <a:ea typeface="黑体" panose="02010609060101010101" pitchFamily="49" charset="-122"/>
                        <a:cs typeface="Times New Roman" panose="02020603050405020304" pitchFamily="18" charset="0"/>
                      </a:endParaRPr>
                    </a:p>
                  </a:txBody>
                  <a:tcPr marL="36000" marR="36000" marT="36000" marB="3600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tcPr>
                </a:tc>
                <a:tc>
                  <a:txBody>
                    <a:bodyPr/>
                    <a:lstStyle/>
                    <a:p>
                      <a:pPr algn="ctr"/>
                      <a:endParaRPr lang="zh-CN" altLang="en-US" sz="1600" b="0" dirty="0">
                        <a:latin typeface="+mn-lt"/>
                        <a:ea typeface="黑体" panose="02010609060101010101" pitchFamily="49" charset="-122"/>
                        <a:cs typeface="Times New Roman" panose="02020603050405020304" pitchFamily="18" charset="0"/>
                      </a:endParaRPr>
                    </a:p>
                  </a:txBody>
                  <a:tcPr marL="36000" marR="36000" marT="36000" marB="3600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tcPr>
                </a:tc>
                <a:tc gridSpan="2">
                  <a:txBody>
                    <a:bodyPr/>
                    <a:lstStyle/>
                    <a:p>
                      <a:pPr algn="ctr"/>
                      <a:endParaRPr lang="zh-CN" altLang="en-US" sz="1600" b="0" dirty="0">
                        <a:latin typeface="+mn-lt"/>
                        <a:ea typeface="黑体" panose="02010609060101010101" pitchFamily="49" charset="-122"/>
                        <a:cs typeface="Times New Roman" panose="02020603050405020304" pitchFamily="18" charset="0"/>
                      </a:endParaRPr>
                    </a:p>
                  </a:txBody>
                  <a:tcPr marL="36000" marR="36000" marT="36000" marB="3600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zh-CN"/>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a:endParaRPr lang="zh-CN" altLang="en-US" sz="1600" b="0" dirty="0">
                        <a:latin typeface="+mn-lt"/>
                        <a:ea typeface="黑体" panose="02010609060101010101" pitchFamily="49" charset="-122"/>
                        <a:cs typeface="Times New Roman" panose="02020603050405020304" pitchFamily="18" charset="0"/>
                      </a:endParaRPr>
                    </a:p>
                  </a:txBody>
                  <a:tcPr marL="36000" marR="36000" marT="36000" marB="36000" anchor="ctr">
                    <a:lnL w="19050"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tx1"/>
                      </a:solidFill>
                      <a:prstDash val="solid"/>
                      <a:round/>
                      <a:headEnd type="none" w="med" len="med"/>
                      <a:tailEnd type="none" w="med" len="med"/>
                    </a:lnB>
                  </a:tcPr>
                </a:tc>
                <a:tc gridSpan="2">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1600">
                          <a:latin typeface="+mn-lt"/>
                          <a:ea typeface="黑体" panose="02010609060101010101" pitchFamily="49" charset="-122"/>
                        </a:rPr>
                        <a:t>IF</a:t>
                      </a:r>
                      <a:r>
                        <a:rPr lang="zh-CN" altLang="en-US" sz="1600" dirty="0">
                          <a:latin typeface="+mn-lt"/>
                          <a:ea typeface="黑体" panose="02010609060101010101" pitchFamily="49" charset="-122"/>
                        </a:rPr>
                        <a:t>级</a:t>
                      </a:r>
                      <a:endParaRPr lang="zh-CN" altLang="en-US" sz="1600" b="0" dirty="0">
                        <a:latin typeface="+mn-lt"/>
                        <a:ea typeface="黑体" panose="02010609060101010101" pitchFamily="49" charset="-122"/>
                        <a:cs typeface="Times New Roman" panose="02020603050405020304" pitchFamily="18" charset="0"/>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zh-CN"/>
                    </a:p>
                  </a:txBody>
                  <a:tcPr marL="36000" marR="36000" marT="36000" marB="36000" anchor="ctr"/>
                </a:tc>
                <a:tc gridSpan="2">
                  <a:txBody>
                    <a:bodyPr/>
                    <a:lstStyle/>
                    <a:p>
                      <a:pPr algn="ctr"/>
                      <a:r>
                        <a:rPr lang="en-US" altLang="zh-CN" sz="1600" dirty="0">
                          <a:latin typeface="+mn-lt"/>
                          <a:ea typeface="黑体" panose="02010609060101010101" pitchFamily="49" charset="-122"/>
                        </a:rPr>
                        <a:t>ID</a:t>
                      </a:r>
                      <a:r>
                        <a:rPr lang="zh-CN" altLang="en-US" sz="1600" dirty="0">
                          <a:latin typeface="+mn-lt"/>
                          <a:ea typeface="黑体" panose="02010609060101010101" pitchFamily="49" charset="-122"/>
                        </a:rPr>
                        <a:t>级</a:t>
                      </a:r>
                      <a:endParaRPr lang="zh-CN" altLang="en-US" sz="1600" b="0" dirty="0">
                        <a:latin typeface="+mn-lt"/>
                        <a:ea typeface="黑体" panose="02010609060101010101" pitchFamily="49" charset="-122"/>
                        <a:cs typeface="Times New Roman" panose="02020603050405020304" pitchFamily="18" charset="0"/>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zh-CN"/>
                    </a:p>
                  </a:txBody>
                  <a:tcPr marL="36000" marR="36000" marT="36000" marB="36000" anchor="ctr"/>
                </a:tc>
                <a:tc gridSpan="2">
                  <a:txBody>
                    <a:bodyPr/>
                    <a:lstStyle/>
                    <a:p>
                      <a:pPr algn="ctr"/>
                      <a:r>
                        <a:rPr lang="en-US" altLang="zh-CN" sz="1600" dirty="0">
                          <a:latin typeface="+mn-lt"/>
                          <a:ea typeface="黑体" panose="02010609060101010101" pitchFamily="49" charset="-122"/>
                        </a:rPr>
                        <a:t>EX</a:t>
                      </a:r>
                      <a:r>
                        <a:rPr lang="zh-CN" altLang="en-US" sz="1600" dirty="0">
                          <a:latin typeface="+mn-lt"/>
                          <a:ea typeface="黑体" panose="02010609060101010101" pitchFamily="49" charset="-122"/>
                        </a:rPr>
                        <a:t>级</a:t>
                      </a:r>
                      <a:endParaRPr lang="zh-CN" altLang="en-US" sz="1600" b="0" dirty="0">
                        <a:latin typeface="+mn-lt"/>
                        <a:ea typeface="黑体" panose="02010609060101010101" pitchFamily="49" charset="-122"/>
                        <a:cs typeface="Times New Roman" panose="02020603050405020304" pitchFamily="18" charset="0"/>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zh-CN"/>
                    </a:p>
                  </a:txBody>
                  <a:tcPr marL="36000" marR="36000" marT="36000" marB="36000" anchor="ctr"/>
                </a:tc>
                <a:tc gridSpan="2">
                  <a:txBody>
                    <a:bodyPr/>
                    <a:lstStyle/>
                    <a:p>
                      <a:pPr algn="ctr"/>
                      <a:r>
                        <a:rPr lang="en-US" altLang="zh-CN" sz="1600" dirty="0">
                          <a:latin typeface="+mn-lt"/>
                          <a:ea typeface="黑体" panose="02010609060101010101" pitchFamily="49" charset="-122"/>
                        </a:rPr>
                        <a:t>MEM</a:t>
                      </a:r>
                      <a:r>
                        <a:rPr lang="zh-CN" altLang="en-US" sz="1600" dirty="0">
                          <a:latin typeface="+mn-lt"/>
                          <a:ea typeface="黑体" panose="02010609060101010101" pitchFamily="49" charset="-122"/>
                        </a:rPr>
                        <a:t>级</a:t>
                      </a:r>
                      <a:endParaRPr lang="zh-CN" altLang="en-US" sz="1600" b="0" dirty="0">
                        <a:latin typeface="+mn-lt"/>
                        <a:ea typeface="黑体" panose="02010609060101010101" pitchFamily="49" charset="-122"/>
                        <a:cs typeface="Times New Roman" panose="02020603050405020304" pitchFamily="18" charset="0"/>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zh-CN"/>
                    </a:p>
                  </a:txBody>
                  <a:tcPr marL="36000" marR="36000" marT="36000" marB="36000" anchor="ctr"/>
                </a:tc>
                <a:tc gridSpan="2">
                  <a:txBody>
                    <a:bodyPr/>
                    <a:lstStyle/>
                    <a:p>
                      <a:pPr algn="ctr"/>
                      <a:r>
                        <a:rPr lang="en-US" altLang="zh-CN" sz="1600" dirty="0">
                          <a:latin typeface="+mn-lt"/>
                          <a:ea typeface="黑体" panose="02010609060101010101" pitchFamily="49" charset="-122"/>
                        </a:rPr>
                        <a:t>WB</a:t>
                      </a:r>
                      <a:r>
                        <a:rPr lang="zh-CN" altLang="en-US" sz="1600" dirty="0">
                          <a:latin typeface="+mn-lt"/>
                          <a:ea typeface="黑体" panose="02010609060101010101" pitchFamily="49" charset="-122"/>
                        </a:rPr>
                        <a:t>级</a:t>
                      </a:r>
                      <a:endParaRPr lang="zh-CN" altLang="en-US" sz="1600" b="0" dirty="0">
                        <a:latin typeface="+mn-lt"/>
                        <a:ea typeface="黑体" panose="02010609060101010101" pitchFamily="49" charset="-122"/>
                        <a:cs typeface="Times New Roman" panose="02020603050405020304" pitchFamily="18" charset="0"/>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zh-CN"/>
                    </a:p>
                  </a:txBody>
                  <a:tcPr marL="36000" marR="36000" marT="36000" marB="36000" anchor="ctr"/>
                </a:tc>
                <a:tc>
                  <a:txBody>
                    <a:bodyPr/>
                    <a:lstStyle/>
                    <a:p>
                      <a:pPr algn="ctr"/>
                      <a:endParaRPr lang="zh-CN" altLang="en-US" sz="1600" b="0" dirty="0">
                        <a:latin typeface="+mn-lt"/>
                        <a:ea typeface="黑体" panose="02010609060101010101" pitchFamily="49" charset="-122"/>
                        <a:cs typeface="Times New Roman" panose="02020603050405020304" pitchFamily="18" charset="0"/>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560070">
                <a:tc>
                  <a:txBody>
                    <a:bodyPr/>
                    <a:lstStyle/>
                    <a:p>
                      <a:pPr algn="ctr"/>
                      <a:r>
                        <a:rPr lang="zh-CN" altLang="en-US" sz="1600" dirty="0">
                          <a:latin typeface="+mn-lt"/>
                          <a:ea typeface="黑体" panose="02010609060101010101" pitchFamily="49" charset="-122"/>
                        </a:rPr>
                        <a:t>地址</a:t>
                      </a:r>
                      <a:endParaRPr lang="zh-CN" altLang="en-US" sz="1600" b="0" dirty="0">
                        <a:latin typeface="+mn-lt"/>
                        <a:ea typeface="黑体" panose="02010609060101010101" pitchFamily="49" charset="-122"/>
                        <a:cs typeface="Times New Roman" panose="02020603050405020304" pitchFamily="18" charset="0"/>
                      </a:endParaRPr>
                    </a:p>
                  </a:txBody>
                  <a:tcPr marL="0" marR="0" marT="36000" marB="3600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zh-CN" altLang="en-US" sz="1600" dirty="0">
                          <a:latin typeface="+mn-lt"/>
                          <a:ea typeface="黑体" panose="02010609060101010101" pitchFamily="49" charset="-122"/>
                        </a:rPr>
                        <a:t>指令</a:t>
                      </a:r>
                      <a:endParaRPr lang="zh-CN" altLang="en-US" sz="1600" b="0" dirty="0">
                        <a:latin typeface="+mn-lt"/>
                        <a:ea typeface="黑体" panose="02010609060101010101" pitchFamily="49" charset="-122"/>
                        <a:cs typeface="Times New Roman" panose="02020603050405020304" pitchFamily="18" charset="0"/>
                      </a:endParaRPr>
                    </a:p>
                  </a:txBody>
                  <a:tcPr marL="0" marR="0" marT="36000" marB="36000" anchor="ctr">
                    <a:lnL w="19050"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600" b="0" dirty="0" err="1">
                          <a:latin typeface="+mn-lt"/>
                          <a:ea typeface="黑体" panose="02010609060101010101" pitchFamily="49" charset="-122"/>
                          <a:cs typeface="Times New Roman" panose="02020603050405020304" pitchFamily="18" charset="0"/>
                        </a:rPr>
                        <a:t>CLK</a:t>
                      </a:r>
                      <a:endParaRPr lang="en-US" altLang="zh-CN" sz="1600" b="0" dirty="0">
                        <a:latin typeface="+mn-lt"/>
                        <a:ea typeface="黑体" panose="02010609060101010101" pitchFamily="49" charset="-122"/>
                        <a:cs typeface="Times New Roman" panose="02020603050405020304" pitchFamily="18" charset="0"/>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a:r>
                        <a:rPr lang="en-US" altLang="zh-CN" sz="1600" b="0" dirty="0">
                          <a:latin typeface="+mn-lt"/>
                          <a:ea typeface="黑体" panose="02010609060101010101" pitchFamily="49" charset="-122"/>
                          <a:cs typeface="Times New Roman" panose="02020603050405020304" pitchFamily="18" charset="0"/>
                        </a:rPr>
                        <a:t>PC</a:t>
                      </a: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gridSpan="2">
                  <a:txBody>
                    <a:bodyPr/>
                    <a:lstStyle/>
                    <a:p>
                      <a:pPr algn="ctr"/>
                      <a:r>
                        <a:rPr lang="en-US" altLang="zh-CN" sz="1600">
                          <a:latin typeface="+mn-lt"/>
                          <a:ea typeface="黑体" panose="02010609060101010101" pitchFamily="49" charset="-122"/>
                        </a:rPr>
                        <a:t>IM</a:t>
                      </a:r>
                      <a:endParaRPr lang="en-US" altLang="zh-CN" sz="1600" b="0" dirty="0">
                        <a:latin typeface="+mn-lt"/>
                        <a:ea typeface="黑体" panose="02010609060101010101" pitchFamily="49" charset="-122"/>
                        <a:cs typeface="Times New Roman" panose="02020603050405020304" pitchFamily="18" charset="0"/>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zh-CN"/>
                    </a:p>
                  </a:txBody>
                  <a:tcPr/>
                </a:tc>
                <a:tc gridSpan="2">
                  <a:txBody>
                    <a:bodyPr/>
                    <a:lstStyle/>
                    <a:p>
                      <a:pPr algn="ctr"/>
                      <a:r>
                        <a:rPr lang="en-US" altLang="zh-CN" sz="1600">
                          <a:latin typeface="+mn-lt"/>
                          <a:ea typeface="黑体" panose="02010609060101010101" pitchFamily="49" charset="-122"/>
                        </a:rPr>
                        <a:t>IF/ID</a:t>
                      </a:r>
                      <a:endParaRPr lang="en-US" altLang="zh-CN" sz="1600" b="0" dirty="0">
                        <a:latin typeface="+mn-lt"/>
                        <a:ea typeface="黑体" panose="02010609060101010101" pitchFamily="49" charset="-122"/>
                        <a:cs typeface="Times New Roman" panose="02020603050405020304" pitchFamily="18" charset="0"/>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zh-CN"/>
                    </a:p>
                  </a:txBody>
                  <a:tcPr/>
                </a:tc>
                <a:tc gridSpan="2">
                  <a:txBody>
                    <a:bodyPr/>
                    <a:lstStyle/>
                    <a:p>
                      <a:pPr algn="ctr"/>
                      <a:r>
                        <a:rPr lang="en-US" altLang="zh-CN" sz="1600">
                          <a:latin typeface="+mn-lt"/>
                          <a:ea typeface="黑体" panose="02010609060101010101" pitchFamily="49" charset="-122"/>
                        </a:rPr>
                        <a:t>ID/EX</a:t>
                      </a:r>
                      <a:endParaRPr lang="en-US" altLang="zh-CN" sz="1600" b="0" dirty="0">
                        <a:latin typeface="+mn-lt"/>
                        <a:ea typeface="黑体" panose="02010609060101010101" pitchFamily="49" charset="-122"/>
                        <a:cs typeface="Times New Roman" panose="02020603050405020304" pitchFamily="18" charset="0"/>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zh-CN"/>
                    </a:p>
                  </a:txBody>
                  <a:tcPr/>
                </a:tc>
                <a:tc gridSpan="2">
                  <a:txBody>
                    <a:bodyPr/>
                    <a:lstStyle/>
                    <a:p>
                      <a:pPr algn="ctr"/>
                      <a:r>
                        <a:rPr lang="en-US" altLang="zh-CN" sz="1600" dirty="0">
                          <a:latin typeface="+mn-lt"/>
                          <a:ea typeface="黑体" panose="02010609060101010101" pitchFamily="49" charset="-122"/>
                        </a:rPr>
                        <a:t>EX/MEM</a:t>
                      </a:r>
                      <a:endParaRPr lang="en-US" altLang="zh-CN" sz="1600" b="0" dirty="0">
                        <a:latin typeface="+mn-lt"/>
                        <a:ea typeface="黑体" panose="02010609060101010101" pitchFamily="49" charset="-122"/>
                        <a:cs typeface="Times New Roman" panose="02020603050405020304" pitchFamily="18" charset="0"/>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zh-CN"/>
                    </a:p>
                  </a:txBody>
                  <a:tcPr/>
                </a:tc>
                <a:tc gridSpan="2">
                  <a:txBody>
                    <a:bodyPr/>
                    <a:lstStyle/>
                    <a:p>
                      <a:pPr algn="ctr"/>
                      <a:r>
                        <a:rPr lang="en-US" altLang="zh-CN" sz="1600" dirty="0">
                          <a:latin typeface="+mn-lt"/>
                          <a:ea typeface="黑体" panose="02010609060101010101" pitchFamily="49" charset="-122"/>
                        </a:rPr>
                        <a:t>MEM/WB</a:t>
                      </a:r>
                      <a:endParaRPr lang="en-US" altLang="zh-CN" sz="1600" b="0" dirty="0">
                        <a:latin typeface="+mn-lt"/>
                        <a:ea typeface="黑体" panose="02010609060101010101" pitchFamily="49" charset="-122"/>
                        <a:cs typeface="Times New Roman" panose="02020603050405020304" pitchFamily="18" charset="0"/>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zh-CN"/>
                    </a:p>
                  </a:txBody>
                  <a:tcPr/>
                </a:tc>
                <a:tc gridSpan="2">
                  <a:txBody>
                    <a:bodyPr/>
                    <a:lstStyle/>
                    <a:p>
                      <a:pPr algn="ctr"/>
                      <a:r>
                        <a:rPr lang="en-US" altLang="zh-CN" sz="1600" b="0" dirty="0" err="1">
                          <a:latin typeface="+mn-lt"/>
                          <a:ea typeface="黑体" panose="02010609060101010101" pitchFamily="49" charset="-122"/>
                          <a:cs typeface="Times New Roman" panose="02020603050405020304" pitchFamily="18" charset="0"/>
                        </a:rPr>
                        <a:t>RF</a:t>
                      </a:r>
                      <a:endParaRPr lang="en-US" altLang="zh-CN" sz="1600" b="0" dirty="0">
                        <a:latin typeface="+mn-lt"/>
                        <a:ea typeface="黑体" panose="02010609060101010101" pitchFamily="49" charset="-122"/>
                        <a:cs typeface="Times New Roman" panose="02020603050405020304" pitchFamily="18" charset="0"/>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zh-CN"/>
                    </a:p>
                  </a:txBody>
                  <a:tcPr/>
                </a:tc>
                <a:extLst>
                  <a:ext uri="{0D108BD9-81ED-4DB2-BD59-A6C34878D82A}">
                    <a16:rowId xmlns:a16="http://schemas.microsoft.com/office/drawing/2014/main" val="10001"/>
                  </a:ext>
                </a:extLst>
              </a:tr>
              <a:tr h="316230">
                <a:tc>
                  <a:txBody>
                    <a:bodyPr/>
                    <a:lstStyle/>
                    <a:p>
                      <a:pPr algn="ctr"/>
                      <a:r>
                        <a:rPr lang="en-US" altLang="zh-CN" sz="1600" dirty="0">
                          <a:latin typeface="+mn-lt"/>
                          <a:ea typeface="黑体" panose="02010609060101010101" pitchFamily="49" charset="-122"/>
                        </a:rPr>
                        <a:t>0</a:t>
                      </a:r>
                      <a:endParaRPr lang="zh-CN" altLang="en-US" sz="1600" dirty="0">
                        <a:latin typeface="+mn-lt"/>
                        <a:ea typeface="黑体" panose="02010609060101010101" pitchFamily="49" charset="-122"/>
                        <a:cs typeface="Courier New" panose="02070309020205020404" pitchFamily="49" charset="0"/>
                      </a:endParaRPr>
                    </a:p>
                  </a:txBody>
                  <a:tcPr marL="0" marR="0" marT="36000" marB="3600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altLang="zh-CN" sz="1600" dirty="0" err="1">
                          <a:latin typeface="Courier New" panose="02070309020205020404" pitchFamily="49" charset="0"/>
                          <a:ea typeface="黑体" panose="02010609060101010101" pitchFamily="49" charset="-122"/>
                          <a:cs typeface="Courier New" panose="02070309020205020404" pitchFamily="49" charset="0"/>
                        </a:rPr>
                        <a:t>lw</a:t>
                      </a:r>
                      <a:r>
                        <a:rPr lang="en-US" altLang="zh-CN" sz="1600" dirty="0">
                          <a:latin typeface="Courier New" panose="02070309020205020404" pitchFamily="49" charset="0"/>
                          <a:ea typeface="黑体" panose="02010609060101010101" pitchFamily="49" charset="-122"/>
                          <a:cs typeface="Courier New" panose="02070309020205020404" pitchFamily="49" charset="0"/>
                        </a:rPr>
                        <a:t>  $</a:t>
                      </a:r>
                      <a:r>
                        <a:rPr lang="en-US" altLang="zh-CN" sz="1600" dirty="0" err="1">
                          <a:latin typeface="Courier New" panose="02070309020205020404" pitchFamily="49" charset="0"/>
                          <a:ea typeface="黑体" panose="02010609060101010101" pitchFamily="49" charset="-122"/>
                          <a:cs typeface="Courier New" panose="02070309020205020404" pitchFamily="49" charset="0"/>
                        </a:rPr>
                        <a:t>t0</a:t>
                      </a:r>
                      <a:r>
                        <a:rPr lang="en-US" altLang="zh-CN" sz="1600" dirty="0">
                          <a:latin typeface="Courier New" panose="02070309020205020404" pitchFamily="49" charset="0"/>
                          <a:ea typeface="黑体" panose="02010609060101010101" pitchFamily="49" charset="-122"/>
                          <a:cs typeface="Courier New" panose="02070309020205020404" pitchFamily="49" charset="0"/>
                        </a:rPr>
                        <a:t>, 0($</a:t>
                      </a:r>
                      <a:r>
                        <a:rPr lang="en-US" altLang="zh-CN" sz="1600" dirty="0" err="1">
                          <a:latin typeface="Courier New" panose="02070309020205020404" pitchFamily="49" charset="0"/>
                          <a:ea typeface="黑体" panose="02010609060101010101" pitchFamily="49" charset="-122"/>
                          <a:cs typeface="Courier New" panose="02070309020205020404" pitchFamily="49" charset="0"/>
                        </a:rPr>
                        <a:t>t1</a:t>
                      </a:r>
                      <a:r>
                        <a:rPr lang="en-US" altLang="zh-CN" sz="1600" dirty="0">
                          <a:latin typeface="Courier New" panose="02070309020205020404" pitchFamily="49" charset="0"/>
                          <a:ea typeface="黑体" panose="02010609060101010101" pitchFamily="49" charset="-122"/>
                          <a:cs typeface="Courier New" panose="02070309020205020404" pitchFamily="49" charset="0"/>
                        </a:rPr>
                        <a:t>)</a:t>
                      </a:r>
                    </a:p>
                  </a:txBody>
                  <a:tcPr marL="0" marR="0" marT="36000" marB="36000" anchor="ctr">
                    <a:lnL w="19050"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600" dirty="0">
                          <a:latin typeface="Courier New" panose="02070309020205020404" pitchFamily="49" charset="0"/>
                          <a:ea typeface="黑体" panose="02010609060101010101" pitchFamily="49" charset="-122"/>
                          <a:cs typeface="Courier New" panose="02070309020205020404" pitchFamily="49" charset="0"/>
                          <a:sym typeface="Wingdings 3" panose="05040102010807070707"/>
                        </a:rPr>
                        <a:t> </a:t>
                      </a:r>
                      <a:r>
                        <a:rPr lang="en-US" altLang="zh-CN" sz="1600" dirty="0">
                          <a:latin typeface="Courier New" panose="02070309020205020404" pitchFamily="49" charset="0"/>
                          <a:ea typeface="黑体" panose="02010609060101010101" pitchFamily="49" charset="-122"/>
                          <a:cs typeface="Courier New" panose="02070309020205020404" pitchFamily="49" charset="0"/>
                          <a:sym typeface="Wingdings 3" panose="05040102010807070707"/>
                        </a:rPr>
                        <a:t>1</a:t>
                      </a:r>
                      <a:endParaRPr lang="zh-CN" altLang="en-US" sz="1600" b="1" dirty="0">
                        <a:latin typeface="Courier New" panose="02070309020205020404" pitchFamily="49" charset="0"/>
                        <a:ea typeface="黑体" panose="02010609060101010101" pitchFamily="49" charset="-122"/>
                        <a:cs typeface="Courier New" panose="02070309020205020404" pitchFamily="49" charset="0"/>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a:r>
                        <a:rPr lang="en-US" altLang="zh-CN" sz="1600" dirty="0">
                          <a:latin typeface="Courier New" panose="02070309020205020404" pitchFamily="49" charset="0"/>
                          <a:ea typeface="黑体" panose="02010609060101010101" pitchFamily="49" charset="-122"/>
                          <a:cs typeface="Courier New" panose="02070309020205020404" pitchFamily="49" charset="0"/>
                        </a:rPr>
                        <a:t>0</a:t>
                      </a:r>
                      <a:r>
                        <a:rPr lang="en-US" altLang="zh-CN" sz="1600" dirty="0">
                          <a:latin typeface="Courier New" panose="02070309020205020404" pitchFamily="49" charset="0"/>
                          <a:ea typeface="黑体" panose="02010609060101010101" pitchFamily="49" charset="-122"/>
                          <a:cs typeface="Courier New" panose="02070309020205020404" pitchFamily="49" charset="0"/>
                          <a:sym typeface="Wingdings" panose="05000000000000000000" pitchFamily="2" charset="2"/>
                        </a:rPr>
                        <a:t>4</a:t>
                      </a:r>
                      <a:endParaRPr lang="zh-CN" altLang="en-US" sz="1600" b="0" dirty="0">
                        <a:latin typeface="Courier New" panose="02070309020205020404" pitchFamily="49" charset="0"/>
                        <a:ea typeface="黑体" panose="02010609060101010101" pitchFamily="49" charset="-122"/>
                        <a:cs typeface="Courier New" panose="02070309020205020404" pitchFamily="49" charset="0"/>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gridSpan="2">
                  <a:txBody>
                    <a:bodyPr/>
                    <a:lstStyle/>
                    <a:p>
                      <a:pPr algn="ctr"/>
                      <a:r>
                        <a:rPr lang="en-US" altLang="zh-CN" sz="1600" dirty="0" err="1">
                          <a:latin typeface="+mn-lt"/>
                          <a:ea typeface="黑体" panose="02010609060101010101" pitchFamily="49" charset="-122"/>
                        </a:rPr>
                        <a:t>lw</a:t>
                      </a:r>
                      <a:r>
                        <a:rPr lang="en-US" altLang="zh-CN" sz="1600" dirty="0" err="1">
                          <a:latin typeface="+mn-lt"/>
                          <a:ea typeface="黑体" panose="02010609060101010101" pitchFamily="49" charset="-122"/>
                          <a:sym typeface="Wingdings" panose="05000000000000000000" pitchFamily="2" charset="2"/>
                        </a:rPr>
                        <a:t>sub</a:t>
                      </a:r>
                      <a:endParaRPr lang="zh-CN" altLang="en-US" sz="1600" dirty="0">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zh-CN"/>
                    </a:p>
                  </a:txBody>
                  <a:tcPr/>
                </a:tc>
                <a:tc gridSpan="2">
                  <a:txBody>
                    <a:bodyPr/>
                    <a:lstStyle/>
                    <a:p>
                      <a:pPr algn="ctr"/>
                      <a:r>
                        <a:rPr lang="en-US" altLang="zh-CN" sz="1600" b="1" dirty="0" err="1">
                          <a:latin typeface="+mn-lt"/>
                          <a:ea typeface="黑体" panose="02010609060101010101" pitchFamily="49" charset="-122"/>
                        </a:rPr>
                        <a:t>lw</a:t>
                      </a:r>
                      <a:endParaRPr lang="zh-CN" altLang="en-US" sz="1600" b="1" dirty="0">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zh-CN"/>
                    </a:p>
                  </a:txBody>
                  <a:tcPr/>
                </a:tc>
                <a:tc gridSpan="2">
                  <a:txBody>
                    <a:bodyPr/>
                    <a:lstStyle/>
                    <a:p>
                      <a:pPr algn="ctr"/>
                      <a:endParaRPr lang="zh-CN" altLang="en-US" sz="1600" b="1" dirty="0">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zh-CN"/>
                    </a:p>
                  </a:txBody>
                  <a:tcPr/>
                </a:tc>
                <a:tc gridSpan="2">
                  <a:txBody>
                    <a:bodyPr/>
                    <a:lstStyle/>
                    <a:p>
                      <a:pPr algn="ctr"/>
                      <a:endParaRPr lang="zh-CN" altLang="en-US" sz="1600" b="1" dirty="0">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zh-CN"/>
                    </a:p>
                  </a:txBody>
                  <a:tcPr/>
                </a:tc>
                <a:tc gridSpan="2">
                  <a:txBody>
                    <a:bodyPr/>
                    <a:lstStyle/>
                    <a:p>
                      <a:pPr algn="ctr"/>
                      <a:endParaRPr lang="zh-CN" altLang="en-US" sz="1600" b="1" dirty="0">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zh-CN"/>
                    </a:p>
                  </a:txBody>
                  <a:tcPr/>
                </a:tc>
                <a:tc gridSpan="2">
                  <a:txBody>
                    <a:bodyPr/>
                    <a:lstStyle/>
                    <a:p>
                      <a:pPr algn="ctr"/>
                      <a:endParaRPr lang="zh-CN" altLang="en-US" sz="1600" b="1" dirty="0">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zh-CN"/>
                    </a:p>
                  </a:txBody>
                  <a:tcPr/>
                </a:tc>
                <a:extLst>
                  <a:ext uri="{0D108BD9-81ED-4DB2-BD59-A6C34878D82A}">
                    <a16:rowId xmlns:a16="http://schemas.microsoft.com/office/drawing/2014/main" val="10002"/>
                  </a:ext>
                </a:extLst>
              </a:tr>
              <a:tr h="560070">
                <a:tc>
                  <a:txBody>
                    <a:bodyPr/>
                    <a:lstStyle/>
                    <a:p>
                      <a:pPr algn="ctr"/>
                      <a:r>
                        <a:rPr lang="en-US" altLang="zh-CN" sz="1600" dirty="0">
                          <a:latin typeface="+mn-lt"/>
                          <a:ea typeface="黑体" panose="02010609060101010101" pitchFamily="49" charset="-122"/>
                        </a:rPr>
                        <a:t>4</a:t>
                      </a:r>
                      <a:endParaRPr lang="zh-CN" altLang="en-US" sz="1600" dirty="0">
                        <a:latin typeface="+mn-lt"/>
                        <a:ea typeface="黑体" panose="02010609060101010101" pitchFamily="49" charset="-122"/>
                        <a:cs typeface="Courier New" panose="02070309020205020404" pitchFamily="49" charset="0"/>
                      </a:endParaRPr>
                    </a:p>
                  </a:txBody>
                  <a:tcPr marL="0" marR="0" marT="36000" marB="3600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altLang="zh-CN" sz="1600" dirty="0">
                          <a:latin typeface="Courier New" panose="02070309020205020404" pitchFamily="49" charset="0"/>
                          <a:ea typeface="黑体" panose="02010609060101010101" pitchFamily="49" charset="-122"/>
                          <a:cs typeface="Courier New" panose="02070309020205020404" pitchFamily="49" charset="0"/>
                        </a:rPr>
                        <a:t>sub $</a:t>
                      </a:r>
                      <a:r>
                        <a:rPr lang="en-US" altLang="zh-CN" sz="1600" dirty="0" err="1">
                          <a:latin typeface="Courier New" panose="02070309020205020404" pitchFamily="49" charset="0"/>
                          <a:ea typeface="黑体" panose="02010609060101010101" pitchFamily="49" charset="-122"/>
                          <a:cs typeface="Courier New" panose="02070309020205020404" pitchFamily="49" charset="0"/>
                        </a:rPr>
                        <a:t>t3</a:t>
                      </a:r>
                      <a:r>
                        <a:rPr lang="en-US" altLang="zh-CN" sz="1600" dirty="0">
                          <a:latin typeface="Courier New" panose="02070309020205020404" pitchFamily="49" charset="0"/>
                          <a:ea typeface="黑体" panose="02010609060101010101" pitchFamily="49" charset="-122"/>
                          <a:cs typeface="Courier New" panose="02070309020205020404" pitchFamily="49" charset="0"/>
                        </a:rPr>
                        <a:t>, $</a:t>
                      </a:r>
                      <a:r>
                        <a:rPr lang="en-US" altLang="zh-CN" sz="1600" dirty="0" err="1">
                          <a:latin typeface="Courier New" panose="02070309020205020404" pitchFamily="49" charset="0"/>
                          <a:ea typeface="黑体" panose="02010609060101010101" pitchFamily="49" charset="-122"/>
                          <a:cs typeface="Courier New" panose="02070309020205020404" pitchFamily="49" charset="0"/>
                        </a:rPr>
                        <a:t>t0</a:t>
                      </a:r>
                      <a:r>
                        <a:rPr lang="en-US" altLang="zh-CN" sz="1600" dirty="0">
                          <a:latin typeface="Courier New" panose="02070309020205020404" pitchFamily="49" charset="0"/>
                          <a:ea typeface="黑体" panose="02010609060101010101" pitchFamily="49" charset="-122"/>
                          <a:cs typeface="Courier New" panose="02070309020205020404" pitchFamily="49" charset="0"/>
                        </a:rPr>
                        <a:t>, $</a:t>
                      </a:r>
                      <a:r>
                        <a:rPr lang="en-US" altLang="zh-CN" sz="1600" dirty="0" err="1">
                          <a:latin typeface="Courier New" panose="02070309020205020404" pitchFamily="49" charset="0"/>
                          <a:ea typeface="黑体" panose="02010609060101010101" pitchFamily="49" charset="-122"/>
                          <a:cs typeface="Courier New" panose="02070309020205020404" pitchFamily="49" charset="0"/>
                        </a:rPr>
                        <a:t>t2</a:t>
                      </a:r>
                      <a:endParaRPr lang="zh-CN" altLang="en-US" sz="1600" dirty="0">
                        <a:latin typeface="Courier New" panose="02070309020205020404" pitchFamily="49" charset="0"/>
                        <a:ea typeface="黑体" panose="02010609060101010101" pitchFamily="49" charset="-122"/>
                        <a:cs typeface="Courier New" panose="02070309020205020404" pitchFamily="49" charset="0"/>
                      </a:endParaRPr>
                    </a:p>
                  </a:txBody>
                  <a:tcPr marL="0" marR="0" marT="36000" marB="36000" anchor="ctr">
                    <a:lnL w="19050"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600" dirty="0">
                          <a:latin typeface="Courier New" panose="02070309020205020404" pitchFamily="49" charset="0"/>
                          <a:ea typeface="黑体" panose="02010609060101010101" pitchFamily="49" charset="-122"/>
                          <a:cs typeface="Courier New" panose="02070309020205020404" pitchFamily="49" charset="0"/>
                          <a:sym typeface="Wingdings 3" panose="05040102010807070707"/>
                        </a:rPr>
                        <a:t> </a:t>
                      </a:r>
                      <a:r>
                        <a:rPr lang="en-US" altLang="zh-CN" sz="1600" dirty="0">
                          <a:latin typeface="Courier New" panose="02070309020205020404" pitchFamily="49" charset="0"/>
                          <a:ea typeface="黑体" panose="02010609060101010101" pitchFamily="49" charset="-122"/>
                          <a:cs typeface="Courier New" panose="02070309020205020404" pitchFamily="49" charset="0"/>
                          <a:sym typeface="Wingdings 3" panose="05040102010807070707"/>
                        </a:rPr>
                        <a:t>2</a:t>
                      </a:r>
                      <a:endParaRPr lang="zh-CN" altLang="en-US" sz="1600" b="1" dirty="0">
                        <a:latin typeface="Courier New" panose="02070309020205020404" pitchFamily="49" charset="0"/>
                        <a:ea typeface="黑体" panose="02010609060101010101" pitchFamily="49" charset="-122"/>
                        <a:cs typeface="Courier New" panose="02070309020205020404" pitchFamily="49" charset="0"/>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1600" dirty="0">
                          <a:latin typeface="Courier New" panose="02070309020205020404" pitchFamily="49" charset="0"/>
                          <a:ea typeface="黑体" panose="02010609060101010101" pitchFamily="49" charset="-122"/>
                          <a:cs typeface="Courier New" panose="02070309020205020404" pitchFamily="49" charset="0"/>
                        </a:rPr>
                        <a:t>4</a:t>
                      </a:r>
                      <a:r>
                        <a:rPr lang="en-US" altLang="zh-CN" sz="1600" dirty="0">
                          <a:latin typeface="Courier New" panose="02070309020205020404" pitchFamily="49" charset="0"/>
                          <a:ea typeface="黑体" panose="02010609060101010101" pitchFamily="49" charset="-122"/>
                          <a:cs typeface="Courier New" panose="02070309020205020404" pitchFamily="49" charset="0"/>
                          <a:sym typeface="Wingdings" panose="05000000000000000000" pitchFamily="2" charset="2"/>
                        </a:rPr>
                        <a:t>8</a:t>
                      </a:r>
                      <a:endParaRPr lang="zh-CN" altLang="en-US" sz="1600" b="0" dirty="0">
                        <a:latin typeface="Courier New" panose="02070309020205020404" pitchFamily="49" charset="0"/>
                        <a:ea typeface="黑体" panose="02010609060101010101" pitchFamily="49" charset="-122"/>
                        <a:cs typeface="Courier New" panose="02070309020205020404" pitchFamily="49" charset="0"/>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gridSpan="2">
                  <a:txBody>
                    <a:bodyPr/>
                    <a:lstStyle/>
                    <a:p>
                      <a:pPr algn="ctr"/>
                      <a:r>
                        <a:rPr lang="en-US" altLang="zh-CN" sz="1600" dirty="0" err="1">
                          <a:solidFill>
                            <a:schemeClr val="tx1"/>
                          </a:solidFill>
                          <a:latin typeface="+mn-lt"/>
                          <a:ea typeface="黑体" panose="02010609060101010101" pitchFamily="49" charset="-122"/>
                        </a:rPr>
                        <a:t>sub</a:t>
                      </a:r>
                      <a:r>
                        <a:rPr lang="en-US" altLang="zh-CN" sz="1600" dirty="0" err="1">
                          <a:solidFill>
                            <a:schemeClr val="tx1"/>
                          </a:solidFill>
                          <a:latin typeface="+mn-lt"/>
                          <a:ea typeface="黑体" panose="02010609060101010101" pitchFamily="49" charset="-122"/>
                          <a:sym typeface="Wingdings" panose="05000000000000000000" pitchFamily="2" charset="2"/>
                        </a:rPr>
                        <a:t>and</a:t>
                      </a:r>
                      <a:endParaRPr lang="zh-CN" altLang="en-US" sz="1600" dirty="0">
                        <a:solidFill>
                          <a:schemeClr val="tx1"/>
                        </a:solidFill>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zh-CN"/>
                    </a:p>
                  </a:txBody>
                  <a:tcPr/>
                </a:tc>
                <a:tc gridSpan="2">
                  <a:txBody>
                    <a:bodyPr/>
                    <a:lstStyle/>
                    <a:p>
                      <a:pPr algn="ctr"/>
                      <a:r>
                        <a:rPr lang="en-US" altLang="zh-CN" sz="1600" b="1" dirty="0">
                          <a:latin typeface="+mn-lt"/>
                          <a:ea typeface="黑体" panose="02010609060101010101" pitchFamily="49" charset="-122"/>
                        </a:rPr>
                        <a:t>sub</a:t>
                      </a:r>
                      <a:endParaRPr lang="zh-CN" altLang="en-US" sz="1600" b="1" dirty="0">
                        <a:solidFill>
                          <a:srgbClr val="FF0000"/>
                        </a:solidFill>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FFC000"/>
                    </a:solidFill>
                  </a:tcPr>
                </a:tc>
                <a:tc hMerge="1">
                  <a:txBody>
                    <a:bodyPr/>
                    <a:lstStyle/>
                    <a:p>
                      <a:endParaRPr lang="zh-CN"/>
                    </a:p>
                  </a:txBody>
                  <a:tcPr/>
                </a:tc>
                <a:tc gridSpan="2">
                  <a:txBody>
                    <a:bodyPr/>
                    <a:lstStyle/>
                    <a:p>
                      <a:pPr algn="ctr"/>
                      <a:r>
                        <a:rPr lang="en-US" altLang="zh-CN" sz="1600" b="1" dirty="0" err="1">
                          <a:latin typeface="+mn-lt"/>
                          <a:ea typeface="黑体" panose="02010609060101010101" pitchFamily="49" charset="-122"/>
                        </a:rPr>
                        <a:t>lw</a:t>
                      </a:r>
                      <a:endParaRPr lang="zh-CN" altLang="en-US" sz="1600" b="1" dirty="0">
                        <a:solidFill>
                          <a:srgbClr val="FF0000"/>
                        </a:solidFill>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FFC000"/>
                    </a:solidFill>
                  </a:tcPr>
                </a:tc>
                <a:tc hMerge="1">
                  <a:txBody>
                    <a:bodyPr/>
                    <a:lstStyle/>
                    <a:p>
                      <a:endParaRPr lang="zh-CN"/>
                    </a:p>
                  </a:txBody>
                  <a:tcPr/>
                </a:tc>
                <a:tc gridSpan="2">
                  <a:txBody>
                    <a:bodyPr/>
                    <a:lstStyle/>
                    <a:p>
                      <a:pPr algn="ctr"/>
                      <a:endParaRPr lang="zh-CN" altLang="en-US" sz="1600" b="1" dirty="0">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zh-CN"/>
                    </a:p>
                  </a:txBody>
                  <a:tcPr/>
                </a:tc>
                <a:tc gridSpan="2">
                  <a:txBody>
                    <a:bodyPr/>
                    <a:lstStyle/>
                    <a:p>
                      <a:pPr algn="ctr"/>
                      <a:endParaRPr lang="zh-CN" altLang="en-US" sz="1600" b="1" dirty="0">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zh-CN"/>
                    </a:p>
                  </a:txBody>
                  <a:tcPr/>
                </a:tc>
                <a:tc gridSpan="2">
                  <a:txBody>
                    <a:bodyPr/>
                    <a:lstStyle/>
                    <a:p>
                      <a:pPr algn="ctr"/>
                      <a:endParaRPr lang="zh-CN" altLang="en-US" sz="1600" b="1" dirty="0">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zh-CN"/>
                    </a:p>
                  </a:txBody>
                  <a:tcPr/>
                </a:tc>
                <a:extLst>
                  <a:ext uri="{0D108BD9-81ED-4DB2-BD59-A6C34878D82A}">
                    <a16:rowId xmlns:a16="http://schemas.microsoft.com/office/drawing/2014/main" val="10003"/>
                  </a:ext>
                </a:extLst>
              </a:tr>
              <a:tr h="316230">
                <a:tc>
                  <a:txBody>
                    <a:bodyPr/>
                    <a:lstStyle/>
                    <a:p>
                      <a:pPr algn="ctr"/>
                      <a:r>
                        <a:rPr lang="en-US" altLang="zh-CN" sz="1600" dirty="0">
                          <a:latin typeface="+mn-lt"/>
                          <a:ea typeface="黑体" panose="02010609060101010101" pitchFamily="49" charset="-122"/>
                        </a:rPr>
                        <a:t>8</a:t>
                      </a:r>
                      <a:endParaRPr lang="zh-CN" altLang="en-US" sz="1600" dirty="0">
                        <a:latin typeface="+mn-lt"/>
                        <a:ea typeface="黑体" panose="02010609060101010101" pitchFamily="49" charset="-122"/>
                        <a:cs typeface="Courier New" panose="02070309020205020404" pitchFamily="49" charset="0"/>
                      </a:endParaRPr>
                    </a:p>
                  </a:txBody>
                  <a:tcPr marL="0" marR="0" marT="36000" marB="3600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altLang="zh-CN" sz="1600" dirty="0">
                          <a:latin typeface="Courier New" panose="02070309020205020404" pitchFamily="49" charset="0"/>
                          <a:ea typeface="黑体" panose="02010609060101010101" pitchFamily="49" charset="-122"/>
                          <a:cs typeface="Courier New" panose="02070309020205020404" pitchFamily="49" charset="0"/>
                        </a:rPr>
                        <a:t>and $</a:t>
                      </a:r>
                      <a:r>
                        <a:rPr lang="en-US" altLang="zh-CN" sz="1600" dirty="0" err="1">
                          <a:latin typeface="Courier New" panose="02070309020205020404" pitchFamily="49" charset="0"/>
                          <a:ea typeface="黑体" panose="02010609060101010101" pitchFamily="49" charset="-122"/>
                          <a:cs typeface="Courier New" panose="02070309020205020404" pitchFamily="49" charset="0"/>
                        </a:rPr>
                        <a:t>t5</a:t>
                      </a:r>
                      <a:r>
                        <a:rPr lang="en-US" altLang="zh-CN" sz="1600" dirty="0">
                          <a:latin typeface="Courier New" panose="02070309020205020404" pitchFamily="49" charset="0"/>
                          <a:ea typeface="黑体" panose="02010609060101010101" pitchFamily="49" charset="-122"/>
                          <a:cs typeface="Courier New" panose="02070309020205020404" pitchFamily="49" charset="0"/>
                        </a:rPr>
                        <a:t>, $</a:t>
                      </a:r>
                      <a:r>
                        <a:rPr lang="en-US" altLang="zh-CN" sz="1600" dirty="0" err="1">
                          <a:latin typeface="Courier New" panose="02070309020205020404" pitchFamily="49" charset="0"/>
                          <a:ea typeface="黑体" panose="02010609060101010101" pitchFamily="49" charset="-122"/>
                          <a:cs typeface="Courier New" panose="02070309020205020404" pitchFamily="49" charset="0"/>
                        </a:rPr>
                        <a:t>t0</a:t>
                      </a:r>
                      <a:r>
                        <a:rPr lang="en-US" altLang="zh-CN" sz="1600" dirty="0">
                          <a:latin typeface="Courier New" panose="02070309020205020404" pitchFamily="49" charset="0"/>
                          <a:ea typeface="黑体" panose="02010609060101010101" pitchFamily="49" charset="-122"/>
                          <a:cs typeface="Courier New" panose="02070309020205020404" pitchFamily="49" charset="0"/>
                        </a:rPr>
                        <a:t>, $</a:t>
                      </a:r>
                      <a:r>
                        <a:rPr lang="en-US" altLang="zh-CN" sz="1600" dirty="0" err="1">
                          <a:latin typeface="Courier New" panose="02070309020205020404" pitchFamily="49" charset="0"/>
                          <a:ea typeface="黑体" panose="02010609060101010101" pitchFamily="49" charset="-122"/>
                          <a:cs typeface="Courier New" panose="02070309020205020404" pitchFamily="49" charset="0"/>
                        </a:rPr>
                        <a:t>t4</a:t>
                      </a:r>
                      <a:endParaRPr lang="en-US" altLang="zh-CN" sz="1600" dirty="0">
                        <a:latin typeface="Courier New" panose="02070309020205020404" pitchFamily="49" charset="0"/>
                        <a:ea typeface="黑体" panose="02010609060101010101" pitchFamily="49" charset="-122"/>
                        <a:cs typeface="Courier New" panose="02070309020205020404" pitchFamily="49" charset="0"/>
                      </a:endParaRPr>
                    </a:p>
                  </a:txBody>
                  <a:tcPr marL="0" marR="0" marT="36000" marB="36000" anchor="ctr">
                    <a:lnL w="19050"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600" dirty="0">
                          <a:latin typeface="Courier New" panose="02070309020205020404" pitchFamily="49" charset="0"/>
                          <a:ea typeface="黑体" panose="02010609060101010101" pitchFamily="49" charset="-122"/>
                          <a:cs typeface="Courier New" panose="02070309020205020404" pitchFamily="49" charset="0"/>
                          <a:sym typeface="Wingdings 3" panose="05040102010807070707"/>
                        </a:rPr>
                        <a:t> </a:t>
                      </a:r>
                      <a:r>
                        <a:rPr lang="en-US" altLang="zh-CN" sz="1600" dirty="0">
                          <a:latin typeface="Courier New" panose="02070309020205020404" pitchFamily="49" charset="0"/>
                          <a:ea typeface="黑体" panose="02010609060101010101" pitchFamily="49" charset="-122"/>
                          <a:cs typeface="Courier New" panose="02070309020205020404" pitchFamily="49" charset="0"/>
                          <a:sym typeface="Wingdings 3" panose="05040102010807070707"/>
                        </a:rPr>
                        <a:t>3</a:t>
                      </a:r>
                      <a:endParaRPr lang="zh-CN" altLang="en-US" sz="1600" b="1" dirty="0">
                        <a:latin typeface="Courier New" panose="02070309020205020404" pitchFamily="49" charset="0"/>
                        <a:ea typeface="黑体" panose="02010609060101010101" pitchFamily="49" charset="-122"/>
                        <a:cs typeface="Courier New" panose="02070309020205020404" pitchFamily="49" charset="0"/>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1600" dirty="0">
                          <a:latin typeface="Courier New" panose="02070309020205020404" pitchFamily="49" charset="0"/>
                          <a:ea typeface="黑体" panose="02010609060101010101" pitchFamily="49" charset="-122"/>
                          <a:cs typeface="Courier New" panose="02070309020205020404" pitchFamily="49" charset="0"/>
                          <a:sym typeface="Wingdings" panose="05000000000000000000" pitchFamily="2" charset="2"/>
                        </a:rPr>
                        <a:t>88</a:t>
                      </a:r>
                      <a:endParaRPr lang="zh-CN" altLang="en-US" sz="1600" b="0" dirty="0">
                        <a:latin typeface="Courier New" panose="02070309020205020404" pitchFamily="49" charset="0"/>
                        <a:ea typeface="黑体" panose="02010609060101010101" pitchFamily="49" charset="-122"/>
                        <a:cs typeface="Courier New" panose="02070309020205020404" pitchFamily="49" charset="0"/>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gridSpan="2">
                  <a:txBody>
                    <a:bodyPr/>
                    <a:lstStyle/>
                    <a:p>
                      <a:pPr algn="ctr"/>
                      <a:r>
                        <a:rPr lang="en-US" altLang="zh-CN" sz="1600" dirty="0">
                          <a:latin typeface="+mn-lt"/>
                          <a:ea typeface="黑体" panose="02010609060101010101" pitchFamily="49" charset="-122"/>
                        </a:rPr>
                        <a:t>and</a:t>
                      </a:r>
                      <a:endParaRPr lang="zh-CN" altLang="en-US" sz="1600" dirty="0">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zh-CN"/>
                    </a:p>
                  </a:txBody>
                  <a:tcPr/>
                </a:tc>
                <a:tc gridSpan="2">
                  <a:txBody>
                    <a:bodyPr/>
                    <a:lstStyle/>
                    <a:p>
                      <a:pPr algn="ctr"/>
                      <a:r>
                        <a:rPr lang="en-US" altLang="zh-CN" sz="1600" b="1" dirty="0">
                          <a:solidFill>
                            <a:srgbClr val="00B050"/>
                          </a:solidFill>
                          <a:latin typeface="+mn-lt"/>
                          <a:ea typeface="黑体" panose="02010609060101010101" pitchFamily="49" charset="-122"/>
                        </a:rPr>
                        <a:t>sub</a:t>
                      </a:r>
                      <a:endParaRPr lang="zh-CN" altLang="en-US" sz="1600" b="1" dirty="0">
                        <a:solidFill>
                          <a:srgbClr val="00B050"/>
                        </a:solidFill>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zh-CN"/>
                    </a:p>
                  </a:txBody>
                  <a:tcPr/>
                </a:tc>
                <a:tc gridSpan="2">
                  <a:txBody>
                    <a:bodyPr/>
                    <a:lstStyle/>
                    <a:p>
                      <a:pPr algn="ctr"/>
                      <a:r>
                        <a:rPr lang="en-US" altLang="zh-CN" sz="1600" b="1" dirty="0" err="1">
                          <a:solidFill>
                            <a:srgbClr val="FF0000"/>
                          </a:solidFill>
                          <a:latin typeface="+mn-lt"/>
                          <a:ea typeface="黑体" panose="02010609060101010101" pitchFamily="49" charset="-122"/>
                        </a:rPr>
                        <a:t>nop</a:t>
                      </a:r>
                      <a:endParaRPr lang="zh-CN" altLang="en-US" sz="1600" b="1" dirty="0">
                        <a:solidFill>
                          <a:srgbClr val="FF0000"/>
                        </a:solidFill>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hMerge="1">
                  <a:txBody>
                    <a:bodyPr/>
                    <a:lstStyle/>
                    <a:p>
                      <a:endParaRPr lang="zh-CN"/>
                    </a:p>
                  </a:txBody>
                  <a:tcPr/>
                </a:tc>
                <a:tc gridSpan="2">
                  <a:txBody>
                    <a:bodyPr/>
                    <a:lstStyle/>
                    <a:p>
                      <a:pPr algn="ctr"/>
                      <a:r>
                        <a:rPr lang="en-US" altLang="zh-CN" sz="1600" b="1" dirty="0" err="1">
                          <a:solidFill>
                            <a:srgbClr val="00B050"/>
                          </a:solidFill>
                          <a:latin typeface="+mn-lt"/>
                          <a:ea typeface="黑体" panose="02010609060101010101" pitchFamily="49" charset="-122"/>
                        </a:rPr>
                        <a:t>lw</a:t>
                      </a:r>
                      <a:endParaRPr lang="zh-CN" altLang="en-US" sz="1600" b="1" dirty="0">
                        <a:solidFill>
                          <a:srgbClr val="00B050"/>
                        </a:solidFill>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hMerge="1">
                  <a:txBody>
                    <a:bodyPr/>
                    <a:lstStyle/>
                    <a:p>
                      <a:endParaRPr lang="zh-CN"/>
                    </a:p>
                  </a:txBody>
                  <a:tcPr/>
                </a:tc>
                <a:tc gridSpan="2">
                  <a:txBody>
                    <a:bodyPr/>
                    <a:lstStyle/>
                    <a:p>
                      <a:pPr algn="ctr"/>
                      <a:endParaRPr lang="zh-CN" altLang="en-US" sz="1600" b="1" dirty="0">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zh-CN"/>
                    </a:p>
                  </a:txBody>
                  <a:tcPr/>
                </a:tc>
                <a:tc gridSpan="2">
                  <a:txBody>
                    <a:bodyPr/>
                    <a:lstStyle/>
                    <a:p>
                      <a:pPr algn="ctr"/>
                      <a:endParaRPr lang="zh-CN" altLang="en-US" sz="1600" b="1" dirty="0">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zh-CN"/>
                    </a:p>
                  </a:txBody>
                  <a:tcPr/>
                </a:tc>
                <a:extLst>
                  <a:ext uri="{0D108BD9-81ED-4DB2-BD59-A6C34878D82A}">
                    <a16:rowId xmlns:a16="http://schemas.microsoft.com/office/drawing/2014/main" val="10004"/>
                  </a:ext>
                </a:extLst>
              </a:tr>
              <a:tr h="316230">
                <a:tc>
                  <a:txBody>
                    <a:bodyPr/>
                    <a:lstStyle/>
                    <a:p>
                      <a:pPr algn="ctr"/>
                      <a:r>
                        <a:rPr lang="en-US" altLang="zh-CN" sz="1600" dirty="0">
                          <a:latin typeface="+mn-lt"/>
                          <a:ea typeface="黑体" panose="02010609060101010101" pitchFamily="49" charset="-122"/>
                        </a:rPr>
                        <a:t>12</a:t>
                      </a:r>
                      <a:endParaRPr lang="zh-CN" altLang="en-US" sz="1600" dirty="0">
                        <a:latin typeface="+mn-lt"/>
                        <a:ea typeface="黑体" panose="02010609060101010101" pitchFamily="49" charset="-122"/>
                        <a:cs typeface="Courier New" panose="02070309020205020404" pitchFamily="49" charset="0"/>
                      </a:endParaRPr>
                    </a:p>
                  </a:txBody>
                  <a:tcPr marL="0" marR="0" marT="36000" marB="3600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altLang="zh-CN" sz="1600" dirty="0">
                          <a:latin typeface="Courier New" panose="02070309020205020404" pitchFamily="49" charset="0"/>
                          <a:ea typeface="黑体" panose="02010609060101010101" pitchFamily="49" charset="-122"/>
                          <a:cs typeface="Courier New" panose="02070309020205020404" pitchFamily="49" charset="0"/>
                        </a:rPr>
                        <a:t>or  $</a:t>
                      </a:r>
                      <a:r>
                        <a:rPr lang="en-US" altLang="zh-CN" sz="1600" dirty="0" err="1">
                          <a:latin typeface="Courier New" panose="02070309020205020404" pitchFamily="49" charset="0"/>
                          <a:ea typeface="黑体" panose="02010609060101010101" pitchFamily="49" charset="-122"/>
                          <a:cs typeface="Courier New" panose="02070309020205020404" pitchFamily="49" charset="0"/>
                        </a:rPr>
                        <a:t>t7</a:t>
                      </a:r>
                      <a:r>
                        <a:rPr lang="en-US" altLang="zh-CN" sz="1600" dirty="0">
                          <a:latin typeface="Courier New" panose="02070309020205020404" pitchFamily="49" charset="0"/>
                          <a:ea typeface="黑体" panose="02010609060101010101" pitchFamily="49" charset="-122"/>
                          <a:cs typeface="Courier New" panose="02070309020205020404" pitchFamily="49" charset="0"/>
                        </a:rPr>
                        <a:t>, $</a:t>
                      </a:r>
                      <a:r>
                        <a:rPr lang="en-US" altLang="zh-CN" sz="1600" dirty="0" err="1">
                          <a:latin typeface="Courier New" panose="02070309020205020404" pitchFamily="49" charset="0"/>
                          <a:ea typeface="黑体" panose="02010609060101010101" pitchFamily="49" charset="-122"/>
                          <a:cs typeface="Courier New" panose="02070309020205020404" pitchFamily="49" charset="0"/>
                        </a:rPr>
                        <a:t>t0</a:t>
                      </a:r>
                      <a:r>
                        <a:rPr lang="en-US" altLang="zh-CN" sz="1600" dirty="0">
                          <a:latin typeface="Courier New" panose="02070309020205020404" pitchFamily="49" charset="0"/>
                          <a:ea typeface="黑体" panose="02010609060101010101" pitchFamily="49" charset="-122"/>
                          <a:cs typeface="Courier New" panose="02070309020205020404" pitchFamily="49" charset="0"/>
                        </a:rPr>
                        <a:t>, $</a:t>
                      </a:r>
                      <a:r>
                        <a:rPr lang="en-US" altLang="zh-CN" sz="1600" dirty="0" err="1">
                          <a:latin typeface="Courier New" panose="02070309020205020404" pitchFamily="49" charset="0"/>
                          <a:ea typeface="黑体" panose="02010609060101010101" pitchFamily="49" charset="-122"/>
                          <a:cs typeface="Courier New" panose="02070309020205020404" pitchFamily="49" charset="0"/>
                        </a:rPr>
                        <a:t>t6</a:t>
                      </a:r>
                      <a:endParaRPr lang="en-US" altLang="zh-CN" sz="1600" dirty="0">
                        <a:latin typeface="Courier New" panose="02070309020205020404" pitchFamily="49" charset="0"/>
                        <a:ea typeface="黑体" panose="02010609060101010101" pitchFamily="49" charset="-122"/>
                        <a:cs typeface="Courier New" panose="02070309020205020404" pitchFamily="49" charset="0"/>
                      </a:endParaRPr>
                    </a:p>
                  </a:txBody>
                  <a:tcPr marL="0" marR="0" marT="36000" marB="36000" anchor="ctr">
                    <a:lnL w="19050"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600" dirty="0">
                          <a:latin typeface="Courier New" panose="02070309020205020404" pitchFamily="49" charset="0"/>
                          <a:ea typeface="黑体" panose="02010609060101010101" pitchFamily="49" charset="-122"/>
                          <a:cs typeface="Courier New" panose="02070309020205020404" pitchFamily="49" charset="0"/>
                          <a:sym typeface="Wingdings 3" panose="05040102010807070707"/>
                        </a:rPr>
                        <a:t> </a:t>
                      </a:r>
                      <a:r>
                        <a:rPr lang="en-US" altLang="zh-CN" sz="1600" dirty="0">
                          <a:latin typeface="Courier New" panose="02070309020205020404" pitchFamily="49" charset="0"/>
                          <a:ea typeface="黑体" panose="02010609060101010101" pitchFamily="49" charset="-122"/>
                          <a:cs typeface="Courier New" panose="02070309020205020404" pitchFamily="49" charset="0"/>
                          <a:sym typeface="Wingdings 3" panose="05040102010807070707"/>
                        </a:rPr>
                        <a:t>4</a:t>
                      </a:r>
                      <a:endParaRPr lang="zh-CN" altLang="en-US" sz="1600" b="1" dirty="0">
                        <a:latin typeface="Courier New" panose="02070309020205020404" pitchFamily="49" charset="0"/>
                        <a:ea typeface="黑体" panose="02010609060101010101" pitchFamily="49" charset="-122"/>
                        <a:cs typeface="Courier New" panose="02070309020205020404" pitchFamily="49" charset="0"/>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1600" b="0" dirty="0">
                          <a:latin typeface="Courier New" panose="02070309020205020404" pitchFamily="49" charset="0"/>
                          <a:ea typeface="黑体" panose="02010609060101010101" pitchFamily="49" charset="-122"/>
                          <a:cs typeface="Courier New" panose="02070309020205020404" pitchFamily="49" charset="0"/>
                          <a:sym typeface="Wingdings" panose="05000000000000000000" pitchFamily="2" charset="2"/>
                        </a:rPr>
                        <a:t>812</a:t>
                      </a:r>
                      <a:endParaRPr lang="zh-CN" altLang="en-US" sz="1600" b="0" dirty="0">
                        <a:latin typeface="Courier New" panose="02070309020205020404" pitchFamily="49" charset="0"/>
                        <a:ea typeface="黑体" panose="02010609060101010101" pitchFamily="49" charset="-122"/>
                        <a:cs typeface="Courier New" panose="02070309020205020404" pitchFamily="49" charset="0"/>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gridSpan="2">
                  <a:txBody>
                    <a:bodyPr/>
                    <a:lstStyle/>
                    <a:p>
                      <a:pPr algn="ctr"/>
                      <a:r>
                        <a:rPr lang="en-US" altLang="zh-CN" sz="1600" dirty="0" err="1">
                          <a:latin typeface="+mn-lt"/>
                          <a:ea typeface="黑体" panose="02010609060101010101" pitchFamily="49" charset="-122"/>
                        </a:rPr>
                        <a:t>and</a:t>
                      </a:r>
                      <a:r>
                        <a:rPr lang="en-US" altLang="zh-CN" sz="1600" dirty="0" err="1">
                          <a:latin typeface="+mn-lt"/>
                          <a:ea typeface="黑体" panose="02010609060101010101" pitchFamily="49" charset="-122"/>
                          <a:sym typeface="Wingdings" panose="05000000000000000000" pitchFamily="2" charset="2"/>
                        </a:rPr>
                        <a:t></a:t>
                      </a:r>
                      <a:r>
                        <a:rPr lang="en-US" altLang="zh-CN" sz="1600" dirty="0" err="1">
                          <a:latin typeface="+mn-lt"/>
                          <a:ea typeface="黑体" panose="02010609060101010101" pitchFamily="49" charset="-122"/>
                        </a:rPr>
                        <a:t>or</a:t>
                      </a:r>
                      <a:endParaRPr lang="zh-CN" altLang="en-US" sz="1600" dirty="0">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zh-CN"/>
                    </a:p>
                  </a:txBody>
                  <a:tcPr/>
                </a:tc>
                <a:tc gridSpan="2">
                  <a:txBody>
                    <a:bodyPr/>
                    <a:lstStyle/>
                    <a:p>
                      <a:pPr algn="ctr"/>
                      <a:r>
                        <a:rPr lang="en-US" altLang="zh-CN" sz="1600" b="1" dirty="0">
                          <a:latin typeface="+mn-lt"/>
                          <a:ea typeface="黑体" panose="02010609060101010101" pitchFamily="49" charset="-122"/>
                        </a:rPr>
                        <a:t>and</a:t>
                      </a:r>
                      <a:endParaRPr lang="zh-CN" altLang="en-US" sz="1600" b="1" dirty="0">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zh-CN"/>
                    </a:p>
                  </a:txBody>
                  <a:tcPr/>
                </a:tc>
                <a:tc gridSpan="2">
                  <a:txBody>
                    <a:bodyPr/>
                    <a:lstStyle/>
                    <a:p>
                      <a:pPr algn="ctr"/>
                      <a:r>
                        <a:rPr lang="en-US" altLang="zh-CN" sz="1600" b="1" dirty="0">
                          <a:solidFill>
                            <a:srgbClr val="00B050"/>
                          </a:solidFill>
                          <a:latin typeface="+mn-lt"/>
                          <a:ea typeface="黑体" panose="02010609060101010101" pitchFamily="49" charset="-122"/>
                        </a:rPr>
                        <a:t>sub</a:t>
                      </a:r>
                      <a:endParaRPr lang="zh-CN" altLang="en-US" sz="1600" b="1" dirty="0">
                        <a:solidFill>
                          <a:srgbClr val="00B050"/>
                        </a:solidFill>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zh-CN"/>
                    </a:p>
                  </a:txBody>
                  <a:tcPr/>
                </a:tc>
                <a:tc gridSpan="2">
                  <a:txBody>
                    <a:bodyPr/>
                    <a:lstStyle/>
                    <a:p>
                      <a:pPr algn="ctr"/>
                      <a:r>
                        <a:rPr lang="en-US" altLang="zh-CN" sz="1600" b="1" dirty="0" err="1">
                          <a:solidFill>
                            <a:srgbClr val="FF0000"/>
                          </a:solidFill>
                          <a:latin typeface="+mn-lt"/>
                          <a:ea typeface="黑体" panose="02010609060101010101" pitchFamily="49" charset="-122"/>
                        </a:rPr>
                        <a:t>nop</a:t>
                      </a:r>
                      <a:endParaRPr lang="zh-CN" altLang="en-US" sz="1600" b="1" dirty="0">
                        <a:solidFill>
                          <a:srgbClr val="FF0000"/>
                        </a:solidFill>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zh-CN"/>
                    </a:p>
                  </a:txBody>
                  <a:tcPr/>
                </a:tc>
                <a:tc gridSpan="2">
                  <a:txBody>
                    <a:bodyPr/>
                    <a:lstStyle/>
                    <a:p>
                      <a:pPr algn="ctr"/>
                      <a:r>
                        <a:rPr lang="en-US" altLang="zh-CN" sz="1600" b="1" dirty="0" err="1">
                          <a:solidFill>
                            <a:srgbClr val="00B050"/>
                          </a:solidFill>
                          <a:latin typeface="+mn-lt"/>
                          <a:ea typeface="黑体" panose="02010609060101010101" pitchFamily="49" charset="-122"/>
                        </a:rPr>
                        <a:t>lw</a:t>
                      </a:r>
                      <a:r>
                        <a:rPr lang="zh-CN" altLang="en-US" sz="1600" b="1" dirty="0">
                          <a:solidFill>
                            <a:srgbClr val="00B050"/>
                          </a:solidFill>
                          <a:latin typeface="+mn-lt"/>
                          <a:ea typeface="黑体" panose="02010609060101010101" pitchFamily="49" charset="-122"/>
                        </a:rPr>
                        <a:t>结果</a:t>
                      </a: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zh-CN"/>
                    </a:p>
                  </a:txBody>
                  <a:tcPr/>
                </a:tc>
                <a:tc gridSpan="2">
                  <a:txBody>
                    <a:bodyPr/>
                    <a:lstStyle/>
                    <a:p>
                      <a:pPr algn="ctr"/>
                      <a:endParaRPr lang="zh-CN" altLang="en-US" sz="1600" b="1" dirty="0">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zh-CN"/>
                    </a:p>
                  </a:txBody>
                  <a:tcPr/>
                </a:tc>
                <a:extLst>
                  <a:ext uri="{0D108BD9-81ED-4DB2-BD59-A6C34878D82A}">
                    <a16:rowId xmlns:a16="http://schemas.microsoft.com/office/drawing/2014/main" val="10005"/>
                  </a:ext>
                </a:extLst>
              </a:tr>
              <a:tr h="316230">
                <a:tc>
                  <a:txBody>
                    <a:bodyPr/>
                    <a:lstStyle/>
                    <a:p>
                      <a:pPr algn="ctr"/>
                      <a:r>
                        <a:rPr lang="en-US" altLang="zh-CN" sz="1600" dirty="0">
                          <a:latin typeface="+mn-lt"/>
                          <a:ea typeface="黑体" panose="02010609060101010101" pitchFamily="49" charset="-122"/>
                          <a:cs typeface="Courier New" panose="02070309020205020404" pitchFamily="49" charset="0"/>
                        </a:rPr>
                        <a:t>16</a:t>
                      </a:r>
                      <a:endParaRPr lang="zh-CN" altLang="en-US" sz="1600" dirty="0">
                        <a:latin typeface="+mn-lt"/>
                        <a:ea typeface="黑体" panose="02010609060101010101" pitchFamily="49" charset="-122"/>
                        <a:cs typeface="Courier New" panose="02070309020205020404" pitchFamily="49" charset="0"/>
                      </a:endParaRPr>
                    </a:p>
                  </a:txBody>
                  <a:tcPr marL="0" marR="0" marT="36000" marB="3600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just" defTabSz="914400" rtl="0" eaLnBrk="1" fontAlgn="auto" latinLnBrk="0" hangingPunct="1">
                        <a:lnSpc>
                          <a:spcPct val="100000"/>
                        </a:lnSpc>
                        <a:spcBef>
                          <a:spcPts val="0"/>
                        </a:spcBef>
                        <a:spcAft>
                          <a:spcPts val="0"/>
                        </a:spcAft>
                        <a:buClrTx/>
                        <a:buSzTx/>
                        <a:buFontTx/>
                        <a:buNone/>
                        <a:defRPr/>
                      </a:pPr>
                      <a:r>
                        <a:rPr lang="en-US" altLang="zh-CN" sz="1600" dirty="0">
                          <a:latin typeface="Courier New" panose="02070309020205020404" pitchFamily="49" charset="0"/>
                          <a:ea typeface="黑体" panose="02010609060101010101" pitchFamily="49" charset="-122"/>
                          <a:cs typeface="Courier New" panose="02070309020205020404" pitchFamily="49" charset="0"/>
                        </a:rPr>
                        <a:t>add $</a:t>
                      </a:r>
                      <a:r>
                        <a:rPr lang="en-US" altLang="zh-CN" sz="1600" dirty="0" err="1">
                          <a:latin typeface="Courier New" panose="02070309020205020404" pitchFamily="49" charset="0"/>
                          <a:ea typeface="黑体" panose="02010609060101010101" pitchFamily="49" charset="-122"/>
                          <a:cs typeface="Courier New" panose="02070309020205020404" pitchFamily="49" charset="0"/>
                        </a:rPr>
                        <a:t>t1</a:t>
                      </a:r>
                      <a:r>
                        <a:rPr lang="en-US" altLang="zh-CN" sz="1600" dirty="0">
                          <a:latin typeface="Courier New" panose="02070309020205020404" pitchFamily="49" charset="0"/>
                          <a:ea typeface="黑体" panose="02010609060101010101" pitchFamily="49" charset="-122"/>
                          <a:cs typeface="Courier New" panose="02070309020205020404" pitchFamily="49" charset="0"/>
                        </a:rPr>
                        <a:t>, $</a:t>
                      </a:r>
                      <a:r>
                        <a:rPr lang="en-US" altLang="zh-CN" sz="1600" dirty="0" err="1">
                          <a:latin typeface="Courier New" panose="02070309020205020404" pitchFamily="49" charset="0"/>
                          <a:ea typeface="黑体" panose="02010609060101010101" pitchFamily="49" charset="-122"/>
                          <a:cs typeface="Courier New" panose="02070309020205020404" pitchFamily="49" charset="0"/>
                        </a:rPr>
                        <a:t>t2</a:t>
                      </a:r>
                      <a:r>
                        <a:rPr lang="en-US" altLang="zh-CN" sz="1600" dirty="0">
                          <a:latin typeface="Courier New" panose="02070309020205020404" pitchFamily="49" charset="0"/>
                          <a:ea typeface="黑体" panose="02010609060101010101" pitchFamily="49" charset="-122"/>
                          <a:cs typeface="Courier New" panose="02070309020205020404" pitchFamily="49" charset="0"/>
                        </a:rPr>
                        <a:t>, $</a:t>
                      </a:r>
                      <a:r>
                        <a:rPr lang="en-US" altLang="zh-CN" sz="1600" dirty="0" err="1">
                          <a:latin typeface="Courier New" panose="02070309020205020404" pitchFamily="49" charset="0"/>
                          <a:ea typeface="黑体" panose="02010609060101010101" pitchFamily="49" charset="-122"/>
                          <a:cs typeface="Courier New" panose="02070309020205020404" pitchFamily="49" charset="0"/>
                        </a:rPr>
                        <a:t>t3</a:t>
                      </a:r>
                      <a:endParaRPr lang="zh-CN" altLang="en-US" sz="1600" dirty="0">
                        <a:latin typeface="Courier New" panose="02070309020205020404" pitchFamily="49" charset="0"/>
                        <a:ea typeface="黑体" panose="02010609060101010101" pitchFamily="49" charset="-122"/>
                        <a:cs typeface="Courier New" panose="02070309020205020404" pitchFamily="49" charset="0"/>
                      </a:endParaRPr>
                    </a:p>
                  </a:txBody>
                  <a:tcPr marL="0" marR="0" marT="36000" marB="36000" anchor="ctr">
                    <a:lnL w="19050"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endParaRPr lang="zh-CN" altLang="en-US" sz="1600" b="1" dirty="0">
                        <a:latin typeface="Courier New" panose="02070309020205020404" pitchFamily="49" charset="0"/>
                        <a:ea typeface="黑体" panose="02010609060101010101" pitchFamily="49" charset="-122"/>
                        <a:cs typeface="Courier New" panose="02070309020205020404" pitchFamily="49" charset="0"/>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endParaRPr lang="zh-CN" altLang="en-US" sz="1600" b="0" dirty="0">
                        <a:latin typeface="Courier New" panose="02070309020205020404" pitchFamily="49" charset="0"/>
                        <a:ea typeface="黑体" panose="02010609060101010101" pitchFamily="49" charset="-122"/>
                        <a:cs typeface="Courier New" panose="02070309020205020404" pitchFamily="49" charset="0"/>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gridSpan="2">
                  <a:txBody>
                    <a:bodyPr/>
                    <a:lstStyle/>
                    <a:p>
                      <a:pPr algn="ctr"/>
                      <a:endParaRPr lang="zh-CN" altLang="en-US" sz="1600" dirty="0">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zh-CN"/>
                    </a:p>
                  </a:txBody>
                  <a:tcPr/>
                </a:tc>
                <a:tc gridSpan="2">
                  <a:txBody>
                    <a:bodyPr/>
                    <a:lstStyle/>
                    <a:p>
                      <a:pPr algn="ctr"/>
                      <a:endParaRPr lang="zh-CN" altLang="en-US" sz="1600" b="1" dirty="0">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zh-CN"/>
                    </a:p>
                  </a:txBody>
                  <a:tcPr/>
                </a:tc>
                <a:tc gridSpan="2">
                  <a:txBody>
                    <a:bodyPr/>
                    <a:lstStyle/>
                    <a:p>
                      <a:pPr algn="ctr"/>
                      <a:endParaRPr lang="zh-CN" altLang="en-US" sz="1600" b="1" dirty="0">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zh-CN"/>
                    </a:p>
                  </a:txBody>
                  <a:tcPr/>
                </a:tc>
                <a:tc gridSpan="2">
                  <a:txBody>
                    <a:bodyPr/>
                    <a:lstStyle/>
                    <a:p>
                      <a:pPr algn="ctr"/>
                      <a:endParaRPr lang="zh-CN" altLang="en-US" sz="1600" b="1" dirty="0">
                        <a:solidFill>
                          <a:srgbClr val="00B050"/>
                        </a:solidFill>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zh-CN"/>
                    </a:p>
                  </a:txBody>
                  <a:tcPr/>
                </a:tc>
                <a:tc gridSpan="2">
                  <a:txBody>
                    <a:bodyPr/>
                    <a:lstStyle/>
                    <a:p>
                      <a:pPr algn="ctr"/>
                      <a:endParaRPr lang="zh-CN" altLang="en-US" sz="1600" b="1" dirty="0">
                        <a:solidFill>
                          <a:srgbClr val="FF0000"/>
                        </a:solidFill>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zh-CN"/>
                    </a:p>
                  </a:txBody>
                  <a:tcPr/>
                </a:tc>
                <a:tc gridSpan="2">
                  <a:txBody>
                    <a:bodyPr/>
                    <a:lstStyle/>
                    <a:p>
                      <a:pPr algn="ctr"/>
                      <a:endParaRPr lang="zh-CN" altLang="en-US" sz="1600" b="1" dirty="0">
                        <a:solidFill>
                          <a:srgbClr val="00B050"/>
                        </a:solidFill>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zh-CN"/>
                    </a:p>
                  </a:txBody>
                  <a:tcPr/>
                </a:tc>
                <a:extLst>
                  <a:ext uri="{0D108BD9-81ED-4DB2-BD59-A6C34878D82A}">
                    <a16:rowId xmlns:a16="http://schemas.microsoft.com/office/drawing/2014/main" val="10006"/>
                  </a:ext>
                </a:extLst>
              </a:tr>
            </a:tbl>
          </a:graphicData>
        </a:graphic>
      </p:graphicFrame>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0" y="293370"/>
            <a:ext cx="7010400" cy="371475"/>
          </a:xfrm>
        </p:spPr>
        <p:txBody>
          <a:bodyPr/>
          <a:lstStyle/>
          <a:p>
            <a:r>
              <a:rPr lang="en-US" altLang="zh-CN" dirty="0"/>
              <a:t>load</a:t>
            </a:r>
            <a:r>
              <a:rPr lang="zh-CN" altLang="en-US" dirty="0"/>
              <a:t>导致的数据冒险：</a:t>
            </a:r>
            <a:r>
              <a:rPr lang="en-US" altLang="zh-CN" dirty="0" err="1"/>
              <a:t>Clk5</a:t>
            </a:r>
            <a:r>
              <a:rPr lang="zh-CN" altLang="en-US" dirty="0"/>
              <a:t>上升沿后</a:t>
            </a:r>
          </a:p>
        </p:txBody>
      </p:sp>
      <p:sp>
        <p:nvSpPr>
          <p:cNvPr id="135" name="内容占位符 2"/>
          <p:cNvSpPr>
            <a:spLocks noGrp="1"/>
          </p:cNvSpPr>
          <p:nvPr>
            <p:ph idx="4294967295"/>
          </p:nvPr>
        </p:nvSpPr>
        <p:spPr>
          <a:xfrm>
            <a:off x="669290" y="1178560"/>
            <a:ext cx="8929370" cy="1367790"/>
          </a:xfrm>
        </p:spPr>
        <p:txBody>
          <a:bodyPr>
            <a:normAutofit/>
          </a:bodyPr>
          <a:lstStyle/>
          <a:p>
            <a:r>
              <a:rPr lang="zh-CN" altLang="en-US" dirty="0"/>
              <a:t>指令流</a:t>
            </a:r>
            <a:endParaRPr lang="en-US" altLang="zh-CN" dirty="0"/>
          </a:p>
          <a:p>
            <a:pPr lvl="1"/>
            <a:r>
              <a:rPr lang="en-US" altLang="zh-CN" dirty="0" err="1"/>
              <a:t>lw</a:t>
            </a:r>
            <a:r>
              <a:rPr lang="zh-CN" altLang="en-US" dirty="0"/>
              <a:t>：结果回写至</a:t>
            </a:r>
            <a:r>
              <a:rPr lang="en-US" altLang="zh-CN" dirty="0" err="1"/>
              <a:t>RF</a:t>
            </a:r>
            <a:endParaRPr lang="en-US" altLang="zh-CN" dirty="0"/>
          </a:p>
          <a:p>
            <a:pPr lvl="1"/>
            <a:r>
              <a:rPr lang="en-US" altLang="zh-CN" dirty="0"/>
              <a:t>sub</a:t>
            </a:r>
            <a:r>
              <a:rPr lang="zh-CN" altLang="en-US" dirty="0"/>
              <a:t>：结果保存在</a:t>
            </a:r>
            <a:r>
              <a:rPr lang="en-US" altLang="zh-CN" dirty="0"/>
              <a:t>EX/MEM</a:t>
            </a:r>
          </a:p>
        </p:txBody>
      </p:sp>
      <p:graphicFrame>
        <p:nvGraphicFramePr>
          <p:cNvPr id="6" name="表格 5"/>
          <p:cNvGraphicFramePr>
            <a:graphicFrameLocks noGrp="1"/>
          </p:cNvGraphicFramePr>
          <p:nvPr>
            <p:custDataLst>
              <p:tags r:id="rId1"/>
            </p:custDataLst>
          </p:nvPr>
        </p:nvGraphicFramePr>
        <p:xfrm>
          <a:off x="1604834" y="2932833"/>
          <a:ext cx="8983345" cy="2945130"/>
        </p:xfrm>
        <a:graphic>
          <a:graphicData uri="http://schemas.openxmlformats.org/drawingml/2006/table">
            <a:tbl>
              <a:tblPr firstRow="1" bandRow="1">
                <a:tableStyleId>{5940675A-B579-460E-94D1-54222C63F5DA}</a:tableStyleId>
              </a:tblPr>
              <a:tblGrid>
                <a:gridCol w="431800">
                  <a:extLst>
                    <a:ext uri="{9D8B030D-6E8A-4147-A177-3AD203B41FA5}">
                      <a16:colId xmlns:a16="http://schemas.microsoft.com/office/drawing/2014/main" val="20000"/>
                    </a:ext>
                  </a:extLst>
                </a:gridCol>
                <a:gridCol w="2196465">
                  <a:extLst>
                    <a:ext uri="{9D8B030D-6E8A-4147-A177-3AD203B41FA5}">
                      <a16:colId xmlns:a16="http://schemas.microsoft.com/office/drawing/2014/main" val="20001"/>
                    </a:ext>
                  </a:extLst>
                </a:gridCol>
                <a:gridCol w="467995">
                  <a:extLst>
                    <a:ext uri="{9D8B030D-6E8A-4147-A177-3AD203B41FA5}">
                      <a16:colId xmlns:a16="http://schemas.microsoft.com/office/drawing/2014/main" val="20002"/>
                    </a:ext>
                  </a:extLst>
                </a:gridCol>
                <a:gridCol w="791845">
                  <a:extLst>
                    <a:ext uri="{9D8B030D-6E8A-4147-A177-3AD203B41FA5}">
                      <a16:colId xmlns:a16="http://schemas.microsoft.com/office/drawing/2014/main" val="20003"/>
                    </a:ext>
                  </a:extLst>
                </a:gridCol>
                <a:gridCol w="458470">
                  <a:extLst>
                    <a:ext uri="{9D8B030D-6E8A-4147-A177-3AD203B41FA5}">
                      <a16:colId xmlns:a16="http://schemas.microsoft.com/office/drawing/2014/main" val="20004"/>
                    </a:ext>
                  </a:extLst>
                </a:gridCol>
                <a:gridCol w="474980">
                  <a:extLst>
                    <a:ext uri="{9D8B030D-6E8A-4147-A177-3AD203B41FA5}">
                      <a16:colId xmlns:a16="http://schemas.microsoft.com/office/drawing/2014/main" val="20005"/>
                    </a:ext>
                  </a:extLst>
                </a:gridCol>
                <a:gridCol w="403225">
                  <a:extLst>
                    <a:ext uri="{9D8B030D-6E8A-4147-A177-3AD203B41FA5}">
                      <a16:colId xmlns:a16="http://schemas.microsoft.com/office/drawing/2014/main" val="20006"/>
                    </a:ext>
                  </a:extLst>
                </a:gridCol>
                <a:gridCol w="403225">
                  <a:extLst>
                    <a:ext uri="{9D8B030D-6E8A-4147-A177-3AD203B41FA5}">
                      <a16:colId xmlns:a16="http://schemas.microsoft.com/office/drawing/2014/main" val="20007"/>
                    </a:ext>
                  </a:extLst>
                </a:gridCol>
                <a:gridCol w="403225">
                  <a:extLst>
                    <a:ext uri="{9D8B030D-6E8A-4147-A177-3AD203B41FA5}">
                      <a16:colId xmlns:a16="http://schemas.microsoft.com/office/drawing/2014/main" val="20008"/>
                    </a:ext>
                  </a:extLst>
                </a:gridCol>
                <a:gridCol w="403225">
                  <a:extLst>
                    <a:ext uri="{9D8B030D-6E8A-4147-A177-3AD203B41FA5}">
                      <a16:colId xmlns:a16="http://schemas.microsoft.com/office/drawing/2014/main" val="20009"/>
                    </a:ext>
                  </a:extLst>
                </a:gridCol>
                <a:gridCol w="403225">
                  <a:extLst>
                    <a:ext uri="{9D8B030D-6E8A-4147-A177-3AD203B41FA5}">
                      <a16:colId xmlns:a16="http://schemas.microsoft.com/office/drawing/2014/main" val="20010"/>
                    </a:ext>
                  </a:extLst>
                </a:gridCol>
                <a:gridCol w="403225">
                  <a:extLst>
                    <a:ext uri="{9D8B030D-6E8A-4147-A177-3AD203B41FA5}">
                      <a16:colId xmlns:a16="http://schemas.microsoft.com/office/drawing/2014/main" val="20011"/>
                    </a:ext>
                  </a:extLst>
                </a:gridCol>
                <a:gridCol w="467995">
                  <a:extLst>
                    <a:ext uri="{9D8B030D-6E8A-4147-A177-3AD203B41FA5}">
                      <a16:colId xmlns:a16="http://schemas.microsoft.com/office/drawing/2014/main" val="20012"/>
                    </a:ext>
                  </a:extLst>
                </a:gridCol>
                <a:gridCol w="467995">
                  <a:extLst>
                    <a:ext uri="{9D8B030D-6E8A-4147-A177-3AD203B41FA5}">
                      <a16:colId xmlns:a16="http://schemas.microsoft.com/office/drawing/2014/main" val="20013"/>
                    </a:ext>
                  </a:extLst>
                </a:gridCol>
                <a:gridCol w="403225">
                  <a:extLst>
                    <a:ext uri="{9D8B030D-6E8A-4147-A177-3AD203B41FA5}">
                      <a16:colId xmlns:a16="http://schemas.microsoft.com/office/drawing/2014/main" val="20014"/>
                    </a:ext>
                  </a:extLst>
                </a:gridCol>
                <a:gridCol w="403225">
                  <a:extLst>
                    <a:ext uri="{9D8B030D-6E8A-4147-A177-3AD203B41FA5}">
                      <a16:colId xmlns:a16="http://schemas.microsoft.com/office/drawing/2014/main" val="20015"/>
                    </a:ext>
                  </a:extLst>
                </a:gridCol>
              </a:tblGrid>
              <a:tr h="316230">
                <a:tc>
                  <a:txBody>
                    <a:bodyPr/>
                    <a:lstStyle/>
                    <a:p>
                      <a:pPr algn="ctr"/>
                      <a:endParaRPr lang="zh-CN" altLang="en-US" sz="1600" b="0" dirty="0">
                        <a:latin typeface="+mn-lt"/>
                        <a:ea typeface="黑体" panose="02010609060101010101" pitchFamily="49" charset="-122"/>
                        <a:cs typeface="Times New Roman" panose="02020603050405020304" pitchFamily="18" charset="0"/>
                      </a:endParaRPr>
                    </a:p>
                  </a:txBody>
                  <a:tcPr marL="36000" marR="36000" marT="36000" marB="3600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tcPr>
                </a:tc>
                <a:tc>
                  <a:txBody>
                    <a:bodyPr/>
                    <a:lstStyle/>
                    <a:p>
                      <a:pPr algn="ctr"/>
                      <a:endParaRPr lang="zh-CN" altLang="en-US" sz="1600" b="0" dirty="0">
                        <a:latin typeface="+mn-lt"/>
                        <a:ea typeface="黑体" panose="02010609060101010101" pitchFamily="49" charset="-122"/>
                        <a:cs typeface="Times New Roman" panose="02020603050405020304" pitchFamily="18" charset="0"/>
                      </a:endParaRPr>
                    </a:p>
                  </a:txBody>
                  <a:tcPr marL="36000" marR="36000" marT="36000" marB="3600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tcPr>
                </a:tc>
                <a:tc gridSpan="2">
                  <a:txBody>
                    <a:bodyPr/>
                    <a:lstStyle/>
                    <a:p>
                      <a:pPr algn="ctr"/>
                      <a:endParaRPr lang="zh-CN" altLang="en-US" sz="1600" b="0" dirty="0">
                        <a:latin typeface="+mn-lt"/>
                        <a:ea typeface="黑体" panose="02010609060101010101" pitchFamily="49" charset="-122"/>
                        <a:cs typeface="Times New Roman" panose="02020603050405020304" pitchFamily="18" charset="0"/>
                      </a:endParaRPr>
                    </a:p>
                  </a:txBody>
                  <a:tcPr marL="36000" marR="36000" marT="36000" marB="3600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zh-CN"/>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a:endParaRPr lang="zh-CN" altLang="en-US" sz="1600" b="0" dirty="0">
                        <a:latin typeface="+mn-lt"/>
                        <a:ea typeface="黑体" panose="02010609060101010101" pitchFamily="49" charset="-122"/>
                        <a:cs typeface="Times New Roman" panose="02020603050405020304" pitchFamily="18" charset="0"/>
                      </a:endParaRPr>
                    </a:p>
                  </a:txBody>
                  <a:tcPr marL="36000" marR="36000" marT="36000" marB="36000" anchor="ctr">
                    <a:lnL w="19050"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tx1"/>
                      </a:solidFill>
                      <a:prstDash val="solid"/>
                      <a:round/>
                      <a:headEnd type="none" w="med" len="med"/>
                      <a:tailEnd type="none" w="med" len="med"/>
                    </a:lnB>
                  </a:tcPr>
                </a:tc>
                <a:tc gridSpan="2">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1600">
                          <a:latin typeface="+mn-lt"/>
                          <a:ea typeface="黑体" panose="02010609060101010101" pitchFamily="49" charset="-122"/>
                        </a:rPr>
                        <a:t>IF</a:t>
                      </a:r>
                      <a:r>
                        <a:rPr lang="zh-CN" altLang="en-US" sz="1600" dirty="0">
                          <a:latin typeface="+mn-lt"/>
                          <a:ea typeface="黑体" panose="02010609060101010101" pitchFamily="49" charset="-122"/>
                        </a:rPr>
                        <a:t>级</a:t>
                      </a:r>
                      <a:endParaRPr lang="zh-CN" altLang="en-US" sz="1600" b="0" dirty="0">
                        <a:latin typeface="+mn-lt"/>
                        <a:ea typeface="黑体" panose="02010609060101010101" pitchFamily="49" charset="-122"/>
                        <a:cs typeface="Times New Roman" panose="02020603050405020304" pitchFamily="18" charset="0"/>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zh-CN"/>
                    </a:p>
                  </a:txBody>
                  <a:tcPr marL="36000" marR="36000" marT="36000" marB="36000" anchor="ctr"/>
                </a:tc>
                <a:tc gridSpan="2">
                  <a:txBody>
                    <a:bodyPr/>
                    <a:lstStyle/>
                    <a:p>
                      <a:pPr algn="ctr"/>
                      <a:r>
                        <a:rPr lang="en-US" altLang="zh-CN" sz="1600" dirty="0">
                          <a:latin typeface="+mn-lt"/>
                          <a:ea typeface="黑体" panose="02010609060101010101" pitchFamily="49" charset="-122"/>
                        </a:rPr>
                        <a:t>ID</a:t>
                      </a:r>
                      <a:r>
                        <a:rPr lang="zh-CN" altLang="en-US" sz="1600" dirty="0">
                          <a:latin typeface="+mn-lt"/>
                          <a:ea typeface="黑体" panose="02010609060101010101" pitchFamily="49" charset="-122"/>
                        </a:rPr>
                        <a:t>级</a:t>
                      </a:r>
                      <a:endParaRPr lang="zh-CN" altLang="en-US" sz="1600" b="0" dirty="0">
                        <a:latin typeface="+mn-lt"/>
                        <a:ea typeface="黑体" panose="02010609060101010101" pitchFamily="49" charset="-122"/>
                        <a:cs typeface="Times New Roman" panose="02020603050405020304" pitchFamily="18" charset="0"/>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zh-CN"/>
                    </a:p>
                  </a:txBody>
                  <a:tcPr marL="36000" marR="36000" marT="36000" marB="36000" anchor="ctr"/>
                </a:tc>
                <a:tc gridSpan="2">
                  <a:txBody>
                    <a:bodyPr/>
                    <a:lstStyle/>
                    <a:p>
                      <a:pPr algn="ctr"/>
                      <a:r>
                        <a:rPr lang="en-US" altLang="zh-CN" sz="1600" dirty="0">
                          <a:latin typeface="+mn-lt"/>
                          <a:ea typeface="黑体" panose="02010609060101010101" pitchFamily="49" charset="-122"/>
                        </a:rPr>
                        <a:t>EX</a:t>
                      </a:r>
                      <a:r>
                        <a:rPr lang="zh-CN" altLang="en-US" sz="1600" dirty="0">
                          <a:latin typeface="+mn-lt"/>
                          <a:ea typeface="黑体" panose="02010609060101010101" pitchFamily="49" charset="-122"/>
                        </a:rPr>
                        <a:t>级</a:t>
                      </a:r>
                      <a:endParaRPr lang="zh-CN" altLang="en-US" sz="1600" b="0" dirty="0">
                        <a:latin typeface="+mn-lt"/>
                        <a:ea typeface="黑体" panose="02010609060101010101" pitchFamily="49" charset="-122"/>
                        <a:cs typeface="Times New Roman" panose="02020603050405020304" pitchFamily="18" charset="0"/>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zh-CN"/>
                    </a:p>
                  </a:txBody>
                  <a:tcPr marL="36000" marR="36000" marT="36000" marB="36000" anchor="ctr"/>
                </a:tc>
                <a:tc gridSpan="2">
                  <a:txBody>
                    <a:bodyPr/>
                    <a:lstStyle/>
                    <a:p>
                      <a:pPr algn="ctr"/>
                      <a:r>
                        <a:rPr lang="en-US" altLang="zh-CN" sz="1600" dirty="0">
                          <a:latin typeface="+mn-lt"/>
                          <a:ea typeface="黑体" panose="02010609060101010101" pitchFamily="49" charset="-122"/>
                        </a:rPr>
                        <a:t>MEM</a:t>
                      </a:r>
                      <a:r>
                        <a:rPr lang="zh-CN" altLang="en-US" sz="1600" dirty="0">
                          <a:latin typeface="+mn-lt"/>
                          <a:ea typeface="黑体" panose="02010609060101010101" pitchFamily="49" charset="-122"/>
                        </a:rPr>
                        <a:t>级</a:t>
                      </a:r>
                      <a:endParaRPr lang="zh-CN" altLang="en-US" sz="1600" b="0" dirty="0">
                        <a:latin typeface="+mn-lt"/>
                        <a:ea typeface="黑体" panose="02010609060101010101" pitchFamily="49" charset="-122"/>
                        <a:cs typeface="Times New Roman" panose="02020603050405020304" pitchFamily="18" charset="0"/>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zh-CN"/>
                    </a:p>
                  </a:txBody>
                  <a:tcPr marL="36000" marR="36000" marT="36000" marB="36000" anchor="ctr"/>
                </a:tc>
                <a:tc gridSpan="2">
                  <a:txBody>
                    <a:bodyPr/>
                    <a:lstStyle/>
                    <a:p>
                      <a:pPr algn="ctr"/>
                      <a:r>
                        <a:rPr lang="en-US" altLang="zh-CN" sz="1600" dirty="0">
                          <a:latin typeface="+mn-lt"/>
                          <a:ea typeface="黑体" panose="02010609060101010101" pitchFamily="49" charset="-122"/>
                        </a:rPr>
                        <a:t>WB</a:t>
                      </a:r>
                      <a:r>
                        <a:rPr lang="zh-CN" altLang="en-US" sz="1600" dirty="0">
                          <a:latin typeface="+mn-lt"/>
                          <a:ea typeface="黑体" panose="02010609060101010101" pitchFamily="49" charset="-122"/>
                        </a:rPr>
                        <a:t>级</a:t>
                      </a:r>
                      <a:endParaRPr lang="zh-CN" altLang="en-US" sz="1600" b="0" dirty="0">
                        <a:latin typeface="+mn-lt"/>
                        <a:ea typeface="黑体" panose="02010609060101010101" pitchFamily="49" charset="-122"/>
                        <a:cs typeface="Times New Roman" panose="02020603050405020304" pitchFamily="18" charset="0"/>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zh-CN"/>
                    </a:p>
                  </a:txBody>
                  <a:tcPr marL="36000" marR="36000" marT="36000" marB="36000" anchor="ctr"/>
                </a:tc>
                <a:tc>
                  <a:txBody>
                    <a:bodyPr/>
                    <a:lstStyle/>
                    <a:p>
                      <a:pPr algn="ctr"/>
                      <a:endParaRPr lang="zh-CN" altLang="en-US" sz="1600" b="0" dirty="0">
                        <a:latin typeface="+mn-lt"/>
                        <a:ea typeface="黑体" panose="02010609060101010101" pitchFamily="49" charset="-122"/>
                        <a:cs typeface="Times New Roman" panose="02020603050405020304" pitchFamily="18" charset="0"/>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560070">
                <a:tc>
                  <a:txBody>
                    <a:bodyPr/>
                    <a:lstStyle/>
                    <a:p>
                      <a:pPr algn="ctr"/>
                      <a:r>
                        <a:rPr lang="zh-CN" altLang="en-US" sz="1600" dirty="0">
                          <a:latin typeface="+mn-lt"/>
                          <a:ea typeface="黑体" panose="02010609060101010101" pitchFamily="49" charset="-122"/>
                        </a:rPr>
                        <a:t>地址</a:t>
                      </a:r>
                      <a:endParaRPr lang="zh-CN" altLang="en-US" sz="1600" b="0" dirty="0">
                        <a:latin typeface="+mn-lt"/>
                        <a:ea typeface="黑体" panose="02010609060101010101" pitchFamily="49" charset="-122"/>
                        <a:cs typeface="Times New Roman" panose="02020603050405020304" pitchFamily="18" charset="0"/>
                      </a:endParaRPr>
                    </a:p>
                  </a:txBody>
                  <a:tcPr marL="0" marR="0" marT="36000" marB="3600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zh-CN" altLang="en-US" sz="1600" dirty="0">
                          <a:latin typeface="+mn-lt"/>
                          <a:ea typeface="黑体" panose="02010609060101010101" pitchFamily="49" charset="-122"/>
                        </a:rPr>
                        <a:t>指令</a:t>
                      </a:r>
                      <a:endParaRPr lang="zh-CN" altLang="en-US" sz="1600" b="0" dirty="0">
                        <a:latin typeface="+mn-lt"/>
                        <a:ea typeface="黑体" panose="02010609060101010101" pitchFamily="49" charset="-122"/>
                        <a:cs typeface="Times New Roman" panose="02020603050405020304" pitchFamily="18" charset="0"/>
                      </a:endParaRPr>
                    </a:p>
                  </a:txBody>
                  <a:tcPr marL="0" marR="0" marT="36000" marB="36000" anchor="ctr">
                    <a:lnL w="19050"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600" b="0" dirty="0" err="1">
                          <a:latin typeface="+mn-lt"/>
                          <a:ea typeface="黑体" panose="02010609060101010101" pitchFamily="49" charset="-122"/>
                          <a:cs typeface="Times New Roman" panose="02020603050405020304" pitchFamily="18" charset="0"/>
                        </a:rPr>
                        <a:t>CLK</a:t>
                      </a:r>
                      <a:endParaRPr lang="en-US" altLang="zh-CN" sz="1600" b="0" dirty="0">
                        <a:latin typeface="+mn-lt"/>
                        <a:ea typeface="黑体" panose="02010609060101010101" pitchFamily="49" charset="-122"/>
                        <a:cs typeface="Times New Roman" panose="02020603050405020304" pitchFamily="18" charset="0"/>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a:r>
                        <a:rPr lang="en-US" altLang="zh-CN" sz="1600" b="0" dirty="0">
                          <a:latin typeface="+mn-lt"/>
                          <a:ea typeface="黑体" panose="02010609060101010101" pitchFamily="49" charset="-122"/>
                          <a:cs typeface="Times New Roman" panose="02020603050405020304" pitchFamily="18" charset="0"/>
                        </a:rPr>
                        <a:t>PC</a:t>
                      </a: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gridSpan="2">
                  <a:txBody>
                    <a:bodyPr/>
                    <a:lstStyle/>
                    <a:p>
                      <a:pPr algn="ctr"/>
                      <a:r>
                        <a:rPr lang="en-US" altLang="zh-CN" sz="1600">
                          <a:latin typeface="+mn-lt"/>
                          <a:ea typeface="黑体" panose="02010609060101010101" pitchFamily="49" charset="-122"/>
                        </a:rPr>
                        <a:t>IM</a:t>
                      </a:r>
                      <a:endParaRPr lang="en-US" altLang="zh-CN" sz="1600" b="0" dirty="0">
                        <a:latin typeface="+mn-lt"/>
                        <a:ea typeface="黑体" panose="02010609060101010101" pitchFamily="49" charset="-122"/>
                        <a:cs typeface="Times New Roman" panose="02020603050405020304" pitchFamily="18" charset="0"/>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zh-CN"/>
                    </a:p>
                  </a:txBody>
                  <a:tcPr/>
                </a:tc>
                <a:tc gridSpan="2">
                  <a:txBody>
                    <a:bodyPr/>
                    <a:lstStyle/>
                    <a:p>
                      <a:pPr algn="ctr"/>
                      <a:r>
                        <a:rPr lang="en-US" altLang="zh-CN" sz="1600">
                          <a:latin typeface="+mn-lt"/>
                          <a:ea typeface="黑体" panose="02010609060101010101" pitchFamily="49" charset="-122"/>
                        </a:rPr>
                        <a:t>IF/ID</a:t>
                      </a:r>
                      <a:endParaRPr lang="en-US" altLang="zh-CN" sz="1600" b="0" dirty="0">
                        <a:latin typeface="+mn-lt"/>
                        <a:ea typeface="黑体" panose="02010609060101010101" pitchFamily="49" charset="-122"/>
                        <a:cs typeface="Times New Roman" panose="02020603050405020304" pitchFamily="18" charset="0"/>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zh-CN"/>
                    </a:p>
                  </a:txBody>
                  <a:tcPr/>
                </a:tc>
                <a:tc gridSpan="2">
                  <a:txBody>
                    <a:bodyPr/>
                    <a:lstStyle/>
                    <a:p>
                      <a:pPr algn="ctr"/>
                      <a:r>
                        <a:rPr lang="en-US" altLang="zh-CN" sz="1600">
                          <a:latin typeface="+mn-lt"/>
                          <a:ea typeface="黑体" panose="02010609060101010101" pitchFamily="49" charset="-122"/>
                        </a:rPr>
                        <a:t>ID/EX</a:t>
                      </a:r>
                      <a:endParaRPr lang="en-US" altLang="zh-CN" sz="1600" b="0" dirty="0">
                        <a:latin typeface="+mn-lt"/>
                        <a:ea typeface="黑体" panose="02010609060101010101" pitchFamily="49" charset="-122"/>
                        <a:cs typeface="Times New Roman" panose="02020603050405020304" pitchFamily="18" charset="0"/>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zh-CN"/>
                    </a:p>
                  </a:txBody>
                  <a:tcPr/>
                </a:tc>
                <a:tc gridSpan="2">
                  <a:txBody>
                    <a:bodyPr/>
                    <a:lstStyle/>
                    <a:p>
                      <a:pPr algn="ctr"/>
                      <a:r>
                        <a:rPr lang="en-US" altLang="zh-CN" sz="1600" dirty="0">
                          <a:latin typeface="+mn-lt"/>
                          <a:ea typeface="黑体" panose="02010609060101010101" pitchFamily="49" charset="-122"/>
                        </a:rPr>
                        <a:t>EX/MEM</a:t>
                      </a:r>
                      <a:endParaRPr lang="en-US" altLang="zh-CN" sz="1600" b="0" dirty="0">
                        <a:latin typeface="+mn-lt"/>
                        <a:ea typeface="黑体" panose="02010609060101010101" pitchFamily="49" charset="-122"/>
                        <a:cs typeface="Times New Roman" panose="02020603050405020304" pitchFamily="18" charset="0"/>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zh-CN"/>
                    </a:p>
                  </a:txBody>
                  <a:tcPr/>
                </a:tc>
                <a:tc gridSpan="2">
                  <a:txBody>
                    <a:bodyPr/>
                    <a:lstStyle/>
                    <a:p>
                      <a:pPr algn="ctr"/>
                      <a:r>
                        <a:rPr lang="en-US" altLang="zh-CN" sz="1600" dirty="0">
                          <a:latin typeface="+mn-lt"/>
                          <a:ea typeface="黑体" panose="02010609060101010101" pitchFamily="49" charset="-122"/>
                        </a:rPr>
                        <a:t>MEM/WB</a:t>
                      </a:r>
                      <a:endParaRPr lang="en-US" altLang="zh-CN" sz="1600" b="0" dirty="0">
                        <a:latin typeface="+mn-lt"/>
                        <a:ea typeface="黑体" panose="02010609060101010101" pitchFamily="49" charset="-122"/>
                        <a:cs typeface="Times New Roman" panose="02020603050405020304" pitchFamily="18" charset="0"/>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zh-CN"/>
                    </a:p>
                  </a:txBody>
                  <a:tcPr/>
                </a:tc>
                <a:tc gridSpan="2">
                  <a:txBody>
                    <a:bodyPr/>
                    <a:lstStyle/>
                    <a:p>
                      <a:pPr algn="ctr"/>
                      <a:r>
                        <a:rPr lang="en-US" altLang="zh-CN" sz="1600" b="0" dirty="0" err="1">
                          <a:latin typeface="+mn-lt"/>
                          <a:ea typeface="黑体" panose="02010609060101010101" pitchFamily="49" charset="-122"/>
                          <a:cs typeface="Times New Roman" panose="02020603050405020304" pitchFamily="18" charset="0"/>
                        </a:rPr>
                        <a:t>RF</a:t>
                      </a:r>
                      <a:endParaRPr lang="en-US" altLang="zh-CN" sz="1600" b="0" dirty="0">
                        <a:latin typeface="+mn-lt"/>
                        <a:ea typeface="黑体" panose="02010609060101010101" pitchFamily="49" charset="-122"/>
                        <a:cs typeface="Times New Roman" panose="02020603050405020304" pitchFamily="18" charset="0"/>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zh-CN"/>
                    </a:p>
                  </a:txBody>
                  <a:tcPr/>
                </a:tc>
                <a:extLst>
                  <a:ext uri="{0D108BD9-81ED-4DB2-BD59-A6C34878D82A}">
                    <a16:rowId xmlns:a16="http://schemas.microsoft.com/office/drawing/2014/main" val="10001"/>
                  </a:ext>
                </a:extLst>
              </a:tr>
              <a:tr h="316230">
                <a:tc>
                  <a:txBody>
                    <a:bodyPr/>
                    <a:lstStyle/>
                    <a:p>
                      <a:pPr algn="ctr"/>
                      <a:r>
                        <a:rPr lang="en-US" altLang="zh-CN" sz="1600" dirty="0">
                          <a:latin typeface="+mn-lt"/>
                          <a:ea typeface="黑体" panose="02010609060101010101" pitchFamily="49" charset="-122"/>
                        </a:rPr>
                        <a:t>0</a:t>
                      </a:r>
                      <a:endParaRPr lang="zh-CN" altLang="en-US" sz="1600" dirty="0">
                        <a:latin typeface="+mn-lt"/>
                        <a:ea typeface="黑体" panose="02010609060101010101" pitchFamily="49" charset="-122"/>
                        <a:cs typeface="Courier New" panose="02070309020205020404" pitchFamily="49" charset="0"/>
                      </a:endParaRPr>
                    </a:p>
                  </a:txBody>
                  <a:tcPr marL="0" marR="0" marT="36000" marB="3600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altLang="zh-CN" sz="1600" dirty="0" err="1">
                          <a:latin typeface="Courier New" panose="02070309020205020404" pitchFamily="49" charset="0"/>
                          <a:ea typeface="黑体" panose="02010609060101010101" pitchFamily="49" charset="-122"/>
                          <a:cs typeface="Courier New" panose="02070309020205020404" pitchFamily="49" charset="0"/>
                        </a:rPr>
                        <a:t>lw</a:t>
                      </a:r>
                      <a:r>
                        <a:rPr lang="en-US" altLang="zh-CN" sz="1600" dirty="0">
                          <a:latin typeface="Courier New" panose="02070309020205020404" pitchFamily="49" charset="0"/>
                          <a:ea typeface="黑体" panose="02010609060101010101" pitchFamily="49" charset="-122"/>
                          <a:cs typeface="Courier New" panose="02070309020205020404" pitchFamily="49" charset="0"/>
                        </a:rPr>
                        <a:t>  $</a:t>
                      </a:r>
                      <a:r>
                        <a:rPr lang="en-US" altLang="zh-CN" sz="1600" dirty="0" err="1">
                          <a:latin typeface="Courier New" panose="02070309020205020404" pitchFamily="49" charset="0"/>
                          <a:ea typeface="黑体" panose="02010609060101010101" pitchFamily="49" charset="-122"/>
                          <a:cs typeface="Courier New" panose="02070309020205020404" pitchFamily="49" charset="0"/>
                        </a:rPr>
                        <a:t>t0</a:t>
                      </a:r>
                      <a:r>
                        <a:rPr lang="en-US" altLang="zh-CN" sz="1600" dirty="0">
                          <a:latin typeface="Courier New" panose="02070309020205020404" pitchFamily="49" charset="0"/>
                          <a:ea typeface="黑体" panose="02010609060101010101" pitchFamily="49" charset="-122"/>
                          <a:cs typeface="Courier New" panose="02070309020205020404" pitchFamily="49" charset="0"/>
                        </a:rPr>
                        <a:t>, 0($</a:t>
                      </a:r>
                      <a:r>
                        <a:rPr lang="en-US" altLang="zh-CN" sz="1600" dirty="0" err="1">
                          <a:latin typeface="Courier New" panose="02070309020205020404" pitchFamily="49" charset="0"/>
                          <a:ea typeface="黑体" panose="02010609060101010101" pitchFamily="49" charset="-122"/>
                          <a:cs typeface="Courier New" panose="02070309020205020404" pitchFamily="49" charset="0"/>
                        </a:rPr>
                        <a:t>t1</a:t>
                      </a:r>
                      <a:r>
                        <a:rPr lang="en-US" altLang="zh-CN" sz="1600" dirty="0">
                          <a:latin typeface="Courier New" panose="02070309020205020404" pitchFamily="49" charset="0"/>
                          <a:ea typeface="黑体" panose="02010609060101010101" pitchFamily="49" charset="-122"/>
                          <a:cs typeface="Courier New" panose="02070309020205020404" pitchFamily="49" charset="0"/>
                        </a:rPr>
                        <a:t>)</a:t>
                      </a:r>
                    </a:p>
                  </a:txBody>
                  <a:tcPr marL="0" marR="0" marT="36000" marB="36000" anchor="ctr">
                    <a:lnL w="19050"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600" dirty="0">
                          <a:latin typeface="Courier New" panose="02070309020205020404" pitchFamily="49" charset="0"/>
                          <a:ea typeface="黑体" panose="02010609060101010101" pitchFamily="49" charset="-122"/>
                          <a:cs typeface="Courier New" panose="02070309020205020404" pitchFamily="49" charset="0"/>
                          <a:sym typeface="Wingdings 3" panose="05040102010807070707"/>
                        </a:rPr>
                        <a:t> </a:t>
                      </a:r>
                      <a:r>
                        <a:rPr lang="en-US" altLang="zh-CN" sz="1600" dirty="0">
                          <a:latin typeface="Courier New" panose="02070309020205020404" pitchFamily="49" charset="0"/>
                          <a:ea typeface="黑体" panose="02010609060101010101" pitchFamily="49" charset="-122"/>
                          <a:cs typeface="Courier New" panose="02070309020205020404" pitchFamily="49" charset="0"/>
                          <a:sym typeface="Wingdings 3" panose="05040102010807070707"/>
                        </a:rPr>
                        <a:t>1</a:t>
                      </a:r>
                      <a:endParaRPr lang="zh-CN" altLang="en-US" sz="1600" b="1" dirty="0">
                        <a:latin typeface="Courier New" panose="02070309020205020404" pitchFamily="49" charset="0"/>
                        <a:ea typeface="黑体" panose="02010609060101010101" pitchFamily="49" charset="-122"/>
                        <a:cs typeface="Courier New" panose="02070309020205020404" pitchFamily="49" charset="0"/>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a:r>
                        <a:rPr lang="en-US" altLang="zh-CN" sz="1600" dirty="0">
                          <a:latin typeface="Courier New" panose="02070309020205020404" pitchFamily="49" charset="0"/>
                          <a:ea typeface="黑体" panose="02010609060101010101" pitchFamily="49" charset="-122"/>
                          <a:cs typeface="Courier New" panose="02070309020205020404" pitchFamily="49" charset="0"/>
                        </a:rPr>
                        <a:t>0</a:t>
                      </a:r>
                      <a:r>
                        <a:rPr lang="en-US" altLang="zh-CN" sz="1600" dirty="0">
                          <a:latin typeface="Courier New" panose="02070309020205020404" pitchFamily="49" charset="0"/>
                          <a:ea typeface="黑体" panose="02010609060101010101" pitchFamily="49" charset="-122"/>
                          <a:cs typeface="Courier New" panose="02070309020205020404" pitchFamily="49" charset="0"/>
                          <a:sym typeface="Wingdings" panose="05000000000000000000" pitchFamily="2" charset="2"/>
                        </a:rPr>
                        <a:t>4</a:t>
                      </a:r>
                      <a:endParaRPr lang="zh-CN" altLang="en-US" sz="1600" b="0" dirty="0">
                        <a:latin typeface="Courier New" panose="02070309020205020404" pitchFamily="49" charset="0"/>
                        <a:ea typeface="黑体" panose="02010609060101010101" pitchFamily="49" charset="-122"/>
                        <a:cs typeface="Courier New" panose="02070309020205020404" pitchFamily="49" charset="0"/>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gridSpan="2">
                  <a:txBody>
                    <a:bodyPr/>
                    <a:lstStyle/>
                    <a:p>
                      <a:pPr algn="ctr"/>
                      <a:r>
                        <a:rPr lang="en-US" altLang="zh-CN" sz="1600" dirty="0" err="1">
                          <a:latin typeface="+mn-lt"/>
                          <a:ea typeface="黑体" panose="02010609060101010101" pitchFamily="49" charset="-122"/>
                        </a:rPr>
                        <a:t>lw</a:t>
                      </a:r>
                      <a:r>
                        <a:rPr lang="en-US" altLang="zh-CN" sz="1600" dirty="0" err="1">
                          <a:latin typeface="+mn-lt"/>
                          <a:ea typeface="黑体" panose="02010609060101010101" pitchFamily="49" charset="-122"/>
                          <a:sym typeface="Wingdings" panose="05000000000000000000" pitchFamily="2" charset="2"/>
                        </a:rPr>
                        <a:t>sub</a:t>
                      </a:r>
                      <a:endParaRPr lang="zh-CN" altLang="en-US" sz="1600" dirty="0">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zh-CN"/>
                    </a:p>
                  </a:txBody>
                  <a:tcPr/>
                </a:tc>
                <a:tc gridSpan="2">
                  <a:txBody>
                    <a:bodyPr/>
                    <a:lstStyle/>
                    <a:p>
                      <a:pPr algn="ctr"/>
                      <a:r>
                        <a:rPr lang="en-US" altLang="zh-CN" sz="1600" b="1" dirty="0" err="1">
                          <a:latin typeface="+mn-lt"/>
                          <a:ea typeface="黑体" panose="02010609060101010101" pitchFamily="49" charset="-122"/>
                        </a:rPr>
                        <a:t>lw</a:t>
                      </a:r>
                      <a:endParaRPr lang="zh-CN" altLang="en-US" sz="1600" b="1" dirty="0">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zh-CN"/>
                    </a:p>
                  </a:txBody>
                  <a:tcPr/>
                </a:tc>
                <a:tc gridSpan="2">
                  <a:txBody>
                    <a:bodyPr/>
                    <a:lstStyle/>
                    <a:p>
                      <a:pPr algn="ctr"/>
                      <a:endParaRPr lang="zh-CN" altLang="en-US" sz="1600" b="1" dirty="0">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zh-CN"/>
                    </a:p>
                  </a:txBody>
                  <a:tcPr/>
                </a:tc>
                <a:tc gridSpan="2">
                  <a:txBody>
                    <a:bodyPr/>
                    <a:lstStyle/>
                    <a:p>
                      <a:pPr algn="ctr"/>
                      <a:endParaRPr lang="zh-CN" altLang="en-US" sz="1600" b="1" dirty="0">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zh-CN"/>
                    </a:p>
                  </a:txBody>
                  <a:tcPr/>
                </a:tc>
                <a:tc gridSpan="2">
                  <a:txBody>
                    <a:bodyPr/>
                    <a:lstStyle/>
                    <a:p>
                      <a:pPr algn="ctr"/>
                      <a:endParaRPr lang="zh-CN" altLang="en-US" sz="1600" b="1" dirty="0">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zh-CN"/>
                    </a:p>
                  </a:txBody>
                  <a:tcPr/>
                </a:tc>
                <a:tc gridSpan="2">
                  <a:txBody>
                    <a:bodyPr/>
                    <a:lstStyle/>
                    <a:p>
                      <a:pPr algn="ctr"/>
                      <a:endParaRPr lang="zh-CN" altLang="en-US" sz="1600" b="1" dirty="0">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zh-CN"/>
                    </a:p>
                  </a:txBody>
                  <a:tcPr/>
                </a:tc>
                <a:extLst>
                  <a:ext uri="{0D108BD9-81ED-4DB2-BD59-A6C34878D82A}">
                    <a16:rowId xmlns:a16="http://schemas.microsoft.com/office/drawing/2014/main" val="10002"/>
                  </a:ext>
                </a:extLst>
              </a:tr>
              <a:tr h="560070">
                <a:tc>
                  <a:txBody>
                    <a:bodyPr/>
                    <a:lstStyle/>
                    <a:p>
                      <a:pPr algn="ctr"/>
                      <a:r>
                        <a:rPr lang="en-US" altLang="zh-CN" sz="1600" dirty="0">
                          <a:latin typeface="+mn-lt"/>
                          <a:ea typeface="黑体" panose="02010609060101010101" pitchFamily="49" charset="-122"/>
                        </a:rPr>
                        <a:t>4</a:t>
                      </a:r>
                      <a:endParaRPr lang="zh-CN" altLang="en-US" sz="1600" dirty="0">
                        <a:latin typeface="+mn-lt"/>
                        <a:ea typeface="黑体" panose="02010609060101010101" pitchFamily="49" charset="-122"/>
                        <a:cs typeface="Courier New" panose="02070309020205020404" pitchFamily="49" charset="0"/>
                      </a:endParaRPr>
                    </a:p>
                  </a:txBody>
                  <a:tcPr marL="0" marR="0" marT="36000" marB="3600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altLang="zh-CN" sz="1600" dirty="0">
                          <a:latin typeface="Courier New" panose="02070309020205020404" pitchFamily="49" charset="0"/>
                          <a:ea typeface="黑体" panose="02010609060101010101" pitchFamily="49" charset="-122"/>
                          <a:cs typeface="Courier New" panose="02070309020205020404" pitchFamily="49" charset="0"/>
                        </a:rPr>
                        <a:t>sub $</a:t>
                      </a:r>
                      <a:r>
                        <a:rPr lang="en-US" altLang="zh-CN" sz="1600" dirty="0" err="1">
                          <a:latin typeface="Courier New" panose="02070309020205020404" pitchFamily="49" charset="0"/>
                          <a:ea typeface="黑体" panose="02010609060101010101" pitchFamily="49" charset="-122"/>
                          <a:cs typeface="Courier New" panose="02070309020205020404" pitchFamily="49" charset="0"/>
                        </a:rPr>
                        <a:t>t3</a:t>
                      </a:r>
                      <a:r>
                        <a:rPr lang="en-US" altLang="zh-CN" sz="1600" dirty="0">
                          <a:latin typeface="Courier New" panose="02070309020205020404" pitchFamily="49" charset="0"/>
                          <a:ea typeface="黑体" panose="02010609060101010101" pitchFamily="49" charset="-122"/>
                          <a:cs typeface="Courier New" panose="02070309020205020404" pitchFamily="49" charset="0"/>
                        </a:rPr>
                        <a:t>, $</a:t>
                      </a:r>
                      <a:r>
                        <a:rPr lang="en-US" altLang="zh-CN" sz="1600" dirty="0" err="1">
                          <a:latin typeface="Courier New" panose="02070309020205020404" pitchFamily="49" charset="0"/>
                          <a:ea typeface="黑体" panose="02010609060101010101" pitchFamily="49" charset="-122"/>
                          <a:cs typeface="Courier New" panose="02070309020205020404" pitchFamily="49" charset="0"/>
                        </a:rPr>
                        <a:t>t0</a:t>
                      </a:r>
                      <a:r>
                        <a:rPr lang="en-US" altLang="zh-CN" sz="1600" dirty="0">
                          <a:latin typeface="Courier New" panose="02070309020205020404" pitchFamily="49" charset="0"/>
                          <a:ea typeface="黑体" panose="02010609060101010101" pitchFamily="49" charset="-122"/>
                          <a:cs typeface="Courier New" panose="02070309020205020404" pitchFamily="49" charset="0"/>
                        </a:rPr>
                        <a:t>, $</a:t>
                      </a:r>
                      <a:r>
                        <a:rPr lang="en-US" altLang="zh-CN" sz="1600" dirty="0" err="1">
                          <a:latin typeface="Courier New" panose="02070309020205020404" pitchFamily="49" charset="0"/>
                          <a:ea typeface="黑体" panose="02010609060101010101" pitchFamily="49" charset="-122"/>
                          <a:cs typeface="Courier New" panose="02070309020205020404" pitchFamily="49" charset="0"/>
                        </a:rPr>
                        <a:t>t2</a:t>
                      </a:r>
                      <a:endParaRPr lang="zh-CN" altLang="en-US" sz="1600" dirty="0">
                        <a:latin typeface="Courier New" panose="02070309020205020404" pitchFamily="49" charset="0"/>
                        <a:ea typeface="黑体" panose="02010609060101010101" pitchFamily="49" charset="-122"/>
                        <a:cs typeface="Courier New" panose="02070309020205020404" pitchFamily="49" charset="0"/>
                      </a:endParaRPr>
                    </a:p>
                  </a:txBody>
                  <a:tcPr marL="0" marR="0" marT="36000" marB="36000" anchor="ctr">
                    <a:lnL w="19050"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600" dirty="0">
                          <a:latin typeface="Courier New" panose="02070309020205020404" pitchFamily="49" charset="0"/>
                          <a:ea typeface="黑体" panose="02010609060101010101" pitchFamily="49" charset="-122"/>
                          <a:cs typeface="Courier New" panose="02070309020205020404" pitchFamily="49" charset="0"/>
                          <a:sym typeface="Wingdings 3" panose="05040102010807070707"/>
                        </a:rPr>
                        <a:t> </a:t>
                      </a:r>
                      <a:r>
                        <a:rPr lang="en-US" altLang="zh-CN" sz="1600" dirty="0">
                          <a:latin typeface="Courier New" panose="02070309020205020404" pitchFamily="49" charset="0"/>
                          <a:ea typeface="黑体" panose="02010609060101010101" pitchFamily="49" charset="-122"/>
                          <a:cs typeface="Courier New" panose="02070309020205020404" pitchFamily="49" charset="0"/>
                          <a:sym typeface="Wingdings 3" panose="05040102010807070707"/>
                        </a:rPr>
                        <a:t>2</a:t>
                      </a:r>
                      <a:endParaRPr lang="zh-CN" altLang="en-US" sz="1600" b="1" dirty="0">
                        <a:latin typeface="Courier New" panose="02070309020205020404" pitchFamily="49" charset="0"/>
                        <a:ea typeface="黑体" panose="02010609060101010101" pitchFamily="49" charset="-122"/>
                        <a:cs typeface="Courier New" panose="02070309020205020404" pitchFamily="49" charset="0"/>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1600" dirty="0">
                          <a:latin typeface="Courier New" panose="02070309020205020404" pitchFamily="49" charset="0"/>
                          <a:ea typeface="黑体" panose="02010609060101010101" pitchFamily="49" charset="-122"/>
                          <a:cs typeface="Courier New" panose="02070309020205020404" pitchFamily="49" charset="0"/>
                        </a:rPr>
                        <a:t>4</a:t>
                      </a:r>
                      <a:r>
                        <a:rPr lang="en-US" altLang="zh-CN" sz="1600" dirty="0">
                          <a:latin typeface="Courier New" panose="02070309020205020404" pitchFamily="49" charset="0"/>
                          <a:ea typeface="黑体" panose="02010609060101010101" pitchFamily="49" charset="-122"/>
                          <a:cs typeface="Courier New" panose="02070309020205020404" pitchFamily="49" charset="0"/>
                          <a:sym typeface="Wingdings" panose="05000000000000000000" pitchFamily="2" charset="2"/>
                        </a:rPr>
                        <a:t>8</a:t>
                      </a:r>
                      <a:endParaRPr lang="zh-CN" altLang="en-US" sz="1600" b="0" dirty="0">
                        <a:latin typeface="Courier New" panose="02070309020205020404" pitchFamily="49" charset="0"/>
                        <a:ea typeface="黑体" panose="02010609060101010101" pitchFamily="49" charset="-122"/>
                        <a:cs typeface="Courier New" panose="02070309020205020404" pitchFamily="49" charset="0"/>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gridSpan="2">
                  <a:txBody>
                    <a:bodyPr/>
                    <a:lstStyle/>
                    <a:p>
                      <a:pPr algn="ctr"/>
                      <a:r>
                        <a:rPr lang="en-US" altLang="zh-CN" sz="1600" dirty="0" err="1">
                          <a:solidFill>
                            <a:schemeClr val="tx1"/>
                          </a:solidFill>
                          <a:latin typeface="+mn-lt"/>
                          <a:ea typeface="黑体" panose="02010609060101010101" pitchFamily="49" charset="-122"/>
                        </a:rPr>
                        <a:t>sub</a:t>
                      </a:r>
                      <a:r>
                        <a:rPr lang="en-US" altLang="zh-CN" sz="1600" dirty="0" err="1">
                          <a:solidFill>
                            <a:schemeClr val="tx1"/>
                          </a:solidFill>
                          <a:latin typeface="+mn-lt"/>
                          <a:ea typeface="黑体" panose="02010609060101010101" pitchFamily="49" charset="-122"/>
                          <a:sym typeface="Wingdings" panose="05000000000000000000" pitchFamily="2" charset="2"/>
                        </a:rPr>
                        <a:t>and</a:t>
                      </a:r>
                      <a:endParaRPr lang="zh-CN" altLang="en-US" sz="1600" dirty="0">
                        <a:solidFill>
                          <a:schemeClr val="tx1"/>
                        </a:solidFill>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zh-CN"/>
                    </a:p>
                  </a:txBody>
                  <a:tcPr/>
                </a:tc>
                <a:tc gridSpan="2">
                  <a:txBody>
                    <a:bodyPr/>
                    <a:lstStyle/>
                    <a:p>
                      <a:pPr algn="ctr"/>
                      <a:r>
                        <a:rPr lang="en-US" altLang="zh-CN" sz="1600" b="1" dirty="0">
                          <a:latin typeface="+mn-lt"/>
                          <a:ea typeface="黑体" panose="02010609060101010101" pitchFamily="49" charset="-122"/>
                        </a:rPr>
                        <a:t>sub</a:t>
                      </a:r>
                      <a:endParaRPr lang="zh-CN" altLang="en-US" sz="1600" b="1" dirty="0">
                        <a:solidFill>
                          <a:srgbClr val="FF0000"/>
                        </a:solidFill>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FFC000"/>
                    </a:solidFill>
                  </a:tcPr>
                </a:tc>
                <a:tc hMerge="1">
                  <a:txBody>
                    <a:bodyPr/>
                    <a:lstStyle/>
                    <a:p>
                      <a:endParaRPr lang="zh-CN"/>
                    </a:p>
                  </a:txBody>
                  <a:tcPr/>
                </a:tc>
                <a:tc gridSpan="2">
                  <a:txBody>
                    <a:bodyPr/>
                    <a:lstStyle/>
                    <a:p>
                      <a:pPr algn="ctr"/>
                      <a:r>
                        <a:rPr lang="en-US" altLang="zh-CN" sz="1600" b="1" dirty="0" err="1">
                          <a:latin typeface="+mn-lt"/>
                          <a:ea typeface="黑体" panose="02010609060101010101" pitchFamily="49" charset="-122"/>
                        </a:rPr>
                        <a:t>lw</a:t>
                      </a:r>
                      <a:endParaRPr lang="zh-CN" altLang="en-US" sz="1600" b="1" dirty="0">
                        <a:solidFill>
                          <a:srgbClr val="FF0000"/>
                        </a:solidFill>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FFC000"/>
                    </a:solidFill>
                  </a:tcPr>
                </a:tc>
                <a:tc hMerge="1">
                  <a:txBody>
                    <a:bodyPr/>
                    <a:lstStyle/>
                    <a:p>
                      <a:endParaRPr lang="zh-CN"/>
                    </a:p>
                  </a:txBody>
                  <a:tcPr/>
                </a:tc>
                <a:tc gridSpan="2">
                  <a:txBody>
                    <a:bodyPr/>
                    <a:lstStyle/>
                    <a:p>
                      <a:pPr algn="ctr"/>
                      <a:endParaRPr lang="zh-CN" altLang="en-US" sz="1600" b="1" dirty="0">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zh-CN"/>
                    </a:p>
                  </a:txBody>
                  <a:tcPr/>
                </a:tc>
                <a:tc gridSpan="2">
                  <a:txBody>
                    <a:bodyPr/>
                    <a:lstStyle/>
                    <a:p>
                      <a:pPr algn="ctr"/>
                      <a:endParaRPr lang="zh-CN" altLang="en-US" sz="1600" b="1" dirty="0">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zh-CN"/>
                    </a:p>
                  </a:txBody>
                  <a:tcPr/>
                </a:tc>
                <a:tc gridSpan="2">
                  <a:txBody>
                    <a:bodyPr/>
                    <a:lstStyle/>
                    <a:p>
                      <a:pPr algn="ctr"/>
                      <a:endParaRPr lang="zh-CN" altLang="en-US" sz="1600" b="1" dirty="0">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zh-CN"/>
                    </a:p>
                  </a:txBody>
                  <a:tcPr/>
                </a:tc>
                <a:extLst>
                  <a:ext uri="{0D108BD9-81ED-4DB2-BD59-A6C34878D82A}">
                    <a16:rowId xmlns:a16="http://schemas.microsoft.com/office/drawing/2014/main" val="10003"/>
                  </a:ext>
                </a:extLst>
              </a:tr>
              <a:tr h="316230">
                <a:tc>
                  <a:txBody>
                    <a:bodyPr/>
                    <a:lstStyle/>
                    <a:p>
                      <a:pPr algn="ctr"/>
                      <a:r>
                        <a:rPr lang="en-US" altLang="zh-CN" sz="1600" dirty="0">
                          <a:latin typeface="+mn-lt"/>
                          <a:ea typeface="黑体" panose="02010609060101010101" pitchFamily="49" charset="-122"/>
                        </a:rPr>
                        <a:t>8</a:t>
                      </a:r>
                      <a:endParaRPr lang="zh-CN" altLang="en-US" sz="1600" dirty="0">
                        <a:latin typeface="+mn-lt"/>
                        <a:ea typeface="黑体" panose="02010609060101010101" pitchFamily="49" charset="-122"/>
                        <a:cs typeface="Courier New" panose="02070309020205020404" pitchFamily="49" charset="0"/>
                      </a:endParaRPr>
                    </a:p>
                  </a:txBody>
                  <a:tcPr marL="0" marR="0" marT="36000" marB="3600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altLang="zh-CN" sz="1600" dirty="0">
                          <a:latin typeface="Courier New" panose="02070309020205020404" pitchFamily="49" charset="0"/>
                          <a:ea typeface="黑体" panose="02010609060101010101" pitchFamily="49" charset="-122"/>
                          <a:cs typeface="Courier New" panose="02070309020205020404" pitchFamily="49" charset="0"/>
                        </a:rPr>
                        <a:t>and $</a:t>
                      </a:r>
                      <a:r>
                        <a:rPr lang="en-US" altLang="zh-CN" sz="1600" dirty="0" err="1">
                          <a:latin typeface="Courier New" panose="02070309020205020404" pitchFamily="49" charset="0"/>
                          <a:ea typeface="黑体" panose="02010609060101010101" pitchFamily="49" charset="-122"/>
                          <a:cs typeface="Courier New" panose="02070309020205020404" pitchFamily="49" charset="0"/>
                        </a:rPr>
                        <a:t>t5</a:t>
                      </a:r>
                      <a:r>
                        <a:rPr lang="en-US" altLang="zh-CN" sz="1600" dirty="0">
                          <a:latin typeface="Courier New" panose="02070309020205020404" pitchFamily="49" charset="0"/>
                          <a:ea typeface="黑体" panose="02010609060101010101" pitchFamily="49" charset="-122"/>
                          <a:cs typeface="Courier New" panose="02070309020205020404" pitchFamily="49" charset="0"/>
                        </a:rPr>
                        <a:t>, $</a:t>
                      </a:r>
                      <a:r>
                        <a:rPr lang="en-US" altLang="zh-CN" sz="1600" dirty="0" err="1">
                          <a:latin typeface="Courier New" panose="02070309020205020404" pitchFamily="49" charset="0"/>
                          <a:ea typeface="黑体" panose="02010609060101010101" pitchFamily="49" charset="-122"/>
                          <a:cs typeface="Courier New" panose="02070309020205020404" pitchFamily="49" charset="0"/>
                        </a:rPr>
                        <a:t>t0</a:t>
                      </a:r>
                      <a:r>
                        <a:rPr lang="en-US" altLang="zh-CN" sz="1600" dirty="0">
                          <a:latin typeface="Courier New" panose="02070309020205020404" pitchFamily="49" charset="0"/>
                          <a:ea typeface="黑体" panose="02010609060101010101" pitchFamily="49" charset="-122"/>
                          <a:cs typeface="Courier New" panose="02070309020205020404" pitchFamily="49" charset="0"/>
                        </a:rPr>
                        <a:t>, $</a:t>
                      </a:r>
                      <a:r>
                        <a:rPr lang="en-US" altLang="zh-CN" sz="1600" dirty="0" err="1">
                          <a:latin typeface="Courier New" panose="02070309020205020404" pitchFamily="49" charset="0"/>
                          <a:ea typeface="黑体" panose="02010609060101010101" pitchFamily="49" charset="-122"/>
                          <a:cs typeface="Courier New" panose="02070309020205020404" pitchFamily="49" charset="0"/>
                        </a:rPr>
                        <a:t>t4</a:t>
                      </a:r>
                      <a:endParaRPr lang="en-US" altLang="zh-CN" sz="1600" dirty="0">
                        <a:latin typeface="Courier New" panose="02070309020205020404" pitchFamily="49" charset="0"/>
                        <a:ea typeface="黑体" panose="02010609060101010101" pitchFamily="49" charset="-122"/>
                        <a:cs typeface="Courier New" panose="02070309020205020404" pitchFamily="49" charset="0"/>
                      </a:endParaRPr>
                    </a:p>
                  </a:txBody>
                  <a:tcPr marL="0" marR="0" marT="36000" marB="36000" anchor="ctr">
                    <a:lnL w="19050"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600" dirty="0">
                          <a:latin typeface="Courier New" panose="02070309020205020404" pitchFamily="49" charset="0"/>
                          <a:ea typeface="黑体" panose="02010609060101010101" pitchFamily="49" charset="-122"/>
                          <a:cs typeface="Courier New" panose="02070309020205020404" pitchFamily="49" charset="0"/>
                          <a:sym typeface="Wingdings 3" panose="05040102010807070707"/>
                        </a:rPr>
                        <a:t> </a:t>
                      </a:r>
                      <a:r>
                        <a:rPr lang="en-US" altLang="zh-CN" sz="1600" dirty="0">
                          <a:latin typeface="Courier New" panose="02070309020205020404" pitchFamily="49" charset="0"/>
                          <a:ea typeface="黑体" panose="02010609060101010101" pitchFamily="49" charset="-122"/>
                          <a:cs typeface="Courier New" panose="02070309020205020404" pitchFamily="49" charset="0"/>
                          <a:sym typeface="Wingdings 3" panose="05040102010807070707"/>
                        </a:rPr>
                        <a:t>3</a:t>
                      </a:r>
                      <a:endParaRPr lang="zh-CN" altLang="en-US" sz="1600" b="1" dirty="0">
                        <a:latin typeface="Courier New" panose="02070309020205020404" pitchFamily="49" charset="0"/>
                        <a:ea typeface="黑体" panose="02010609060101010101" pitchFamily="49" charset="-122"/>
                        <a:cs typeface="Courier New" panose="02070309020205020404" pitchFamily="49" charset="0"/>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1600" dirty="0">
                          <a:latin typeface="Courier New" panose="02070309020205020404" pitchFamily="49" charset="0"/>
                          <a:ea typeface="黑体" panose="02010609060101010101" pitchFamily="49" charset="-122"/>
                          <a:cs typeface="Courier New" panose="02070309020205020404" pitchFamily="49" charset="0"/>
                          <a:sym typeface="Wingdings" panose="05000000000000000000" pitchFamily="2" charset="2"/>
                        </a:rPr>
                        <a:t>88</a:t>
                      </a:r>
                      <a:endParaRPr lang="zh-CN" altLang="en-US" sz="1600" b="0" dirty="0">
                        <a:latin typeface="Courier New" panose="02070309020205020404" pitchFamily="49" charset="0"/>
                        <a:ea typeface="黑体" panose="02010609060101010101" pitchFamily="49" charset="-122"/>
                        <a:cs typeface="Courier New" panose="02070309020205020404" pitchFamily="49" charset="0"/>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gridSpan="2">
                  <a:txBody>
                    <a:bodyPr/>
                    <a:lstStyle/>
                    <a:p>
                      <a:pPr algn="ctr"/>
                      <a:r>
                        <a:rPr lang="en-US" altLang="zh-CN" sz="1600" dirty="0">
                          <a:latin typeface="+mn-lt"/>
                          <a:ea typeface="黑体" panose="02010609060101010101" pitchFamily="49" charset="-122"/>
                        </a:rPr>
                        <a:t>and</a:t>
                      </a:r>
                      <a:endParaRPr lang="zh-CN" altLang="en-US" sz="1600" dirty="0">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zh-CN"/>
                    </a:p>
                  </a:txBody>
                  <a:tcPr/>
                </a:tc>
                <a:tc gridSpan="2">
                  <a:txBody>
                    <a:bodyPr/>
                    <a:lstStyle/>
                    <a:p>
                      <a:pPr algn="ctr"/>
                      <a:r>
                        <a:rPr lang="en-US" altLang="zh-CN" sz="1600" b="1" dirty="0">
                          <a:solidFill>
                            <a:srgbClr val="00B050"/>
                          </a:solidFill>
                          <a:latin typeface="+mn-lt"/>
                          <a:ea typeface="黑体" panose="02010609060101010101" pitchFamily="49" charset="-122"/>
                        </a:rPr>
                        <a:t>sub</a:t>
                      </a:r>
                      <a:endParaRPr lang="zh-CN" altLang="en-US" sz="1600" b="1" dirty="0">
                        <a:solidFill>
                          <a:srgbClr val="00B050"/>
                        </a:solidFill>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zh-CN"/>
                    </a:p>
                  </a:txBody>
                  <a:tcPr/>
                </a:tc>
                <a:tc gridSpan="2">
                  <a:txBody>
                    <a:bodyPr/>
                    <a:lstStyle/>
                    <a:p>
                      <a:pPr algn="ctr"/>
                      <a:r>
                        <a:rPr lang="en-US" altLang="zh-CN" sz="1600" b="1" dirty="0" err="1">
                          <a:solidFill>
                            <a:srgbClr val="FF0000"/>
                          </a:solidFill>
                          <a:latin typeface="+mn-lt"/>
                          <a:ea typeface="黑体" panose="02010609060101010101" pitchFamily="49" charset="-122"/>
                        </a:rPr>
                        <a:t>nop</a:t>
                      </a:r>
                      <a:endParaRPr lang="zh-CN" altLang="en-US" sz="1600" b="1" dirty="0">
                        <a:solidFill>
                          <a:srgbClr val="FF0000"/>
                        </a:solidFill>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hMerge="1">
                  <a:txBody>
                    <a:bodyPr/>
                    <a:lstStyle/>
                    <a:p>
                      <a:endParaRPr lang="zh-CN"/>
                    </a:p>
                  </a:txBody>
                  <a:tcPr/>
                </a:tc>
                <a:tc gridSpan="2">
                  <a:txBody>
                    <a:bodyPr/>
                    <a:lstStyle/>
                    <a:p>
                      <a:pPr algn="ctr"/>
                      <a:r>
                        <a:rPr lang="en-US" altLang="zh-CN" sz="1600" b="1" dirty="0" err="1">
                          <a:solidFill>
                            <a:srgbClr val="00B050"/>
                          </a:solidFill>
                          <a:latin typeface="+mn-lt"/>
                          <a:ea typeface="黑体" panose="02010609060101010101" pitchFamily="49" charset="-122"/>
                        </a:rPr>
                        <a:t>lw</a:t>
                      </a:r>
                      <a:endParaRPr lang="zh-CN" altLang="en-US" sz="1600" b="1" dirty="0">
                        <a:solidFill>
                          <a:srgbClr val="00B050"/>
                        </a:solidFill>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hMerge="1">
                  <a:txBody>
                    <a:bodyPr/>
                    <a:lstStyle/>
                    <a:p>
                      <a:endParaRPr lang="zh-CN"/>
                    </a:p>
                  </a:txBody>
                  <a:tcPr/>
                </a:tc>
                <a:tc gridSpan="2">
                  <a:txBody>
                    <a:bodyPr/>
                    <a:lstStyle/>
                    <a:p>
                      <a:pPr algn="ctr"/>
                      <a:endParaRPr lang="zh-CN" altLang="en-US" sz="1600" b="1" dirty="0">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zh-CN"/>
                    </a:p>
                  </a:txBody>
                  <a:tcPr/>
                </a:tc>
                <a:tc gridSpan="2">
                  <a:txBody>
                    <a:bodyPr/>
                    <a:lstStyle/>
                    <a:p>
                      <a:pPr algn="ctr"/>
                      <a:endParaRPr lang="zh-CN" altLang="en-US" sz="1600" b="1" dirty="0">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zh-CN"/>
                    </a:p>
                  </a:txBody>
                  <a:tcPr/>
                </a:tc>
                <a:extLst>
                  <a:ext uri="{0D108BD9-81ED-4DB2-BD59-A6C34878D82A}">
                    <a16:rowId xmlns:a16="http://schemas.microsoft.com/office/drawing/2014/main" val="10004"/>
                  </a:ext>
                </a:extLst>
              </a:tr>
              <a:tr h="316230">
                <a:tc>
                  <a:txBody>
                    <a:bodyPr/>
                    <a:lstStyle/>
                    <a:p>
                      <a:pPr algn="ctr"/>
                      <a:r>
                        <a:rPr lang="en-US" altLang="zh-CN" sz="1600" dirty="0">
                          <a:latin typeface="+mn-lt"/>
                          <a:ea typeface="黑体" panose="02010609060101010101" pitchFamily="49" charset="-122"/>
                        </a:rPr>
                        <a:t>12</a:t>
                      </a:r>
                      <a:endParaRPr lang="zh-CN" altLang="en-US" sz="1600" dirty="0">
                        <a:latin typeface="+mn-lt"/>
                        <a:ea typeface="黑体" panose="02010609060101010101" pitchFamily="49" charset="-122"/>
                        <a:cs typeface="Courier New" panose="02070309020205020404" pitchFamily="49" charset="0"/>
                      </a:endParaRPr>
                    </a:p>
                  </a:txBody>
                  <a:tcPr marL="0" marR="0" marT="36000" marB="3600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altLang="zh-CN" sz="1600" dirty="0">
                          <a:latin typeface="Courier New" panose="02070309020205020404" pitchFamily="49" charset="0"/>
                          <a:ea typeface="黑体" panose="02010609060101010101" pitchFamily="49" charset="-122"/>
                          <a:cs typeface="Courier New" panose="02070309020205020404" pitchFamily="49" charset="0"/>
                        </a:rPr>
                        <a:t>or  $</a:t>
                      </a:r>
                      <a:r>
                        <a:rPr lang="en-US" altLang="zh-CN" sz="1600" dirty="0" err="1">
                          <a:latin typeface="Courier New" panose="02070309020205020404" pitchFamily="49" charset="0"/>
                          <a:ea typeface="黑体" panose="02010609060101010101" pitchFamily="49" charset="-122"/>
                          <a:cs typeface="Courier New" panose="02070309020205020404" pitchFamily="49" charset="0"/>
                        </a:rPr>
                        <a:t>t7</a:t>
                      </a:r>
                      <a:r>
                        <a:rPr lang="en-US" altLang="zh-CN" sz="1600" dirty="0">
                          <a:latin typeface="Courier New" panose="02070309020205020404" pitchFamily="49" charset="0"/>
                          <a:ea typeface="黑体" panose="02010609060101010101" pitchFamily="49" charset="-122"/>
                          <a:cs typeface="Courier New" panose="02070309020205020404" pitchFamily="49" charset="0"/>
                        </a:rPr>
                        <a:t>, $</a:t>
                      </a:r>
                      <a:r>
                        <a:rPr lang="en-US" altLang="zh-CN" sz="1600" dirty="0" err="1">
                          <a:latin typeface="Courier New" panose="02070309020205020404" pitchFamily="49" charset="0"/>
                          <a:ea typeface="黑体" panose="02010609060101010101" pitchFamily="49" charset="-122"/>
                          <a:cs typeface="Courier New" panose="02070309020205020404" pitchFamily="49" charset="0"/>
                        </a:rPr>
                        <a:t>t0</a:t>
                      </a:r>
                      <a:r>
                        <a:rPr lang="en-US" altLang="zh-CN" sz="1600" dirty="0">
                          <a:latin typeface="Courier New" panose="02070309020205020404" pitchFamily="49" charset="0"/>
                          <a:ea typeface="黑体" panose="02010609060101010101" pitchFamily="49" charset="-122"/>
                          <a:cs typeface="Courier New" panose="02070309020205020404" pitchFamily="49" charset="0"/>
                        </a:rPr>
                        <a:t>, $</a:t>
                      </a:r>
                      <a:r>
                        <a:rPr lang="en-US" altLang="zh-CN" sz="1600" dirty="0" err="1">
                          <a:latin typeface="Courier New" panose="02070309020205020404" pitchFamily="49" charset="0"/>
                          <a:ea typeface="黑体" panose="02010609060101010101" pitchFamily="49" charset="-122"/>
                          <a:cs typeface="Courier New" panose="02070309020205020404" pitchFamily="49" charset="0"/>
                        </a:rPr>
                        <a:t>t6</a:t>
                      </a:r>
                      <a:endParaRPr lang="en-US" altLang="zh-CN" sz="1600" dirty="0">
                        <a:latin typeface="Courier New" panose="02070309020205020404" pitchFamily="49" charset="0"/>
                        <a:ea typeface="黑体" panose="02010609060101010101" pitchFamily="49" charset="-122"/>
                        <a:cs typeface="Courier New" panose="02070309020205020404" pitchFamily="49" charset="0"/>
                      </a:endParaRPr>
                    </a:p>
                  </a:txBody>
                  <a:tcPr marL="0" marR="0" marT="36000" marB="36000" anchor="ctr">
                    <a:lnL w="19050"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600" dirty="0">
                          <a:latin typeface="Courier New" panose="02070309020205020404" pitchFamily="49" charset="0"/>
                          <a:ea typeface="黑体" panose="02010609060101010101" pitchFamily="49" charset="-122"/>
                          <a:cs typeface="Courier New" panose="02070309020205020404" pitchFamily="49" charset="0"/>
                          <a:sym typeface="Wingdings 3" panose="05040102010807070707"/>
                        </a:rPr>
                        <a:t> </a:t>
                      </a:r>
                      <a:r>
                        <a:rPr lang="en-US" altLang="zh-CN" sz="1600" dirty="0">
                          <a:latin typeface="Courier New" panose="02070309020205020404" pitchFamily="49" charset="0"/>
                          <a:ea typeface="黑体" panose="02010609060101010101" pitchFamily="49" charset="-122"/>
                          <a:cs typeface="Courier New" panose="02070309020205020404" pitchFamily="49" charset="0"/>
                          <a:sym typeface="Wingdings 3" panose="05040102010807070707"/>
                        </a:rPr>
                        <a:t>4</a:t>
                      </a:r>
                      <a:endParaRPr lang="zh-CN" altLang="en-US" sz="1600" b="1" dirty="0">
                        <a:latin typeface="Courier New" panose="02070309020205020404" pitchFamily="49" charset="0"/>
                        <a:ea typeface="黑体" panose="02010609060101010101" pitchFamily="49" charset="-122"/>
                        <a:cs typeface="Courier New" panose="02070309020205020404" pitchFamily="49" charset="0"/>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1600" b="0" dirty="0">
                          <a:latin typeface="Courier New" panose="02070309020205020404" pitchFamily="49" charset="0"/>
                          <a:ea typeface="黑体" panose="02010609060101010101" pitchFamily="49" charset="-122"/>
                          <a:cs typeface="Courier New" panose="02070309020205020404" pitchFamily="49" charset="0"/>
                          <a:sym typeface="Wingdings" panose="05000000000000000000" pitchFamily="2" charset="2"/>
                        </a:rPr>
                        <a:t>812</a:t>
                      </a:r>
                      <a:endParaRPr lang="zh-CN" altLang="en-US" sz="1600" b="0" dirty="0">
                        <a:latin typeface="Courier New" panose="02070309020205020404" pitchFamily="49" charset="0"/>
                        <a:ea typeface="黑体" panose="02010609060101010101" pitchFamily="49" charset="-122"/>
                        <a:cs typeface="Courier New" panose="02070309020205020404" pitchFamily="49" charset="0"/>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gridSpan="2">
                  <a:txBody>
                    <a:bodyPr/>
                    <a:lstStyle/>
                    <a:p>
                      <a:pPr algn="ctr"/>
                      <a:r>
                        <a:rPr lang="en-US" altLang="zh-CN" sz="1600" dirty="0" err="1">
                          <a:latin typeface="+mn-lt"/>
                          <a:ea typeface="黑体" panose="02010609060101010101" pitchFamily="49" charset="-122"/>
                        </a:rPr>
                        <a:t>and</a:t>
                      </a:r>
                      <a:r>
                        <a:rPr lang="en-US" altLang="zh-CN" sz="1600" dirty="0" err="1">
                          <a:latin typeface="+mn-lt"/>
                          <a:ea typeface="黑体" panose="02010609060101010101" pitchFamily="49" charset="-122"/>
                          <a:sym typeface="Wingdings" panose="05000000000000000000" pitchFamily="2" charset="2"/>
                        </a:rPr>
                        <a:t></a:t>
                      </a:r>
                      <a:r>
                        <a:rPr lang="en-US" altLang="zh-CN" sz="1600" dirty="0" err="1">
                          <a:latin typeface="+mn-lt"/>
                          <a:ea typeface="黑体" panose="02010609060101010101" pitchFamily="49" charset="-122"/>
                        </a:rPr>
                        <a:t>or</a:t>
                      </a:r>
                      <a:endParaRPr lang="zh-CN" altLang="en-US" sz="1600" dirty="0">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zh-CN"/>
                    </a:p>
                  </a:txBody>
                  <a:tcPr/>
                </a:tc>
                <a:tc gridSpan="2">
                  <a:txBody>
                    <a:bodyPr/>
                    <a:lstStyle/>
                    <a:p>
                      <a:pPr algn="ctr"/>
                      <a:r>
                        <a:rPr lang="en-US" altLang="zh-CN" sz="1600" b="1" dirty="0">
                          <a:latin typeface="+mn-lt"/>
                          <a:ea typeface="黑体" panose="02010609060101010101" pitchFamily="49" charset="-122"/>
                        </a:rPr>
                        <a:t>and</a:t>
                      </a:r>
                      <a:endParaRPr lang="zh-CN" altLang="en-US" sz="1600" b="1" dirty="0">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zh-CN"/>
                    </a:p>
                  </a:txBody>
                  <a:tcPr/>
                </a:tc>
                <a:tc gridSpan="2">
                  <a:txBody>
                    <a:bodyPr/>
                    <a:lstStyle/>
                    <a:p>
                      <a:pPr algn="ctr"/>
                      <a:r>
                        <a:rPr lang="en-US" altLang="zh-CN" sz="1600" b="1" dirty="0">
                          <a:solidFill>
                            <a:srgbClr val="00B050"/>
                          </a:solidFill>
                          <a:latin typeface="+mn-lt"/>
                          <a:ea typeface="黑体" panose="02010609060101010101" pitchFamily="49" charset="-122"/>
                        </a:rPr>
                        <a:t>sub</a:t>
                      </a:r>
                      <a:endParaRPr lang="zh-CN" altLang="en-US" sz="1600" b="1" dirty="0">
                        <a:solidFill>
                          <a:srgbClr val="00B050"/>
                        </a:solidFill>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zh-CN"/>
                    </a:p>
                  </a:txBody>
                  <a:tcPr/>
                </a:tc>
                <a:tc gridSpan="2">
                  <a:txBody>
                    <a:bodyPr/>
                    <a:lstStyle/>
                    <a:p>
                      <a:pPr algn="ctr"/>
                      <a:r>
                        <a:rPr lang="en-US" altLang="zh-CN" sz="1600" b="1" dirty="0" err="1">
                          <a:solidFill>
                            <a:srgbClr val="FF0000"/>
                          </a:solidFill>
                          <a:latin typeface="+mn-lt"/>
                          <a:ea typeface="黑体" panose="02010609060101010101" pitchFamily="49" charset="-122"/>
                        </a:rPr>
                        <a:t>nop</a:t>
                      </a:r>
                      <a:endParaRPr lang="zh-CN" altLang="en-US" sz="1600" b="1" dirty="0">
                        <a:solidFill>
                          <a:srgbClr val="FF0000"/>
                        </a:solidFill>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zh-CN"/>
                    </a:p>
                  </a:txBody>
                  <a:tcPr/>
                </a:tc>
                <a:tc gridSpan="2">
                  <a:txBody>
                    <a:bodyPr/>
                    <a:lstStyle/>
                    <a:p>
                      <a:pPr algn="ctr"/>
                      <a:r>
                        <a:rPr lang="en-US" altLang="zh-CN" sz="1600" b="1" dirty="0" err="1">
                          <a:solidFill>
                            <a:srgbClr val="00B050"/>
                          </a:solidFill>
                          <a:latin typeface="+mn-lt"/>
                          <a:ea typeface="黑体" panose="02010609060101010101" pitchFamily="49" charset="-122"/>
                        </a:rPr>
                        <a:t>lw</a:t>
                      </a:r>
                      <a:r>
                        <a:rPr lang="zh-CN" altLang="en-US" sz="1600" b="1" dirty="0">
                          <a:solidFill>
                            <a:srgbClr val="00B050"/>
                          </a:solidFill>
                          <a:latin typeface="+mn-lt"/>
                          <a:ea typeface="黑体" panose="02010609060101010101" pitchFamily="49" charset="-122"/>
                        </a:rPr>
                        <a:t>结果</a:t>
                      </a: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zh-CN"/>
                    </a:p>
                  </a:txBody>
                  <a:tcPr/>
                </a:tc>
                <a:tc gridSpan="2">
                  <a:txBody>
                    <a:bodyPr/>
                    <a:lstStyle/>
                    <a:p>
                      <a:pPr algn="ctr"/>
                      <a:endParaRPr lang="zh-CN" altLang="en-US" sz="1600" b="1" dirty="0">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zh-CN"/>
                    </a:p>
                  </a:txBody>
                  <a:tcPr/>
                </a:tc>
                <a:extLst>
                  <a:ext uri="{0D108BD9-81ED-4DB2-BD59-A6C34878D82A}">
                    <a16:rowId xmlns:a16="http://schemas.microsoft.com/office/drawing/2014/main" val="10005"/>
                  </a:ext>
                </a:extLst>
              </a:tr>
              <a:tr h="560070">
                <a:tc>
                  <a:txBody>
                    <a:bodyPr/>
                    <a:lstStyle/>
                    <a:p>
                      <a:pPr algn="ctr"/>
                      <a:r>
                        <a:rPr lang="en-US" altLang="zh-CN" sz="1600" dirty="0">
                          <a:latin typeface="+mn-lt"/>
                          <a:ea typeface="黑体" panose="02010609060101010101" pitchFamily="49" charset="-122"/>
                          <a:cs typeface="Courier New" panose="02070309020205020404" pitchFamily="49" charset="0"/>
                        </a:rPr>
                        <a:t>16</a:t>
                      </a:r>
                      <a:endParaRPr lang="zh-CN" altLang="en-US" sz="1600" dirty="0">
                        <a:latin typeface="+mn-lt"/>
                        <a:ea typeface="黑体" panose="02010609060101010101" pitchFamily="49" charset="-122"/>
                        <a:cs typeface="Courier New" panose="02070309020205020404" pitchFamily="49" charset="0"/>
                      </a:endParaRPr>
                    </a:p>
                  </a:txBody>
                  <a:tcPr marL="0" marR="0" marT="36000" marB="3600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just" defTabSz="914400" rtl="0" eaLnBrk="1" fontAlgn="auto" latinLnBrk="0" hangingPunct="1">
                        <a:lnSpc>
                          <a:spcPct val="100000"/>
                        </a:lnSpc>
                        <a:spcBef>
                          <a:spcPts val="0"/>
                        </a:spcBef>
                        <a:spcAft>
                          <a:spcPts val="0"/>
                        </a:spcAft>
                        <a:buClrTx/>
                        <a:buSzTx/>
                        <a:buFontTx/>
                        <a:buNone/>
                        <a:defRPr/>
                      </a:pPr>
                      <a:r>
                        <a:rPr lang="en-US" altLang="zh-CN" sz="1600" dirty="0">
                          <a:latin typeface="Courier New" panose="02070309020205020404" pitchFamily="49" charset="0"/>
                          <a:ea typeface="黑体" panose="02010609060101010101" pitchFamily="49" charset="-122"/>
                          <a:cs typeface="Courier New" panose="02070309020205020404" pitchFamily="49" charset="0"/>
                        </a:rPr>
                        <a:t>add $</a:t>
                      </a:r>
                      <a:r>
                        <a:rPr lang="en-US" altLang="zh-CN" sz="1600" dirty="0" err="1">
                          <a:latin typeface="Courier New" panose="02070309020205020404" pitchFamily="49" charset="0"/>
                          <a:ea typeface="黑体" panose="02010609060101010101" pitchFamily="49" charset="-122"/>
                          <a:cs typeface="Courier New" panose="02070309020205020404" pitchFamily="49" charset="0"/>
                        </a:rPr>
                        <a:t>t1</a:t>
                      </a:r>
                      <a:r>
                        <a:rPr lang="en-US" altLang="zh-CN" sz="1600" dirty="0">
                          <a:latin typeface="Courier New" panose="02070309020205020404" pitchFamily="49" charset="0"/>
                          <a:ea typeface="黑体" panose="02010609060101010101" pitchFamily="49" charset="-122"/>
                          <a:cs typeface="Courier New" panose="02070309020205020404" pitchFamily="49" charset="0"/>
                        </a:rPr>
                        <a:t>, $</a:t>
                      </a:r>
                      <a:r>
                        <a:rPr lang="en-US" altLang="zh-CN" sz="1600" dirty="0" err="1">
                          <a:latin typeface="Courier New" panose="02070309020205020404" pitchFamily="49" charset="0"/>
                          <a:ea typeface="黑体" panose="02010609060101010101" pitchFamily="49" charset="-122"/>
                          <a:cs typeface="Courier New" panose="02070309020205020404" pitchFamily="49" charset="0"/>
                        </a:rPr>
                        <a:t>t2</a:t>
                      </a:r>
                      <a:r>
                        <a:rPr lang="en-US" altLang="zh-CN" sz="1600" dirty="0">
                          <a:latin typeface="Courier New" panose="02070309020205020404" pitchFamily="49" charset="0"/>
                          <a:ea typeface="黑体" panose="02010609060101010101" pitchFamily="49" charset="-122"/>
                          <a:cs typeface="Courier New" panose="02070309020205020404" pitchFamily="49" charset="0"/>
                        </a:rPr>
                        <a:t>, $</a:t>
                      </a:r>
                      <a:r>
                        <a:rPr lang="en-US" altLang="zh-CN" sz="1600" dirty="0" err="1">
                          <a:latin typeface="Courier New" panose="02070309020205020404" pitchFamily="49" charset="0"/>
                          <a:ea typeface="黑体" panose="02010609060101010101" pitchFamily="49" charset="-122"/>
                          <a:cs typeface="Courier New" panose="02070309020205020404" pitchFamily="49" charset="0"/>
                        </a:rPr>
                        <a:t>t3</a:t>
                      </a:r>
                      <a:endParaRPr lang="zh-CN" altLang="en-US" sz="1600" dirty="0">
                        <a:latin typeface="Courier New" panose="02070309020205020404" pitchFamily="49" charset="0"/>
                        <a:ea typeface="黑体" panose="02010609060101010101" pitchFamily="49" charset="-122"/>
                        <a:cs typeface="Courier New" panose="02070309020205020404" pitchFamily="49" charset="0"/>
                      </a:endParaRPr>
                    </a:p>
                  </a:txBody>
                  <a:tcPr marL="0" marR="0" marT="36000" marB="36000" anchor="ctr">
                    <a:lnL w="19050"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600" dirty="0">
                          <a:latin typeface="Courier New" panose="02070309020205020404" pitchFamily="49" charset="0"/>
                          <a:ea typeface="黑体" panose="02010609060101010101" pitchFamily="49" charset="-122"/>
                          <a:cs typeface="Courier New" panose="02070309020205020404" pitchFamily="49" charset="0"/>
                          <a:sym typeface="Wingdings 3" panose="05040102010807070707"/>
                        </a:rPr>
                        <a:t> </a:t>
                      </a:r>
                      <a:r>
                        <a:rPr lang="en-US" altLang="zh-CN" sz="1600" dirty="0">
                          <a:latin typeface="Courier New" panose="02070309020205020404" pitchFamily="49" charset="0"/>
                          <a:ea typeface="黑体" panose="02010609060101010101" pitchFamily="49" charset="-122"/>
                          <a:cs typeface="Courier New" panose="02070309020205020404" pitchFamily="49" charset="0"/>
                          <a:sym typeface="Wingdings 3" panose="05040102010807070707"/>
                        </a:rPr>
                        <a:t>5</a:t>
                      </a:r>
                      <a:endParaRPr lang="zh-CN" altLang="en-US" sz="1600" b="1" dirty="0">
                        <a:latin typeface="Courier New" panose="02070309020205020404" pitchFamily="49" charset="0"/>
                        <a:ea typeface="黑体" panose="02010609060101010101" pitchFamily="49" charset="-122"/>
                        <a:cs typeface="Courier New" panose="02070309020205020404" pitchFamily="49" charset="0"/>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1600" b="0" dirty="0">
                          <a:latin typeface="Courier New" panose="02070309020205020404" pitchFamily="49" charset="0"/>
                          <a:ea typeface="黑体" panose="02010609060101010101" pitchFamily="49" charset="-122"/>
                          <a:cs typeface="Courier New" panose="02070309020205020404" pitchFamily="49" charset="0"/>
                        </a:rPr>
                        <a:t>12</a:t>
                      </a:r>
                      <a:r>
                        <a:rPr lang="en-US" altLang="zh-CN" sz="1600" b="0" dirty="0">
                          <a:latin typeface="Courier New" panose="02070309020205020404" pitchFamily="49" charset="0"/>
                          <a:ea typeface="黑体" panose="02010609060101010101" pitchFamily="49" charset="-122"/>
                          <a:cs typeface="Courier New" panose="02070309020205020404" pitchFamily="49" charset="0"/>
                          <a:sym typeface="Wingdings" panose="05000000000000000000" pitchFamily="2" charset="2"/>
                        </a:rPr>
                        <a:t>16</a:t>
                      </a:r>
                      <a:endParaRPr lang="zh-CN" altLang="en-US" sz="1600" b="0" dirty="0">
                        <a:latin typeface="Courier New" panose="02070309020205020404" pitchFamily="49" charset="0"/>
                        <a:ea typeface="黑体" panose="02010609060101010101" pitchFamily="49" charset="-122"/>
                        <a:cs typeface="Courier New" panose="02070309020205020404" pitchFamily="49" charset="0"/>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gridSpan="2">
                  <a:txBody>
                    <a:bodyPr/>
                    <a:lstStyle/>
                    <a:p>
                      <a:pPr algn="ctr"/>
                      <a:r>
                        <a:rPr lang="en-US" altLang="zh-CN" sz="1600" dirty="0" err="1">
                          <a:latin typeface="+mn-lt"/>
                          <a:ea typeface="黑体" panose="02010609060101010101" pitchFamily="49" charset="-122"/>
                        </a:rPr>
                        <a:t>or</a:t>
                      </a:r>
                      <a:r>
                        <a:rPr lang="en-US" altLang="zh-CN" sz="1600" dirty="0" err="1">
                          <a:latin typeface="+mn-lt"/>
                          <a:ea typeface="黑体" panose="02010609060101010101" pitchFamily="49" charset="-122"/>
                          <a:sym typeface="Wingdings" panose="05000000000000000000" pitchFamily="2" charset="2"/>
                        </a:rPr>
                        <a:t>add</a:t>
                      </a:r>
                      <a:endParaRPr lang="zh-CN" altLang="en-US" sz="1600" dirty="0">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zh-CN"/>
                    </a:p>
                  </a:txBody>
                  <a:tcPr/>
                </a:tc>
                <a:tc gridSpan="2">
                  <a:txBody>
                    <a:bodyPr/>
                    <a:lstStyle/>
                    <a:p>
                      <a:pPr algn="ctr"/>
                      <a:r>
                        <a:rPr lang="en-US" altLang="zh-CN" sz="1600" b="1" dirty="0">
                          <a:latin typeface="+mn-lt"/>
                          <a:ea typeface="黑体" panose="02010609060101010101" pitchFamily="49" charset="-122"/>
                        </a:rPr>
                        <a:t>or</a:t>
                      </a:r>
                      <a:endParaRPr lang="zh-CN" altLang="en-US" sz="1600" b="1" dirty="0">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zh-CN"/>
                    </a:p>
                  </a:txBody>
                  <a:tcPr/>
                </a:tc>
                <a:tc gridSpan="2">
                  <a:txBody>
                    <a:bodyPr/>
                    <a:lstStyle/>
                    <a:p>
                      <a:pPr algn="ctr"/>
                      <a:r>
                        <a:rPr lang="en-US" altLang="zh-CN" sz="1600" b="1" dirty="0">
                          <a:latin typeface="+mn-lt"/>
                          <a:ea typeface="黑体" panose="02010609060101010101" pitchFamily="49" charset="-122"/>
                        </a:rPr>
                        <a:t>and</a:t>
                      </a:r>
                      <a:endParaRPr lang="zh-CN" altLang="en-US" sz="1600" b="1" dirty="0">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zh-CN"/>
                    </a:p>
                  </a:txBody>
                  <a:tcPr/>
                </a:tc>
                <a:tc gridSpan="2">
                  <a:txBody>
                    <a:bodyPr/>
                    <a:lstStyle/>
                    <a:p>
                      <a:pPr algn="ctr"/>
                      <a:r>
                        <a:rPr lang="en-US" altLang="zh-CN" sz="1600" b="1" dirty="0">
                          <a:solidFill>
                            <a:srgbClr val="00B050"/>
                          </a:solidFill>
                          <a:latin typeface="+mn-lt"/>
                          <a:ea typeface="黑体" panose="02010609060101010101" pitchFamily="49" charset="-122"/>
                        </a:rPr>
                        <a:t>sub</a:t>
                      </a:r>
                      <a:r>
                        <a:rPr lang="zh-CN" altLang="en-US" sz="1600" b="1" dirty="0">
                          <a:solidFill>
                            <a:srgbClr val="00B050"/>
                          </a:solidFill>
                          <a:latin typeface="+mn-lt"/>
                          <a:ea typeface="黑体" panose="02010609060101010101" pitchFamily="49" charset="-122"/>
                        </a:rPr>
                        <a:t>结果</a:t>
                      </a: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zh-CN"/>
                    </a:p>
                  </a:txBody>
                  <a:tcPr/>
                </a:tc>
                <a:tc gridSpan="2">
                  <a:txBody>
                    <a:bodyPr/>
                    <a:lstStyle/>
                    <a:p>
                      <a:pPr algn="ctr"/>
                      <a:r>
                        <a:rPr lang="en-US" altLang="zh-CN" sz="1600" b="1" dirty="0" err="1">
                          <a:solidFill>
                            <a:srgbClr val="FF0000"/>
                          </a:solidFill>
                          <a:latin typeface="+mn-lt"/>
                          <a:ea typeface="黑体" panose="02010609060101010101" pitchFamily="49" charset="-122"/>
                        </a:rPr>
                        <a:t>nop</a:t>
                      </a:r>
                      <a:endParaRPr lang="zh-CN" altLang="en-US" sz="1600" b="1" dirty="0">
                        <a:solidFill>
                          <a:srgbClr val="FF0000"/>
                        </a:solidFill>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zh-CN"/>
                    </a:p>
                  </a:txBody>
                  <a:tcPr/>
                </a:tc>
                <a:tc gridSpan="2">
                  <a:txBody>
                    <a:bodyPr/>
                    <a:lstStyle/>
                    <a:p>
                      <a:pPr algn="ctr"/>
                      <a:r>
                        <a:rPr lang="en-US" altLang="zh-CN" sz="1600" b="1" dirty="0" err="1">
                          <a:solidFill>
                            <a:srgbClr val="00B050"/>
                          </a:solidFill>
                          <a:latin typeface="+mn-lt"/>
                          <a:ea typeface="黑体" panose="02010609060101010101" pitchFamily="49" charset="-122"/>
                        </a:rPr>
                        <a:t>lw</a:t>
                      </a:r>
                      <a:r>
                        <a:rPr lang="zh-CN" altLang="en-US" sz="1600" b="1" dirty="0">
                          <a:solidFill>
                            <a:srgbClr val="00B050"/>
                          </a:solidFill>
                          <a:latin typeface="+mn-lt"/>
                          <a:ea typeface="黑体" panose="02010609060101010101" pitchFamily="49" charset="-122"/>
                        </a:rPr>
                        <a:t>结果</a:t>
                      </a: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zh-CN"/>
                    </a:p>
                  </a:txBody>
                  <a:tcPr/>
                </a:tc>
                <a:extLst>
                  <a:ext uri="{0D108BD9-81ED-4DB2-BD59-A6C34878D82A}">
                    <a16:rowId xmlns:a16="http://schemas.microsoft.com/office/drawing/2014/main" val="10006"/>
                  </a:ext>
                </a:extLst>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8255" y="171450"/>
            <a:ext cx="5257800" cy="478790"/>
          </a:xfrm>
        </p:spPr>
        <p:txBody>
          <a:bodyPr/>
          <a:lstStyle/>
          <a:p>
            <a:r>
              <a:rPr lang="zh-CN" altLang="en-US" sz="3200" dirty="0">
                <a:latin typeface="Times New Roman" panose="02020603050405020304" pitchFamily="18" charset="0"/>
                <a:cs typeface="Times New Roman" panose="02020603050405020304" pitchFamily="18" charset="0"/>
              </a:rPr>
              <a:t>数据通路流水化</a:t>
            </a:r>
            <a:endParaRPr lang="en-US" sz="32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4294967295"/>
          </p:nvPr>
        </p:nvSpPr>
        <p:spPr>
          <a:xfrm>
            <a:off x="1911985" y="4665980"/>
            <a:ext cx="8229600" cy="1920240"/>
          </a:xfrm>
        </p:spPr>
        <p:txBody>
          <a:bodyPr>
            <a:normAutofit lnSpcReduction="10000"/>
          </a:bodyPr>
          <a:lstStyle/>
          <a:p>
            <a:r>
              <a:rPr lang="zh-CN" altLang="en-US" sz="2800" dirty="0"/>
              <a:t>在两个阶段直接增加寄存器</a:t>
            </a:r>
            <a:endParaRPr lang="en-US" sz="2800" dirty="0"/>
          </a:p>
          <a:p>
            <a:pPr marL="474980" lvl="1" indent="0">
              <a:spcBef>
                <a:spcPts val="0"/>
              </a:spcBef>
              <a:buNone/>
            </a:pPr>
            <a:r>
              <a:rPr lang="zh-CN" altLang="en-US" sz="2400" dirty="0"/>
              <a:t>保存前一时钟周期产生的数据</a:t>
            </a:r>
            <a:endParaRPr lang="en-US" sz="2400" dirty="0"/>
          </a:p>
          <a:p>
            <a:pPr>
              <a:spcBef>
                <a:spcPts val="600"/>
              </a:spcBef>
            </a:pPr>
            <a:r>
              <a:rPr lang="en-US" sz="2800" dirty="0"/>
              <a:t>5 </a:t>
            </a:r>
            <a:r>
              <a:rPr lang="zh-CN" altLang="en-US" sz="2800" dirty="0"/>
              <a:t>阶段流水线</a:t>
            </a:r>
            <a:endParaRPr lang="en-US" sz="2800" dirty="0"/>
          </a:p>
          <a:p>
            <a:pPr marL="474980" lvl="1" indent="0">
              <a:spcBef>
                <a:spcPts val="0"/>
              </a:spcBef>
              <a:buNone/>
            </a:pPr>
            <a:r>
              <a:rPr lang="zh-CN" altLang="en-US" sz="2400" dirty="0"/>
              <a:t>理论上，时钟频率可以增加到原来的</a:t>
            </a:r>
            <a:r>
              <a:rPr lang="en-US" altLang="zh-CN" sz="2400" dirty="0"/>
              <a:t>5</a:t>
            </a:r>
            <a:r>
              <a:rPr lang="zh-CN" altLang="en-US" sz="2400" dirty="0"/>
              <a:t>倍</a:t>
            </a:r>
            <a:endParaRPr lang="en-AU" sz="2400" dirty="0"/>
          </a:p>
        </p:txBody>
      </p:sp>
      <p:grpSp>
        <p:nvGrpSpPr>
          <p:cNvPr id="7" name="Group 40"/>
          <p:cNvGrpSpPr/>
          <p:nvPr/>
        </p:nvGrpSpPr>
        <p:grpSpPr bwMode="auto">
          <a:xfrm>
            <a:off x="2938464" y="3509036"/>
            <a:ext cx="1919690" cy="703263"/>
            <a:chOff x="729" y="2832"/>
            <a:chExt cx="1562" cy="443"/>
          </a:xfrm>
        </p:grpSpPr>
        <p:sp>
          <p:nvSpPr>
            <p:cNvPr id="8" name="Text Box 41"/>
            <p:cNvSpPr txBox="1">
              <a:spLocks noChangeArrowheads="1"/>
            </p:cNvSpPr>
            <p:nvPr/>
          </p:nvSpPr>
          <p:spPr bwMode="auto">
            <a:xfrm>
              <a:off x="756" y="2852"/>
              <a:ext cx="1224" cy="423"/>
            </a:xfrm>
            <a:prstGeom prst="rect">
              <a:avLst/>
            </a:prstGeom>
            <a:noFill/>
            <a:ln w="28575">
              <a:noFill/>
              <a:miter lim="800000"/>
            </a:ln>
            <a:effectLst/>
          </p:spPr>
          <p:txBody>
            <a:bodyPr wrap="none" anchor="ctr">
              <a:spAutoFit/>
            </a:bodyPr>
            <a:lstStyle/>
            <a:p>
              <a:pPr algn="ctr" defTabSz="457200" eaLnBrk="0" fontAlgn="base" hangingPunct="0">
                <a:lnSpc>
                  <a:spcPct val="85000"/>
                </a:lnSpc>
                <a:spcBef>
                  <a:spcPct val="40000"/>
                </a:spcBef>
                <a:spcAft>
                  <a:spcPct val="0"/>
                </a:spcAft>
                <a:buClr>
                  <a:srgbClr val="001ADC"/>
                </a:buClr>
                <a:buSzPct val="100000"/>
                <a:buFont typeface="Wingdings" panose="05000000000000000000" pitchFamily="2" charset="2"/>
                <a:buNone/>
                <a:defRPr/>
              </a:pPr>
              <a:r>
                <a:rPr lang="en-US" b="1" dirty="0">
                  <a:solidFill>
                    <a:srgbClr val="FF0000"/>
                  </a:solidFill>
                  <a:latin typeface="Times New Roman" panose="02020603050405020304" pitchFamily="18" charset="0"/>
                  <a:cs typeface="Times New Roman" panose="02020603050405020304" pitchFamily="18" charset="0"/>
                </a:rPr>
                <a:t>1</a:t>
              </a:r>
              <a:r>
                <a:rPr lang="en-US" b="1">
                  <a:solidFill>
                    <a:srgbClr val="FF0000"/>
                  </a:solidFill>
                  <a:latin typeface="Times New Roman" panose="02020603050405020304" pitchFamily="18" charset="0"/>
                  <a:cs typeface="Times New Roman" panose="02020603050405020304" pitchFamily="18" charset="0"/>
                </a:rPr>
                <a:t>. Instruction</a:t>
              </a:r>
              <a:endParaRPr lang="en-US" b="1" dirty="0">
                <a:solidFill>
                  <a:srgbClr val="FF0000"/>
                </a:solidFill>
                <a:latin typeface="Times New Roman" panose="02020603050405020304" pitchFamily="18" charset="0"/>
                <a:cs typeface="Times New Roman" panose="02020603050405020304" pitchFamily="18" charset="0"/>
              </a:endParaRPr>
            </a:p>
            <a:p>
              <a:pPr algn="ctr" defTabSz="457200" eaLnBrk="0" fontAlgn="base" hangingPunct="0">
                <a:lnSpc>
                  <a:spcPct val="85000"/>
                </a:lnSpc>
                <a:spcBef>
                  <a:spcPct val="40000"/>
                </a:spcBef>
                <a:spcAft>
                  <a:spcPct val="0"/>
                </a:spcAft>
                <a:buClr>
                  <a:srgbClr val="001ADC"/>
                </a:buClr>
                <a:buSzPct val="100000"/>
                <a:buFont typeface="Wingdings" panose="05000000000000000000" pitchFamily="2" charset="2"/>
                <a:buNone/>
                <a:defRPr/>
              </a:pPr>
              <a:r>
                <a:rPr lang="en-US" b="1" dirty="0">
                  <a:solidFill>
                    <a:srgbClr val="FF0000"/>
                  </a:solidFill>
                  <a:latin typeface="Times New Roman" panose="02020603050405020304" pitchFamily="18" charset="0"/>
                  <a:cs typeface="Times New Roman" panose="02020603050405020304" pitchFamily="18" charset="0"/>
                </a:rPr>
                <a:t>Fetch</a:t>
              </a:r>
            </a:p>
          </p:txBody>
        </p:sp>
        <p:sp>
          <p:nvSpPr>
            <p:cNvPr id="9" name="Line 42"/>
            <p:cNvSpPr>
              <a:spLocks noChangeShapeType="1"/>
            </p:cNvSpPr>
            <p:nvPr/>
          </p:nvSpPr>
          <p:spPr bwMode="auto">
            <a:xfrm>
              <a:off x="729" y="2832"/>
              <a:ext cx="1562" cy="0"/>
            </a:xfrm>
            <a:prstGeom prst="line">
              <a:avLst/>
            </a:prstGeom>
            <a:noFill/>
            <a:ln w="28575">
              <a:solidFill>
                <a:srgbClr val="FF0000"/>
              </a:solidFill>
              <a:round/>
              <a:headEnd type="diamond" w="med" len="med"/>
              <a:tailEnd type="triangle" w="med" len="med"/>
            </a:ln>
            <a:effectLst/>
          </p:spPr>
          <p:txBody>
            <a:bodyPr wrap="none" anchor="ctr"/>
            <a:lstStyle/>
            <a:p>
              <a:pPr defTabSz="457200" eaLnBrk="0" fontAlgn="base" hangingPunct="0">
                <a:lnSpc>
                  <a:spcPct val="85000"/>
                </a:lnSpc>
                <a:spcBef>
                  <a:spcPct val="40000"/>
                </a:spcBef>
                <a:spcAft>
                  <a:spcPct val="0"/>
                </a:spcAft>
                <a:buClr>
                  <a:srgbClr val="001ADC"/>
                </a:buClr>
                <a:buSzPct val="100000"/>
                <a:buFont typeface="Wingdings" panose="05000000000000000000" pitchFamily="2" charset="2"/>
                <a:buNone/>
                <a:defRPr/>
              </a:pPr>
              <a:endParaRPr lang="en-US" sz="1600" b="1">
                <a:solidFill>
                  <a:srgbClr val="FF0000"/>
                </a:solidFill>
                <a:latin typeface="Times New Roman" panose="02020603050405020304" pitchFamily="18" charset="0"/>
                <a:cs typeface="Times New Roman" panose="02020603050405020304" pitchFamily="18" charset="0"/>
              </a:endParaRPr>
            </a:p>
          </p:txBody>
        </p:sp>
      </p:grpSp>
      <p:grpSp>
        <p:nvGrpSpPr>
          <p:cNvPr id="10" name="Group 43"/>
          <p:cNvGrpSpPr/>
          <p:nvPr/>
        </p:nvGrpSpPr>
        <p:grpSpPr bwMode="auto">
          <a:xfrm>
            <a:off x="4725028" y="3509041"/>
            <a:ext cx="1828746" cy="706438"/>
            <a:chOff x="676" y="2832"/>
            <a:chExt cx="1406" cy="445"/>
          </a:xfrm>
        </p:grpSpPr>
        <p:sp>
          <p:nvSpPr>
            <p:cNvPr id="11" name="Text Box 44"/>
            <p:cNvSpPr txBox="1">
              <a:spLocks noChangeArrowheads="1"/>
            </p:cNvSpPr>
            <p:nvPr/>
          </p:nvSpPr>
          <p:spPr bwMode="auto">
            <a:xfrm>
              <a:off x="676" y="2854"/>
              <a:ext cx="1406" cy="423"/>
            </a:xfrm>
            <a:prstGeom prst="rect">
              <a:avLst/>
            </a:prstGeom>
            <a:noFill/>
            <a:ln w="28575">
              <a:noFill/>
              <a:miter lim="800000"/>
            </a:ln>
            <a:effectLst/>
          </p:spPr>
          <p:txBody>
            <a:bodyPr wrap="square" anchor="ctr">
              <a:spAutoFit/>
            </a:bodyPr>
            <a:lstStyle/>
            <a:p>
              <a:pPr algn="ctr" defTabSz="457200" eaLnBrk="0" fontAlgn="base" hangingPunct="0">
                <a:lnSpc>
                  <a:spcPct val="85000"/>
                </a:lnSpc>
                <a:spcBef>
                  <a:spcPct val="40000"/>
                </a:spcBef>
                <a:spcAft>
                  <a:spcPct val="0"/>
                </a:spcAft>
                <a:buClr>
                  <a:srgbClr val="001ADC"/>
                </a:buClr>
                <a:buSzPct val="100000"/>
                <a:buFont typeface="Wingdings" panose="05000000000000000000" pitchFamily="2" charset="2"/>
                <a:buNone/>
                <a:defRPr/>
              </a:pPr>
              <a:r>
                <a:rPr lang="en-US" b="1" dirty="0">
                  <a:solidFill>
                    <a:srgbClr val="FF0000"/>
                  </a:solidFill>
                  <a:latin typeface="Times New Roman" panose="02020603050405020304" pitchFamily="18" charset="0"/>
                  <a:cs typeface="Times New Roman" panose="02020603050405020304" pitchFamily="18" charset="0"/>
                </a:rPr>
                <a:t>2. Decode/</a:t>
              </a:r>
            </a:p>
            <a:p>
              <a:pPr algn="ctr" defTabSz="457200" eaLnBrk="0" fontAlgn="base" hangingPunct="0">
                <a:lnSpc>
                  <a:spcPct val="85000"/>
                </a:lnSpc>
                <a:spcBef>
                  <a:spcPct val="40000"/>
                </a:spcBef>
                <a:spcAft>
                  <a:spcPct val="0"/>
                </a:spcAft>
                <a:buClr>
                  <a:srgbClr val="001ADC"/>
                </a:buClr>
                <a:buSzPct val="100000"/>
                <a:buFont typeface="Wingdings" panose="05000000000000000000" pitchFamily="2" charset="2"/>
                <a:buNone/>
                <a:defRPr/>
              </a:pPr>
              <a:r>
                <a:rPr lang="en-US" b="1">
                  <a:solidFill>
                    <a:srgbClr val="FF0000"/>
                  </a:solidFill>
                  <a:latin typeface="Times New Roman" panose="02020603050405020304" pitchFamily="18" charset="0"/>
                  <a:cs typeface="Times New Roman" panose="02020603050405020304" pitchFamily="18" charset="0"/>
                </a:rPr>
                <a:t>    Register </a:t>
              </a:r>
              <a:r>
                <a:rPr lang="en-US" b="1" dirty="0">
                  <a:solidFill>
                    <a:srgbClr val="FF0000"/>
                  </a:solidFill>
                  <a:latin typeface="Times New Roman" panose="02020603050405020304" pitchFamily="18" charset="0"/>
                  <a:cs typeface="Times New Roman" panose="02020603050405020304" pitchFamily="18" charset="0"/>
                </a:rPr>
                <a:t>Read</a:t>
              </a:r>
            </a:p>
          </p:txBody>
        </p:sp>
        <p:sp>
          <p:nvSpPr>
            <p:cNvPr id="12" name="Line 45"/>
            <p:cNvSpPr>
              <a:spLocks noChangeShapeType="1"/>
            </p:cNvSpPr>
            <p:nvPr/>
          </p:nvSpPr>
          <p:spPr bwMode="auto">
            <a:xfrm>
              <a:off x="957" y="2832"/>
              <a:ext cx="1019" cy="0"/>
            </a:xfrm>
            <a:prstGeom prst="line">
              <a:avLst/>
            </a:prstGeom>
            <a:noFill/>
            <a:ln w="28575">
              <a:solidFill>
                <a:srgbClr val="FF0000"/>
              </a:solidFill>
              <a:round/>
              <a:headEnd type="diamond" w="med" len="med"/>
              <a:tailEnd type="triangle" w="med" len="med"/>
            </a:ln>
            <a:effectLst/>
          </p:spPr>
          <p:txBody>
            <a:bodyPr wrap="none" anchor="ctr"/>
            <a:lstStyle/>
            <a:p>
              <a:pPr defTabSz="457200" eaLnBrk="0" fontAlgn="base" hangingPunct="0">
                <a:lnSpc>
                  <a:spcPct val="85000"/>
                </a:lnSpc>
                <a:spcBef>
                  <a:spcPct val="40000"/>
                </a:spcBef>
                <a:spcAft>
                  <a:spcPct val="0"/>
                </a:spcAft>
                <a:buClr>
                  <a:srgbClr val="001ADC"/>
                </a:buClr>
                <a:buSzPct val="100000"/>
                <a:buFont typeface="Wingdings" panose="05000000000000000000" pitchFamily="2" charset="2"/>
                <a:buNone/>
                <a:defRPr/>
              </a:pPr>
              <a:endParaRPr lang="en-US" sz="1600" b="1">
                <a:solidFill>
                  <a:srgbClr val="FF0000"/>
                </a:solidFill>
                <a:latin typeface="Times New Roman" panose="02020603050405020304" pitchFamily="18" charset="0"/>
                <a:cs typeface="Times New Roman" panose="02020603050405020304" pitchFamily="18" charset="0"/>
              </a:endParaRPr>
            </a:p>
          </p:txBody>
        </p:sp>
      </p:grpSp>
      <p:grpSp>
        <p:nvGrpSpPr>
          <p:cNvPr id="13" name="Group 46"/>
          <p:cNvGrpSpPr/>
          <p:nvPr/>
        </p:nvGrpSpPr>
        <p:grpSpPr bwMode="auto">
          <a:xfrm>
            <a:off x="6537378" y="3509046"/>
            <a:ext cx="1185758" cy="379413"/>
            <a:chOff x="600" y="2832"/>
            <a:chExt cx="1071" cy="239"/>
          </a:xfrm>
        </p:grpSpPr>
        <p:sp>
          <p:nvSpPr>
            <p:cNvPr id="14" name="Text Box 47"/>
            <p:cNvSpPr txBox="1">
              <a:spLocks noChangeArrowheads="1"/>
            </p:cNvSpPr>
            <p:nvPr/>
          </p:nvSpPr>
          <p:spPr bwMode="auto">
            <a:xfrm>
              <a:off x="600" y="2865"/>
              <a:ext cx="1071" cy="206"/>
            </a:xfrm>
            <a:prstGeom prst="rect">
              <a:avLst/>
            </a:prstGeom>
            <a:noFill/>
            <a:ln w="28575">
              <a:noFill/>
              <a:miter lim="800000"/>
            </a:ln>
            <a:effectLst/>
          </p:spPr>
          <p:txBody>
            <a:bodyPr wrap="none" anchor="ctr">
              <a:spAutoFit/>
            </a:bodyPr>
            <a:lstStyle/>
            <a:p>
              <a:pPr algn="ctr" defTabSz="457200" eaLnBrk="0" fontAlgn="base" hangingPunct="0">
                <a:lnSpc>
                  <a:spcPct val="85000"/>
                </a:lnSpc>
                <a:spcBef>
                  <a:spcPct val="40000"/>
                </a:spcBef>
                <a:spcAft>
                  <a:spcPct val="0"/>
                </a:spcAft>
                <a:buClr>
                  <a:srgbClr val="001ADC"/>
                </a:buClr>
                <a:buSzPct val="100000"/>
                <a:buFont typeface="Wingdings" panose="05000000000000000000" pitchFamily="2" charset="2"/>
                <a:buNone/>
                <a:defRPr/>
              </a:pPr>
              <a:r>
                <a:rPr lang="en-US" b="1" dirty="0">
                  <a:solidFill>
                    <a:srgbClr val="FF0000"/>
                  </a:solidFill>
                  <a:latin typeface="Times New Roman" panose="02020603050405020304" pitchFamily="18" charset="0"/>
                  <a:cs typeface="Times New Roman" panose="02020603050405020304" pitchFamily="18" charset="0"/>
                </a:rPr>
                <a:t>3. Execute</a:t>
              </a:r>
            </a:p>
          </p:txBody>
        </p:sp>
        <p:sp>
          <p:nvSpPr>
            <p:cNvPr id="15" name="Line 48"/>
            <p:cNvSpPr>
              <a:spLocks noChangeShapeType="1"/>
            </p:cNvSpPr>
            <p:nvPr/>
          </p:nvSpPr>
          <p:spPr bwMode="auto">
            <a:xfrm>
              <a:off x="697" y="2832"/>
              <a:ext cx="950" cy="0"/>
            </a:xfrm>
            <a:prstGeom prst="line">
              <a:avLst/>
            </a:prstGeom>
            <a:noFill/>
            <a:ln w="28575">
              <a:solidFill>
                <a:srgbClr val="FF0000"/>
              </a:solidFill>
              <a:round/>
              <a:headEnd type="diamond" w="med" len="med"/>
              <a:tailEnd type="triangle" w="med" len="med"/>
            </a:ln>
            <a:effectLst/>
          </p:spPr>
          <p:txBody>
            <a:bodyPr wrap="none" anchor="ctr"/>
            <a:lstStyle/>
            <a:p>
              <a:pPr defTabSz="457200" eaLnBrk="0" fontAlgn="base" hangingPunct="0">
                <a:lnSpc>
                  <a:spcPct val="85000"/>
                </a:lnSpc>
                <a:spcBef>
                  <a:spcPct val="40000"/>
                </a:spcBef>
                <a:spcAft>
                  <a:spcPct val="0"/>
                </a:spcAft>
                <a:buClr>
                  <a:srgbClr val="001ADC"/>
                </a:buClr>
                <a:buSzPct val="100000"/>
                <a:buFont typeface="Wingdings" panose="05000000000000000000" pitchFamily="2" charset="2"/>
                <a:buNone/>
                <a:defRPr/>
              </a:pPr>
              <a:endParaRPr lang="en-US" sz="1600" b="1">
                <a:solidFill>
                  <a:srgbClr val="FF0000"/>
                </a:solidFill>
                <a:latin typeface="Times New Roman" panose="02020603050405020304" pitchFamily="18" charset="0"/>
                <a:cs typeface="Times New Roman" panose="02020603050405020304" pitchFamily="18" charset="0"/>
              </a:endParaRPr>
            </a:p>
          </p:txBody>
        </p:sp>
      </p:grpSp>
      <p:grpSp>
        <p:nvGrpSpPr>
          <p:cNvPr id="16" name="Group 49"/>
          <p:cNvGrpSpPr/>
          <p:nvPr/>
        </p:nvGrpSpPr>
        <p:grpSpPr bwMode="auto">
          <a:xfrm>
            <a:off x="7874236" y="3509046"/>
            <a:ext cx="1249849" cy="379413"/>
            <a:chOff x="97" y="2832"/>
            <a:chExt cx="2019" cy="239"/>
          </a:xfrm>
        </p:grpSpPr>
        <p:sp>
          <p:nvSpPr>
            <p:cNvPr id="17" name="Text Box 50"/>
            <p:cNvSpPr txBox="1">
              <a:spLocks noChangeArrowheads="1"/>
            </p:cNvSpPr>
            <p:nvPr/>
          </p:nvSpPr>
          <p:spPr bwMode="auto">
            <a:xfrm>
              <a:off x="97" y="2865"/>
              <a:ext cx="2019" cy="206"/>
            </a:xfrm>
            <a:prstGeom prst="rect">
              <a:avLst/>
            </a:prstGeom>
            <a:noFill/>
            <a:ln w="28575">
              <a:noFill/>
              <a:miter lim="800000"/>
            </a:ln>
            <a:effectLst/>
          </p:spPr>
          <p:txBody>
            <a:bodyPr wrap="none" anchor="ctr">
              <a:spAutoFit/>
            </a:bodyPr>
            <a:lstStyle/>
            <a:p>
              <a:pPr algn="ctr" defTabSz="457200" eaLnBrk="0" fontAlgn="base" hangingPunct="0">
                <a:lnSpc>
                  <a:spcPct val="85000"/>
                </a:lnSpc>
                <a:spcBef>
                  <a:spcPct val="40000"/>
                </a:spcBef>
                <a:spcAft>
                  <a:spcPct val="0"/>
                </a:spcAft>
                <a:buClr>
                  <a:srgbClr val="001ADC"/>
                </a:buClr>
                <a:buSzPct val="100000"/>
                <a:buFont typeface="Wingdings" panose="05000000000000000000" pitchFamily="2" charset="2"/>
                <a:buNone/>
                <a:defRPr/>
              </a:pPr>
              <a:r>
                <a:rPr lang="en-US" b="1" dirty="0">
                  <a:solidFill>
                    <a:srgbClr val="FF0000"/>
                  </a:solidFill>
                  <a:latin typeface="Times New Roman" panose="02020603050405020304" pitchFamily="18" charset="0"/>
                  <a:cs typeface="Times New Roman" panose="02020603050405020304" pitchFamily="18" charset="0"/>
                </a:rPr>
                <a:t>4. Memory</a:t>
              </a:r>
            </a:p>
          </p:txBody>
        </p:sp>
        <p:sp>
          <p:nvSpPr>
            <p:cNvPr id="18" name="Line 51"/>
            <p:cNvSpPr>
              <a:spLocks noChangeShapeType="1"/>
            </p:cNvSpPr>
            <p:nvPr/>
          </p:nvSpPr>
          <p:spPr bwMode="auto">
            <a:xfrm>
              <a:off x="179" y="2832"/>
              <a:ext cx="1920" cy="0"/>
            </a:xfrm>
            <a:prstGeom prst="line">
              <a:avLst/>
            </a:prstGeom>
            <a:noFill/>
            <a:ln w="28575">
              <a:solidFill>
                <a:srgbClr val="FF0000"/>
              </a:solidFill>
              <a:round/>
              <a:headEnd type="diamond" w="med" len="med"/>
              <a:tailEnd type="triangle" w="med" len="med"/>
            </a:ln>
            <a:effectLst/>
          </p:spPr>
          <p:txBody>
            <a:bodyPr wrap="none" anchor="ctr"/>
            <a:lstStyle/>
            <a:p>
              <a:pPr defTabSz="457200" eaLnBrk="0" fontAlgn="base" hangingPunct="0">
                <a:lnSpc>
                  <a:spcPct val="85000"/>
                </a:lnSpc>
                <a:spcBef>
                  <a:spcPct val="40000"/>
                </a:spcBef>
                <a:spcAft>
                  <a:spcPct val="0"/>
                </a:spcAft>
                <a:buClr>
                  <a:srgbClr val="001ADC"/>
                </a:buClr>
                <a:buSzPct val="100000"/>
                <a:buFont typeface="Wingdings" panose="05000000000000000000" pitchFamily="2" charset="2"/>
                <a:buNone/>
                <a:defRPr/>
              </a:pPr>
              <a:endParaRPr lang="en-US" sz="1600" b="1">
                <a:solidFill>
                  <a:srgbClr val="FF0000"/>
                </a:solidFill>
                <a:latin typeface="Times New Roman" panose="02020603050405020304" pitchFamily="18" charset="0"/>
                <a:cs typeface="Times New Roman" panose="02020603050405020304" pitchFamily="18" charset="0"/>
              </a:endParaRPr>
            </a:p>
          </p:txBody>
        </p:sp>
      </p:grpSp>
      <p:grpSp>
        <p:nvGrpSpPr>
          <p:cNvPr id="19" name="Group 52"/>
          <p:cNvGrpSpPr/>
          <p:nvPr/>
        </p:nvGrpSpPr>
        <p:grpSpPr bwMode="auto">
          <a:xfrm>
            <a:off x="9313396" y="3509043"/>
            <a:ext cx="978798" cy="704850"/>
            <a:chOff x="786" y="2832"/>
            <a:chExt cx="1263" cy="444"/>
          </a:xfrm>
        </p:grpSpPr>
        <p:sp>
          <p:nvSpPr>
            <p:cNvPr id="20" name="Text Box 53"/>
            <p:cNvSpPr txBox="1">
              <a:spLocks noChangeArrowheads="1"/>
            </p:cNvSpPr>
            <p:nvPr/>
          </p:nvSpPr>
          <p:spPr bwMode="auto">
            <a:xfrm>
              <a:off x="786" y="2853"/>
              <a:ext cx="1263" cy="423"/>
            </a:xfrm>
            <a:prstGeom prst="rect">
              <a:avLst/>
            </a:prstGeom>
            <a:noFill/>
            <a:ln w="28575">
              <a:noFill/>
              <a:miter lim="800000"/>
            </a:ln>
          </p:spPr>
          <p:txBody>
            <a:bodyPr wrap="none" anchor="ctr">
              <a:spAutoFit/>
            </a:bodyPr>
            <a:lstStyle/>
            <a:p>
              <a:pPr algn="ctr" defTabSz="457200" eaLnBrk="0" fontAlgn="base" hangingPunct="0">
                <a:lnSpc>
                  <a:spcPct val="85000"/>
                </a:lnSpc>
                <a:spcBef>
                  <a:spcPct val="40000"/>
                </a:spcBef>
                <a:spcAft>
                  <a:spcPct val="0"/>
                </a:spcAft>
                <a:buClr>
                  <a:srgbClr val="001ADC"/>
                </a:buClr>
                <a:buSzPct val="100000"/>
                <a:buFont typeface="Wingdings" panose="05000000000000000000" pitchFamily="2" charset="2"/>
                <a:buNone/>
              </a:pPr>
              <a:r>
                <a:rPr lang="en-US" b="1" dirty="0">
                  <a:solidFill>
                    <a:srgbClr val="FF0000"/>
                  </a:solidFill>
                  <a:latin typeface="Times New Roman" panose="02020603050405020304" pitchFamily="18" charset="0"/>
                  <a:cs typeface="Times New Roman" panose="02020603050405020304" pitchFamily="18" charset="0"/>
                </a:rPr>
                <a:t>5</a:t>
              </a:r>
              <a:r>
                <a:rPr lang="en-US" b="1">
                  <a:solidFill>
                    <a:srgbClr val="FF0000"/>
                  </a:solidFill>
                  <a:latin typeface="Times New Roman" panose="02020603050405020304" pitchFamily="18" charset="0"/>
                  <a:cs typeface="Times New Roman" panose="02020603050405020304" pitchFamily="18" charset="0"/>
                </a:rPr>
                <a:t>. Write</a:t>
              </a:r>
              <a:endParaRPr lang="en-US" b="1" dirty="0">
                <a:solidFill>
                  <a:srgbClr val="FF0000"/>
                </a:solidFill>
                <a:latin typeface="Times New Roman" panose="02020603050405020304" pitchFamily="18" charset="0"/>
                <a:cs typeface="Times New Roman" panose="02020603050405020304" pitchFamily="18" charset="0"/>
              </a:endParaRPr>
            </a:p>
            <a:p>
              <a:pPr algn="ctr" defTabSz="457200" eaLnBrk="0" fontAlgn="base" hangingPunct="0">
                <a:lnSpc>
                  <a:spcPct val="85000"/>
                </a:lnSpc>
                <a:spcBef>
                  <a:spcPct val="40000"/>
                </a:spcBef>
                <a:spcAft>
                  <a:spcPct val="0"/>
                </a:spcAft>
                <a:buClr>
                  <a:srgbClr val="001ADC"/>
                </a:buClr>
                <a:buSzPct val="100000"/>
                <a:buFont typeface="Wingdings" panose="05000000000000000000" pitchFamily="2" charset="2"/>
                <a:buNone/>
              </a:pPr>
              <a:r>
                <a:rPr lang="en-US" b="1" dirty="0">
                  <a:solidFill>
                    <a:srgbClr val="FF0000"/>
                  </a:solidFill>
                  <a:latin typeface="Times New Roman" panose="02020603050405020304" pitchFamily="18" charset="0"/>
                  <a:cs typeface="Times New Roman" panose="02020603050405020304" pitchFamily="18" charset="0"/>
                </a:rPr>
                <a:t>   Back</a:t>
              </a:r>
            </a:p>
          </p:txBody>
        </p:sp>
        <p:sp>
          <p:nvSpPr>
            <p:cNvPr id="21" name="Line 54"/>
            <p:cNvSpPr>
              <a:spLocks noChangeShapeType="1"/>
            </p:cNvSpPr>
            <p:nvPr/>
          </p:nvSpPr>
          <p:spPr bwMode="auto">
            <a:xfrm>
              <a:off x="823" y="2832"/>
              <a:ext cx="1180" cy="0"/>
            </a:xfrm>
            <a:prstGeom prst="line">
              <a:avLst/>
            </a:prstGeom>
            <a:noFill/>
            <a:ln w="28575">
              <a:solidFill>
                <a:srgbClr val="FF0000"/>
              </a:solidFill>
              <a:round/>
              <a:headEnd type="diamond" w="med" len="med"/>
              <a:tailEnd type="triangle" w="med" len="med"/>
            </a:ln>
            <a:effectLst/>
          </p:spPr>
          <p:txBody>
            <a:bodyPr wrap="none" anchor="ctr"/>
            <a:lstStyle/>
            <a:p>
              <a:pPr defTabSz="457200" eaLnBrk="0" fontAlgn="base" hangingPunct="0">
                <a:lnSpc>
                  <a:spcPct val="85000"/>
                </a:lnSpc>
                <a:spcBef>
                  <a:spcPct val="40000"/>
                </a:spcBef>
                <a:spcAft>
                  <a:spcPct val="0"/>
                </a:spcAft>
                <a:buClr>
                  <a:srgbClr val="001ADC"/>
                </a:buClr>
                <a:buSzPct val="100000"/>
                <a:buFont typeface="Wingdings" panose="05000000000000000000" pitchFamily="2" charset="2"/>
                <a:buNone/>
                <a:defRPr/>
              </a:pPr>
              <a:endParaRPr lang="en-US" sz="1600" b="1">
                <a:solidFill>
                  <a:srgbClr val="FF0000"/>
                </a:solidFill>
                <a:latin typeface="Times New Roman" panose="02020603050405020304" pitchFamily="18" charset="0"/>
                <a:cs typeface="Times New Roman" panose="02020603050405020304" pitchFamily="18" charset="0"/>
              </a:endParaRPr>
            </a:p>
          </p:txBody>
        </p:sp>
      </p:grpSp>
      <p:grpSp>
        <p:nvGrpSpPr>
          <p:cNvPr id="22" name="Group 21"/>
          <p:cNvGrpSpPr/>
          <p:nvPr/>
        </p:nvGrpSpPr>
        <p:grpSpPr>
          <a:xfrm>
            <a:off x="2072640" y="1268760"/>
            <a:ext cx="7315200" cy="2186884"/>
            <a:chOff x="533400" y="1968500"/>
            <a:chExt cx="7391400" cy="2917111"/>
          </a:xfrm>
        </p:grpSpPr>
        <p:sp>
          <p:nvSpPr>
            <p:cNvPr id="23" name="Rectangle 4"/>
            <p:cNvSpPr>
              <a:spLocks noChangeArrowheads="1"/>
            </p:cNvSpPr>
            <p:nvPr/>
          </p:nvSpPr>
          <p:spPr bwMode="auto">
            <a:xfrm rot="16200000">
              <a:off x="457348" y="2922095"/>
              <a:ext cx="1292913" cy="378809"/>
            </a:xfrm>
            <a:prstGeom prst="rect">
              <a:avLst/>
            </a:prstGeom>
            <a:noFill/>
            <a:ln w="28575">
              <a:solidFill>
                <a:schemeClr val="tx1"/>
              </a:solidFill>
              <a:miter lim="800000"/>
            </a:ln>
          </p:spPr>
          <p:txBody>
            <a:bodyPr wrap="none" anchor="ctr"/>
            <a:lstStyle/>
            <a:p>
              <a:pPr algn="ctr" defTabSz="457200" eaLnBrk="0" fontAlgn="base" hangingPunct="0">
                <a:lnSpc>
                  <a:spcPct val="85000"/>
                </a:lnSpc>
                <a:spcBef>
                  <a:spcPct val="40000"/>
                </a:spcBef>
                <a:spcAft>
                  <a:spcPct val="0"/>
                </a:spcAft>
                <a:buClr>
                  <a:srgbClr val="001ADC"/>
                </a:buClr>
                <a:buSzPct val="100000"/>
                <a:buFont typeface="Wingdings" panose="05000000000000000000" pitchFamily="2" charset="2"/>
                <a:buNone/>
              </a:pPr>
              <a:r>
                <a:rPr lang="en-US" b="1" dirty="0">
                  <a:solidFill>
                    <a:prstClr val="black"/>
                  </a:solidFill>
                  <a:latin typeface="Times New Roman" panose="02020603050405020304" pitchFamily="18" charset="0"/>
                  <a:cs typeface="Times New Roman" panose="02020603050405020304" pitchFamily="18" charset="0"/>
                </a:rPr>
                <a:t>PC</a:t>
              </a:r>
            </a:p>
          </p:txBody>
        </p:sp>
        <p:sp>
          <p:nvSpPr>
            <p:cNvPr id="24" name="Rectangle 5"/>
            <p:cNvSpPr>
              <a:spLocks noChangeArrowheads="1"/>
            </p:cNvSpPr>
            <p:nvPr/>
          </p:nvSpPr>
          <p:spPr bwMode="auto">
            <a:xfrm rot="-5400000">
              <a:off x="1600200" y="2806700"/>
              <a:ext cx="1981200" cy="1066800"/>
            </a:xfrm>
            <a:prstGeom prst="rect">
              <a:avLst/>
            </a:prstGeom>
            <a:solidFill>
              <a:srgbClr val="FFFFFF"/>
            </a:solidFill>
            <a:ln w="28575">
              <a:solidFill>
                <a:schemeClr val="tx1"/>
              </a:solidFill>
              <a:miter lim="800000"/>
            </a:ln>
          </p:spPr>
          <p:txBody>
            <a:bodyPr wrap="none" anchor="ctr"/>
            <a:lstStyle/>
            <a:p>
              <a:pPr algn="ctr" defTabSz="457200" eaLnBrk="0" fontAlgn="base" hangingPunct="0">
                <a:lnSpc>
                  <a:spcPct val="85000"/>
                </a:lnSpc>
                <a:spcBef>
                  <a:spcPct val="40000"/>
                </a:spcBef>
                <a:spcAft>
                  <a:spcPct val="0"/>
                </a:spcAft>
                <a:buClr>
                  <a:srgbClr val="001ADC"/>
                </a:buClr>
                <a:buSzPct val="100000"/>
                <a:buFont typeface="Wingdings" panose="05000000000000000000" pitchFamily="2" charset="2"/>
                <a:buNone/>
              </a:pPr>
              <a:r>
                <a:rPr lang="en-US" b="1">
                  <a:solidFill>
                    <a:prstClr val="black"/>
                  </a:solidFill>
                  <a:latin typeface="Times New Roman" panose="02020603050405020304" pitchFamily="18" charset="0"/>
                  <a:cs typeface="Times New Roman" panose="02020603050405020304" pitchFamily="18" charset="0"/>
                </a:rPr>
                <a:t>instruction</a:t>
              </a:r>
              <a:endParaRPr lang="en-US" b="1" dirty="0">
                <a:solidFill>
                  <a:prstClr val="black"/>
                </a:solidFill>
                <a:latin typeface="Times New Roman" panose="02020603050405020304" pitchFamily="18" charset="0"/>
                <a:cs typeface="Times New Roman" panose="02020603050405020304" pitchFamily="18" charset="0"/>
              </a:endParaRPr>
            </a:p>
            <a:p>
              <a:pPr algn="ctr" defTabSz="457200" eaLnBrk="0" fontAlgn="base" hangingPunct="0">
                <a:lnSpc>
                  <a:spcPct val="85000"/>
                </a:lnSpc>
                <a:spcBef>
                  <a:spcPct val="40000"/>
                </a:spcBef>
                <a:spcAft>
                  <a:spcPct val="0"/>
                </a:spcAft>
                <a:buClr>
                  <a:srgbClr val="001ADC"/>
                </a:buClr>
                <a:buSzPct val="100000"/>
                <a:buFont typeface="Wingdings" panose="05000000000000000000" pitchFamily="2" charset="2"/>
                <a:buNone/>
              </a:pPr>
              <a:r>
                <a:rPr lang="en-US" b="1" dirty="0">
                  <a:solidFill>
                    <a:prstClr val="black"/>
                  </a:solidFill>
                  <a:latin typeface="Times New Roman" panose="02020603050405020304" pitchFamily="18" charset="0"/>
                  <a:cs typeface="Times New Roman" panose="02020603050405020304" pitchFamily="18" charset="0"/>
                </a:rPr>
                <a:t>memory</a:t>
              </a:r>
            </a:p>
          </p:txBody>
        </p:sp>
        <p:sp>
          <p:nvSpPr>
            <p:cNvPr id="25" name="AutoShape 6"/>
            <p:cNvSpPr>
              <a:spLocks noChangeArrowheads="1"/>
            </p:cNvSpPr>
            <p:nvPr/>
          </p:nvSpPr>
          <p:spPr bwMode="auto">
            <a:xfrm>
              <a:off x="1524000" y="3933825"/>
              <a:ext cx="366713" cy="549275"/>
            </a:xfrm>
            <a:prstGeom prst="roundRect">
              <a:avLst>
                <a:gd name="adj" fmla="val 16667"/>
              </a:avLst>
            </a:prstGeom>
            <a:solidFill>
              <a:srgbClr val="FFFFFF"/>
            </a:solidFill>
            <a:ln w="28575">
              <a:solidFill>
                <a:schemeClr val="tx1"/>
              </a:solidFill>
              <a:round/>
            </a:ln>
          </p:spPr>
          <p:txBody>
            <a:bodyPr wrap="none" anchor="ctr"/>
            <a:lstStyle/>
            <a:p>
              <a:pPr algn="ctr" defTabSz="457200" eaLnBrk="0" fontAlgn="base" hangingPunct="0">
                <a:lnSpc>
                  <a:spcPct val="85000"/>
                </a:lnSpc>
                <a:spcBef>
                  <a:spcPct val="40000"/>
                </a:spcBef>
                <a:spcAft>
                  <a:spcPct val="0"/>
                </a:spcAft>
                <a:buClr>
                  <a:srgbClr val="001ADC"/>
                </a:buClr>
                <a:buSzPct val="100000"/>
                <a:buFont typeface="Wingdings" panose="05000000000000000000" pitchFamily="2" charset="2"/>
                <a:buNone/>
              </a:pPr>
              <a:r>
                <a:rPr lang="en-US" b="1" dirty="0">
                  <a:solidFill>
                    <a:prstClr val="black"/>
                  </a:solidFill>
                  <a:latin typeface="Times New Roman" panose="02020603050405020304" pitchFamily="18" charset="0"/>
                  <a:cs typeface="Times New Roman" panose="02020603050405020304" pitchFamily="18" charset="0"/>
                </a:rPr>
                <a:t>+4</a:t>
              </a:r>
            </a:p>
          </p:txBody>
        </p:sp>
        <p:sp>
          <p:nvSpPr>
            <p:cNvPr id="26" name="Line 7"/>
            <p:cNvSpPr>
              <a:spLocks noChangeShapeType="1"/>
            </p:cNvSpPr>
            <p:nvPr/>
          </p:nvSpPr>
          <p:spPr bwMode="auto">
            <a:xfrm>
              <a:off x="1295400" y="3111500"/>
              <a:ext cx="762000" cy="0"/>
            </a:xfrm>
            <a:prstGeom prst="line">
              <a:avLst/>
            </a:prstGeom>
            <a:noFill/>
            <a:ln w="28575">
              <a:solidFill>
                <a:schemeClr val="tx1"/>
              </a:solidFill>
              <a:round/>
              <a:tailEnd type="triangle" w="med" len="med"/>
            </a:ln>
          </p:spPr>
          <p:txBody>
            <a:bodyPr wrap="none" anchor="ctr"/>
            <a:lstStyle/>
            <a:p>
              <a:pPr defTabSz="457200" eaLnBrk="0" fontAlgn="base" hangingPunct="0">
                <a:lnSpc>
                  <a:spcPct val="85000"/>
                </a:lnSpc>
                <a:spcBef>
                  <a:spcPct val="40000"/>
                </a:spcBef>
                <a:spcAft>
                  <a:spcPct val="0"/>
                </a:spcAft>
                <a:buClr>
                  <a:srgbClr val="001ADC"/>
                </a:buClr>
                <a:buSzPct val="100000"/>
                <a:buFont typeface="Wingdings" panose="05000000000000000000" pitchFamily="2" charset="2"/>
                <a:buNone/>
              </a:pPr>
              <a:endParaRPr lang="en-US" sz="1600" b="1">
                <a:solidFill>
                  <a:prstClr val="black"/>
                </a:solidFill>
                <a:latin typeface="Times New Roman" panose="02020603050405020304" pitchFamily="18" charset="0"/>
                <a:cs typeface="Times New Roman" panose="02020603050405020304" pitchFamily="18" charset="0"/>
              </a:endParaRPr>
            </a:p>
          </p:txBody>
        </p:sp>
        <p:sp>
          <p:nvSpPr>
            <p:cNvPr id="27" name="Rectangle 8"/>
            <p:cNvSpPr>
              <a:spLocks noChangeArrowheads="1"/>
            </p:cNvSpPr>
            <p:nvPr/>
          </p:nvSpPr>
          <p:spPr bwMode="auto">
            <a:xfrm>
              <a:off x="3657600" y="2501900"/>
              <a:ext cx="990600" cy="1295400"/>
            </a:xfrm>
            <a:prstGeom prst="rect">
              <a:avLst/>
            </a:prstGeom>
            <a:solidFill>
              <a:srgbClr val="FFFFFF"/>
            </a:solidFill>
            <a:ln w="28575">
              <a:solidFill>
                <a:schemeClr val="tx1"/>
              </a:solidFill>
              <a:miter lim="800000"/>
            </a:ln>
          </p:spPr>
          <p:txBody>
            <a:bodyPr wrap="none" anchor="ctr"/>
            <a:lstStyle/>
            <a:p>
              <a:pPr algn="ctr" defTabSz="457200" eaLnBrk="0" fontAlgn="base" hangingPunct="0">
                <a:lnSpc>
                  <a:spcPct val="85000"/>
                </a:lnSpc>
                <a:spcBef>
                  <a:spcPct val="40000"/>
                </a:spcBef>
                <a:spcAft>
                  <a:spcPct val="0"/>
                </a:spcAft>
                <a:buClr>
                  <a:srgbClr val="001ADC"/>
                </a:buClr>
                <a:buSzPct val="100000"/>
                <a:buFont typeface="Wingdings" panose="05000000000000000000" pitchFamily="2" charset="2"/>
                <a:buNone/>
              </a:pPr>
              <a:r>
                <a:rPr lang="en-US" b="1">
                  <a:solidFill>
                    <a:prstClr val="black"/>
                  </a:solidFill>
                  <a:latin typeface="Times New Roman" panose="02020603050405020304" pitchFamily="18" charset="0"/>
                  <a:cs typeface="Times New Roman" panose="02020603050405020304" pitchFamily="18" charset="0"/>
                </a:rPr>
                <a:t>Register</a:t>
              </a:r>
              <a:endParaRPr lang="en-US" b="1" dirty="0">
                <a:solidFill>
                  <a:prstClr val="black"/>
                </a:solidFill>
                <a:latin typeface="Times New Roman" panose="02020603050405020304" pitchFamily="18" charset="0"/>
                <a:cs typeface="Times New Roman" panose="02020603050405020304" pitchFamily="18" charset="0"/>
              </a:endParaRPr>
            </a:p>
            <a:p>
              <a:pPr algn="ctr" defTabSz="457200" eaLnBrk="0" fontAlgn="base" hangingPunct="0">
                <a:lnSpc>
                  <a:spcPct val="85000"/>
                </a:lnSpc>
                <a:spcBef>
                  <a:spcPct val="40000"/>
                </a:spcBef>
                <a:spcAft>
                  <a:spcPct val="0"/>
                </a:spcAft>
                <a:buClr>
                  <a:srgbClr val="001ADC"/>
                </a:buClr>
                <a:buSzPct val="100000"/>
                <a:buFont typeface="Wingdings" panose="05000000000000000000" pitchFamily="2" charset="2"/>
                <a:buNone/>
              </a:pPr>
              <a:r>
                <a:rPr lang="en-US" b="1">
                  <a:solidFill>
                    <a:prstClr val="black"/>
                  </a:solidFill>
                  <a:latin typeface="Times New Roman" panose="02020603050405020304" pitchFamily="18" charset="0"/>
                  <a:cs typeface="Times New Roman" panose="02020603050405020304" pitchFamily="18" charset="0"/>
                </a:rPr>
                <a:t>File</a:t>
              </a:r>
              <a:endParaRPr lang="en-US" b="1" dirty="0">
                <a:solidFill>
                  <a:prstClr val="black"/>
                </a:solidFill>
                <a:latin typeface="Times New Roman" panose="02020603050405020304" pitchFamily="18" charset="0"/>
                <a:cs typeface="Times New Roman" panose="02020603050405020304" pitchFamily="18" charset="0"/>
              </a:endParaRPr>
            </a:p>
          </p:txBody>
        </p:sp>
        <p:sp>
          <p:nvSpPr>
            <p:cNvPr id="28" name="Line 9"/>
            <p:cNvSpPr>
              <a:spLocks noChangeShapeType="1"/>
            </p:cNvSpPr>
            <p:nvPr/>
          </p:nvSpPr>
          <p:spPr bwMode="auto">
            <a:xfrm>
              <a:off x="3124200" y="2959100"/>
              <a:ext cx="533400" cy="0"/>
            </a:xfrm>
            <a:prstGeom prst="line">
              <a:avLst/>
            </a:prstGeom>
            <a:noFill/>
            <a:ln w="28575">
              <a:solidFill>
                <a:schemeClr val="tx1"/>
              </a:solidFill>
              <a:round/>
              <a:tailEnd type="triangle" w="med" len="med"/>
            </a:ln>
          </p:spPr>
          <p:txBody>
            <a:bodyPr wrap="none" anchor="ctr"/>
            <a:lstStyle/>
            <a:p>
              <a:pPr defTabSz="457200" eaLnBrk="0" fontAlgn="base" hangingPunct="0">
                <a:lnSpc>
                  <a:spcPct val="85000"/>
                </a:lnSpc>
                <a:spcBef>
                  <a:spcPct val="40000"/>
                </a:spcBef>
                <a:spcAft>
                  <a:spcPct val="0"/>
                </a:spcAft>
                <a:buClr>
                  <a:srgbClr val="001ADC"/>
                </a:buClr>
                <a:buSzPct val="100000"/>
                <a:buFont typeface="Wingdings" panose="05000000000000000000" pitchFamily="2" charset="2"/>
                <a:buNone/>
              </a:pPr>
              <a:endParaRPr lang="en-US" sz="1600" b="1">
                <a:solidFill>
                  <a:prstClr val="black"/>
                </a:solidFill>
                <a:latin typeface="Times New Roman" panose="02020603050405020304" pitchFamily="18" charset="0"/>
                <a:cs typeface="Times New Roman" panose="02020603050405020304" pitchFamily="18" charset="0"/>
              </a:endParaRPr>
            </a:p>
          </p:txBody>
        </p:sp>
        <p:sp>
          <p:nvSpPr>
            <p:cNvPr id="29" name="Line 10"/>
            <p:cNvSpPr>
              <a:spLocks noChangeShapeType="1"/>
            </p:cNvSpPr>
            <p:nvPr/>
          </p:nvSpPr>
          <p:spPr bwMode="auto">
            <a:xfrm>
              <a:off x="3124200" y="3332163"/>
              <a:ext cx="533400" cy="0"/>
            </a:xfrm>
            <a:prstGeom prst="line">
              <a:avLst/>
            </a:prstGeom>
            <a:noFill/>
            <a:ln w="28575">
              <a:solidFill>
                <a:schemeClr val="tx1"/>
              </a:solidFill>
              <a:round/>
              <a:tailEnd type="triangle" w="med" len="med"/>
            </a:ln>
          </p:spPr>
          <p:txBody>
            <a:bodyPr wrap="none" anchor="ctr"/>
            <a:lstStyle/>
            <a:p>
              <a:pPr defTabSz="457200" eaLnBrk="0" fontAlgn="base" hangingPunct="0">
                <a:lnSpc>
                  <a:spcPct val="85000"/>
                </a:lnSpc>
                <a:spcBef>
                  <a:spcPct val="40000"/>
                </a:spcBef>
                <a:spcAft>
                  <a:spcPct val="0"/>
                </a:spcAft>
                <a:buClr>
                  <a:srgbClr val="001ADC"/>
                </a:buClr>
                <a:buSzPct val="100000"/>
                <a:buFont typeface="Wingdings" panose="05000000000000000000" pitchFamily="2" charset="2"/>
                <a:buNone/>
              </a:pPr>
              <a:endParaRPr lang="en-US" sz="1600" b="1">
                <a:solidFill>
                  <a:prstClr val="black"/>
                </a:solidFill>
                <a:latin typeface="Times New Roman" panose="02020603050405020304" pitchFamily="18" charset="0"/>
                <a:cs typeface="Times New Roman" panose="02020603050405020304" pitchFamily="18" charset="0"/>
              </a:endParaRPr>
            </a:p>
          </p:txBody>
        </p:sp>
        <p:sp>
          <p:nvSpPr>
            <p:cNvPr id="30" name="Line 11"/>
            <p:cNvSpPr>
              <a:spLocks noChangeShapeType="1"/>
            </p:cNvSpPr>
            <p:nvPr/>
          </p:nvSpPr>
          <p:spPr bwMode="auto">
            <a:xfrm>
              <a:off x="3124200" y="3644900"/>
              <a:ext cx="533400" cy="0"/>
            </a:xfrm>
            <a:prstGeom prst="line">
              <a:avLst/>
            </a:prstGeom>
            <a:noFill/>
            <a:ln w="28575">
              <a:solidFill>
                <a:schemeClr val="tx1"/>
              </a:solidFill>
              <a:round/>
              <a:tailEnd type="triangle" w="med" len="med"/>
            </a:ln>
          </p:spPr>
          <p:txBody>
            <a:bodyPr wrap="none" anchor="ctr"/>
            <a:lstStyle/>
            <a:p>
              <a:pPr defTabSz="457200" eaLnBrk="0" fontAlgn="base" hangingPunct="0">
                <a:lnSpc>
                  <a:spcPct val="85000"/>
                </a:lnSpc>
                <a:spcBef>
                  <a:spcPct val="40000"/>
                </a:spcBef>
                <a:spcAft>
                  <a:spcPct val="0"/>
                </a:spcAft>
                <a:buClr>
                  <a:srgbClr val="001ADC"/>
                </a:buClr>
                <a:buSzPct val="100000"/>
                <a:buFont typeface="Wingdings" panose="05000000000000000000" pitchFamily="2" charset="2"/>
                <a:buNone/>
              </a:pPr>
              <a:endParaRPr lang="en-US" sz="1600" b="1">
                <a:solidFill>
                  <a:prstClr val="black"/>
                </a:solidFill>
                <a:latin typeface="Times New Roman" panose="02020603050405020304" pitchFamily="18" charset="0"/>
                <a:cs typeface="Times New Roman" panose="02020603050405020304" pitchFamily="18" charset="0"/>
              </a:endParaRPr>
            </a:p>
          </p:txBody>
        </p:sp>
        <p:sp>
          <p:nvSpPr>
            <p:cNvPr id="31" name="Text Box 12"/>
            <p:cNvSpPr txBox="1">
              <a:spLocks noChangeArrowheads="1"/>
            </p:cNvSpPr>
            <p:nvPr/>
          </p:nvSpPr>
          <p:spPr bwMode="auto">
            <a:xfrm>
              <a:off x="3075818" y="3228773"/>
              <a:ext cx="364437" cy="435376"/>
            </a:xfrm>
            <a:prstGeom prst="rect">
              <a:avLst/>
            </a:prstGeom>
            <a:noFill/>
            <a:ln w="28575">
              <a:noFill/>
              <a:miter lim="800000"/>
            </a:ln>
          </p:spPr>
          <p:txBody>
            <a:bodyPr wrap="none" anchor="ctr">
              <a:spAutoFit/>
            </a:bodyPr>
            <a:lstStyle/>
            <a:p>
              <a:pPr algn="ctr" defTabSz="457200" eaLnBrk="0" fontAlgn="base" hangingPunct="0">
                <a:lnSpc>
                  <a:spcPct val="85000"/>
                </a:lnSpc>
                <a:spcBef>
                  <a:spcPct val="40000"/>
                </a:spcBef>
                <a:spcAft>
                  <a:spcPct val="0"/>
                </a:spcAft>
                <a:buClr>
                  <a:srgbClr val="001ADC"/>
                </a:buClr>
                <a:buSzPct val="100000"/>
                <a:buFont typeface="Wingdings" panose="05000000000000000000" pitchFamily="2" charset="2"/>
                <a:buNone/>
              </a:pPr>
              <a:r>
                <a:rPr lang="en-US" b="1" dirty="0" err="1">
                  <a:solidFill>
                    <a:prstClr val="black"/>
                  </a:solidFill>
                  <a:latin typeface="Times New Roman" panose="02020603050405020304" pitchFamily="18" charset="0"/>
                  <a:cs typeface="Times New Roman" panose="02020603050405020304" pitchFamily="18" charset="0"/>
                </a:rPr>
                <a:t>rt</a:t>
              </a:r>
              <a:endParaRPr lang="en-US" b="1" dirty="0">
                <a:solidFill>
                  <a:prstClr val="black"/>
                </a:solidFill>
                <a:latin typeface="Times New Roman" panose="02020603050405020304" pitchFamily="18" charset="0"/>
                <a:cs typeface="Times New Roman" panose="02020603050405020304" pitchFamily="18" charset="0"/>
              </a:endParaRPr>
            </a:p>
          </p:txBody>
        </p:sp>
        <p:sp>
          <p:nvSpPr>
            <p:cNvPr id="32" name="Text Box 13"/>
            <p:cNvSpPr txBox="1">
              <a:spLocks noChangeArrowheads="1"/>
            </p:cNvSpPr>
            <p:nvPr/>
          </p:nvSpPr>
          <p:spPr bwMode="auto">
            <a:xfrm>
              <a:off x="3085342" y="2923974"/>
              <a:ext cx="377269" cy="435376"/>
            </a:xfrm>
            <a:prstGeom prst="rect">
              <a:avLst/>
            </a:prstGeom>
            <a:noFill/>
            <a:ln w="28575">
              <a:noFill/>
              <a:miter lim="800000"/>
            </a:ln>
          </p:spPr>
          <p:txBody>
            <a:bodyPr wrap="none" anchor="ctr">
              <a:spAutoFit/>
            </a:bodyPr>
            <a:lstStyle/>
            <a:p>
              <a:pPr algn="ctr" defTabSz="457200" eaLnBrk="0" fontAlgn="base" hangingPunct="0">
                <a:lnSpc>
                  <a:spcPct val="85000"/>
                </a:lnSpc>
                <a:spcBef>
                  <a:spcPct val="40000"/>
                </a:spcBef>
                <a:spcAft>
                  <a:spcPct val="0"/>
                </a:spcAft>
                <a:buClr>
                  <a:srgbClr val="001ADC"/>
                </a:buClr>
                <a:buSzPct val="100000"/>
                <a:buFont typeface="Wingdings" panose="05000000000000000000" pitchFamily="2" charset="2"/>
                <a:buNone/>
              </a:pPr>
              <a:r>
                <a:rPr lang="en-US" b="1" dirty="0" err="1">
                  <a:solidFill>
                    <a:prstClr val="black"/>
                  </a:solidFill>
                  <a:latin typeface="Times New Roman" panose="02020603050405020304" pitchFamily="18" charset="0"/>
                  <a:cs typeface="Times New Roman" panose="02020603050405020304" pitchFamily="18" charset="0"/>
                </a:rPr>
                <a:t>rs</a:t>
              </a:r>
              <a:endParaRPr lang="en-US" b="1" dirty="0">
                <a:solidFill>
                  <a:prstClr val="black"/>
                </a:solidFill>
                <a:latin typeface="Times New Roman" panose="02020603050405020304" pitchFamily="18" charset="0"/>
                <a:cs typeface="Times New Roman" panose="02020603050405020304" pitchFamily="18" charset="0"/>
              </a:endParaRPr>
            </a:p>
          </p:txBody>
        </p:sp>
        <p:sp>
          <p:nvSpPr>
            <p:cNvPr id="33" name="Text Box 14"/>
            <p:cNvSpPr txBox="1">
              <a:spLocks noChangeArrowheads="1"/>
            </p:cNvSpPr>
            <p:nvPr/>
          </p:nvSpPr>
          <p:spPr bwMode="auto">
            <a:xfrm>
              <a:off x="3076655" y="2542974"/>
              <a:ext cx="415766" cy="435376"/>
            </a:xfrm>
            <a:prstGeom prst="rect">
              <a:avLst/>
            </a:prstGeom>
            <a:noFill/>
            <a:ln w="28575">
              <a:noFill/>
              <a:miter lim="800000"/>
            </a:ln>
          </p:spPr>
          <p:txBody>
            <a:bodyPr wrap="none" anchor="ctr">
              <a:spAutoFit/>
            </a:bodyPr>
            <a:lstStyle/>
            <a:p>
              <a:pPr algn="ctr" defTabSz="457200" eaLnBrk="0" fontAlgn="base" hangingPunct="0">
                <a:lnSpc>
                  <a:spcPct val="85000"/>
                </a:lnSpc>
                <a:spcBef>
                  <a:spcPct val="40000"/>
                </a:spcBef>
                <a:spcAft>
                  <a:spcPct val="0"/>
                </a:spcAft>
                <a:buClr>
                  <a:srgbClr val="001ADC"/>
                </a:buClr>
                <a:buSzPct val="100000"/>
                <a:buFont typeface="Wingdings" panose="05000000000000000000" pitchFamily="2" charset="2"/>
                <a:buNone/>
              </a:pPr>
              <a:r>
                <a:rPr lang="en-US" b="1">
                  <a:solidFill>
                    <a:prstClr val="black"/>
                  </a:solidFill>
                  <a:latin typeface="Times New Roman" panose="02020603050405020304" pitchFamily="18" charset="0"/>
                  <a:cs typeface="Times New Roman" panose="02020603050405020304" pitchFamily="18" charset="0"/>
                </a:rPr>
                <a:t>rd</a:t>
              </a:r>
            </a:p>
          </p:txBody>
        </p:sp>
        <p:grpSp>
          <p:nvGrpSpPr>
            <p:cNvPr id="35" name="Group 16"/>
            <p:cNvGrpSpPr/>
            <p:nvPr/>
          </p:nvGrpSpPr>
          <p:grpSpPr bwMode="auto">
            <a:xfrm>
              <a:off x="5334000" y="2562225"/>
              <a:ext cx="1219200" cy="1524000"/>
              <a:chOff x="3648" y="1348"/>
              <a:chExt cx="768" cy="960"/>
            </a:xfrm>
          </p:grpSpPr>
          <p:sp>
            <p:nvSpPr>
              <p:cNvPr id="58" name="Freeform 18"/>
              <p:cNvSpPr/>
              <p:nvPr/>
            </p:nvSpPr>
            <p:spPr bwMode="auto">
              <a:xfrm>
                <a:off x="3648" y="1348"/>
                <a:ext cx="528" cy="960"/>
              </a:xfrm>
              <a:custGeom>
                <a:avLst/>
                <a:gdLst>
                  <a:gd name="T0" fmla="*/ 0 w 528"/>
                  <a:gd name="T1" fmla="*/ 0 h 960"/>
                  <a:gd name="T2" fmla="*/ 528 w 528"/>
                  <a:gd name="T3" fmla="*/ 192 h 960"/>
                  <a:gd name="T4" fmla="*/ 528 w 528"/>
                  <a:gd name="T5" fmla="*/ 672 h 960"/>
                  <a:gd name="T6" fmla="*/ 0 w 528"/>
                  <a:gd name="T7" fmla="*/ 960 h 960"/>
                  <a:gd name="T8" fmla="*/ 0 w 528"/>
                  <a:gd name="T9" fmla="*/ 528 h 960"/>
                  <a:gd name="T10" fmla="*/ 48 w 528"/>
                  <a:gd name="T11" fmla="*/ 480 h 960"/>
                  <a:gd name="T12" fmla="*/ 0 w 528"/>
                  <a:gd name="T13" fmla="*/ 432 h 960"/>
                  <a:gd name="T14" fmla="*/ 0 w 528"/>
                  <a:gd name="T15" fmla="*/ 0 h 960"/>
                  <a:gd name="T16" fmla="*/ 0 60000 65536"/>
                  <a:gd name="T17" fmla="*/ 0 60000 65536"/>
                  <a:gd name="T18" fmla="*/ 0 60000 65536"/>
                  <a:gd name="T19" fmla="*/ 0 60000 65536"/>
                  <a:gd name="T20" fmla="*/ 0 60000 65536"/>
                  <a:gd name="T21" fmla="*/ 0 60000 65536"/>
                  <a:gd name="T22" fmla="*/ 0 60000 65536"/>
                  <a:gd name="T23" fmla="*/ 0 60000 65536"/>
                  <a:gd name="T24" fmla="*/ 0 w 528"/>
                  <a:gd name="T25" fmla="*/ 0 h 960"/>
                  <a:gd name="T26" fmla="*/ 528 w 528"/>
                  <a:gd name="T27" fmla="*/ 960 h 96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28" h="960">
                    <a:moveTo>
                      <a:pt x="0" y="0"/>
                    </a:moveTo>
                    <a:lnTo>
                      <a:pt x="528" y="192"/>
                    </a:lnTo>
                    <a:lnTo>
                      <a:pt x="528" y="672"/>
                    </a:lnTo>
                    <a:lnTo>
                      <a:pt x="0" y="960"/>
                    </a:lnTo>
                    <a:lnTo>
                      <a:pt x="0" y="528"/>
                    </a:lnTo>
                    <a:lnTo>
                      <a:pt x="48" y="480"/>
                    </a:lnTo>
                    <a:lnTo>
                      <a:pt x="0" y="432"/>
                    </a:lnTo>
                    <a:lnTo>
                      <a:pt x="0" y="0"/>
                    </a:lnTo>
                    <a:close/>
                  </a:path>
                </a:pathLst>
              </a:custGeom>
              <a:noFill/>
              <a:ln w="38100">
                <a:solidFill>
                  <a:schemeClr val="tx1"/>
                </a:solidFill>
                <a:round/>
              </a:ln>
            </p:spPr>
            <p:txBody>
              <a:bodyPr wrap="none" anchor="ctr"/>
              <a:lstStyle/>
              <a:p>
                <a:pPr algn="ctr" defTabSz="457200" eaLnBrk="0" fontAlgn="base" hangingPunct="0">
                  <a:lnSpc>
                    <a:spcPct val="85000"/>
                  </a:lnSpc>
                  <a:spcBef>
                    <a:spcPct val="40000"/>
                  </a:spcBef>
                  <a:spcAft>
                    <a:spcPct val="0"/>
                  </a:spcAft>
                  <a:buClr>
                    <a:srgbClr val="001ADC"/>
                  </a:buClr>
                  <a:buSzPct val="100000"/>
                  <a:buFont typeface="Wingdings" panose="05000000000000000000" pitchFamily="2" charset="2"/>
                  <a:buNone/>
                </a:pPr>
                <a:r>
                  <a:rPr lang="en-US" b="1" dirty="0">
                    <a:solidFill>
                      <a:prstClr val="black"/>
                    </a:solidFill>
                    <a:latin typeface="Times New Roman" panose="02020603050405020304" pitchFamily="18" charset="0"/>
                    <a:cs typeface="Times New Roman" panose="02020603050405020304" pitchFamily="18" charset="0"/>
                  </a:rPr>
                  <a:t>ALU</a:t>
                </a:r>
              </a:p>
            </p:txBody>
          </p:sp>
          <p:sp>
            <p:nvSpPr>
              <p:cNvPr id="59" name="Line 19"/>
              <p:cNvSpPr>
                <a:spLocks noChangeShapeType="1"/>
              </p:cNvSpPr>
              <p:nvPr/>
            </p:nvSpPr>
            <p:spPr bwMode="auto">
              <a:xfrm>
                <a:off x="4176" y="1780"/>
                <a:ext cx="240" cy="0"/>
              </a:xfrm>
              <a:prstGeom prst="line">
                <a:avLst/>
              </a:prstGeom>
              <a:noFill/>
              <a:ln w="38100">
                <a:solidFill>
                  <a:schemeClr val="tx1"/>
                </a:solidFill>
                <a:round/>
                <a:tailEnd type="triangle" w="med" len="med"/>
              </a:ln>
            </p:spPr>
            <p:txBody>
              <a:bodyPr wrap="none" anchor="ctr"/>
              <a:lstStyle/>
              <a:p>
                <a:pPr defTabSz="457200" eaLnBrk="0" fontAlgn="base" hangingPunct="0">
                  <a:lnSpc>
                    <a:spcPct val="85000"/>
                  </a:lnSpc>
                  <a:spcBef>
                    <a:spcPct val="40000"/>
                  </a:spcBef>
                  <a:spcAft>
                    <a:spcPct val="0"/>
                  </a:spcAft>
                  <a:buClr>
                    <a:srgbClr val="001ADC"/>
                  </a:buClr>
                  <a:buSzPct val="100000"/>
                  <a:buFont typeface="Wingdings" panose="05000000000000000000" pitchFamily="2" charset="2"/>
                  <a:buNone/>
                </a:pPr>
                <a:endParaRPr lang="en-US" sz="1600" b="1">
                  <a:solidFill>
                    <a:prstClr val="black"/>
                  </a:solidFill>
                  <a:latin typeface="Times New Roman" panose="02020603050405020304" pitchFamily="18" charset="0"/>
                  <a:cs typeface="Times New Roman" panose="02020603050405020304" pitchFamily="18" charset="0"/>
                </a:endParaRPr>
              </a:p>
            </p:txBody>
          </p:sp>
        </p:grpSp>
        <p:sp>
          <p:nvSpPr>
            <p:cNvPr id="36" name="Line 20"/>
            <p:cNvSpPr>
              <a:spLocks noChangeShapeType="1"/>
            </p:cNvSpPr>
            <p:nvPr/>
          </p:nvSpPr>
          <p:spPr bwMode="auto">
            <a:xfrm>
              <a:off x="4648200" y="3644900"/>
              <a:ext cx="685800" cy="0"/>
            </a:xfrm>
            <a:prstGeom prst="line">
              <a:avLst/>
            </a:prstGeom>
            <a:noFill/>
            <a:ln w="28575">
              <a:solidFill>
                <a:schemeClr val="tx1"/>
              </a:solidFill>
              <a:round/>
              <a:tailEnd type="triangle" w="med" len="med"/>
            </a:ln>
          </p:spPr>
          <p:txBody>
            <a:bodyPr wrap="none" anchor="ctr"/>
            <a:lstStyle/>
            <a:p>
              <a:pPr defTabSz="457200" eaLnBrk="0" fontAlgn="base" hangingPunct="0">
                <a:lnSpc>
                  <a:spcPct val="85000"/>
                </a:lnSpc>
                <a:spcBef>
                  <a:spcPct val="40000"/>
                </a:spcBef>
                <a:spcAft>
                  <a:spcPct val="0"/>
                </a:spcAft>
                <a:buClr>
                  <a:srgbClr val="001ADC"/>
                </a:buClr>
                <a:buSzPct val="100000"/>
                <a:buFont typeface="Wingdings" panose="05000000000000000000" pitchFamily="2" charset="2"/>
                <a:buNone/>
              </a:pPr>
              <a:endParaRPr lang="en-US" sz="1600" b="1">
                <a:solidFill>
                  <a:prstClr val="black"/>
                </a:solidFill>
                <a:latin typeface="Times New Roman" panose="02020603050405020304" pitchFamily="18" charset="0"/>
                <a:cs typeface="Times New Roman" panose="02020603050405020304" pitchFamily="18" charset="0"/>
              </a:endParaRPr>
            </a:p>
          </p:txBody>
        </p:sp>
        <p:sp>
          <p:nvSpPr>
            <p:cNvPr id="37" name="Line 21"/>
            <p:cNvSpPr>
              <a:spLocks noChangeShapeType="1"/>
            </p:cNvSpPr>
            <p:nvPr/>
          </p:nvSpPr>
          <p:spPr bwMode="auto">
            <a:xfrm>
              <a:off x="3124200" y="3995738"/>
              <a:ext cx="2179638" cy="0"/>
            </a:xfrm>
            <a:prstGeom prst="line">
              <a:avLst/>
            </a:prstGeom>
            <a:noFill/>
            <a:ln w="28575">
              <a:solidFill>
                <a:schemeClr val="tx1"/>
              </a:solidFill>
              <a:round/>
              <a:tailEnd type="triangle" w="med" len="med"/>
            </a:ln>
          </p:spPr>
          <p:txBody>
            <a:bodyPr wrap="none" anchor="ctr"/>
            <a:lstStyle/>
            <a:p>
              <a:pPr defTabSz="457200" eaLnBrk="0" fontAlgn="base" hangingPunct="0">
                <a:lnSpc>
                  <a:spcPct val="85000"/>
                </a:lnSpc>
                <a:spcBef>
                  <a:spcPct val="40000"/>
                </a:spcBef>
                <a:spcAft>
                  <a:spcPct val="0"/>
                </a:spcAft>
                <a:buClr>
                  <a:srgbClr val="001ADC"/>
                </a:buClr>
                <a:buSzPct val="100000"/>
                <a:buFont typeface="Wingdings" panose="05000000000000000000" pitchFamily="2" charset="2"/>
                <a:buNone/>
              </a:pPr>
              <a:endParaRPr lang="en-US" sz="1600" b="1">
                <a:solidFill>
                  <a:prstClr val="black"/>
                </a:solidFill>
                <a:latin typeface="Times New Roman" panose="02020603050405020304" pitchFamily="18" charset="0"/>
                <a:cs typeface="Times New Roman" panose="02020603050405020304" pitchFamily="18" charset="0"/>
              </a:endParaRPr>
            </a:p>
          </p:txBody>
        </p:sp>
        <p:sp>
          <p:nvSpPr>
            <p:cNvPr id="38" name="Line 22"/>
            <p:cNvSpPr>
              <a:spLocks noChangeShapeType="1"/>
            </p:cNvSpPr>
            <p:nvPr/>
          </p:nvSpPr>
          <p:spPr bwMode="auto">
            <a:xfrm>
              <a:off x="4648200" y="2830513"/>
              <a:ext cx="655638" cy="0"/>
            </a:xfrm>
            <a:prstGeom prst="line">
              <a:avLst/>
            </a:prstGeom>
            <a:noFill/>
            <a:ln w="28575">
              <a:solidFill>
                <a:schemeClr val="tx1"/>
              </a:solidFill>
              <a:round/>
              <a:tailEnd type="triangle" w="med" len="med"/>
            </a:ln>
          </p:spPr>
          <p:txBody>
            <a:bodyPr wrap="none" anchor="ctr"/>
            <a:lstStyle/>
            <a:p>
              <a:pPr defTabSz="457200" eaLnBrk="0" fontAlgn="base" hangingPunct="0">
                <a:lnSpc>
                  <a:spcPct val="85000"/>
                </a:lnSpc>
                <a:spcBef>
                  <a:spcPct val="40000"/>
                </a:spcBef>
                <a:spcAft>
                  <a:spcPct val="0"/>
                </a:spcAft>
                <a:buClr>
                  <a:srgbClr val="001ADC"/>
                </a:buClr>
                <a:buSzPct val="100000"/>
                <a:buFont typeface="Wingdings" panose="05000000000000000000" pitchFamily="2" charset="2"/>
                <a:buNone/>
              </a:pPr>
              <a:endParaRPr lang="en-US" sz="1600" b="1">
                <a:solidFill>
                  <a:prstClr val="black"/>
                </a:solidFill>
                <a:latin typeface="Times New Roman" panose="02020603050405020304" pitchFamily="18" charset="0"/>
                <a:cs typeface="Times New Roman" panose="02020603050405020304" pitchFamily="18" charset="0"/>
              </a:endParaRPr>
            </a:p>
          </p:txBody>
        </p:sp>
        <p:sp>
          <p:nvSpPr>
            <p:cNvPr id="39" name="Rectangle 23"/>
            <p:cNvSpPr>
              <a:spLocks noChangeArrowheads="1"/>
            </p:cNvSpPr>
            <p:nvPr/>
          </p:nvSpPr>
          <p:spPr bwMode="auto">
            <a:xfrm rot="-5400000">
              <a:off x="6096000" y="2959100"/>
              <a:ext cx="1981200" cy="1066800"/>
            </a:xfrm>
            <a:prstGeom prst="rect">
              <a:avLst/>
            </a:prstGeom>
            <a:solidFill>
              <a:srgbClr val="FFFFFF"/>
            </a:solidFill>
            <a:ln w="28575">
              <a:solidFill>
                <a:schemeClr val="tx1"/>
              </a:solidFill>
              <a:miter lim="800000"/>
            </a:ln>
          </p:spPr>
          <p:txBody>
            <a:bodyPr wrap="none" anchor="ctr"/>
            <a:lstStyle/>
            <a:p>
              <a:pPr algn="ctr" defTabSz="457200" eaLnBrk="0" fontAlgn="base" hangingPunct="0">
                <a:lnSpc>
                  <a:spcPct val="85000"/>
                </a:lnSpc>
                <a:spcBef>
                  <a:spcPct val="40000"/>
                </a:spcBef>
                <a:spcAft>
                  <a:spcPct val="0"/>
                </a:spcAft>
                <a:buClr>
                  <a:srgbClr val="001ADC"/>
                </a:buClr>
                <a:buSzPct val="100000"/>
                <a:buFont typeface="Wingdings" panose="05000000000000000000" pitchFamily="2" charset="2"/>
                <a:buNone/>
              </a:pPr>
              <a:r>
                <a:rPr lang="en-US" b="1" dirty="0">
                  <a:solidFill>
                    <a:prstClr val="black"/>
                  </a:solidFill>
                  <a:latin typeface="Times New Roman" panose="02020603050405020304" pitchFamily="18" charset="0"/>
                  <a:cs typeface="Times New Roman" panose="02020603050405020304" pitchFamily="18" charset="0"/>
                </a:rPr>
                <a:t>Data</a:t>
              </a:r>
            </a:p>
            <a:p>
              <a:pPr algn="ctr" defTabSz="457200" eaLnBrk="0" fontAlgn="base" hangingPunct="0">
                <a:lnSpc>
                  <a:spcPct val="85000"/>
                </a:lnSpc>
                <a:spcBef>
                  <a:spcPct val="40000"/>
                </a:spcBef>
                <a:spcAft>
                  <a:spcPct val="0"/>
                </a:spcAft>
                <a:buClr>
                  <a:srgbClr val="001ADC"/>
                </a:buClr>
                <a:buSzPct val="100000"/>
                <a:buFont typeface="Wingdings" panose="05000000000000000000" pitchFamily="2" charset="2"/>
                <a:buNone/>
              </a:pPr>
              <a:r>
                <a:rPr lang="en-US" b="1" dirty="0">
                  <a:solidFill>
                    <a:prstClr val="black"/>
                  </a:solidFill>
                  <a:latin typeface="Times New Roman" panose="02020603050405020304" pitchFamily="18" charset="0"/>
                  <a:cs typeface="Times New Roman" panose="02020603050405020304" pitchFamily="18" charset="0"/>
                </a:rPr>
                <a:t>memory</a:t>
              </a:r>
            </a:p>
          </p:txBody>
        </p:sp>
        <p:sp>
          <p:nvSpPr>
            <p:cNvPr id="40" name="Line 24"/>
            <p:cNvSpPr>
              <a:spLocks noChangeShapeType="1"/>
            </p:cNvSpPr>
            <p:nvPr/>
          </p:nvSpPr>
          <p:spPr bwMode="auto">
            <a:xfrm>
              <a:off x="4876800" y="3644900"/>
              <a:ext cx="0" cy="304800"/>
            </a:xfrm>
            <a:prstGeom prst="line">
              <a:avLst/>
            </a:prstGeom>
            <a:noFill/>
            <a:ln w="28575">
              <a:solidFill>
                <a:schemeClr val="tx1"/>
              </a:solidFill>
              <a:round/>
            </a:ln>
          </p:spPr>
          <p:txBody>
            <a:bodyPr wrap="none" anchor="ctr"/>
            <a:lstStyle/>
            <a:p>
              <a:pPr defTabSz="457200" eaLnBrk="0" fontAlgn="base" hangingPunct="0">
                <a:lnSpc>
                  <a:spcPct val="85000"/>
                </a:lnSpc>
                <a:spcBef>
                  <a:spcPct val="40000"/>
                </a:spcBef>
                <a:spcAft>
                  <a:spcPct val="0"/>
                </a:spcAft>
                <a:buClr>
                  <a:srgbClr val="001ADC"/>
                </a:buClr>
                <a:buSzPct val="100000"/>
                <a:buFont typeface="Wingdings" panose="05000000000000000000" pitchFamily="2" charset="2"/>
                <a:buNone/>
              </a:pPr>
              <a:endParaRPr lang="en-US" sz="1600" b="1">
                <a:solidFill>
                  <a:prstClr val="black"/>
                </a:solidFill>
                <a:latin typeface="Times New Roman" panose="02020603050405020304" pitchFamily="18" charset="0"/>
                <a:cs typeface="Times New Roman" panose="02020603050405020304" pitchFamily="18" charset="0"/>
              </a:endParaRPr>
            </a:p>
          </p:txBody>
        </p:sp>
        <p:sp>
          <p:nvSpPr>
            <p:cNvPr id="41" name="Line 25"/>
            <p:cNvSpPr>
              <a:spLocks noChangeShapeType="1"/>
            </p:cNvSpPr>
            <p:nvPr/>
          </p:nvSpPr>
          <p:spPr bwMode="auto">
            <a:xfrm>
              <a:off x="4876800" y="4025900"/>
              <a:ext cx="0" cy="304800"/>
            </a:xfrm>
            <a:prstGeom prst="line">
              <a:avLst/>
            </a:prstGeom>
            <a:noFill/>
            <a:ln w="28575">
              <a:solidFill>
                <a:schemeClr val="tx1"/>
              </a:solidFill>
              <a:round/>
            </a:ln>
          </p:spPr>
          <p:txBody>
            <a:bodyPr wrap="none" anchor="ctr"/>
            <a:lstStyle/>
            <a:p>
              <a:pPr defTabSz="457200" eaLnBrk="0" fontAlgn="base" hangingPunct="0">
                <a:lnSpc>
                  <a:spcPct val="85000"/>
                </a:lnSpc>
                <a:spcBef>
                  <a:spcPct val="40000"/>
                </a:spcBef>
                <a:spcAft>
                  <a:spcPct val="0"/>
                </a:spcAft>
                <a:buClr>
                  <a:srgbClr val="001ADC"/>
                </a:buClr>
                <a:buSzPct val="100000"/>
                <a:buFont typeface="Wingdings" panose="05000000000000000000" pitchFamily="2" charset="2"/>
                <a:buNone/>
              </a:pPr>
              <a:endParaRPr lang="en-US" sz="1600" b="1">
                <a:solidFill>
                  <a:prstClr val="black"/>
                </a:solidFill>
                <a:latin typeface="Times New Roman" panose="02020603050405020304" pitchFamily="18" charset="0"/>
                <a:cs typeface="Times New Roman" panose="02020603050405020304" pitchFamily="18" charset="0"/>
              </a:endParaRPr>
            </a:p>
          </p:txBody>
        </p:sp>
        <p:sp>
          <p:nvSpPr>
            <p:cNvPr id="42" name="Line 26"/>
            <p:cNvSpPr>
              <a:spLocks noChangeShapeType="1"/>
            </p:cNvSpPr>
            <p:nvPr/>
          </p:nvSpPr>
          <p:spPr bwMode="auto">
            <a:xfrm>
              <a:off x="4876800" y="4330700"/>
              <a:ext cx="1676400" cy="0"/>
            </a:xfrm>
            <a:prstGeom prst="line">
              <a:avLst/>
            </a:prstGeom>
            <a:noFill/>
            <a:ln w="28575">
              <a:solidFill>
                <a:schemeClr val="tx1"/>
              </a:solidFill>
              <a:round/>
              <a:tailEnd type="triangle" w="med" len="med"/>
            </a:ln>
          </p:spPr>
          <p:txBody>
            <a:bodyPr wrap="none" anchor="ctr"/>
            <a:lstStyle/>
            <a:p>
              <a:pPr defTabSz="457200" eaLnBrk="0" fontAlgn="base" hangingPunct="0">
                <a:lnSpc>
                  <a:spcPct val="85000"/>
                </a:lnSpc>
                <a:spcBef>
                  <a:spcPct val="40000"/>
                </a:spcBef>
                <a:spcAft>
                  <a:spcPct val="0"/>
                </a:spcAft>
                <a:buClr>
                  <a:srgbClr val="001ADC"/>
                </a:buClr>
                <a:buSzPct val="100000"/>
                <a:buFont typeface="Wingdings" panose="05000000000000000000" pitchFamily="2" charset="2"/>
                <a:buNone/>
              </a:pPr>
              <a:endParaRPr lang="en-US" sz="1600" b="1">
                <a:solidFill>
                  <a:prstClr val="black"/>
                </a:solidFill>
                <a:latin typeface="Times New Roman" panose="02020603050405020304" pitchFamily="18" charset="0"/>
                <a:cs typeface="Times New Roman" panose="02020603050405020304" pitchFamily="18" charset="0"/>
              </a:endParaRPr>
            </a:p>
          </p:txBody>
        </p:sp>
        <p:sp>
          <p:nvSpPr>
            <p:cNvPr id="43" name="Line 27"/>
            <p:cNvSpPr>
              <a:spLocks noChangeShapeType="1"/>
            </p:cNvSpPr>
            <p:nvPr/>
          </p:nvSpPr>
          <p:spPr bwMode="auto">
            <a:xfrm>
              <a:off x="7620000" y="3248025"/>
              <a:ext cx="304800" cy="0"/>
            </a:xfrm>
            <a:prstGeom prst="line">
              <a:avLst/>
            </a:prstGeom>
            <a:noFill/>
            <a:ln w="28575">
              <a:solidFill>
                <a:schemeClr val="tx1"/>
              </a:solidFill>
              <a:round/>
            </a:ln>
          </p:spPr>
          <p:txBody>
            <a:bodyPr wrap="none" anchor="ctr"/>
            <a:lstStyle/>
            <a:p>
              <a:pPr defTabSz="457200" eaLnBrk="0" fontAlgn="base" hangingPunct="0">
                <a:lnSpc>
                  <a:spcPct val="85000"/>
                </a:lnSpc>
                <a:spcBef>
                  <a:spcPct val="40000"/>
                </a:spcBef>
                <a:spcAft>
                  <a:spcPct val="0"/>
                </a:spcAft>
                <a:buClr>
                  <a:srgbClr val="001ADC"/>
                </a:buClr>
                <a:buSzPct val="100000"/>
                <a:buFont typeface="Wingdings" panose="05000000000000000000" pitchFamily="2" charset="2"/>
                <a:buNone/>
              </a:pPr>
              <a:endParaRPr lang="en-US" sz="1600" b="1">
                <a:solidFill>
                  <a:prstClr val="black"/>
                </a:solidFill>
                <a:latin typeface="Times New Roman" panose="02020603050405020304" pitchFamily="18" charset="0"/>
                <a:cs typeface="Times New Roman" panose="02020603050405020304" pitchFamily="18" charset="0"/>
              </a:endParaRPr>
            </a:p>
          </p:txBody>
        </p:sp>
        <p:sp>
          <p:nvSpPr>
            <p:cNvPr id="44" name="Line 28"/>
            <p:cNvSpPr>
              <a:spLocks noChangeShapeType="1"/>
            </p:cNvSpPr>
            <p:nvPr/>
          </p:nvSpPr>
          <p:spPr bwMode="auto">
            <a:xfrm flipV="1">
              <a:off x="7924800" y="1968500"/>
              <a:ext cx="0" cy="1279525"/>
            </a:xfrm>
            <a:prstGeom prst="line">
              <a:avLst/>
            </a:prstGeom>
            <a:noFill/>
            <a:ln w="28575">
              <a:solidFill>
                <a:schemeClr val="tx1"/>
              </a:solidFill>
              <a:round/>
            </a:ln>
          </p:spPr>
          <p:txBody>
            <a:bodyPr wrap="none" anchor="ctr"/>
            <a:lstStyle/>
            <a:p>
              <a:pPr defTabSz="457200" eaLnBrk="0" fontAlgn="base" hangingPunct="0">
                <a:lnSpc>
                  <a:spcPct val="85000"/>
                </a:lnSpc>
                <a:spcBef>
                  <a:spcPct val="40000"/>
                </a:spcBef>
                <a:spcAft>
                  <a:spcPct val="0"/>
                </a:spcAft>
                <a:buClr>
                  <a:srgbClr val="001ADC"/>
                </a:buClr>
                <a:buSzPct val="100000"/>
                <a:buFont typeface="Wingdings" panose="05000000000000000000" pitchFamily="2" charset="2"/>
                <a:buNone/>
              </a:pPr>
              <a:endParaRPr lang="en-US" sz="1600" b="1">
                <a:solidFill>
                  <a:prstClr val="black"/>
                </a:solidFill>
                <a:latin typeface="Times New Roman" panose="02020603050405020304" pitchFamily="18" charset="0"/>
                <a:cs typeface="Times New Roman" panose="02020603050405020304" pitchFamily="18" charset="0"/>
              </a:endParaRPr>
            </a:p>
          </p:txBody>
        </p:sp>
        <p:sp>
          <p:nvSpPr>
            <p:cNvPr id="45" name="Line 29"/>
            <p:cNvSpPr>
              <a:spLocks noChangeShapeType="1"/>
            </p:cNvSpPr>
            <p:nvPr/>
          </p:nvSpPr>
          <p:spPr bwMode="auto">
            <a:xfrm flipH="1">
              <a:off x="3921125" y="1968500"/>
              <a:ext cx="4003675" cy="0"/>
            </a:xfrm>
            <a:prstGeom prst="line">
              <a:avLst/>
            </a:prstGeom>
            <a:noFill/>
            <a:ln w="28575">
              <a:solidFill>
                <a:schemeClr val="tx1"/>
              </a:solidFill>
              <a:round/>
            </a:ln>
          </p:spPr>
          <p:txBody>
            <a:bodyPr wrap="none" anchor="ctr"/>
            <a:lstStyle/>
            <a:p>
              <a:pPr defTabSz="457200" eaLnBrk="0" fontAlgn="base" hangingPunct="0">
                <a:lnSpc>
                  <a:spcPct val="85000"/>
                </a:lnSpc>
                <a:spcBef>
                  <a:spcPct val="40000"/>
                </a:spcBef>
                <a:spcAft>
                  <a:spcPct val="0"/>
                </a:spcAft>
                <a:buClr>
                  <a:srgbClr val="001ADC"/>
                </a:buClr>
                <a:buSzPct val="100000"/>
                <a:buFont typeface="Wingdings" panose="05000000000000000000" pitchFamily="2" charset="2"/>
                <a:buNone/>
              </a:pPr>
              <a:endParaRPr lang="en-US" sz="1600" b="1">
                <a:solidFill>
                  <a:prstClr val="black"/>
                </a:solidFill>
                <a:latin typeface="Times New Roman" panose="02020603050405020304" pitchFamily="18" charset="0"/>
                <a:cs typeface="Times New Roman" panose="02020603050405020304" pitchFamily="18" charset="0"/>
              </a:endParaRPr>
            </a:p>
          </p:txBody>
        </p:sp>
        <p:sp>
          <p:nvSpPr>
            <p:cNvPr id="46" name="Line 30"/>
            <p:cNvSpPr>
              <a:spLocks noChangeShapeType="1"/>
            </p:cNvSpPr>
            <p:nvPr/>
          </p:nvSpPr>
          <p:spPr bwMode="auto">
            <a:xfrm>
              <a:off x="3921125" y="1968500"/>
              <a:ext cx="0" cy="533400"/>
            </a:xfrm>
            <a:prstGeom prst="line">
              <a:avLst/>
            </a:prstGeom>
            <a:noFill/>
            <a:ln w="28575">
              <a:solidFill>
                <a:schemeClr val="tx1"/>
              </a:solidFill>
              <a:round/>
              <a:tailEnd type="triangle" w="med" len="med"/>
            </a:ln>
          </p:spPr>
          <p:txBody>
            <a:bodyPr wrap="none" anchor="ctr"/>
            <a:lstStyle/>
            <a:p>
              <a:pPr defTabSz="457200" eaLnBrk="0" fontAlgn="base" hangingPunct="0">
                <a:lnSpc>
                  <a:spcPct val="85000"/>
                </a:lnSpc>
                <a:spcBef>
                  <a:spcPct val="40000"/>
                </a:spcBef>
                <a:spcAft>
                  <a:spcPct val="0"/>
                </a:spcAft>
                <a:buClr>
                  <a:srgbClr val="001ADC"/>
                </a:buClr>
                <a:buSzPct val="100000"/>
                <a:buFont typeface="Wingdings" panose="05000000000000000000" pitchFamily="2" charset="2"/>
                <a:buNone/>
              </a:pPr>
              <a:endParaRPr lang="en-US" sz="1600" b="1">
                <a:solidFill>
                  <a:prstClr val="black"/>
                </a:solidFill>
                <a:latin typeface="Times New Roman" panose="02020603050405020304" pitchFamily="18" charset="0"/>
                <a:cs typeface="Times New Roman" panose="02020603050405020304" pitchFamily="18" charset="0"/>
              </a:endParaRPr>
            </a:p>
          </p:txBody>
        </p:sp>
        <p:sp>
          <p:nvSpPr>
            <p:cNvPr id="47" name="Text Box 31"/>
            <p:cNvSpPr txBox="1">
              <a:spLocks noChangeArrowheads="1"/>
            </p:cNvSpPr>
            <p:nvPr/>
          </p:nvSpPr>
          <p:spPr bwMode="auto">
            <a:xfrm>
              <a:off x="3094579" y="3930448"/>
              <a:ext cx="633915" cy="435376"/>
            </a:xfrm>
            <a:prstGeom prst="rect">
              <a:avLst/>
            </a:prstGeom>
            <a:noFill/>
            <a:ln w="28575">
              <a:noFill/>
              <a:miter lim="800000"/>
            </a:ln>
          </p:spPr>
          <p:txBody>
            <a:bodyPr wrap="none" anchor="ctr">
              <a:spAutoFit/>
            </a:bodyPr>
            <a:lstStyle/>
            <a:p>
              <a:pPr algn="ctr" defTabSz="457200" eaLnBrk="0" fontAlgn="base" hangingPunct="0">
                <a:lnSpc>
                  <a:spcPct val="85000"/>
                </a:lnSpc>
                <a:spcBef>
                  <a:spcPct val="40000"/>
                </a:spcBef>
                <a:spcAft>
                  <a:spcPct val="0"/>
                </a:spcAft>
                <a:buClr>
                  <a:srgbClr val="001ADC"/>
                </a:buClr>
                <a:buSzPct val="100000"/>
                <a:buFont typeface="Wingdings" panose="05000000000000000000" pitchFamily="2" charset="2"/>
                <a:buNone/>
              </a:pPr>
              <a:r>
                <a:rPr lang="en-US" b="1">
                  <a:solidFill>
                    <a:prstClr val="black"/>
                  </a:solidFill>
                  <a:latin typeface="Times New Roman" panose="02020603050405020304" pitchFamily="18" charset="0"/>
                  <a:cs typeface="Times New Roman" panose="02020603050405020304" pitchFamily="18" charset="0"/>
                </a:rPr>
                <a:t>imm</a:t>
              </a:r>
              <a:endParaRPr lang="en-US" b="1" dirty="0">
                <a:solidFill>
                  <a:prstClr val="black"/>
                </a:solidFill>
                <a:latin typeface="Times New Roman" panose="02020603050405020304" pitchFamily="18" charset="0"/>
                <a:cs typeface="Times New Roman" panose="02020603050405020304" pitchFamily="18" charset="0"/>
              </a:endParaRPr>
            </a:p>
          </p:txBody>
        </p:sp>
        <p:sp>
          <p:nvSpPr>
            <p:cNvPr id="48" name="Line 32"/>
            <p:cNvSpPr>
              <a:spLocks noChangeShapeType="1"/>
            </p:cNvSpPr>
            <p:nvPr/>
          </p:nvSpPr>
          <p:spPr bwMode="auto">
            <a:xfrm>
              <a:off x="1676400" y="3111500"/>
              <a:ext cx="0" cy="838200"/>
            </a:xfrm>
            <a:prstGeom prst="line">
              <a:avLst/>
            </a:prstGeom>
            <a:noFill/>
            <a:ln w="28575">
              <a:solidFill>
                <a:schemeClr val="tx1"/>
              </a:solidFill>
              <a:round/>
              <a:tailEnd type="triangle" w="med" len="med"/>
            </a:ln>
          </p:spPr>
          <p:txBody>
            <a:bodyPr wrap="none" anchor="ctr"/>
            <a:lstStyle/>
            <a:p>
              <a:pPr defTabSz="457200" eaLnBrk="0" fontAlgn="base" hangingPunct="0">
                <a:lnSpc>
                  <a:spcPct val="85000"/>
                </a:lnSpc>
                <a:spcBef>
                  <a:spcPct val="40000"/>
                </a:spcBef>
                <a:spcAft>
                  <a:spcPct val="0"/>
                </a:spcAft>
                <a:buClr>
                  <a:srgbClr val="001ADC"/>
                </a:buClr>
                <a:buSzPct val="100000"/>
                <a:buFont typeface="Wingdings" panose="05000000000000000000" pitchFamily="2" charset="2"/>
                <a:buNone/>
              </a:pPr>
              <a:endParaRPr lang="en-US" sz="1600" b="1">
                <a:solidFill>
                  <a:prstClr val="black"/>
                </a:solidFill>
                <a:latin typeface="Times New Roman" panose="02020603050405020304" pitchFamily="18" charset="0"/>
                <a:cs typeface="Times New Roman" panose="02020603050405020304" pitchFamily="18" charset="0"/>
              </a:endParaRPr>
            </a:p>
          </p:txBody>
        </p:sp>
        <p:sp>
          <p:nvSpPr>
            <p:cNvPr id="49" name="AutoShape 33"/>
            <p:cNvSpPr>
              <a:spLocks noChangeArrowheads="1"/>
            </p:cNvSpPr>
            <p:nvPr/>
          </p:nvSpPr>
          <p:spPr bwMode="auto">
            <a:xfrm rot="16200000">
              <a:off x="703652" y="4293696"/>
              <a:ext cx="805021" cy="378809"/>
            </a:xfrm>
            <a:prstGeom prst="roundRect">
              <a:avLst>
                <a:gd name="adj" fmla="val 16667"/>
              </a:avLst>
            </a:prstGeom>
            <a:solidFill>
              <a:srgbClr val="FFFFFF"/>
            </a:solidFill>
            <a:ln w="28575">
              <a:solidFill>
                <a:schemeClr val="tx1"/>
              </a:solidFill>
              <a:round/>
            </a:ln>
          </p:spPr>
          <p:txBody>
            <a:bodyPr wrap="none" anchor="ctr"/>
            <a:lstStyle/>
            <a:p>
              <a:pPr algn="ctr" defTabSz="457200" eaLnBrk="0" fontAlgn="base" hangingPunct="0">
                <a:lnSpc>
                  <a:spcPct val="85000"/>
                </a:lnSpc>
                <a:spcBef>
                  <a:spcPct val="40000"/>
                </a:spcBef>
                <a:spcAft>
                  <a:spcPct val="0"/>
                </a:spcAft>
                <a:buClr>
                  <a:srgbClr val="001ADC"/>
                </a:buClr>
                <a:buSzPct val="100000"/>
                <a:buFont typeface="Wingdings" panose="05000000000000000000" pitchFamily="2" charset="2"/>
                <a:buNone/>
              </a:pPr>
              <a:r>
                <a:rPr lang="en-US" b="1" dirty="0">
                  <a:solidFill>
                    <a:prstClr val="black"/>
                  </a:solidFill>
                  <a:latin typeface="Times New Roman" panose="02020603050405020304" pitchFamily="18" charset="0"/>
                  <a:cs typeface="Times New Roman" panose="02020603050405020304" pitchFamily="18" charset="0"/>
                </a:rPr>
                <a:t>MUX</a:t>
              </a:r>
            </a:p>
          </p:txBody>
        </p:sp>
        <p:sp>
          <p:nvSpPr>
            <p:cNvPr id="50" name="Line 34"/>
            <p:cNvSpPr>
              <a:spLocks noChangeShapeType="1"/>
            </p:cNvSpPr>
            <p:nvPr/>
          </p:nvSpPr>
          <p:spPr bwMode="auto">
            <a:xfrm flipH="1">
              <a:off x="1295400" y="4308475"/>
              <a:ext cx="228600" cy="0"/>
            </a:xfrm>
            <a:prstGeom prst="line">
              <a:avLst/>
            </a:prstGeom>
            <a:noFill/>
            <a:ln w="28575">
              <a:solidFill>
                <a:schemeClr val="tx1"/>
              </a:solidFill>
              <a:round/>
              <a:tailEnd type="triangle" w="med" len="med"/>
            </a:ln>
          </p:spPr>
          <p:txBody>
            <a:bodyPr wrap="none" anchor="ctr"/>
            <a:lstStyle/>
            <a:p>
              <a:pPr defTabSz="457200" eaLnBrk="0" fontAlgn="base" hangingPunct="0">
                <a:lnSpc>
                  <a:spcPct val="85000"/>
                </a:lnSpc>
                <a:spcBef>
                  <a:spcPct val="40000"/>
                </a:spcBef>
                <a:spcAft>
                  <a:spcPct val="0"/>
                </a:spcAft>
                <a:buClr>
                  <a:srgbClr val="001ADC"/>
                </a:buClr>
                <a:buSzPct val="100000"/>
                <a:buFont typeface="Wingdings" panose="05000000000000000000" pitchFamily="2" charset="2"/>
                <a:buNone/>
              </a:pPr>
              <a:endParaRPr lang="en-US" sz="1600" b="1">
                <a:solidFill>
                  <a:prstClr val="black"/>
                </a:solidFill>
                <a:latin typeface="Times New Roman" panose="02020603050405020304" pitchFamily="18" charset="0"/>
                <a:cs typeface="Times New Roman" panose="02020603050405020304" pitchFamily="18" charset="0"/>
              </a:endParaRPr>
            </a:p>
          </p:txBody>
        </p:sp>
        <p:sp>
          <p:nvSpPr>
            <p:cNvPr id="51" name="Line 35"/>
            <p:cNvSpPr>
              <a:spLocks noChangeShapeType="1"/>
            </p:cNvSpPr>
            <p:nvPr/>
          </p:nvSpPr>
          <p:spPr bwMode="auto">
            <a:xfrm>
              <a:off x="3743325" y="3995738"/>
              <a:ext cx="0" cy="671512"/>
            </a:xfrm>
            <a:prstGeom prst="line">
              <a:avLst/>
            </a:prstGeom>
            <a:noFill/>
            <a:ln w="28575">
              <a:solidFill>
                <a:schemeClr val="tx1"/>
              </a:solidFill>
              <a:round/>
            </a:ln>
          </p:spPr>
          <p:txBody>
            <a:bodyPr wrap="none" anchor="ctr"/>
            <a:lstStyle/>
            <a:p>
              <a:pPr defTabSz="457200" eaLnBrk="0" fontAlgn="base" hangingPunct="0">
                <a:lnSpc>
                  <a:spcPct val="85000"/>
                </a:lnSpc>
                <a:spcBef>
                  <a:spcPct val="40000"/>
                </a:spcBef>
                <a:spcAft>
                  <a:spcPct val="0"/>
                </a:spcAft>
                <a:buClr>
                  <a:srgbClr val="001ADC"/>
                </a:buClr>
                <a:buSzPct val="100000"/>
                <a:buFont typeface="Wingdings" panose="05000000000000000000" pitchFamily="2" charset="2"/>
                <a:buNone/>
              </a:pPr>
              <a:endParaRPr lang="en-US" sz="1600" b="1">
                <a:solidFill>
                  <a:prstClr val="black"/>
                </a:solidFill>
                <a:latin typeface="Times New Roman" panose="02020603050405020304" pitchFamily="18" charset="0"/>
                <a:cs typeface="Times New Roman" panose="02020603050405020304" pitchFamily="18" charset="0"/>
              </a:endParaRPr>
            </a:p>
          </p:txBody>
        </p:sp>
        <p:sp>
          <p:nvSpPr>
            <p:cNvPr id="52" name="Line 36"/>
            <p:cNvSpPr>
              <a:spLocks noChangeShapeType="1"/>
            </p:cNvSpPr>
            <p:nvPr/>
          </p:nvSpPr>
          <p:spPr bwMode="auto">
            <a:xfrm flipH="1">
              <a:off x="1295400" y="4667250"/>
              <a:ext cx="2447925" cy="0"/>
            </a:xfrm>
            <a:prstGeom prst="line">
              <a:avLst/>
            </a:prstGeom>
            <a:noFill/>
            <a:ln w="28575">
              <a:solidFill>
                <a:schemeClr val="tx1"/>
              </a:solidFill>
              <a:round/>
              <a:tailEnd type="triangle" w="med" len="med"/>
            </a:ln>
          </p:spPr>
          <p:txBody>
            <a:bodyPr wrap="none" anchor="ctr"/>
            <a:lstStyle/>
            <a:p>
              <a:pPr defTabSz="457200" eaLnBrk="0" fontAlgn="base" hangingPunct="0">
                <a:lnSpc>
                  <a:spcPct val="85000"/>
                </a:lnSpc>
                <a:spcBef>
                  <a:spcPct val="40000"/>
                </a:spcBef>
                <a:spcAft>
                  <a:spcPct val="0"/>
                </a:spcAft>
                <a:buClr>
                  <a:srgbClr val="001ADC"/>
                </a:buClr>
                <a:buSzPct val="100000"/>
                <a:buFont typeface="Wingdings" panose="05000000000000000000" pitchFamily="2" charset="2"/>
                <a:buNone/>
              </a:pPr>
              <a:endParaRPr lang="en-US" sz="1600" b="1">
                <a:solidFill>
                  <a:prstClr val="black"/>
                </a:solidFill>
                <a:latin typeface="Times New Roman" panose="02020603050405020304" pitchFamily="18" charset="0"/>
                <a:cs typeface="Times New Roman" panose="02020603050405020304" pitchFamily="18" charset="0"/>
              </a:endParaRPr>
            </a:p>
          </p:txBody>
        </p:sp>
        <p:sp>
          <p:nvSpPr>
            <p:cNvPr id="53" name="Line 37"/>
            <p:cNvSpPr>
              <a:spLocks noChangeShapeType="1"/>
            </p:cNvSpPr>
            <p:nvPr/>
          </p:nvSpPr>
          <p:spPr bwMode="auto">
            <a:xfrm flipH="1">
              <a:off x="533400" y="4483100"/>
              <a:ext cx="381000" cy="0"/>
            </a:xfrm>
            <a:prstGeom prst="line">
              <a:avLst/>
            </a:prstGeom>
            <a:noFill/>
            <a:ln w="28575">
              <a:solidFill>
                <a:schemeClr val="tx1"/>
              </a:solidFill>
              <a:round/>
            </a:ln>
          </p:spPr>
          <p:txBody>
            <a:bodyPr wrap="none" anchor="ctr"/>
            <a:lstStyle/>
            <a:p>
              <a:pPr defTabSz="457200" eaLnBrk="0" fontAlgn="base" hangingPunct="0">
                <a:lnSpc>
                  <a:spcPct val="85000"/>
                </a:lnSpc>
                <a:spcBef>
                  <a:spcPct val="40000"/>
                </a:spcBef>
                <a:spcAft>
                  <a:spcPct val="0"/>
                </a:spcAft>
                <a:buClr>
                  <a:srgbClr val="001ADC"/>
                </a:buClr>
                <a:buSzPct val="100000"/>
                <a:buFont typeface="Wingdings" panose="05000000000000000000" pitchFamily="2" charset="2"/>
                <a:buNone/>
              </a:pPr>
              <a:endParaRPr lang="en-US" sz="1600" b="1">
                <a:solidFill>
                  <a:prstClr val="black"/>
                </a:solidFill>
                <a:latin typeface="Times New Roman" panose="02020603050405020304" pitchFamily="18" charset="0"/>
                <a:cs typeface="Times New Roman" panose="02020603050405020304" pitchFamily="18" charset="0"/>
              </a:endParaRPr>
            </a:p>
          </p:txBody>
        </p:sp>
        <p:sp>
          <p:nvSpPr>
            <p:cNvPr id="54" name="Line 38"/>
            <p:cNvSpPr>
              <a:spLocks noChangeShapeType="1"/>
            </p:cNvSpPr>
            <p:nvPr/>
          </p:nvSpPr>
          <p:spPr bwMode="auto">
            <a:xfrm flipV="1">
              <a:off x="533400" y="3111500"/>
              <a:ext cx="0" cy="1371600"/>
            </a:xfrm>
            <a:prstGeom prst="line">
              <a:avLst/>
            </a:prstGeom>
            <a:noFill/>
            <a:ln w="28575">
              <a:solidFill>
                <a:schemeClr val="tx1"/>
              </a:solidFill>
              <a:round/>
            </a:ln>
          </p:spPr>
          <p:txBody>
            <a:bodyPr wrap="none" anchor="ctr"/>
            <a:lstStyle/>
            <a:p>
              <a:pPr defTabSz="457200" eaLnBrk="0" fontAlgn="base" hangingPunct="0">
                <a:lnSpc>
                  <a:spcPct val="85000"/>
                </a:lnSpc>
                <a:spcBef>
                  <a:spcPct val="40000"/>
                </a:spcBef>
                <a:spcAft>
                  <a:spcPct val="0"/>
                </a:spcAft>
                <a:buClr>
                  <a:srgbClr val="001ADC"/>
                </a:buClr>
                <a:buSzPct val="100000"/>
                <a:buFont typeface="Wingdings" panose="05000000000000000000" pitchFamily="2" charset="2"/>
                <a:buNone/>
              </a:pPr>
              <a:endParaRPr lang="en-US" sz="1600" b="1">
                <a:solidFill>
                  <a:prstClr val="black"/>
                </a:solidFill>
                <a:latin typeface="Times New Roman" panose="02020603050405020304" pitchFamily="18" charset="0"/>
                <a:cs typeface="Times New Roman" panose="02020603050405020304" pitchFamily="18" charset="0"/>
              </a:endParaRPr>
            </a:p>
          </p:txBody>
        </p:sp>
        <p:sp>
          <p:nvSpPr>
            <p:cNvPr id="55" name="Line 39"/>
            <p:cNvSpPr>
              <a:spLocks noChangeShapeType="1"/>
            </p:cNvSpPr>
            <p:nvPr/>
          </p:nvSpPr>
          <p:spPr bwMode="auto">
            <a:xfrm>
              <a:off x="533400" y="3111500"/>
              <a:ext cx="381000" cy="0"/>
            </a:xfrm>
            <a:prstGeom prst="line">
              <a:avLst/>
            </a:prstGeom>
            <a:noFill/>
            <a:ln w="28575">
              <a:solidFill>
                <a:schemeClr val="tx1"/>
              </a:solidFill>
              <a:round/>
              <a:tailEnd type="triangle" w="med" len="med"/>
            </a:ln>
          </p:spPr>
          <p:txBody>
            <a:bodyPr wrap="none" anchor="ctr"/>
            <a:lstStyle/>
            <a:p>
              <a:pPr defTabSz="457200" eaLnBrk="0" fontAlgn="base" hangingPunct="0">
                <a:lnSpc>
                  <a:spcPct val="85000"/>
                </a:lnSpc>
                <a:spcBef>
                  <a:spcPct val="40000"/>
                </a:spcBef>
                <a:spcAft>
                  <a:spcPct val="0"/>
                </a:spcAft>
                <a:buClr>
                  <a:srgbClr val="001ADC"/>
                </a:buClr>
                <a:buSzPct val="100000"/>
                <a:buFont typeface="Wingdings" panose="05000000000000000000" pitchFamily="2" charset="2"/>
                <a:buNone/>
              </a:pPr>
              <a:endParaRPr lang="en-US" sz="1600" b="1">
                <a:solidFill>
                  <a:prstClr val="black"/>
                </a:solidFill>
                <a:latin typeface="Times New Roman" panose="02020603050405020304" pitchFamily="18" charset="0"/>
                <a:cs typeface="Times New Roman" panose="02020603050405020304" pitchFamily="18" charset="0"/>
              </a:endParaRPr>
            </a:p>
          </p:txBody>
        </p:sp>
      </p:grpSp>
      <p:grpSp>
        <p:nvGrpSpPr>
          <p:cNvPr id="34" name="Group 33"/>
          <p:cNvGrpSpPr/>
          <p:nvPr/>
        </p:nvGrpSpPr>
        <p:grpSpPr>
          <a:xfrm>
            <a:off x="4907280" y="1387632"/>
            <a:ext cx="4361688" cy="2423031"/>
            <a:chOff x="3383280" y="1719072"/>
            <a:chExt cx="4361688" cy="2423031"/>
          </a:xfrm>
        </p:grpSpPr>
        <p:grpSp>
          <p:nvGrpSpPr>
            <p:cNvPr id="60" name="Group 59"/>
            <p:cNvGrpSpPr/>
            <p:nvPr/>
          </p:nvGrpSpPr>
          <p:grpSpPr>
            <a:xfrm>
              <a:off x="3383280" y="1719072"/>
              <a:ext cx="109728" cy="2423031"/>
              <a:chOff x="3383280" y="1627632"/>
              <a:chExt cx="109728" cy="2423031"/>
            </a:xfrm>
          </p:grpSpPr>
          <p:sp>
            <p:nvSpPr>
              <p:cNvPr id="76" name="Rectangle 75"/>
              <p:cNvSpPr/>
              <p:nvPr/>
            </p:nvSpPr>
            <p:spPr>
              <a:xfrm>
                <a:off x="3383280" y="1627632"/>
                <a:ext cx="109728" cy="22860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457200" eaLnBrk="0" fontAlgn="base" hangingPunct="0">
                  <a:lnSpc>
                    <a:spcPct val="85000"/>
                  </a:lnSpc>
                  <a:spcBef>
                    <a:spcPct val="40000"/>
                  </a:spcBef>
                  <a:spcAft>
                    <a:spcPct val="0"/>
                  </a:spcAft>
                  <a:buClr>
                    <a:srgbClr val="001ADC"/>
                  </a:buClr>
                  <a:buSzPct val="100000"/>
                  <a:buFont typeface="Wingdings" panose="05000000000000000000" pitchFamily="2" charset="2"/>
                  <a:buNone/>
                </a:pPr>
                <a:endParaRPr lang="en-US" sz="1600" b="1">
                  <a:solidFill>
                    <a:prstClr val="white"/>
                  </a:solidFill>
                  <a:latin typeface="Times New Roman" panose="02020603050405020304" pitchFamily="18" charset="0"/>
                  <a:cs typeface="Times New Roman" panose="02020603050405020304" pitchFamily="18" charset="0"/>
                </a:endParaRPr>
              </a:p>
            </p:txBody>
          </p:sp>
          <p:grpSp>
            <p:nvGrpSpPr>
              <p:cNvPr id="77" name="Group 76"/>
              <p:cNvGrpSpPr/>
              <p:nvPr/>
            </p:nvGrpSpPr>
            <p:grpSpPr>
              <a:xfrm>
                <a:off x="3392424" y="3820160"/>
                <a:ext cx="91440" cy="230503"/>
                <a:chOff x="3402584" y="3820160"/>
                <a:chExt cx="91440" cy="230503"/>
              </a:xfrm>
            </p:grpSpPr>
            <p:sp>
              <p:nvSpPr>
                <p:cNvPr id="78" name="Isosceles Triangle 77"/>
                <p:cNvSpPr/>
                <p:nvPr/>
              </p:nvSpPr>
              <p:spPr>
                <a:xfrm>
                  <a:off x="3402584" y="3820160"/>
                  <a:ext cx="91440" cy="91440"/>
                </a:xfrm>
                <a:prstGeom prst="triangle">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eaLnBrk="0" fontAlgn="base" hangingPunct="0">
                    <a:lnSpc>
                      <a:spcPct val="85000"/>
                    </a:lnSpc>
                    <a:spcBef>
                      <a:spcPct val="40000"/>
                    </a:spcBef>
                    <a:spcAft>
                      <a:spcPct val="0"/>
                    </a:spcAft>
                    <a:buClr>
                      <a:srgbClr val="001ADC"/>
                    </a:buClr>
                    <a:buSzPct val="100000"/>
                    <a:buFont typeface="Wingdings" panose="05000000000000000000" pitchFamily="2" charset="2"/>
                    <a:buNone/>
                  </a:pPr>
                  <a:endParaRPr lang="en-US" sz="1600" b="1">
                    <a:solidFill>
                      <a:prstClr val="white"/>
                    </a:solidFill>
                    <a:latin typeface="Times New Roman" panose="02020603050405020304" pitchFamily="18" charset="0"/>
                    <a:cs typeface="Times New Roman" panose="02020603050405020304" pitchFamily="18" charset="0"/>
                  </a:endParaRPr>
                </a:p>
              </p:txBody>
            </p:sp>
            <p:cxnSp>
              <p:nvCxnSpPr>
                <p:cNvPr id="79" name="Straight Connector 78"/>
                <p:cNvCxnSpPr/>
                <p:nvPr/>
              </p:nvCxnSpPr>
              <p:spPr>
                <a:xfrm>
                  <a:off x="3448304" y="3918583"/>
                  <a:ext cx="0" cy="13208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grpSp>
        </p:grpSp>
        <p:grpSp>
          <p:nvGrpSpPr>
            <p:cNvPr id="80" name="Group 79"/>
            <p:cNvGrpSpPr/>
            <p:nvPr/>
          </p:nvGrpSpPr>
          <p:grpSpPr>
            <a:xfrm>
              <a:off x="4937760" y="1719072"/>
              <a:ext cx="109728" cy="2423031"/>
              <a:chOff x="3383280" y="1627632"/>
              <a:chExt cx="109728" cy="2423031"/>
            </a:xfrm>
          </p:grpSpPr>
          <p:sp>
            <p:nvSpPr>
              <p:cNvPr id="81" name="Rectangle 80"/>
              <p:cNvSpPr/>
              <p:nvPr/>
            </p:nvSpPr>
            <p:spPr>
              <a:xfrm>
                <a:off x="3383280" y="1627632"/>
                <a:ext cx="109728" cy="22860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457200" eaLnBrk="0" fontAlgn="base" hangingPunct="0">
                  <a:lnSpc>
                    <a:spcPct val="85000"/>
                  </a:lnSpc>
                  <a:spcBef>
                    <a:spcPct val="40000"/>
                  </a:spcBef>
                  <a:spcAft>
                    <a:spcPct val="0"/>
                  </a:spcAft>
                  <a:buClr>
                    <a:srgbClr val="001ADC"/>
                  </a:buClr>
                  <a:buSzPct val="100000"/>
                  <a:buFont typeface="Wingdings" panose="05000000000000000000" pitchFamily="2" charset="2"/>
                  <a:buNone/>
                </a:pPr>
                <a:endParaRPr lang="en-US" sz="1600" b="1">
                  <a:solidFill>
                    <a:prstClr val="white"/>
                  </a:solidFill>
                  <a:latin typeface="Times New Roman" panose="02020603050405020304" pitchFamily="18" charset="0"/>
                  <a:cs typeface="Times New Roman" panose="02020603050405020304" pitchFamily="18" charset="0"/>
                </a:endParaRPr>
              </a:p>
            </p:txBody>
          </p:sp>
          <p:grpSp>
            <p:nvGrpSpPr>
              <p:cNvPr id="82" name="Group 81"/>
              <p:cNvGrpSpPr/>
              <p:nvPr/>
            </p:nvGrpSpPr>
            <p:grpSpPr>
              <a:xfrm>
                <a:off x="3392424" y="3820160"/>
                <a:ext cx="91440" cy="230503"/>
                <a:chOff x="3402584" y="3820160"/>
                <a:chExt cx="91440" cy="230503"/>
              </a:xfrm>
            </p:grpSpPr>
            <p:sp>
              <p:nvSpPr>
                <p:cNvPr id="83" name="Isosceles Triangle 82"/>
                <p:cNvSpPr/>
                <p:nvPr/>
              </p:nvSpPr>
              <p:spPr>
                <a:xfrm>
                  <a:off x="3402584" y="3820160"/>
                  <a:ext cx="91440" cy="91440"/>
                </a:xfrm>
                <a:prstGeom prst="triangle">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eaLnBrk="0" fontAlgn="base" hangingPunct="0">
                    <a:lnSpc>
                      <a:spcPct val="85000"/>
                    </a:lnSpc>
                    <a:spcBef>
                      <a:spcPct val="40000"/>
                    </a:spcBef>
                    <a:spcAft>
                      <a:spcPct val="0"/>
                    </a:spcAft>
                    <a:buClr>
                      <a:srgbClr val="001ADC"/>
                    </a:buClr>
                    <a:buSzPct val="100000"/>
                    <a:buFont typeface="Wingdings" panose="05000000000000000000" pitchFamily="2" charset="2"/>
                    <a:buNone/>
                  </a:pPr>
                  <a:endParaRPr lang="en-US" sz="1600" b="1">
                    <a:solidFill>
                      <a:prstClr val="white"/>
                    </a:solidFill>
                    <a:latin typeface="Times New Roman" panose="02020603050405020304" pitchFamily="18" charset="0"/>
                    <a:cs typeface="Times New Roman" panose="02020603050405020304" pitchFamily="18" charset="0"/>
                  </a:endParaRPr>
                </a:p>
              </p:txBody>
            </p:sp>
            <p:cxnSp>
              <p:nvCxnSpPr>
                <p:cNvPr id="84" name="Straight Connector 83"/>
                <p:cNvCxnSpPr/>
                <p:nvPr/>
              </p:nvCxnSpPr>
              <p:spPr>
                <a:xfrm>
                  <a:off x="3448304" y="3918583"/>
                  <a:ext cx="0" cy="13208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grpSp>
        </p:grpSp>
        <p:grpSp>
          <p:nvGrpSpPr>
            <p:cNvPr id="85" name="Group 84"/>
            <p:cNvGrpSpPr/>
            <p:nvPr/>
          </p:nvGrpSpPr>
          <p:grpSpPr>
            <a:xfrm>
              <a:off x="6217920" y="1719072"/>
              <a:ext cx="109728" cy="2423031"/>
              <a:chOff x="3383280" y="1627632"/>
              <a:chExt cx="109728" cy="2423031"/>
            </a:xfrm>
          </p:grpSpPr>
          <p:sp>
            <p:nvSpPr>
              <p:cNvPr id="86" name="Rectangle 85"/>
              <p:cNvSpPr/>
              <p:nvPr/>
            </p:nvSpPr>
            <p:spPr>
              <a:xfrm>
                <a:off x="3383280" y="1627632"/>
                <a:ext cx="109728" cy="22860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457200" eaLnBrk="0" fontAlgn="base" hangingPunct="0">
                  <a:lnSpc>
                    <a:spcPct val="85000"/>
                  </a:lnSpc>
                  <a:spcBef>
                    <a:spcPct val="40000"/>
                  </a:spcBef>
                  <a:spcAft>
                    <a:spcPct val="0"/>
                  </a:spcAft>
                  <a:buClr>
                    <a:srgbClr val="001ADC"/>
                  </a:buClr>
                  <a:buSzPct val="100000"/>
                  <a:buFont typeface="Wingdings" panose="05000000000000000000" pitchFamily="2" charset="2"/>
                  <a:buNone/>
                </a:pPr>
                <a:endParaRPr lang="en-US" sz="1600" b="1">
                  <a:solidFill>
                    <a:prstClr val="white"/>
                  </a:solidFill>
                  <a:latin typeface="Times New Roman" panose="02020603050405020304" pitchFamily="18" charset="0"/>
                  <a:cs typeface="Times New Roman" panose="02020603050405020304" pitchFamily="18" charset="0"/>
                </a:endParaRPr>
              </a:p>
            </p:txBody>
          </p:sp>
          <p:grpSp>
            <p:nvGrpSpPr>
              <p:cNvPr id="87" name="Group 86"/>
              <p:cNvGrpSpPr/>
              <p:nvPr/>
            </p:nvGrpSpPr>
            <p:grpSpPr>
              <a:xfrm>
                <a:off x="3392424" y="3820160"/>
                <a:ext cx="91440" cy="230503"/>
                <a:chOff x="3402584" y="3820160"/>
                <a:chExt cx="91440" cy="230503"/>
              </a:xfrm>
            </p:grpSpPr>
            <p:sp>
              <p:nvSpPr>
                <p:cNvPr id="88" name="Isosceles Triangle 87"/>
                <p:cNvSpPr/>
                <p:nvPr/>
              </p:nvSpPr>
              <p:spPr>
                <a:xfrm>
                  <a:off x="3402584" y="3820160"/>
                  <a:ext cx="91440" cy="91440"/>
                </a:xfrm>
                <a:prstGeom prst="triangle">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eaLnBrk="0" fontAlgn="base" hangingPunct="0">
                    <a:lnSpc>
                      <a:spcPct val="85000"/>
                    </a:lnSpc>
                    <a:spcBef>
                      <a:spcPct val="40000"/>
                    </a:spcBef>
                    <a:spcAft>
                      <a:spcPct val="0"/>
                    </a:spcAft>
                    <a:buClr>
                      <a:srgbClr val="001ADC"/>
                    </a:buClr>
                    <a:buSzPct val="100000"/>
                    <a:buFont typeface="Wingdings" panose="05000000000000000000" pitchFamily="2" charset="2"/>
                    <a:buNone/>
                  </a:pPr>
                  <a:endParaRPr lang="en-US" sz="1600" b="1">
                    <a:solidFill>
                      <a:prstClr val="white"/>
                    </a:solidFill>
                    <a:latin typeface="Times New Roman" panose="02020603050405020304" pitchFamily="18" charset="0"/>
                    <a:cs typeface="Times New Roman" panose="02020603050405020304" pitchFamily="18" charset="0"/>
                  </a:endParaRPr>
                </a:p>
              </p:txBody>
            </p:sp>
            <p:cxnSp>
              <p:nvCxnSpPr>
                <p:cNvPr id="89" name="Straight Connector 88"/>
                <p:cNvCxnSpPr/>
                <p:nvPr/>
              </p:nvCxnSpPr>
              <p:spPr>
                <a:xfrm>
                  <a:off x="3448304" y="3918583"/>
                  <a:ext cx="0" cy="13208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grpSp>
        </p:grpSp>
        <p:grpSp>
          <p:nvGrpSpPr>
            <p:cNvPr id="90" name="Group 89"/>
            <p:cNvGrpSpPr/>
            <p:nvPr/>
          </p:nvGrpSpPr>
          <p:grpSpPr>
            <a:xfrm>
              <a:off x="7635240" y="1719072"/>
              <a:ext cx="109728" cy="2423031"/>
              <a:chOff x="3383280" y="1627632"/>
              <a:chExt cx="109728" cy="2423031"/>
            </a:xfrm>
          </p:grpSpPr>
          <p:sp>
            <p:nvSpPr>
              <p:cNvPr id="91" name="Rectangle 90"/>
              <p:cNvSpPr/>
              <p:nvPr/>
            </p:nvSpPr>
            <p:spPr>
              <a:xfrm>
                <a:off x="3383280" y="1627632"/>
                <a:ext cx="109728" cy="22860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457200" eaLnBrk="0" fontAlgn="base" hangingPunct="0">
                  <a:lnSpc>
                    <a:spcPct val="85000"/>
                  </a:lnSpc>
                  <a:spcBef>
                    <a:spcPct val="40000"/>
                  </a:spcBef>
                  <a:spcAft>
                    <a:spcPct val="0"/>
                  </a:spcAft>
                  <a:buClr>
                    <a:srgbClr val="001ADC"/>
                  </a:buClr>
                  <a:buSzPct val="100000"/>
                  <a:buFont typeface="Wingdings" panose="05000000000000000000" pitchFamily="2" charset="2"/>
                  <a:buNone/>
                </a:pPr>
                <a:endParaRPr lang="en-US" sz="1600" b="1">
                  <a:solidFill>
                    <a:prstClr val="white"/>
                  </a:solidFill>
                  <a:latin typeface="Times New Roman" panose="02020603050405020304" pitchFamily="18" charset="0"/>
                  <a:cs typeface="Times New Roman" panose="02020603050405020304" pitchFamily="18" charset="0"/>
                </a:endParaRPr>
              </a:p>
            </p:txBody>
          </p:sp>
          <p:grpSp>
            <p:nvGrpSpPr>
              <p:cNvPr id="92" name="Group 91"/>
              <p:cNvGrpSpPr/>
              <p:nvPr/>
            </p:nvGrpSpPr>
            <p:grpSpPr>
              <a:xfrm>
                <a:off x="3392424" y="3820160"/>
                <a:ext cx="91440" cy="230503"/>
                <a:chOff x="3402584" y="3820160"/>
                <a:chExt cx="91440" cy="230503"/>
              </a:xfrm>
            </p:grpSpPr>
            <p:sp>
              <p:nvSpPr>
                <p:cNvPr id="93" name="Isosceles Triangle 92"/>
                <p:cNvSpPr/>
                <p:nvPr/>
              </p:nvSpPr>
              <p:spPr>
                <a:xfrm>
                  <a:off x="3402584" y="3820160"/>
                  <a:ext cx="91440" cy="91440"/>
                </a:xfrm>
                <a:prstGeom prst="triangle">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eaLnBrk="0" fontAlgn="base" hangingPunct="0">
                    <a:lnSpc>
                      <a:spcPct val="85000"/>
                    </a:lnSpc>
                    <a:spcBef>
                      <a:spcPct val="40000"/>
                    </a:spcBef>
                    <a:spcAft>
                      <a:spcPct val="0"/>
                    </a:spcAft>
                    <a:buClr>
                      <a:srgbClr val="001ADC"/>
                    </a:buClr>
                    <a:buSzPct val="100000"/>
                    <a:buFont typeface="Wingdings" panose="05000000000000000000" pitchFamily="2" charset="2"/>
                    <a:buNone/>
                  </a:pPr>
                  <a:endParaRPr lang="en-US" sz="1600" b="1">
                    <a:solidFill>
                      <a:prstClr val="white"/>
                    </a:solidFill>
                    <a:latin typeface="Times New Roman" panose="02020603050405020304" pitchFamily="18" charset="0"/>
                    <a:cs typeface="Times New Roman" panose="02020603050405020304" pitchFamily="18" charset="0"/>
                  </a:endParaRPr>
                </a:p>
              </p:txBody>
            </p:sp>
            <p:cxnSp>
              <p:nvCxnSpPr>
                <p:cNvPr id="94" name="Straight Connector 93"/>
                <p:cNvCxnSpPr/>
                <p:nvPr/>
              </p:nvCxnSpPr>
              <p:spPr>
                <a:xfrm>
                  <a:off x="3448304" y="3918583"/>
                  <a:ext cx="0" cy="13208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gr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0" y="253365"/>
            <a:ext cx="7010400" cy="371475"/>
          </a:xfrm>
        </p:spPr>
        <p:txBody>
          <a:bodyPr/>
          <a:lstStyle/>
          <a:p>
            <a:r>
              <a:rPr lang="en-US" altLang="zh-CN" dirty="0"/>
              <a:t>load</a:t>
            </a:r>
            <a:r>
              <a:rPr lang="zh-CN" altLang="en-US" dirty="0"/>
              <a:t>导致的数据冒险</a:t>
            </a:r>
          </a:p>
        </p:txBody>
      </p:sp>
      <p:sp>
        <p:nvSpPr>
          <p:cNvPr id="3" name="内容占位符 2"/>
          <p:cNvSpPr>
            <a:spLocks noGrp="1"/>
          </p:cNvSpPr>
          <p:nvPr>
            <p:ph idx="4294967295"/>
          </p:nvPr>
        </p:nvSpPr>
        <p:spPr>
          <a:xfrm>
            <a:off x="517525" y="813435"/>
            <a:ext cx="8929370" cy="1336040"/>
          </a:xfrm>
        </p:spPr>
        <p:txBody>
          <a:bodyPr>
            <a:normAutofit/>
          </a:bodyPr>
          <a:lstStyle/>
          <a:p>
            <a:r>
              <a:rPr lang="en-US" altLang="zh-CN" dirty="0"/>
              <a:t>Q</a:t>
            </a:r>
            <a:r>
              <a:rPr lang="zh-CN" altLang="en-US" dirty="0"/>
              <a:t>：如果设置从</a:t>
            </a:r>
            <a:r>
              <a:rPr lang="en-US" altLang="zh-CN" dirty="0" err="1"/>
              <a:t>DM</a:t>
            </a:r>
            <a:r>
              <a:rPr lang="zh-CN" altLang="en-US" dirty="0"/>
              <a:t>到</a:t>
            </a:r>
            <a:r>
              <a:rPr lang="en-US" altLang="zh-CN" dirty="0" err="1"/>
              <a:t>ALU</a:t>
            </a:r>
            <a:r>
              <a:rPr lang="zh-CN" altLang="en-US" dirty="0"/>
              <a:t>输入的转发，这个设计优劣如何？</a:t>
            </a:r>
            <a:endParaRPr lang="en-US" altLang="zh-CN" dirty="0"/>
          </a:p>
          <a:p>
            <a:pPr lvl="1"/>
            <a:r>
              <a:rPr lang="zh-CN" altLang="en-US" dirty="0"/>
              <a:t>设计初衷：将</a:t>
            </a:r>
            <a:r>
              <a:rPr lang="en-US" altLang="zh-CN" dirty="0" err="1"/>
              <a:t>DM</a:t>
            </a:r>
            <a:r>
              <a:rPr lang="zh-CN" altLang="en-US" dirty="0"/>
              <a:t>读出数据提前</a:t>
            </a:r>
            <a:r>
              <a:rPr lang="en-US" altLang="zh-CN" dirty="0">
                <a:solidFill>
                  <a:srgbClr val="FF0000"/>
                </a:solidFill>
              </a:rPr>
              <a:t>1</a:t>
            </a:r>
            <a:r>
              <a:rPr lang="zh-CN" altLang="en-US" dirty="0">
                <a:solidFill>
                  <a:srgbClr val="FF0000"/>
                </a:solidFill>
              </a:rPr>
              <a:t>个</a:t>
            </a:r>
            <a:r>
              <a:rPr lang="en-US" altLang="zh-CN" dirty="0">
                <a:solidFill>
                  <a:srgbClr val="FF0000"/>
                </a:solidFill>
              </a:rPr>
              <a:t>clock</a:t>
            </a:r>
            <a:r>
              <a:rPr lang="zh-CN" altLang="en-US" dirty="0"/>
              <a:t>转发至</a:t>
            </a:r>
            <a:r>
              <a:rPr lang="en-US" altLang="zh-CN" dirty="0" err="1"/>
              <a:t>ALU</a:t>
            </a:r>
            <a:r>
              <a:rPr lang="zh-CN" altLang="en-US" dirty="0"/>
              <a:t>，从而消除</a:t>
            </a:r>
            <a:r>
              <a:rPr lang="en-US" altLang="zh-CN" dirty="0" err="1"/>
              <a:t>lw</a:t>
            </a:r>
            <a:r>
              <a:rPr lang="zh-CN" altLang="en-US" dirty="0"/>
              <a:t>指令导致的数据相关，无需插入</a:t>
            </a:r>
            <a:r>
              <a:rPr lang="en-US" altLang="zh-CN" dirty="0" err="1">
                <a:solidFill>
                  <a:srgbClr val="FF0000"/>
                </a:solidFill>
              </a:rPr>
              <a:t>NOP</a:t>
            </a:r>
            <a:endParaRPr lang="en-US" altLang="zh-CN" dirty="0"/>
          </a:p>
        </p:txBody>
      </p:sp>
      <p:pic>
        <p:nvPicPr>
          <p:cNvPr id="21" name="Picture 6" descr="f04-54-P374493-bottom"/>
          <p:cNvPicPr>
            <a:picLocks noChangeAspect="1" noChangeArrowheads="1"/>
          </p:cNvPicPr>
          <p:nvPr/>
        </p:nvPicPr>
        <p:blipFill>
          <a:blip r:embed="rId2"/>
          <a:srcRect b="4104"/>
          <a:stretch>
            <a:fillRect/>
          </a:stretch>
        </p:blipFill>
        <p:spPr bwMode="auto">
          <a:xfrm>
            <a:off x="2478088" y="2149554"/>
            <a:ext cx="6618287" cy="4229100"/>
          </a:xfrm>
          <a:prstGeom prst="rect">
            <a:avLst/>
          </a:prstGeom>
          <a:solidFill>
            <a:schemeClr val="bg1"/>
          </a:solidFill>
        </p:spPr>
      </p:pic>
      <p:grpSp>
        <p:nvGrpSpPr>
          <p:cNvPr id="22" name="组合 21"/>
          <p:cNvGrpSpPr/>
          <p:nvPr/>
        </p:nvGrpSpPr>
        <p:grpSpPr>
          <a:xfrm>
            <a:off x="4350023" y="2058174"/>
            <a:ext cx="3492000" cy="1800000"/>
            <a:chOff x="5292080" y="2636912"/>
            <a:chExt cx="2808312" cy="2412000"/>
          </a:xfrm>
        </p:grpSpPr>
        <p:cxnSp>
          <p:nvCxnSpPr>
            <p:cNvPr id="7" name="直接连接符 6"/>
            <p:cNvCxnSpPr/>
            <p:nvPr/>
          </p:nvCxnSpPr>
          <p:spPr>
            <a:xfrm flipV="1">
              <a:off x="8100392" y="2636912"/>
              <a:ext cx="0" cy="2412000"/>
            </a:xfrm>
            <a:prstGeom prst="line">
              <a:avLst/>
            </a:prstGeom>
            <a:ln w="28575">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5292080" y="2636912"/>
              <a:ext cx="2808000" cy="0"/>
            </a:xfrm>
            <a:prstGeom prst="line">
              <a:avLst/>
            </a:prstGeom>
            <a:ln w="28575">
              <a:solidFill>
                <a:srgbClr val="FF0000"/>
              </a:solidFill>
              <a:prstDash val="dash"/>
            </a:ln>
          </p:spPr>
          <p:style>
            <a:lnRef idx="1">
              <a:schemeClr val="accent1"/>
            </a:lnRef>
            <a:fillRef idx="0">
              <a:schemeClr val="accent1"/>
            </a:fillRef>
            <a:effectRef idx="0">
              <a:schemeClr val="accent1"/>
            </a:effectRef>
            <a:fontRef idx="minor">
              <a:schemeClr val="tx1"/>
            </a:fontRef>
          </p:style>
        </p:cxnSp>
      </p:grpSp>
      <p:cxnSp>
        <p:nvCxnSpPr>
          <p:cNvPr id="11" name="直接连接符 10"/>
          <p:cNvCxnSpPr/>
          <p:nvPr/>
        </p:nvCxnSpPr>
        <p:spPr>
          <a:xfrm>
            <a:off x="4350023" y="2058174"/>
            <a:ext cx="0" cy="1440000"/>
          </a:xfrm>
          <a:prstGeom prst="line">
            <a:avLst/>
          </a:prstGeom>
          <a:ln w="28575">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4350023" y="2418214"/>
            <a:ext cx="396000" cy="0"/>
          </a:xfrm>
          <a:prstGeom prst="line">
            <a:avLst/>
          </a:prstGeom>
          <a:ln w="28575">
            <a:solidFill>
              <a:srgbClr val="FF0000"/>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4350023" y="3498334"/>
            <a:ext cx="396000" cy="0"/>
          </a:xfrm>
          <a:prstGeom prst="line">
            <a:avLst/>
          </a:prstGeom>
          <a:ln w="28575">
            <a:solidFill>
              <a:srgbClr val="FF0000"/>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269903" y="2172573"/>
            <a:ext cx="724535" cy="404495"/>
          </a:xfrm>
          <a:prstGeom prst="rect">
            <a:avLst/>
          </a:prstGeom>
          <a:noFill/>
        </p:spPr>
        <p:txBody>
          <a:bodyPr wrap="none" rtlCol="0">
            <a:spAutoFit/>
          </a:bodyPr>
          <a:lstStyle/>
          <a:p>
            <a:pPr indent="0">
              <a:buNone/>
            </a:pPr>
            <a:r>
              <a:rPr lang="en-US" altLang="zh-CN" sz="2400" dirty="0">
                <a:solidFill>
                  <a:srgbClr val="FF0000"/>
                </a:solidFill>
              </a:rPr>
              <a:t>sub</a:t>
            </a:r>
            <a:endParaRPr lang="zh-CN" altLang="en-US" sz="2400" dirty="0">
              <a:solidFill>
                <a:srgbClr val="FF0000"/>
              </a:solidFill>
            </a:endParaRPr>
          </a:p>
        </p:txBody>
      </p:sp>
      <p:sp>
        <p:nvSpPr>
          <p:cNvPr id="20" name="TextBox 19"/>
          <p:cNvSpPr txBox="1"/>
          <p:nvPr/>
        </p:nvSpPr>
        <p:spPr>
          <a:xfrm>
            <a:off x="5862191" y="2172573"/>
            <a:ext cx="504190" cy="404495"/>
          </a:xfrm>
          <a:prstGeom prst="rect">
            <a:avLst/>
          </a:prstGeom>
          <a:noFill/>
        </p:spPr>
        <p:txBody>
          <a:bodyPr wrap="none" rtlCol="0">
            <a:spAutoFit/>
          </a:bodyPr>
          <a:lstStyle/>
          <a:p>
            <a:pPr indent="0">
              <a:buNone/>
            </a:pPr>
            <a:r>
              <a:rPr lang="en-US" altLang="zh-CN" sz="2400" dirty="0" err="1">
                <a:solidFill>
                  <a:srgbClr val="FF0000"/>
                </a:solidFill>
              </a:rPr>
              <a:t>lw</a:t>
            </a:r>
            <a:endParaRPr lang="zh-CN" altLang="en-US" sz="2400" dirty="0">
              <a:solidFill>
                <a:srgbClr val="FF0000"/>
              </a:solidFill>
            </a:endParaRPr>
          </a:p>
        </p:txBody>
      </p:sp>
      <p:sp>
        <p:nvSpPr>
          <p:cNvPr id="24" name="矩形 23"/>
          <p:cNvSpPr/>
          <p:nvPr/>
        </p:nvSpPr>
        <p:spPr>
          <a:xfrm>
            <a:off x="3917975" y="2380081"/>
            <a:ext cx="144000" cy="306000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a:off x="6274361" y="2366084"/>
            <a:ext cx="144000" cy="306000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0" y="283210"/>
            <a:ext cx="7010400" cy="371475"/>
          </a:xfrm>
        </p:spPr>
        <p:txBody>
          <a:bodyPr/>
          <a:lstStyle/>
          <a:p>
            <a:r>
              <a:rPr lang="en-US" altLang="zh-CN" dirty="0"/>
              <a:t>load</a:t>
            </a:r>
            <a:r>
              <a:rPr lang="zh-CN" altLang="en-US" dirty="0"/>
              <a:t>导致的数据冒险</a:t>
            </a:r>
          </a:p>
        </p:txBody>
      </p:sp>
      <p:sp>
        <p:nvSpPr>
          <p:cNvPr id="3" name="内容占位符 2"/>
          <p:cNvSpPr>
            <a:spLocks noGrp="1"/>
          </p:cNvSpPr>
          <p:nvPr>
            <p:ph idx="4294967295"/>
          </p:nvPr>
        </p:nvSpPr>
        <p:spPr>
          <a:xfrm>
            <a:off x="245745" y="1512570"/>
            <a:ext cx="6906895" cy="2078990"/>
          </a:xfrm>
        </p:spPr>
        <p:txBody>
          <a:bodyPr>
            <a:normAutofit lnSpcReduction="10000"/>
          </a:bodyPr>
          <a:lstStyle/>
          <a:p>
            <a:r>
              <a:rPr lang="en-US" altLang="zh-CN" dirty="0"/>
              <a:t>A</a:t>
            </a:r>
            <a:r>
              <a:rPr lang="zh-CN" altLang="en-US" dirty="0"/>
              <a:t>：功能虽然正确，但</a:t>
            </a:r>
            <a:r>
              <a:rPr lang="en-US" altLang="zh-CN" dirty="0"/>
              <a:t>CPU</a:t>
            </a:r>
            <a:r>
              <a:rPr lang="zh-CN" altLang="en-US" dirty="0"/>
              <a:t>时钟频率大幅度降低</a:t>
            </a:r>
            <a:endParaRPr lang="en-US" altLang="zh-CN" dirty="0"/>
          </a:p>
          <a:p>
            <a:pPr lvl="1"/>
            <a:r>
              <a:rPr lang="zh-CN" altLang="en-US" dirty="0"/>
              <a:t>原设计：</a:t>
            </a:r>
            <a:r>
              <a:rPr lang="en-US" altLang="zh-CN" i="1" dirty="0"/>
              <a:t> f </a:t>
            </a:r>
            <a:r>
              <a:rPr lang="en-US" altLang="zh-CN" dirty="0"/>
              <a:t>= </a:t>
            </a:r>
            <a:r>
              <a:rPr lang="en-US" altLang="zh-CN" dirty="0" err="1"/>
              <a:t>5GHz</a:t>
            </a:r>
            <a:endParaRPr lang="en-US" altLang="zh-CN" dirty="0"/>
          </a:p>
          <a:p>
            <a:pPr lvl="2"/>
            <a:r>
              <a:rPr lang="zh-CN" altLang="en-US" dirty="0"/>
              <a:t>各阶段最大延迟为</a:t>
            </a:r>
            <a:r>
              <a:rPr lang="en-US" altLang="zh-CN" dirty="0" err="1"/>
              <a:t>200ps</a:t>
            </a:r>
            <a:endParaRPr lang="en-US" altLang="zh-CN" dirty="0"/>
          </a:p>
          <a:p>
            <a:pPr lvl="1"/>
            <a:r>
              <a:rPr lang="zh-CN" altLang="en-US" dirty="0"/>
              <a:t>新设计：</a:t>
            </a:r>
            <a:r>
              <a:rPr lang="en-US" altLang="zh-CN" i="1" dirty="0"/>
              <a:t> f </a:t>
            </a:r>
            <a:r>
              <a:rPr lang="en-US" altLang="zh-CN" dirty="0"/>
              <a:t>= </a:t>
            </a:r>
            <a:r>
              <a:rPr lang="en-US" altLang="zh-CN" dirty="0" err="1"/>
              <a:t>2.5GHz</a:t>
            </a:r>
            <a:r>
              <a:rPr lang="en-US" altLang="zh-CN" dirty="0"/>
              <a:t> </a:t>
            </a:r>
          </a:p>
          <a:p>
            <a:pPr lvl="2"/>
            <a:r>
              <a:rPr lang="zh-CN" altLang="en-US" dirty="0"/>
              <a:t>时钟长度：</a:t>
            </a:r>
            <a:r>
              <a:rPr lang="en-US" altLang="zh-CN" dirty="0"/>
              <a:t>ALU</a:t>
            </a:r>
            <a:r>
              <a:rPr lang="zh-CN" altLang="en-US" dirty="0"/>
              <a:t>延迟 </a:t>
            </a:r>
            <a:r>
              <a:rPr lang="en-US" altLang="zh-CN" dirty="0"/>
              <a:t>+ </a:t>
            </a:r>
            <a:r>
              <a:rPr lang="en-US" altLang="zh-CN" dirty="0" err="1"/>
              <a:t>DM</a:t>
            </a:r>
            <a:r>
              <a:rPr lang="zh-CN" altLang="en-US" dirty="0"/>
              <a:t>延迟 </a:t>
            </a:r>
            <a:r>
              <a:rPr lang="en-US" altLang="zh-CN" dirty="0"/>
              <a:t>= </a:t>
            </a:r>
            <a:r>
              <a:rPr lang="en-US" altLang="zh-CN" dirty="0" err="1"/>
              <a:t>400ps</a:t>
            </a:r>
            <a:endParaRPr lang="zh-CN" altLang="en-US" dirty="0"/>
          </a:p>
          <a:p>
            <a:pPr lvl="2"/>
            <a:r>
              <a:rPr lang="en-US" altLang="zh-CN" dirty="0"/>
              <a:t>EX</a:t>
            </a:r>
            <a:r>
              <a:rPr lang="zh-CN" altLang="en-US" dirty="0"/>
              <a:t>阶段延迟成为最大延迟</a:t>
            </a:r>
            <a:endParaRPr lang="en-US" altLang="zh-CN" dirty="0"/>
          </a:p>
        </p:txBody>
      </p:sp>
      <p:graphicFrame>
        <p:nvGraphicFramePr>
          <p:cNvPr id="12" name="Group 4"/>
          <p:cNvGraphicFramePr>
            <a:graphicFrameLocks noGrp="1"/>
          </p:cNvGraphicFramePr>
          <p:nvPr>
            <p:custDataLst>
              <p:tags r:id="rId1"/>
            </p:custDataLst>
          </p:nvPr>
        </p:nvGraphicFramePr>
        <p:xfrm>
          <a:off x="793750" y="4583891"/>
          <a:ext cx="5147945" cy="1040130"/>
        </p:xfrm>
        <a:graphic>
          <a:graphicData uri="http://schemas.openxmlformats.org/drawingml/2006/table">
            <a:tbl>
              <a:tblPr/>
              <a:tblGrid>
                <a:gridCol w="828040">
                  <a:extLst>
                    <a:ext uri="{9D8B030D-6E8A-4147-A177-3AD203B41FA5}">
                      <a16:colId xmlns:a16="http://schemas.microsoft.com/office/drawing/2014/main" val="20000"/>
                    </a:ext>
                  </a:extLst>
                </a:gridCol>
                <a:gridCol w="1115695">
                  <a:extLst>
                    <a:ext uri="{9D8B030D-6E8A-4147-A177-3AD203B41FA5}">
                      <a16:colId xmlns:a16="http://schemas.microsoft.com/office/drawing/2014/main" val="20001"/>
                    </a:ext>
                  </a:extLst>
                </a:gridCol>
                <a:gridCol w="1008380">
                  <a:extLst>
                    <a:ext uri="{9D8B030D-6E8A-4147-A177-3AD203B41FA5}">
                      <a16:colId xmlns:a16="http://schemas.microsoft.com/office/drawing/2014/main" val="20002"/>
                    </a:ext>
                  </a:extLst>
                </a:gridCol>
                <a:gridCol w="1080135">
                  <a:extLst>
                    <a:ext uri="{9D8B030D-6E8A-4147-A177-3AD203B41FA5}">
                      <a16:colId xmlns:a16="http://schemas.microsoft.com/office/drawing/2014/main" val="20003"/>
                    </a:ext>
                  </a:extLst>
                </a:gridCol>
                <a:gridCol w="1115695">
                  <a:extLst>
                    <a:ext uri="{9D8B030D-6E8A-4147-A177-3AD203B41FA5}">
                      <a16:colId xmlns:a16="http://schemas.microsoft.com/office/drawing/2014/main" val="20004"/>
                    </a:ext>
                  </a:extLst>
                </a:gridCol>
              </a:tblGrid>
              <a:tr h="640080">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1" i="0" u="none" strike="noStrike" cap="none" normalizeH="0" baseline="0" dirty="0" err="1">
                          <a:ln>
                            <a:noFill/>
                          </a:ln>
                          <a:solidFill>
                            <a:schemeClr val="tx1"/>
                          </a:solidFill>
                          <a:effectLst/>
                          <a:latin typeface="Arial" panose="020B0604020202020204" pitchFamily="34" charset="0"/>
                        </a:rPr>
                        <a:t>Instr</a:t>
                      </a:r>
                      <a:r>
                        <a:rPr kumimoji="0" lang="en-US" sz="1800" b="1" i="0" u="none" strike="noStrike" cap="none" normalizeH="0" baseline="0" dirty="0">
                          <a:ln>
                            <a:noFill/>
                          </a:ln>
                          <a:solidFill>
                            <a:schemeClr val="tx1"/>
                          </a:solidFill>
                          <a:effectLst/>
                          <a:latin typeface="Arial" panose="020B0604020202020204" pitchFamily="34" charset="0"/>
                        </a:rPr>
                        <a:t> fetch</a:t>
                      </a:r>
                      <a:endParaRPr kumimoji="0" lang="en-AU" sz="1800" b="1" i="0" u="none" strike="noStrike" cap="none" normalizeH="0" baseline="0" dirty="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1" i="0" u="none" strike="noStrike" cap="none" normalizeH="0" baseline="0" dirty="0">
                          <a:ln>
                            <a:noFill/>
                          </a:ln>
                          <a:solidFill>
                            <a:schemeClr val="tx1"/>
                          </a:solidFill>
                          <a:effectLst/>
                          <a:latin typeface="Arial" panose="020B0604020202020204" pitchFamily="34" charset="0"/>
                        </a:rPr>
                        <a:t>Register read</a:t>
                      </a:r>
                      <a:endParaRPr kumimoji="0" lang="en-AU" sz="1800" b="1" i="0" u="none" strike="noStrike" cap="none" normalizeH="0" baseline="0" dirty="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1" i="0" u="none" strike="noStrike" cap="none" normalizeH="0" baseline="0" dirty="0">
                          <a:ln>
                            <a:noFill/>
                          </a:ln>
                          <a:solidFill>
                            <a:schemeClr val="tx1"/>
                          </a:solidFill>
                          <a:effectLst/>
                          <a:latin typeface="Arial" panose="020B0604020202020204" pitchFamily="34" charset="0"/>
                        </a:rPr>
                        <a:t>ALU op</a:t>
                      </a:r>
                      <a:endParaRPr kumimoji="0" lang="en-AU" sz="1800" b="1" i="0" u="none" strike="noStrike" cap="none" normalizeH="0" baseline="0" dirty="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1" i="0" u="none" strike="noStrike" cap="none" normalizeH="0" baseline="0" dirty="0">
                          <a:ln>
                            <a:noFill/>
                          </a:ln>
                          <a:solidFill>
                            <a:schemeClr val="tx1"/>
                          </a:solidFill>
                          <a:effectLst/>
                          <a:latin typeface="Arial" panose="020B0604020202020204" pitchFamily="34" charset="0"/>
                        </a:rPr>
                        <a:t>Memory access</a:t>
                      </a:r>
                      <a:endParaRPr kumimoji="0" lang="en-AU" sz="1800" b="1" i="0" u="none" strike="noStrike" cap="none" normalizeH="0" baseline="0" dirty="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1" i="0" u="none" strike="noStrike" cap="none" normalizeH="0" baseline="0" dirty="0">
                          <a:ln>
                            <a:noFill/>
                          </a:ln>
                          <a:solidFill>
                            <a:schemeClr val="tx1"/>
                          </a:solidFill>
                          <a:effectLst/>
                          <a:latin typeface="Arial" panose="020B0604020202020204" pitchFamily="34" charset="0"/>
                        </a:rPr>
                        <a:t>Register write</a:t>
                      </a:r>
                      <a:endParaRPr kumimoji="0" lang="en-AU" sz="1800" b="1" i="0" u="none" strike="noStrike" cap="none" normalizeH="0" baseline="0" dirty="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400050">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dirty="0" err="1">
                          <a:ln>
                            <a:noFill/>
                          </a:ln>
                          <a:solidFill>
                            <a:schemeClr val="tx1"/>
                          </a:solidFill>
                          <a:effectLst/>
                          <a:latin typeface="Arial" panose="020B0604020202020204" pitchFamily="34" charset="0"/>
                        </a:rPr>
                        <a:t>200ps</a:t>
                      </a:r>
                      <a:endParaRPr kumimoji="0" lang="en-AU" sz="1800" b="0" i="0" u="none" strike="noStrike" cap="none" normalizeH="0" baseline="0" dirty="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a:ln>
                            <a:noFill/>
                          </a:ln>
                          <a:solidFill>
                            <a:schemeClr val="tx1"/>
                          </a:solidFill>
                          <a:effectLst/>
                          <a:latin typeface="Arial" panose="020B0604020202020204" pitchFamily="34" charset="0"/>
                        </a:rPr>
                        <a:t>100 ps</a:t>
                      </a:r>
                      <a:endParaRPr kumimoji="0" lang="en-AU" sz="18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dirty="0" err="1">
                          <a:ln>
                            <a:noFill/>
                          </a:ln>
                          <a:solidFill>
                            <a:schemeClr val="tx1"/>
                          </a:solidFill>
                          <a:effectLst/>
                          <a:latin typeface="Arial" panose="020B0604020202020204" pitchFamily="34" charset="0"/>
                        </a:rPr>
                        <a:t>200ps</a:t>
                      </a:r>
                      <a:endParaRPr kumimoji="0" lang="en-AU" sz="1800" b="0" i="0" u="none" strike="noStrike" cap="none" normalizeH="0" baseline="0" dirty="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a:ln>
                            <a:noFill/>
                          </a:ln>
                          <a:solidFill>
                            <a:schemeClr val="tx1"/>
                          </a:solidFill>
                          <a:effectLst/>
                          <a:latin typeface="Arial" panose="020B0604020202020204" pitchFamily="34" charset="0"/>
                        </a:rPr>
                        <a:t>200ps</a:t>
                      </a:r>
                      <a:endParaRPr kumimoji="0" lang="en-AU" sz="18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dirty="0">
                          <a:ln>
                            <a:noFill/>
                          </a:ln>
                          <a:solidFill>
                            <a:schemeClr val="tx1"/>
                          </a:solidFill>
                          <a:effectLst/>
                          <a:latin typeface="Arial" panose="020B0604020202020204" pitchFamily="34" charset="0"/>
                        </a:rPr>
                        <a:t>100 </a:t>
                      </a:r>
                      <a:r>
                        <a:rPr kumimoji="0" lang="en-US" sz="1800" b="0" i="0" u="none" strike="noStrike" cap="none" normalizeH="0" baseline="0" dirty="0" err="1">
                          <a:ln>
                            <a:noFill/>
                          </a:ln>
                          <a:solidFill>
                            <a:schemeClr val="tx1"/>
                          </a:solidFill>
                          <a:effectLst/>
                          <a:latin typeface="Arial" panose="020B0604020202020204" pitchFamily="34" charset="0"/>
                        </a:rPr>
                        <a:t>ps</a:t>
                      </a:r>
                      <a:endParaRPr kumimoji="0" lang="en-AU" sz="1800" b="0" i="0" u="none" strike="noStrike" cap="none" normalizeH="0" baseline="0" dirty="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bl>
          </a:graphicData>
        </a:graphic>
      </p:graphicFrame>
      <p:sp>
        <p:nvSpPr>
          <p:cNvPr id="13" name="TextBox 12"/>
          <p:cNvSpPr txBox="1"/>
          <p:nvPr/>
        </p:nvSpPr>
        <p:spPr>
          <a:xfrm>
            <a:off x="793751" y="4151843"/>
            <a:ext cx="1691680" cy="40335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square" lIns="36000" tIns="36000" rIns="36000" bIns="36000" rtlCol="0" anchor="ctr">
            <a:noAutofit/>
          </a:bodyPr>
          <a:lstStyle/>
          <a:p>
            <a:pPr algn="just" fontAlgn="ctr">
              <a:buSzPct val="50000"/>
            </a:pPr>
            <a:r>
              <a:rPr lang="zh-CN" altLang="en-US" dirty="0">
                <a:solidFill>
                  <a:schemeClr val="tx1"/>
                </a:solidFill>
                <a:latin typeface="黑体" panose="02010609060101010101" pitchFamily="49" charset="-122"/>
                <a:ea typeface="黑体" panose="02010609060101010101" pitchFamily="49" charset="-122"/>
              </a:rPr>
              <a:t>前面</a:t>
            </a:r>
            <a:r>
              <a:rPr lang="en-US" altLang="zh-CN" dirty="0" err="1">
                <a:solidFill>
                  <a:schemeClr val="tx1"/>
                </a:solidFill>
                <a:latin typeface="黑体" panose="02010609060101010101" pitchFamily="49" charset="-122"/>
                <a:ea typeface="黑体" panose="02010609060101010101" pitchFamily="49" charset="-122"/>
              </a:rPr>
              <a:t>PPT</a:t>
            </a:r>
            <a:r>
              <a:rPr lang="zh-CN" altLang="en-US" dirty="0">
                <a:solidFill>
                  <a:schemeClr val="tx1"/>
                </a:solidFill>
                <a:latin typeface="黑体" panose="02010609060101010101" pitchFamily="49" charset="-122"/>
                <a:ea typeface="黑体" panose="02010609060101010101" pitchFamily="49" charset="-122"/>
              </a:rPr>
              <a:t>的数据</a:t>
            </a:r>
            <a:endParaRPr lang="en-US" altLang="zh-CN" dirty="0">
              <a:solidFill>
                <a:schemeClr val="tx1"/>
              </a:solidFill>
              <a:latin typeface="黑体" panose="02010609060101010101" pitchFamily="49" charset="-122"/>
              <a:ea typeface="黑体" panose="02010609060101010101" pitchFamily="49" charset="-122"/>
            </a:endParaRPr>
          </a:p>
        </p:txBody>
      </p:sp>
      <p:sp>
        <p:nvSpPr>
          <p:cNvPr id="9" name="圆角矩形 8"/>
          <p:cNvSpPr/>
          <p:nvPr/>
        </p:nvSpPr>
        <p:spPr>
          <a:xfrm>
            <a:off x="7435822" y="1025560"/>
            <a:ext cx="3960000" cy="1476000"/>
          </a:xfrm>
          <a:prstGeom prst="roundRect">
            <a:avLst>
              <a:gd name="adj" fmla="val 8721"/>
            </a:avLst>
          </a:prstGeom>
          <a:ln w="57150">
            <a:solidFill>
              <a:srgbClr val="FF9900"/>
            </a:solidFill>
          </a:ln>
        </p:spPr>
        <p:style>
          <a:lnRef idx="2">
            <a:schemeClr val="accent6"/>
          </a:lnRef>
          <a:fillRef idx="1">
            <a:schemeClr val="lt1"/>
          </a:fillRef>
          <a:effectRef idx="0">
            <a:schemeClr val="accent6"/>
          </a:effectRef>
          <a:fontRef idx="minor">
            <a:schemeClr val="dk1"/>
          </a:fontRef>
        </p:style>
        <p:txBody>
          <a:bodyPr rtlCol="0" anchor="ctr"/>
          <a:lstStyle/>
          <a:p>
            <a:pPr indent="0" algn="just">
              <a:buNone/>
            </a:pPr>
            <a:r>
              <a:rPr lang="zh-CN" altLang="en-US" sz="2400" dirty="0">
                <a:latin typeface="黑体" panose="02010609060101010101" pitchFamily="49" charset="-122"/>
                <a:ea typeface="黑体" panose="02010609060101010101" pitchFamily="49" charset="-122"/>
              </a:rPr>
              <a:t>警惕：木桶原理！</a:t>
            </a:r>
            <a:endParaRPr lang="en-US" altLang="zh-CN" sz="2400" dirty="0">
              <a:latin typeface="黑体" panose="02010609060101010101" pitchFamily="49" charset="-122"/>
              <a:ea typeface="黑体" panose="02010609060101010101" pitchFamily="49" charset="-122"/>
            </a:endParaRPr>
          </a:p>
          <a:p>
            <a:pPr algn="just"/>
            <a:endParaRPr lang="zh-CN" altLang="en-US" sz="1200" dirty="0">
              <a:latin typeface="黑体" panose="02010609060101010101" pitchFamily="49" charset="-122"/>
              <a:ea typeface="黑体" panose="02010609060101010101" pitchFamily="49" charset="-122"/>
            </a:endParaRPr>
          </a:p>
          <a:p>
            <a:pPr indent="0" algn="just">
              <a:buNone/>
            </a:pPr>
            <a:r>
              <a:rPr lang="zh-CN" altLang="en-US" sz="2400" dirty="0">
                <a:latin typeface="黑体" panose="02010609060101010101" pitchFamily="49" charset="-122"/>
                <a:ea typeface="黑体" panose="02010609060101010101" pitchFamily="49" charset="-122"/>
              </a:rPr>
              <a:t>流水线各阶段延迟</a:t>
            </a:r>
            <a:r>
              <a:rPr lang="zh-CN" altLang="en-US" sz="2400" dirty="0">
                <a:solidFill>
                  <a:srgbClr val="FF0000"/>
                </a:solidFill>
                <a:latin typeface="黑体" panose="02010609060101010101" pitchFamily="49" charset="-122"/>
                <a:ea typeface="黑体" panose="02010609060101010101" pitchFamily="49" charset="-122"/>
              </a:rPr>
              <a:t>不均衡</a:t>
            </a:r>
            <a:r>
              <a:rPr lang="zh-CN" altLang="en-US" sz="2400" dirty="0">
                <a:latin typeface="黑体" panose="02010609060101010101" pitchFamily="49" charset="-122"/>
                <a:ea typeface="黑体" panose="02010609060101010101" pitchFamily="49" charset="-122"/>
              </a:rPr>
              <a:t>，将导致流水线</a:t>
            </a:r>
            <a:r>
              <a:rPr lang="zh-CN" altLang="en-US" sz="2400" dirty="0">
                <a:solidFill>
                  <a:srgbClr val="FF0000"/>
                </a:solidFill>
                <a:latin typeface="黑体" panose="02010609060101010101" pitchFamily="49" charset="-122"/>
                <a:ea typeface="黑体" panose="02010609060101010101" pitchFamily="49" charset="-122"/>
              </a:rPr>
              <a:t>性能严重下降</a:t>
            </a:r>
          </a:p>
        </p:txBody>
      </p:sp>
      <p:grpSp>
        <p:nvGrpSpPr>
          <p:cNvPr id="10" name="组合 9"/>
          <p:cNvGrpSpPr>
            <a:grpSpLocks noChangeAspect="1"/>
          </p:cNvGrpSpPr>
          <p:nvPr/>
        </p:nvGrpSpPr>
        <p:grpSpPr>
          <a:xfrm>
            <a:off x="7367878" y="3186693"/>
            <a:ext cx="4096412" cy="2747604"/>
            <a:chOff x="1331913" y="2446272"/>
            <a:chExt cx="6618287" cy="4439112"/>
          </a:xfrm>
        </p:grpSpPr>
        <p:pic>
          <p:nvPicPr>
            <p:cNvPr id="16" name="Picture 6" descr="f04-54-P374493-bottom"/>
            <p:cNvPicPr>
              <a:picLocks noChangeAspect="1" noChangeArrowheads="1"/>
            </p:cNvPicPr>
            <p:nvPr/>
          </p:nvPicPr>
          <p:blipFill>
            <a:blip r:embed="rId4"/>
            <a:srcRect b="4104"/>
            <a:stretch>
              <a:fillRect/>
            </a:stretch>
          </p:blipFill>
          <p:spPr bwMode="auto">
            <a:xfrm>
              <a:off x="1331913" y="2656284"/>
              <a:ext cx="6618287" cy="4229100"/>
            </a:xfrm>
            <a:prstGeom prst="rect">
              <a:avLst/>
            </a:prstGeom>
            <a:solidFill>
              <a:schemeClr val="bg1"/>
            </a:solidFill>
          </p:spPr>
        </p:pic>
        <p:grpSp>
          <p:nvGrpSpPr>
            <p:cNvPr id="18" name="组合 17"/>
            <p:cNvGrpSpPr/>
            <p:nvPr/>
          </p:nvGrpSpPr>
          <p:grpSpPr>
            <a:xfrm>
              <a:off x="3203848" y="2564904"/>
              <a:ext cx="3492000" cy="1800000"/>
              <a:chOff x="5292080" y="2636912"/>
              <a:chExt cx="2808312" cy="2412000"/>
            </a:xfrm>
          </p:grpSpPr>
          <p:cxnSp>
            <p:nvCxnSpPr>
              <p:cNvPr id="19" name="直接连接符 18"/>
              <p:cNvCxnSpPr/>
              <p:nvPr/>
            </p:nvCxnSpPr>
            <p:spPr>
              <a:xfrm flipV="1">
                <a:off x="8100392" y="2636912"/>
                <a:ext cx="0" cy="2412000"/>
              </a:xfrm>
              <a:prstGeom prst="line">
                <a:avLst/>
              </a:prstGeom>
              <a:ln w="28575">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5292080" y="2636912"/>
                <a:ext cx="2808000" cy="0"/>
              </a:xfrm>
              <a:prstGeom prst="line">
                <a:avLst/>
              </a:prstGeom>
              <a:ln w="28575">
                <a:solidFill>
                  <a:srgbClr val="FF0000"/>
                </a:solidFill>
                <a:prstDash val="dash"/>
              </a:ln>
            </p:spPr>
            <p:style>
              <a:lnRef idx="1">
                <a:schemeClr val="accent1"/>
              </a:lnRef>
              <a:fillRef idx="0">
                <a:schemeClr val="accent1"/>
              </a:fillRef>
              <a:effectRef idx="0">
                <a:schemeClr val="accent1"/>
              </a:effectRef>
              <a:fontRef idx="minor">
                <a:schemeClr val="tx1"/>
              </a:fontRef>
            </p:style>
          </p:cxnSp>
        </p:grpSp>
        <p:cxnSp>
          <p:nvCxnSpPr>
            <p:cNvPr id="21" name="直接连接符 20"/>
            <p:cNvCxnSpPr/>
            <p:nvPr/>
          </p:nvCxnSpPr>
          <p:spPr>
            <a:xfrm>
              <a:off x="3203848" y="2564904"/>
              <a:ext cx="0" cy="1440000"/>
            </a:xfrm>
            <a:prstGeom prst="line">
              <a:avLst/>
            </a:prstGeom>
            <a:ln w="28575">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3203848" y="2924944"/>
              <a:ext cx="396000" cy="0"/>
            </a:xfrm>
            <a:prstGeom prst="line">
              <a:avLst/>
            </a:prstGeom>
            <a:ln w="28575">
              <a:solidFill>
                <a:srgbClr val="FF0000"/>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a:off x="3203848" y="4005064"/>
              <a:ext cx="396000" cy="0"/>
            </a:xfrm>
            <a:prstGeom prst="line">
              <a:avLst/>
            </a:prstGeom>
            <a:ln w="28575">
              <a:solidFill>
                <a:srgbClr val="FF0000"/>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1726922" y="2446272"/>
              <a:ext cx="1170581" cy="653514"/>
            </a:xfrm>
            <a:prstGeom prst="rect">
              <a:avLst/>
            </a:prstGeom>
            <a:noFill/>
          </p:spPr>
          <p:txBody>
            <a:bodyPr wrap="none" rtlCol="0">
              <a:spAutoFit/>
            </a:bodyPr>
            <a:lstStyle/>
            <a:p>
              <a:pPr indent="0">
                <a:buNone/>
              </a:pPr>
              <a:r>
                <a:rPr lang="en-US" altLang="zh-CN" sz="2400" dirty="0">
                  <a:solidFill>
                    <a:srgbClr val="FF0000"/>
                  </a:solidFill>
                </a:rPr>
                <a:t>sub</a:t>
              </a:r>
              <a:endParaRPr lang="zh-CN" altLang="en-US" sz="2400" dirty="0">
                <a:solidFill>
                  <a:srgbClr val="FF0000"/>
                </a:solidFill>
              </a:endParaRPr>
            </a:p>
          </p:txBody>
        </p:sp>
        <p:sp>
          <p:nvSpPr>
            <p:cNvPr id="25" name="TextBox 24"/>
            <p:cNvSpPr txBox="1"/>
            <p:nvPr/>
          </p:nvSpPr>
          <p:spPr>
            <a:xfrm>
              <a:off x="5323953" y="2679302"/>
              <a:ext cx="814585" cy="653514"/>
            </a:xfrm>
            <a:prstGeom prst="rect">
              <a:avLst/>
            </a:prstGeom>
            <a:noFill/>
          </p:spPr>
          <p:txBody>
            <a:bodyPr wrap="none" rtlCol="0">
              <a:spAutoFit/>
            </a:bodyPr>
            <a:lstStyle/>
            <a:p>
              <a:pPr indent="0">
                <a:buNone/>
              </a:pPr>
              <a:r>
                <a:rPr lang="en-US" altLang="zh-CN" sz="2400" dirty="0" err="1">
                  <a:solidFill>
                    <a:srgbClr val="FF0000"/>
                  </a:solidFill>
                </a:rPr>
                <a:t>lw</a:t>
              </a:r>
              <a:endParaRPr lang="zh-CN" altLang="en-US" sz="2400" dirty="0">
                <a:solidFill>
                  <a:srgbClr val="FF0000"/>
                </a:solidFill>
              </a:endParaRPr>
            </a:p>
          </p:txBody>
        </p:sp>
        <p:sp>
          <p:nvSpPr>
            <p:cNvPr id="26" name="矩形 25"/>
            <p:cNvSpPr/>
            <p:nvPr/>
          </p:nvSpPr>
          <p:spPr>
            <a:xfrm>
              <a:off x="2771800" y="2886811"/>
              <a:ext cx="144000" cy="306000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p:nvSpPr>
          <p:spPr>
            <a:xfrm>
              <a:off x="5128186" y="2872814"/>
              <a:ext cx="144000" cy="306000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0" y="273050"/>
            <a:ext cx="7010400" cy="371475"/>
          </a:xfrm>
        </p:spPr>
        <p:txBody>
          <a:bodyPr/>
          <a:lstStyle/>
          <a:p>
            <a:r>
              <a:rPr lang="zh-CN" altLang="en-US" dirty="0"/>
              <a:t>如何插入</a:t>
            </a:r>
            <a:r>
              <a:rPr lang="en-US" altLang="zh-CN" dirty="0" err="1"/>
              <a:t>NOP</a:t>
            </a:r>
            <a:r>
              <a:rPr lang="zh-CN" altLang="en-US" dirty="0"/>
              <a:t>指令？</a:t>
            </a:r>
          </a:p>
        </p:txBody>
      </p:sp>
      <p:sp>
        <p:nvSpPr>
          <p:cNvPr id="3" name="内容占位符 2"/>
          <p:cNvSpPr>
            <a:spLocks noGrp="1"/>
          </p:cNvSpPr>
          <p:nvPr>
            <p:ph idx="4294967295"/>
          </p:nvPr>
        </p:nvSpPr>
        <p:spPr>
          <a:xfrm>
            <a:off x="465455" y="1040130"/>
            <a:ext cx="10632440" cy="2151380"/>
          </a:xfrm>
        </p:spPr>
        <p:txBody>
          <a:bodyPr>
            <a:normAutofit/>
          </a:bodyPr>
          <a:lstStyle/>
          <a:p>
            <a:r>
              <a:rPr lang="zh-CN" altLang="en-US" dirty="0"/>
              <a:t>检测条件：</a:t>
            </a:r>
            <a:r>
              <a:rPr lang="en-US" altLang="zh-CN" dirty="0"/>
              <a:t>IF/ID</a:t>
            </a:r>
            <a:r>
              <a:rPr lang="zh-CN" altLang="en-US" dirty="0"/>
              <a:t>的前序是</a:t>
            </a:r>
            <a:r>
              <a:rPr lang="en-US" altLang="zh-CN" dirty="0" err="1"/>
              <a:t>lw</a:t>
            </a:r>
            <a:r>
              <a:rPr lang="zh-CN" altLang="en-US" dirty="0"/>
              <a:t>指令，并且</a:t>
            </a:r>
            <a:r>
              <a:rPr lang="en-US" altLang="zh-CN" dirty="0" err="1"/>
              <a:t>lw</a:t>
            </a:r>
            <a:r>
              <a:rPr lang="zh-CN" altLang="en-US" dirty="0"/>
              <a:t>的</a:t>
            </a:r>
            <a:r>
              <a:rPr lang="en-US" altLang="zh-CN" dirty="0" err="1"/>
              <a:t>rt</a:t>
            </a:r>
            <a:r>
              <a:rPr lang="zh-CN" altLang="en-US" dirty="0"/>
              <a:t>寄存器与</a:t>
            </a:r>
            <a:r>
              <a:rPr lang="en-US" altLang="zh-CN" dirty="0"/>
              <a:t>IF/ID</a:t>
            </a:r>
            <a:r>
              <a:rPr lang="zh-CN" altLang="en-US" dirty="0"/>
              <a:t>的</a:t>
            </a:r>
            <a:r>
              <a:rPr lang="en-US" altLang="zh-CN" dirty="0" err="1"/>
              <a:t>rs</a:t>
            </a:r>
            <a:r>
              <a:rPr lang="zh-CN" altLang="en-US" dirty="0"/>
              <a:t>或</a:t>
            </a:r>
            <a:r>
              <a:rPr lang="en-US" altLang="zh-CN" dirty="0" err="1"/>
              <a:t>rt</a:t>
            </a:r>
            <a:r>
              <a:rPr lang="zh-CN" altLang="en-US" dirty="0"/>
              <a:t>相同</a:t>
            </a:r>
            <a:endParaRPr lang="en-US" altLang="zh-CN" dirty="0"/>
          </a:p>
          <a:p>
            <a:r>
              <a:rPr lang="zh-CN" altLang="en-US" dirty="0"/>
              <a:t>执行动作：</a:t>
            </a:r>
            <a:endParaRPr lang="en-US" altLang="zh-CN" dirty="0"/>
          </a:p>
          <a:p>
            <a:pPr lvl="1"/>
            <a:r>
              <a:rPr lang="en-US" altLang="zh-CN" dirty="0">
                <a:sym typeface="Wingdings 2" panose="05020102010507070707"/>
              </a:rPr>
              <a:t></a:t>
            </a:r>
            <a:r>
              <a:rPr lang="zh-CN" altLang="en-US" dirty="0">
                <a:sym typeface="Wingdings 2" panose="05020102010507070707"/>
              </a:rPr>
              <a:t>冻结</a:t>
            </a:r>
            <a:r>
              <a:rPr lang="en-US" altLang="zh-CN" dirty="0"/>
              <a:t>IF/ID</a:t>
            </a:r>
            <a:r>
              <a:rPr lang="zh-CN" altLang="en-US" dirty="0"/>
              <a:t>：</a:t>
            </a:r>
            <a:r>
              <a:rPr lang="en-US" altLang="zh-CN" dirty="0"/>
              <a:t>sub</a:t>
            </a:r>
            <a:r>
              <a:rPr lang="zh-CN" altLang="en-US" dirty="0"/>
              <a:t>继续被保存</a:t>
            </a:r>
            <a:endParaRPr lang="en-US" altLang="zh-CN" dirty="0"/>
          </a:p>
          <a:p>
            <a:pPr lvl="1"/>
            <a:r>
              <a:rPr lang="en-US" altLang="zh-CN" dirty="0">
                <a:sym typeface="Wingdings 2" panose="05020102010507070707"/>
              </a:rPr>
              <a:t></a:t>
            </a:r>
            <a:r>
              <a:rPr lang="zh-CN" altLang="en-US" dirty="0">
                <a:sym typeface="Wingdings 2" panose="05020102010507070707"/>
              </a:rPr>
              <a:t>清除</a:t>
            </a:r>
            <a:r>
              <a:rPr lang="en-US" altLang="zh-CN" dirty="0">
                <a:sym typeface="Wingdings 2" panose="05020102010507070707"/>
              </a:rPr>
              <a:t>ID/EX</a:t>
            </a:r>
            <a:r>
              <a:rPr lang="zh-CN" altLang="en-US" dirty="0">
                <a:sym typeface="Wingdings 2" panose="05020102010507070707"/>
              </a:rPr>
              <a:t>：</a:t>
            </a:r>
            <a:r>
              <a:rPr lang="zh-CN" altLang="en-US" dirty="0"/>
              <a:t>指令全为</a:t>
            </a:r>
            <a:r>
              <a:rPr lang="en-US" altLang="zh-CN" dirty="0"/>
              <a:t>0</a:t>
            </a:r>
            <a:r>
              <a:rPr lang="zh-CN" altLang="en-US" dirty="0"/>
              <a:t>，等价于插入</a:t>
            </a:r>
            <a:r>
              <a:rPr lang="en-US" altLang="zh-CN" dirty="0" err="1"/>
              <a:t>NOP</a:t>
            </a:r>
            <a:endParaRPr lang="en-US" altLang="zh-CN" dirty="0"/>
          </a:p>
          <a:p>
            <a:pPr lvl="1"/>
            <a:r>
              <a:rPr lang="en-US" altLang="zh-CN" dirty="0">
                <a:sym typeface="Wingdings 2" panose="05020102010507070707"/>
              </a:rPr>
              <a:t></a:t>
            </a:r>
            <a:r>
              <a:rPr lang="zh-CN" altLang="en-US" dirty="0">
                <a:sym typeface="Wingdings 2" panose="05020102010507070707"/>
              </a:rPr>
              <a:t>禁止</a:t>
            </a:r>
            <a:r>
              <a:rPr lang="en-US" altLang="zh-CN" dirty="0">
                <a:sym typeface="Wingdings 2" panose="05020102010507070707"/>
              </a:rPr>
              <a:t>PC</a:t>
            </a:r>
            <a:r>
              <a:rPr lang="zh-CN" altLang="en-US" dirty="0">
                <a:sym typeface="Wingdings 2" panose="05020102010507070707"/>
              </a:rPr>
              <a:t>：防止</a:t>
            </a:r>
            <a:r>
              <a:rPr lang="en-US" altLang="zh-CN" dirty="0">
                <a:sym typeface="Wingdings 2" panose="05020102010507070707"/>
              </a:rPr>
              <a:t>PC</a:t>
            </a:r>
            <a:r>
              <a:rPr lang="zh-CN" altLang="en-US" dirty="0">
                <a:sym typeface="Wingdings 2" panose="05020102010507070707"/>
              </a:rPr>
              <a:t>继续计数，</a:t>
            </a:r>
            <a:r>
              <a:rPr lang="en-US" altLang="zh-CN" dirty="0">
                <a:sym typeface="Wingdings 2" panose="05020102010507070707"/>
              </a:rPr>
              <a:t>PC</a:t>
            </a:r>
            <a:r>
              <a:rPr lang="zh-CN" altLang="en-US" dirty="0">
                <a:sym typeface="Wingdings 2" panose="05020102010507070707"/>
              </a:rPr>
              <a:t>应保持为</a:t>
            </a:r>
            <a:r>
              <a:rPr lang="en-US" altLang="zh-CN" dirty="0" err="1">
                <a:sym typeface="Wingdings 2" panose="05020102010507070707"/>
              </a:rPr>
              <a:t>PC+4</a:t>
            </a:r>
            <a:endParaRPr lang="en-US" altLang="zh-CN" dirty="0"/>
          </a:p>
        </p:txBody>
      </p:sp>
      <p:pic>
        <p:nvPicPr>
          <p:cNvPr id="8" name="Picture 6" descr="f04-41-P374493"/>
          <p:cNvPicPr>
            <a:picLocks noChangeAspect="1" noChangeArrowheads="1"/>
          </p:cNvPicPr>
          <p:nvPr/>
        </p:nvPicPr>
        <p:blipFill>
          <a:blip r:embed="rId3"/>
          <a:srcRect/>
          <a:stretch>
            <a:fillRect/>
          </a:stretch>
        </p:blipFill>
        <p:spPr bwMode="auto">
          <a:xfrm>
            <a:off x="5337954" y="3626150"/>
            <a:ext cx="5760000" cy="2654848"/>
          </a:xfrm>
          <a:prstGeom prst="rect">
            <a:avLst/>
          </a:prstGeom>
          <a:solidFill>
            <a:schemeClr val="bg1"/>
          </a:solidFill>
        </p:spPr>
      </p:pic>
      <p:sp>
        <p:nvSpPr>
          <p:cNvPr id="9" name="TextBox 8"/>
          <p:cNvSpPr txBox="1"/>
          <p:nvPr/>
        </p:nvSpPr>
        <p:spPr>
          <a:xfrm>
            <a:off x="7085520" y="3587085"/>
            <a:ext cx="724535" cy="404495"/>
          </a:xfrm>
          <a:prstGeom prst="rect">
            <a:avLst/>
          </a:prstGeom>
          <a:noFill/>
        </p:spPr>
        <p:txBody>
          <a:bodyPr wrap="none" rtlCol="0">
            <a:spAutoFit/>
          </a:bodyPr>
          <a:lstStyle/>
          <a:p>
            <a:pPr indent="0">
              <a:buNone/>
            </a:pPr>
            <a:r>
              <a:rPr lang="en-US" altLang="zh-CN" sz="2400" dirty="0">
                <a:solidFill>
                  <a:srgbClr val="FF0000"/>
                </a:solidFill>
              </a:rPr>
              <a:t>sub</a:t>
            </a:r>
            <a:endParaRPr lang="zh-CN" altLang="en-US" sz="2400" dirty="0">
              <a:solidFill>
                <a:srgbClr val="FF0000"/>
              </a:solidFill>
            </a:endParaRPr>
          </a:p>
        </p:txBody>
      </p:sp>
      <p:sp>
        <p:nvSpPr>
          <p:cNvPr id="10" name="TextBox 9"/>
          <p:cNvSpPr txBox="1"/>
          <p:nvPr/>
        </p:nvSpPr>
        <p:spPr>
          <a:xfrm>
            <a:off x="8362290" y="3587085"/>
            <a:ext cx="504190" cy="404495"/>
          </a:xfrm>
          <a:prstGeom prst="rect">
            <a:avLst/>
          </a:prstGeom>
          <a:noFill/>
        </p:spPr>
        <p:txBody>
          <a:bodyPr wrap="none" rtlCol="0">
            <a:spAutoFit/>
          </a:bodyPr>
          <a:lstStyle/>
          <a:p>
            <a:pPr indent="0">
              <a:buNone/>
            </a:pPr>
            <a:r>
              <a:rPr lang="en-US" altLang="zh-CN" sz="2400" dirty="0" err="1">
                <a:solidFill>
                  <a:srgbClr val="00B050"/>
                </a:solidFill>
              </a:rPr>
              <a:t>lw</a:t>
            </a:r>
            <a:endParaRPr lang="zh-CN" altLang="en-US" sz="2400" dirty="0">
              <a:solidFill>
                <a:srgbClr val="00B050"/>
              </a:solidFill>
            </a:endParaRPr>
          </a:p>
        </p:txBody>
      </p:sp>
      <p:sp>
        <p:nvSpPr>
          <p:cNvPr id="11" name="TextBox 10"/>
          <p:cNvSpPr txBox="1"/>
          <p:nvPr/>
        </p:nvSpPr>
        <p:spPr>
          <a:xfrm>
            <a:off x="5265946" y="5056862"/>
            <a:ext cx="953770" cy="404495"/>
          </a:xfrm>
          <a:prstGeom prst="rect">
            <a:avLst/>
          </a:prstGeom>
          <a:noFill/>
        </p:spPr>
        <p:txBody>
          <a:bodyPr wrap="none" rtlCol="0">
            <a:spAutoFit/>
          </a:bodyPr>
          <a:lstStyle/>
          <a:p>
            <a:pPr indent="0">
              <a:buNone/>
            </a:pPr>
            <a:r>
              <a:rPr lang="en-US" altLang="zh-CN" sz="2400" dirty="0" err="1"/>
              <a:t>PC+4</a:t>
            </a:r>
            <a:endParaRPr lang="zh-CN" altLang="en-US" sz="2400" dirty="0"/>
          </a:p>
        </p:txBody>
      </p:sp>
      <p:sp>
        <p:nvSpPr>
          <p:cNvPr id="12" name="TextBox 11"/>
          <p:cNvSpPr txBox="1"/>
          <p:nvPr/>
        </p:nvSpPr>
        <p:spPr>
          <a:xfrm>
            <a:off x="6346066" y="5387285"/>
            <a:ext cx="724535" cy="404495"/>
          </a:xfrm>
          <a:prstGeom prst="rect">
            <a:avLst/>
          </a:prstGeom>
          <a:noFill/>
        </p:spPr>
        <p:txBody>
          <a:bodyPr wrap="none" rtlCol="0">
            <a:spAutoFit/>
          </a:bodyPr>
          <a:lstStyle/>
          <a:p>
            <a:pPr indent="0">
              <a:buNone/>
            </a:pPr>
            <a:r>
              <a:rPr lang="en-US" altLang="zh-CN" sz="2400" dirty="0"/>
              <a:t>and</a:t>
            </a:r>
            <a:endParaRPr lang="zh-CN" altLang="en-US" sz="2400" dirty="0"/>
          </a:p>
        </p:txBody>
      </p:sp>
      <p:graphicFrame>
        <p:nvGraphicFramePr>
          <p:cNvPr id="14" name="表格 13"/>
          <p:cNvGraphicFramePr>
            <a:graphicFrameLocks noGrp="1"/>
          </p:cNvGraphicFramePr>
          <p:nvPr>
            <p:custDataLst>
              <p:tags r:id="rId1"/>
            </p:custDataLst>
          </p:nvPr>
        </p:nvGraphicFramePr>
        <p:xfrm>
          <a:off x="1272235" y="3991729"/>
          <a:ext cx="2987675" cy="1897380"/>
        </p:xfrm>
        <a:graphic>
          <a:graphicData uri="http://schemas.openxmlformats.org/drawingml/2006/table">
            <a:tbl>
              <a:tblPr firstRow="1" bandRow="1">
                <a:tableStyleId>{5940675A-B579-460E-94D1-54222C63F5DA}</a:tableStyleId>
              </a:tblPr>
              <a:tblGrid>
                <a:gridCol w="504190">
                  <a:extLst>
                    <a:ext uri="{9D8B030D-6E8A-4147-A177-3AD203B41FA5}">
                      <a16:colId xmlns:a16="http://schemas.microsoft.com/office/drawing/2014/main" val="20000"/>
                    </a:ext>
                  </a:extLst>
                </a:gridCol>
                <a:gridCol w="2483485">
                  <a:extLst>
                    <a:ext uri="{9D8B030D-6E8A-4147-A177-3AD203B41FA5}">
                      <a16:colId xmlns:a16="http://schemas.microsoft.com/office/drawing/2014/main" val="20001"/>
                    </a:ext>
                  </a:extLst>
                </a:gridCol>
              </a:tblGrid>
              <a:tr h="316230">
                <a:tc>
                  <a:txBody>
                    <a:bodyPr/>
                    <a:lstStyle/>
                    <a:p>
                      <a:pPr algn="ctr"/>
                      <a:r>
                        <a:rPr lang="zh-CN" altLang="en-US" sz="1600" dirty="0">
                          <a:latin typeface="+mn-lt"/>
                          <a:ea typeface="黑体" panose="02010609060101010101" pitchFamily="49" charset="-122"/>
                        </a:rPr>
                        <a:t>地址</a:t>
                      </a:r>
                      <a:endParaRPr lang="zh-CN" altLang="en-US" sz="1600" b="0" dirty="0">
                        <a:latin typeface="+mn-lt"/>
                        <a:ea typeface="黑体" panose="02010609060101010101" pitchFamily="49" charset="-122"/>
                        <a:cs typeface="Times New Roman" panose="02020603050405020304" pitchFamily="18" charset="0"/>
                      </a:endParaRPr>
                    </a:p>
                  </a:txBody>
                  <a:tcPr marL="0" marR="0" marT="36000" marB="3600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zh-CN" altLang="en-US" sz="1600" dirty="0">
                          <a:latin typeface="+mn-lt"/>
                          <a:ea typeface="黑体" panose="02010609060101010101" pitchFamily="49" charset="-122"/>
                        </a:rPr>
                        <a:t>指令</a:t>
                      </a:r>
                      <a:endParaRPr lang="zh-CN" altLang="en-US" sz="1600" b="0" dirty="0">
                        <a:latin typeface="+mn-lt"/>
                        <a:ea typeface="黑体" panose="02010609060101010101" pitchFamily="49" charset="-122"/>
                        <a:cs typeface="Times New Roman" panose="02020603050405020304" pitchFamily="18" charset="0"/>
                      </a:endParaRPr>
                    </a:p>
                  </a:txBody>
                  <a:tcPr marL="0" marR="0" marT="36000" marB="3600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316230">
                <a:tc>
                  <a:txBody>
                    <a:bodyPr/>
                    <a:lstStyle/>
                    <a:p>
                      <a:pPr algn="ctr"/>
                      <a:r>
                        <a:rPr lang="en-US" altLang="zh-CN" sz="1600" dirty="0">
                          <a:latin typeface="+mn-lt"/>
                          <a:ea typeface="黑体" panose="02010609060101010101" pitchFamily="49" charset="-122"/>
                        </a:rPr>
                        <a:t>0</a:t>
                      </a:r>
                      <a:endParaRPr lang="zh-CN" altLang="en-US" sz="1600" dirty="0">
                        <a:latin typeface="+mn-lt"/>
                        <a:ea typeface="黑体" panose="02010609060101010101" pitchFamily="49" charset="-122"/>
                        <a:cs typeface="Courier New" panose="02070309020205020404" pitchFamily="49" charset="0"/>
                      </a:endParaRPr>
                    </a:p>
                  </a:txBody>
                  <a:tcPr marL="0" marR="0" marT="36000" marB="3600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altLang="zh-CN" sz="1600" b="1" dirty="0" err="1">
                          <a:solidFill>
                            <a:srgbClr val="FF0000"/>
                          </a:solidFill>
                          <a:latin typeface="Courier New" panose="02070309020205020404" pitchFamily="49" charset="0"/>
                          <a:ea typeface="黑体" panose="02010609060101010101" pitchFamily="49" charset="-122"/>
                          <a:cs typeface="Courier New" panose="02070309020205020404" pitchFamily="49" charset="0"/>
                        </a:rPr>
                        <a:t>lw</a:t>
                      </a:r>
                      <a:r>
                        <a:rPr lang="en-US" altLang="zh-CN" sz="1600" b="1" dirty="0">
                          <a:latin typeface="Courier New" panose="02070309020205020404" pitchFamily="49" charset="0"/>
                          <a:ea typeface="黑体" panose="02010609060101010101" pitchFamily="49" charset="-122"/>
                          <a:cs typeface="Courier New" panose="02070309020205020404" pitchFamily="49" charset="0"/>
                        </a:rPr>
                        <a:t>  $</a:t>
                      </a:r>
                      <a:r>
                        <a:rPr lang="en-US" altLang="zh-CN" sz="1600" b="1" dirty="0" err="1">
                          <a:latin typeface="Courier New" panose="02070309020205020404" pitchFamily="49" charset="0"/>
                          <a:ea typeface="黑体" panose="02010609060101010101" pitchFamily="49" charset="-122"/>
                          <a:cs typeface="Courier New" panose="02070309020205020404" pitchFamily="49" charset="0"/>
                        </a:rPr>
                        <a:t>t0</a:t>
                      </a:r>
                      <a:r>
                        <a:rPr lang="en-US" altLang="zh-CN" sz="1600" b="1" dirty="0">
                          <a:latin typeface="Courier New" panose="02070309020205020404" pitchFamily="49" charset="0"/>
                          <a:ea typeface="黑体" panose="02010609060101010101" pitchFamily="49" charset="-122"/>
                          <a:cs typeface="Courier New" panose="02070309020205020404" pitchFamily="49" charset="0"/>
                        </a:rPr>
                        <a:t>, 0($</a:t>
                      </a:r>
                      <a:r>
                        <a:rPr lang="en-US" altLang="zh-CN" sz="1600" b="1" dirty="0" err="1">
                          <a:latin typeface="Courier New" panose="02070309020205020404" pitchFamily="49" charset="0"/>
                          <a:ea typeface="黑体" panose="02010609060101010101" pitchFamily="49" charset="-122"/>
                          <a:cs typeface="Courier New" panose="02070309020205020404" pitchFamily="49" charset="0"/>
                        </a:rPr>
                        <a:t>t1</a:t>
                      </a:r>
                      <a:r>
                        <a:rPr lang="en-US" altLang="zh-CN" sz="1600" b="1" dirty="0">
                          <a:latin typeface="Courier New" panose="02070309020205020404" pitchFamily="49" charset="0"/>
                          <a:ea typeface="黑体" panose="02010609060101010101" pitchFamily="49" charset="-122"/>
                          <a:cs typeface="Courier New" panose="02070309020205020404" pitchFamily="49" charset="0"/>
                        </a:rPr>
                        <a:t>)</a:t>
                      </a:r>
                    </a:p>
                  </a:txBody>
                  <a:tcPr marL="0" marR="0" marT="36000" marB="3600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316230">
                <a:tc>
                  <a:txBody>
                    <a:bodyPr/>
                    <a:lstStyle/>
                    <a:p>
                      <a:pPr algn="ctr"/>
                      <a:r>
                        <a:rPr lang="en-US" altLang="zh-CN" sz="1600" dirty="0">
                          <a:latin typeface="+mn-lt"/>
                          <a:ea typeface="黑体" panose="02010609060101010101" pitchFamily="49" charset="-122"/>
                        </a:rPr>
                        <a:t>4</a:t>
                      </a:r>
                      <a:endParaRPr lang="zh-CN" altLang="en-US" sz="1600" dirty="0">
                        <a:latin typeface="+mn-lt"/>
                        <a:ea typeface="黑体" panose="02010609060101010101" pitchFamily="49" charset="-122"/>
                        <a:cs typeface="Courier New" panose="02070309020205020404" pitchFamily="49" charset="0"/>
                      </a:endParaRPr>
                    </a:p>
                  </a:txBody>
                  <a:tcPr marL="0" marR="0" marT="36000" marB="3600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altLang="zh-CN" sz="1600" b="1" dirty="0">
                          <a:solidFill>
                            <a:srgbClr val="FF0000"/>
                          </a:solidFill>
                          <a:latin typeface="Courier New" panose="02070309020205020404" pitchFamily="49" charset="0"/>
                          <a:ea typeface="黑体" panose="02010609060101010101" pitchFamily="49" charset="-122"/>
                          <a:cs typeface="Courier New" panose="02070309020205020404" pitchFamily="49" charset="0"/>
                        </a:rPr>
                        <a:t>sub</a:t>
                      </a:r>
                      <a:r>
                        <a:rPr lang="en-US" altLang="zh-CN" sz="1600" b="1" dirty="0">
                          <a:latin typeface="Courier New" panose="02070309020205020404" pitchFamily="49" charset="0"/>
                          <a:ea typeface="黑体" panose="02010609060101010101" pitchFamily="49" charset="-122"/>
                          <a:cs typeface="Courier New" panose="02070309020205020404" pitchFamily="49" charset="0"/>
                        </a:rPr>
                        <a:t> $</a:t>
                      </a:r>
                      <a:r>
                        <a:rPr lang="en-US" altLang="zh-CN" sz="1600" b="1" dirty="0" err="1">
                          <a:latin typeface="Courier New" panose="02070309020205020404" pitchFamily="49" charset="0"/>
                          <a:ea typeface="黑体" panose="02010609060101010101" pitchFamily="49" charset="-122"/>
                          <a:cs typeface="Courier New" panose="02070309020205020404" pitchFamily="49" charset="0"/>
                        </a:rPr>
                        <a:t>t3</a:t>
                      </a:r>
                      <a:r>
                        <a:rPr lang="en-US" altLang="zh-CN" sz="1600" b="1" dirty="0">
                          <a:latin typeface="Courier New" panose="02070309020205020404" pitchFamily="49" charset="0"/>
                          <a:ea typeface="黑体" panose="02010609060101010101" pitchFamily="49" charset="-122"/>
                          <a:cs typeface="Courier New" panose="02070309020205020404" pitchFamily="49" charset="0"/>
                        </a:rPr>
                        <a:t>, $</a:t>
                      </a:r>
                      <a:r>
                        <a:rPr lang="en-US" altLang="zh-CN" sz="1600" b="1" dirty="0" err="1">
                          <a:latin typeface="Courier New" panose="02070309020205020404" pitchFamily="49" charset="0"/>
                          <a:ea typeface="黑体" panose="02010609060101010101" pitchFamily="49" charset="-122"/>
                          <a:cs typeface="Courier New" panose="02070309020205020404" pitchFamily="49" charset="0"/>
                        </a:rPr>
                        <a:t>t0</a:t>
                      </a:r>
                      <a:r>
                        <a:rPr lang="en-US" altLang="zh-CN" sz="1600" b="1" dirty="0">
                          <a:latin typeface="Courier New" panose="02070309020205020404" pitchFamily="49" charset="0"/>
                          <a:ea typeface="黑体" panose="02010609060101010101" pitchFamily="49" charset="-122"/>
                          <a:cs typeface="Courier New" panose="02070309020205020404" pitchFamily="49" charset="0"/>
                        </a:rPr>
                        <a:t>, $</a:t>
                      </a:r>
                      <a:r>
                        <a:rPr lang="en-US" altLang="zh-CN" sz="1600" b="1" dirty="0" err="1">
                          <a:latin typeface="Courier New" panose="02070309020205020404" pitchFamily="49" charset="0"/>
                          <a:ea typeface="黑体" panose="02010609060101010101" pitchFamily="49" charset="-122"/>
                          <a:cs typeface="Courier New" panose="02070309020205020404" pitchFamily="49" charset="0"/>
                        </a:rPr>
                        <a:t>t2</a:t>
                      </a:r>
                      <a:endParaRPr lang="zh-CN" altLang="en-US" sz="1600" b="1" dirty="0">
                        <a:latin typeface="Courier New" panose="02070309020205020404" pitchFamily="49" charset="0"/>
                        <a:ea typeface="黑体" panose="02010609060101010101" pitchFamily="49" charset="-122"/>
                        <a:cs typeface="Courier New" panose="02070309020205020404" pitchFamily="49" charset="0"/>
                      </a:endParaRPr>
                    </a:p>
                  </a:txBody>
                  <a:tcPr marL="0" marR="0" marT="36000" marB="3600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316230">
                <a:tc>
                  <a:txBody>
                    <a:bodyPr/>
                    <a:lstStyle/>
                    <a:p>
                      <a:pPr algn="ctr"/>
                      <a:r>
                        <a:rPr lang="en-US" altLang="zh-CN" sz="1600" dirty="0">
                          <a:latin typeface="+mn-lt"/>
                          <a:ea typeface="黑体" panose="02010609060101010101" pitchFamily="49" charset="-122"/>
                        </a:rPr>
                        <a:t>8</a:t>
                      </a:r>
                      <a:endParaRPr lang="zh-CN" altLang="en-US" sz="1600" dirty="0">
                        <a:latin typeface="+mn-lt"/>
                        <a:ea typeface="黑体" panose="02010609060101010101" pitchFamily="49" charset="-122"/>
                        <a:cs typeface="Courier New" panose="02070309020205020404" pitchFamily="49" charset="0"/>
                      </a:endParaRPr>
                    </a:p>
                  </a:txBody>
                  <a:tcPr marL="0" marR="0" marT="36000" marB="3600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altLang="zh-CN" sz="1600" b="1" dirty="0">
                          <a:solidFill>
                            <a:srgbClr val="00B050"/>
                          </a:solidFill>
                          <a:latin typeface="Courier New" panose="02070309020205020404" pitchFamily="49" charset="0"/>
                          <a:ea typeface="黑体" panose="02010609060101010101" pitchFamily="49" charset="-122"/>
                          <a:cs typeface="Courier New" panose="02070309020205020404" pitchFamily="49" charset="0"/>
                        </a:rPr>
                        <a:t>and</a:t>
                      </a:r>
                      <a:r>
                        <a:rPr lang="en-US" altLang="zh-CN" sz="1600" b="1" dirty="0">
                          <a:latin typeface="Courier New" panose="02070309020205020404" pitchFamily="49" charset="0"/>
                          <a:ea typeface="黑体" panose="02010609060101010101" pitchFamily="49" charset="-122"/>
                          <a:cs typeface="Courier New" panose="02070309020205020404" pitchFamily="49" charset="0"/>
                        </a:rPr>
                        <a:t> $</a:t>
                      </a:r>
                      <a:r>
                        <a:rPr lang="en-US" altLang="zh-CN" sz="1600" b="1" dirty="0" err="1">
                          <a:latin typeface="Courier New" panose="02070309020205020404" pitchFamily="49" charset="0"/>
                          <a:ea typeface="黑体" panose="02010609060101010101" pitchFamily="49" charset="-122"/>
                          <a:cs typeface="Courier New" panose="02070309020205020404" pitchFamily="49" charset="0"/>
                        </a:rPr>
                        <a:t>t5</a:t>
                      </a:r>
                      <a:r>
                        <a:rPr lang="en-US" altLang="zh-CN" sz="1600" b="1" dirty="0">
                          <a:latin typeface="Courier New" panose="02070309020205020404" pitchFamily="49" charset="0"/>
                          <a:ea typeface="黑体" panose="02010609060101010101" pitchFamily="49" charset="-122"/>
                          <a:cs typeface="Courier New" panose="02070309020205020404" pitchFamily="49" charset="0"/>
                        </a:rPr>
                        <a:t>, $</a:t>
                      </a:r>
                      <a:r>
                        <a:rPr lang="en-US" altLang="zh-CN" sz="1600" b="1" dirty="0" err="1">
                          <a:latin typeface="Courier New" panose="02070309020205020404" pitchFamily="49" charset="0"/>
                          <a:ea typeface="黑体" panose="02010609060101010101" pitchFamily="49" charset="-122"/>
                          <a:cs typeface="Courier New" panose="02070309020205020404" pitchFamily="49" charset="0"/>
                        </a:rPr>
                        <a:t>t0</a:t>
                      </a:r>
                      <a:r>
                        <a:rPr lang="en-US" altLang="zh-CN" sz="1600" b="1" dirty="0">
                          <a:latin typeface="Courier New" panose="02070309020205020404" pitchFamily="49" charset="0"/>
                          <a:ea typeface="黑体" panose="02010609060101010101" pitchFamily="49" charset="-122"/>
                          <a:cs typeface="Courier New" panose="02070309020205020404" pitchFamily="49" charset="0"/>
                        </a:rPr>
                        <a:t>, $</a:t>
                      </a:r>
                      <a:r>
                        <a:rPr lang="en-US" altLang="zh-CN" sz="1600" b="1" dirty="0" err="1">
                          <a:latin typeface="Courier New" panose="02070309020205020404" pitchFamily="49" charset="0"/>
                          <a:ea typeface="黑体" panose="02010609060101010101" pitchFamily="49" charset="-122"/>
                          <a:cs typeface="Courier New" panose="02070309020205020404" pitchFamily="49" charset="0"/>
                        </a:rPr>
                        <a:t>t4</a:t>
                      </a:r>
                      <a:endParaRPr lang="en-US" altLang="zh-CN" sz="1600" b="1" dirty="0">
                        <a:latin typeface="Courier New" panose="02070309020205020404" pitchFamily="49" charset="0"/>
                        <a:ea typeface="黑体" panose="02010609060101010101" pitchFamily="49" charset="-122"/>
                        <a:cs typeface="Courier New" panose="02070309020205020404" pitchFamily="49" charset="0"/>
                      </a:endParaRPr>
                    </a:p>
                  </a:txBody>
                  <a:tcPr marL="0" marR="0" marT="36000" marB="3600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316230">
                <a:tc>
                  <a:txBody>
                    <a:bodyPr/>
                    <a:lstStyle/>
                    <a:p>
                      <a:pPr algn="ctr"/>
                      <a:r>
                        <a:rPr lang="en-US" altLang="zh-CN" sz="1600" dirty="0">
                          <a:latin typeface="+mn-lt"/>
                          <a:ea typeface="黑体" panose="02010609060101010101" pitchFamily="49" charset="-122"/>
                        </a:rPr>
                        <a:t>12</a:t>
                      </a:r>
                      <a:endParaRPr lang="zh-CN" altLang="en-US" sz="1600" dirty="0">
                        <a:latin typeface="+mn-lt"/>
                        <a:ea typeface="黑体" panose="02010609060101010101" pitchFamily="49" charset="-122"/>
                        <a:cs typeface="Courier New" panose="02070309020205020404" pitchFamily="49" charset="0"/>
                      </a:endParaRPr>
                    </a:p>
                  </a:txBody>
                  <a:tcPr marL="0" marR="0" marT="36000" marB="3600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altLang="zh-CN" sz="1600" b="1" dirty="0">
                          <a:latin typeface="Courier New" panose="02070309020205020404" pitchFamily="49" charset="0"/>
                          <a:ea typeface="黑体" panose="02010609060101010101" pitchFamily="49" charset="-122"/>
                          <a:cs typeface="Courier New" panose="02070309020205020404" pitchFamily="49" charset="0"/>
                        </a:rPr>
                        <a:t>or  $</a:t>
                      </a:r>
                      <a:r>
                        <a:rPr lang="en-US" altLang="zh-CN" sz="1600" b="1" dirty="0" err="1">
                          <a:latin typeface="Courier New" panose="02070309020205020404" pitchFamily="49" charset="0"/>
                          <a:ea typeface="黑体" panose="02010609060101010101" pitchFamily="49" charset="-122"/>
                          <a:cs typeface="Courier New" panose="02070309020205020404" pitchFamily="49" charset="0"/>
                        </a:rPr>
                        <a:t>t7</a:t>
                      </a:r>
                      <a:r>
                        <a:rPr lang="en-US" altLang="zh-CN" sz="1600" b="1" dirty="0">
                          <a:latin typeface="Courier New" panose="02070309020205020404" pitchFamily="49" charset="0"/>
                          <a:ea typeface="黑体" panose="02010609060101010101" pitchFamily="49" charset="-122"/>
                          <a:cs typeface="Courier New" panose="02070309020205020404" pitchFamily="49" charset="0"/>
                        </a:rPr>
                        <a:t>, $</a:t>
                      </a:r>
                      <a:r>
                        <a:rPr lang="en-US" altLang="zh-CN" sz="1600" b="1" dirty="0" err="1">
                          <a:latin typeface="Courier New" panose="02070309020205020404" pitchFamily="49" charset="0"/>
                          <a:ea typeface="黑体" panose="02010609060101010101" pitchFamily="49" charset="-122"/>
                          <a:cs typeface="Courier New" panose="02070309020205020404" pitchFamily="49" charset="0"/>
                        </a:rPr>
                        <a:t>t0</a:t>
                      </a:r>
                      <a:r>
                        <a:rPr lang="en-US" altLang="zh-CN" sz="1600" b="1" dirty="0">
                          <a:latin typeface="Courier New" panose="02070309020205020404" pitchFamily="49" charset="0"/>
                          <a:ea typeface="黑体" panose="02010609060101010101" pitchFamily="49" charset="-122"/>
                          <a:cs typeface="Courier New" panose="02070309020205020404" pitchFamily="49" charset="0"/>
                        </a:rPr>
                        <a:t>, $</a:t>
                      </a:r>
                      <a:r>
                        <a:rPr lang="en-US" altLang="zh-CN" sz="1600" b="1" dirty="0" err="1">
                          <a:latin typeface="Courier New" panose="02070309020205020404" pitchFamily="49" charset="0"/>
                          <a:ea typeface="黑体" panose="02010609060101010101" pitchFamily="49" charset="-122"/>
                          <a:cs typeface="Courier New" panose="02070309020205020404" pitchFamily="49" charset="0"/>
                        </a:rPr>
                        <a:t>t6</a:t>
                      </a:r>
                      <a:endParaRPr lang="en-US" altLang="zh-CN" sz="1600" b="1" dirty="0">
                        <a:latin typeface="Courier New" panose="02070309020205020404" pitchFamily="49" charset="0"/>
                        <a:ea typeface="黑体" panose="02010609060101010101" pitchFamily="49" charset="-122"/>
                        <a:cs typeface="Courier New" panose="02070309020205020404" pitchFamily="49" charset="0"/>
                      </a:endParaRPr>
                    </a:p>
                  </a:txBody>
                  <a:tcPr marL="0" marR="0" marT="36000" marB="3600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316230">
                <a:tc>
                  <a:txBody>
                    <a:bodyPr/>
                    <a:lstStyle/>
                    <a:p>
                      <a:pPr algn="ctr"/>
                      <a:r>
                        <a:rPr lang="en-US" altLang="zh-CN" sz="1600" dirty="0">
                          <a:latin typeface="+mn-lt"/>
                          <a:ea typeface="黑体" panose="02010609060101010101" pitchFamily="49" charset="-122"/>
                          <a:cs typeface="Courier New" panose="02070309020205020404" pitchFamily="49" charset="0"/>
                        </a:rPr>
                        <a:t>16</a:t>
                      </a:r>
                      <a:endParaRPr lang="zh-CN" altLang="en-US" sz="1600" dirty="0">
                        <a:latin typeface="+mn-lt"/>
                        <a:ea typeface="黑体" panose="02010609060101010101" pitchFamily="49" charset="-122"/>
                        <a:cs typeface="Courier New" panose="02070309020205020404" pitchFamily="49" charset="0"/>
                      </a:endParaRPr>
                    </a:p>
                  </a:txBody>
                  <a:tcPr marL="0" marR="0" marT="36000" marB="3600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just" defTabSz="914400" rtl="0" eaLnBrk="1" fontAlgn="auto" latinLnBrk="0" hangingPunct="1">
                        <a:lnSpc>
                          <a:spcPct val="100000"/>
                        </a:lnSpc>
                        <a:spcBef>
                          <a:spcPts val="0"/>
                        </a:spcBef>
                        <a:spcAft>
                          <a:spcPts val="0"/>
                        </a:spcAft>
                        <a:buClrTx/>
                        <a:buSzTx/>
                        <a:buFontTx/>
                        <a:buNone/>
                        <a:defRPr/>
                      </a:pPr>
                      <a:r>
                        <a:rPr lang="en-US" altLang="zh-CN" sz="1600" b="1" dirty="0">
                          <a:latin typeface="Courier New" panose="02070309020205020404" pitchFamily="49" charset="0"/>
                          <a:ea typeface="黑体" panose="02010609060101010101" pitchFamily="49" charset="-122"/>
                          <a:cs typeface="Courier New" panose="02070309020205020404" pitchFamily="49" charset="0"/>
                        </a:rPr>
                        <a:t>add $</a:t>
                      </a:r>
                      <a:r>
                        <a:rPr lang="en-US" altLang="zh-CN" sz="1600" b="1" dirty="0" err="1">
                          <a:latin typeface="Courier New" panose="02070309020205020404" pitchFamily="49" charset="0"/>
                          <a:ea typeface="黑体" panose="02010609060101010101" pitchFamily="49" charset="-122"/>
                          <a:cs typeface="Courier New" panose="02070309020205020404" pitchFamily="49" charset="0"/>
                        </a:rPr>
                        <a:t>t1</a:t>
                      </a:r>
                      <a:r>
                        <a:rPr lang="en-US" altLang="zh-CN" sz="1600" b="1" dirty="0">
                          <a:latin typeface="Courier New" panose="02070309020205020404" pitchFamily="49" charset="0"/>
                          <a:ea typeface="黑体" panose="02010609060101010101" pitchFamily="49" charset="-122"/>
                          <a:cs typeface="Courier New" panose="02070309020205020404" pitchFamily="49" charset="0"/>
                        </a:rPr>
                        <a:t>, $</a:t>
                      </a:r>
                      <a:r>
                        <a:rPr lang="en-US" altLang="zh-CN" sz="1600" b="1" dirty="0" err="1">
                          <a:latin typeface="Courier New" panose="02070309020205020404" pitchFamily="49" charset="0"/>
                          <a:ea typeface="黑体" panose="02010609060101010101" pitchFamily="49" charset="-122"/>
                          <a:cs typeface="Courier New" panose="02070309020205020404" pitchFamily="49" charset="0"/>
                        </a:rPr>
                        <a:t>t2</a:t>
                      </a:r>
                      <a:r>
                        <a:rPr lang="en-US" altLang="zh-CN" sz="1600" b="1" dirty="0">
                          <a:latin typeface="Courier New" panose="02070309020205020404" pitchFamily="49" charset="0"/>
                          <a:ea typeface="黑体" panose="02010609060101010101" pitchFamily="49" charset="-122"/>
                          <a:cs typeface="Courier New" panose="02070309020205020404" pitchFamily="49" charset="0"/>
                        </a:rPr>
                        <a:t>, $</a:t>
                      </a:r>
                      <a:r>
                        <a:rPr lang="en-US" altLang="zh-CN" sz="1600" b="1" dirty="0" err="1">
                          <a:latin typeface="Courier New" panose="02070309020205020404" pitchFamily="49" charset="0"/>
                          <a:ea typeface="黑体" panose="02010609060101010101" pitchFamily="49" charset="-122"/>
                          <a:cs typeface="Courier New" panose="02070309020205020404" pitchFamily="49" charset="0"/>
                        </a:rPr>
                        <a:t>t3</a:t>
                      </a:r>
                      <a:endParaRPr lang="zh-CN" altLang="en-US" sz="1600" b="1" dirty="0">
                        <a:latin typeface="Courier New" panose="02070309020205020404" pitchFamily="49" charset="0"/>
                        <a:ea typeface="黑体" panose="02010609060101010101" pitchFamily="49" charset="-122"/>
                        <a:cs typeface="Courier New" panose="02070309020205020404" pitchFamily="49" charset="0"/>
                      </a:endParaRPr>
                    </a:p>
                  </a:txBody>
                  <a:tcPr marL="0" marR="0" marT="36000" marB="3600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bl>
          </a:graphicData>
        </a:graphic>
      </p:graphicFrame>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5715" y="313690"/>
            <a:ext cx="7010400" cy="371475"/>
          </a:xfrm>
        </p:spPr>
        <p:txBody>
          <a:bodyPr/>
          <a:lstStyle/>
          <a:p>
            <a:r>
              <a:rPr lang="zh-CN" altLang="en-US" dirty="0"/>
              <a:t>如何插入</a:t>
            </a:r>
            <a:r>
              <a:rPr lang="en-US" altLang="zh-CN" dirty="0" err="1"/>
              <a:t>NOP</a:t>
            </a:r>
            <a:r>
              <a:rPr lang="zh-CN" altLang="en-US" dirty="0"/>
              <a:t>指令？</a:t>
            </a:r>
          </a:p>
        </p:txBody>
      </p:sp>
      <p:pic>
        <p:nvPicPr>
          <p:cNvPr id="157" name="Picture 6" descr="f04-41-P374493"/>
          <p:cNvPicPr>
            <a:picLocks noChangeAspect="1" noChangeArrowheads="1"/>
          </p:cNvPicPr>
          <p:nvPr/>
        </p:nvPicPr>
        <p:blipFill>
          <a:blip r:embed="rId3"/>
          <a:srcRect/>
          <a:stretch>
            <a:fillRect/>
          </a:stretch>
        </p:blipFill>
        <p:spPr bwMode="auto">
          <a:xfrm>
            <a:off x="4871864" y="990176"/>
            <a:ext cx="5760000" cy="2654848"/>
          </a:xfrm>
          <a:prstGeom prst="rect">
            <a:avLst/>
          </a:prstGeom>
          <a:solidFill>
            <a:schemeClr val="bg1"/>
          </a:solidFill>
        </p:spPr>
      </p:pic>
      <p:sp>
        <p:nvSpPr>
          <p:cNvPr id="89" name="TextBox 88"/>
          <p:cNvSpPr txBox="1"/>
          <p:nvPr/>
        </p:nvSpPr>
        <p:spPr>
          <a:xfrm>
            <a:off x="6297989" y="620688"/>
            <a:ext cx="724535" cy="404495"/>
          </a:xfrm>
          <a:prstGeom prst="rect">
            <a:avLst/>
          </a:prstGeom>
          <a:noFill/>
        </p:spPr>
        <p:txBody>
          <a:bodyPr wrap="none" rtlCol="0">
            <a:spAutoFit/>
          </a:bodyPr>
          <a:lstStyle/>
          <a:p>
            <a:pPr indent="0">
              <a:buNone/>
            </a:pPr>
            <a:r>
              <a:rPr lang="en-US" altLang="zh-CN" sz="2400" dirty="0">
                <a:solidFill>
                  <a:srgbClr val="FF0000"/>
                </a:solidFill>
              </a:rPr>
              <a:t>sub</a:t>
            </a:r>
            <a:endParaRPr lang="zh-CN" altLang="en-US" sz="2400" dirty="0">
              <a:solidFill>
                <a:srgbClr val="FF0000"/>
              </a:solidFill>
            </a:endParaRPr>
          </a:p>
        </p:txBody>
      </p:sp>
      <p:sp>
        <p:nvSpPr>
          <p:cNvPr id="156" name="TextBox 155"/>
          <p:cNvSpPr txBox="1"/>
          <p:nvPr/>
        </p:nvSpPr>
        <p:spPr>
          <a:xfrm>
            <a:off x="7709550" y="620688"/>
            <a:ext cx="504190" cy="404495"/>
          </a:xfrm>
          <a:prstGeom prst="rect">
            <a:avLst/>
          </a:prstGeom>
          <a:noFill/>
        </p:spPr>
        <p:txBody>
          <a:bodyPr wrap="none" rtlCol="0">
            <a:spAutoFit/>
          </a:bodyPr>
          <a:lstStyle/>
          <a:p>
            <a:pPr indent="0">
              <a:buNone/>
            </a:pPr>
            <a:r>
              <a:rPr lang="en-US" altLang="zh-CN" sz="2400" dirty="0" err="1">
                <a:solidFill>
                  <a:srgbClr val="00B050"/>
                </a:solidFill>
              </a:rPr>
              <a:t>lw</a:t>
            </a:r>
            <a:endParaRPr lang="zh-CN" altLang="en-US" sz="2400" dirty="0">
              <a:solidFill>
                <a:srgbClr val="00B050"/>
              </a:solidFill>
            </a:endParaRPr>
          </a:p>
        </p:txBody>
      </p:sp>
      <p:pic>
        <p:nvPicPr>
          <p:cNvPr id="160" name="Picture 6" descr="f04-41-P374493"/>
          <p:cNvPicPr>
            <a:picLocks noChangeAspect="1" noChangeArrowheads="1"/>
          </p:cNvPicPr>
          <p:nvPr/>
        </p:nvPicPr>
        <p:blipFill>
          <a:blip r:embed="rId3"/>
          <a:srcRect/>
          <a:stretch>
            <a:fillRect/>
          </a:stretch>
        </p:blipFill>
        <p:spPr bwMode="auto">
          <a:xfrm>
            <a:off x="4872504" y="4203152"/>
            <a:ext cx="5760000" cy="2654848"/>
          </a:xfrm>
          <a:prstGeom prst="rect">
            <a:avLst/>
          </a:prstGeom>
          <a:solidFill>
            <a:schemeClr val="bg1"/>
          </a:solidFill>
        </p:spPr>
      </p:pic>
      <p:sp>
        <p:nvSpPr>
          <p:cNvPr id="161" name="TextBox 160"/>
          <p:cNvSpPr txBox="1"/>
          <p:nvPr/>
        </p:nvSpPr>
        <p:spPr>
          <a:xfrm>
            <a:off x="6312024" y="3789040"/>
            <a:ext cx="724535" cy="404495"/>
          </a:xfrm>
          <a:prstGeom prst="rect">
            <a:avLst/>
          </a:prstGeom>
          <a:noFill/>
        </p:spPr>
        <p:txBody>
          <a:bodyPr wrap="none" rtlCol="0">
            <a:spAutoFit/>
          </a:bodyPr>
          <a:lstStyle/>
          <a:p>
            <a:pPr indent="0">
              <a:buNone/>
            </a:pPr>
            <a:r>
              <a:rPr lang="en-US" altLang="zh-CN" sz="2400" dirty="0">
                <a:solidFill>
                  <a:srgbClr val="FF0000"/>
                </a:solidFill>
              </a:rPr>
              <a:t>sub</a:t>
            </a:r>
            <a:endParaRPr lang="zh-CN" altLang="en-US" sz="2400" dirty="0">
              <a:solidFill>
                <a:srgbClr val="FF0000"/>
              </a:solidFill>
            </a:endParaRPr>
          </a:p>
        </p:txBody>
      </p:sp>
      <p:sp>
        <p:nvSpPr>
          <p:cNvPr id="162" name="TextBox 161"/>
          <p:cNvSpPr txBox="1"/>
          <p:nvPr/>
        </p:nvSpPr>
        <p:spPr>
          <a:xfrm>
            <a:off x="7099264" y="3789040"/>
            <a:ext cx="1823720" cy="404495"/>
          </a:xfrm>
          <a:prstGeom prst="rect">
            <a:avLst/>
          </a:prstGeom>
          <a:noFill/>
        </p:spPr>
        <p:txBody>
          <a:bodyPr wrap="none" rtlCol="0">
            <a:spAutoFit/>
          </a:bodyPr>
          <a:lstStyle/>
          <a:p>
            <a:pPr indent="0">
              <a:buNone/>
            </a:pPr>
            <a:r>
              <a:rPr lang="en-US" altLang="zh-CN" sz="2400" b="1" dirty="0" err="1">
                <a:solidFill>
                  <a:srgbClr val="FFC000"/>
                </a:solidFill>
              </a:rPr>
              <a:t>nop</a:t>
            </a:r>
            <a:r>
              <a:rPr lang="en-US" altLang="zh-CN" sz="2400" b="1" dirty="0">
                <a:solidFill>
                  <a:srgbClr val="FFC000"/>
                </a:solidFill>
              </a:rPr>
              <a:t>/bubble</a:t>
            </a:r>
            <a:endParaRPr lang="zh-CN" altLang="en-US" sz="2400" b="1" dirty="0">
              <a:solidFill>
                <a:srgbClr val="FFC000"/>
              </a:solidFill>
            </a:endParaRPr>
          </a:p>
        </p:txBody>
      </p:sp>
      <p:sp>
        <p:nvSpPr>
          <p:cNvPr id="163" name="TextBox 162"/>
          <p:cNvSpPr txBox="1"/>
          <p:nvPr/>
        </p:nvSpPr>
        <p:spPr>
          <a:xfrm>
            <a:off x="8861550" y="3789040"/>
            <a:ext cx="504190" cy="404495"/>
          </a:xfrm>
          <a:prstGeom prst="rect">
            <a:avLst/>
          </a:prstGeom>
          <a:noFill/>
        </p:spPr>
        <p:txBody>
          <a:bodyPr wrap="none" rtlCol="0">
            <a:spAutoFit/>
          </a:bodyPr>
          <a:lstStyle/>
          <a:p>
            <a:pPr indent="0">
              <a:buNone/>
            </a:pPr>
            <a:r>
              <a:rPr lang="en-US" altLang="zh-CN" sz="2400" dirty="0" err="1">
                <a:solidFill>
                  <a:srgbClr val="00B050"/>
                </a:solidFill>
              </a:rPr>
              <a:t>lw</a:t>
            </a:r>
            <a:endParaRPr lang="zh-CN" altLang="en-US" sz="2400" dirty="0">
              <a:solidFill>
                <a:srgbClr val="00B050"/>
              </a:solidFill>
            </a:endParaRPr>
          </a:p>
        </p:txBody>
      </p:sp>
      <p:sp>
        <p:nvSpPr>
          <p:cNvPr id="92" name="TextBox 91"/>
          <p:cNvSpPr txBox="1"/>
          <p:nvPr/>
        </p:nvSpPr>
        <p:spPr>
          <a:xfrm>
            <a:off x="4799856" y="2420888"/>
            <a:ext cx="953770" cy="404495"/>
          </a:xfrm>
          <a:prstGeom prst="rect">
            <a:avLst/>
          </a:prstGeom>
          <a:noFill/>
        </p:spPr>
        <p:txBody>
          <a:bodyPr wrap="none" rtlCol="0">
            <a:spAutoFit/>
          </a:bodyPr>
          <a:lstStyle/>
          <a:p>
            <a:pPr indent="0">
              <a:buNone/>
            </a:pPr>
            <a:r>
              <a:rPr lang="en-US" altLang="zh-CN" sz="2400" dirty="0" err="1"/>
              <a:t>PC+8</a:t>
            </a:r>
            <a:endParaRPr lang="zh-CN" altLang="en-US" sz="2400" dirty="0"/>
          </a:p>
        </p:txBody>
      </p:sp>
      <p:sp>
        <p:nvSpPr>
          <p:cNvPr id="164" name="TextBox 163"/>
          <p:cNvSpPr txBox="1"/>
          <p:nvPr/>
        </p:nvSpPr>
        <p:spPr>
          <a:xfrm>
            <a:off x="5879976" y="2751311"/>
            <a:ext cx="724535" cy="404495"/>
          </a:xfrm>
          <a:prstGeom prst="rect">
            <a:avLst/>
          </a:prstGeom>
          <a:noFill/>
        </p:spPr>
        <p:txBody>
          <a:bodyPr wrap="none" rtlCol="0">
            <a:spAutoFit/>
          </a:bodyPr>
          <a:lstStyle/>
          <a:p>
            <a:pPr indent="0">
              <a:buNone/>
            </a:pPr>
            <a:r>
              <a:rPr lang="en-US" altLang="zh-CN" sz="2400" dirty="0"/>
              <a:t>and</a:t>
            </a:r>
            <a:endParaRPr lang="zh-CN" altLang="en-US" sz="2400" dirty="0"/>
          </a:p>
        </p:txBody>
      </p:sp>
      <p:sp>
        <p:nvSpPr>
          <p:cNvPr id="165" name="TextBox 164"/>
          <p:cNvSpPr txBox="1"/>
          <p:nvPr/>
        </p:nvSpPr>
        <p:spPr>
          <a:xfrm>
            <a:off x="4799856" y="5661248"/>
            <a:ext cx="953770" cy="404495"/>
          </a:xfrm>
          <a:prstGeom prst="rect">
            <a:avLst/>
          </a:prstGeom>
          <a:noFill/>
        </p:spPr>
        <p:txBody>
          <a:bodyPr wrap="none" rtlCol="0">
            <a:spAutoFit/>
          </a:bodyPr>
          <a:lstStyle/>
          <a:p>
            <a:pPr indent="0">
              <a:buNone/>
            </a:pPr>
            <a:r>
              <a:rPr lang="en-US" altLang="zh-CN" sz="2400" dirty="0" err="1">
                <a:solidFill>
                  <a:srgbClr val="FF0000"/>
                </a:solidFill>
              </a:rPr>
              <a:t>PC+8</a:t>
            </a:r>
            <a:endParaRPr lang="zh-CN" altLang="en-US" sz="2400" dirty="0">
              <a:solidFill>
                <a:srgbClr val="FF0000"/>
              </a:solidFill>
            </a:endParaRPr>
          </a:p>
        </p:txBody>
      </p:sp>
      <p:sp>
        <p:nvSpPr>
          <p:cNvPr id="166" name="TextBox 165"/>
          <p:cNvSpPr txBox="1"/>
          <p:nvPr/>
        </p:nvSpPr>
        <p:spPr>
          <a:xfrm>
            <a:off x="5879976" y="5991671"/>
            <a:ext cx="724535" cy="404495"/>
          </a:xfrm>
          <a:prstGeom prst="rect">
            <a:avLst/>
          </a:prstGeom>
          <a:noFill/>
        </p:spPr>
        <p:txBody>
          <a:bodyPr wrap="none" rtlCol="0">
            <a:spAutoFit/>
          </a:bodyPr>
          <a:lstStyle/>
          <a:p>
            <a:pPr indent="0">
              <a:buNone/>
            </a:pPr>
            <a:r>
              <a:rPr lang="en-US" altLang="zh-CN" sz="2400" dirty="0"/>
              <a:t>and</a:t>
            </a:r>
            <a:endParaRPr lang="zh-CN" altLang="en-US" sz="2400" dirty="0"/>
          </a:p>
        </p:txBody>
      </p:sp>
      <p:sp>
        <p:nvSpPr>
          <p:cNvPr id="93" name="TextBox 92"/>
          <p:cNvSpPr txBox="1"/>
          <p:nvPr/>
        </p:nvSpPr>
        <p:spPr>
          <a:xfrm>
            <a:off x="2423592" y="908720"/>
            <a:ext cx="1603324" cy="458587"/>
          </a:xfrm>
          <a:prstGeom prst="rect">
            <a:avLst/>
          </a:prstGeom>
          <a:noFill/>
        </p:spPr>
        <p:txBody>
          <a:bodyPr wrap="none" rtlCol="0">
            <a:spAutoFit/>
          </a:bodyPr>
          <a:lstStyle/>
          <a:p>
            <a:pPr>
              <a:buNone/>
            </a:pPr>
            <a:r>
              <a:rPr lang="en-US" altLang="zh-CN" sz="2800" dirty="0"/>
              <a:t>Cycle N </a:t>
            </a:r>
            <a:endParaRPr lang="zh-CN" altLang="en-US" sz="2800" dirty="0"/>
          </a:p>
        </p:txBody>
      </p:sp>
      <p:sp>
        <p:nvSpPr>
          <p:cNvPr id="168" name="TextBox 167"/>
          <p:cNvSpPr txBox="1"/>
          <p:nvPr/>
        </p:nvSpPr>
        <p:spPr>
          <a:xfrm>
            <a:off x="2423592" y="4057908"/>
            <a:ext cx="1914307" cy="458587"/>
          </a:xfrm>
          <a:prstGeom prst="rect">
            <a:avLst/>
          </a:prstGeom>
          <a:noFill/>
        </p:spPr>
        <p:txBody>
          <a:bodyPr wrap="none" rtlCol="0">
            <a:spAutoFit/>
          </a:bodyPr>
          <a:lstStyle/>
          <a:p>
            <a:pPr>
              <a:buNone/>
            </a:pPr>
            <a:r>
              <a:rPr lang="en-US" altLang="zh-CN" sz="2800" dirty="0"/>
              <a:t>Cycle </a:t>
            </a:r>
            <a:r>
              <a:rPr lang="en-US" altLang="zh-CN" sz="2800" dirty="0" err="1"/>
              <a:t>N+1</a:t>
            </a:r>
            <a:endParaRPr lang="zh-CN" altLang="en-US" sz="2800" dirty="0"/>
          </a:p>
        </p:txBody>
      </p:sp>
      <p:graphicFrame>
        <p:nvGraphicFramePr>
          <p:cNvPr id="18" name="表格 17"/>
          <p:cNvGraphicFramePr>
            <a:graphicFrameLocks noGrp="1"/>
          </p:cNvGraphicFramePr>
          <p:nvPr>
            <p:custDataLst>
              <p:tags r:id="rId1"/>
            </p:custDataLst>
          </p:nvPr>
        </p:nvGraphicFramePr>
        <p:xfrm>
          <a:off x="1667840" y="1844824"/>
          <a:ext cx="2987675" cy="1897380"/>
        </p:xfrm>
        <a:graphic>
          <a:graphicData uri="http://schemas.openxmlformats.org/drawingml/2006/table">
            <a:tbl>
              <a:tblPr firstRow="1" bandRow="1">
                <a:tableStyleId>{5940675A-B579-460E-94D1-54222C63F5DA}</a:tableStyleId>
              </a:tblPr>
              <a:tblGrid>
                <a:gridCol w="504190">
                  <a:extLst>
                    <a:ext uri="{9D8B030D-6E8A-4147-A177-3AD203B41FA5}">
                      <a16:colId xmlns:a16="http://schemas.microsoft.com/office/drawing/2014/main" val="20000"/>
                    </a:ext>
                  </a:extLst>
                </a:gridCol>
                <a:gridCol w="2483485">
                  <a:extLst>
                    <a:ext uri="{9D8B030D-6E8A-4147-A177-3AD203B41FA5}">
                      <a16:colId xmlns:a16="http://schemas.microsoft.com/office/drawing/2014/main" val="20001"/>
                    </a:ext>
                  </a:extLst>
                </a:gridCol>
              </a:tblGrid>
              <a:tr h="316230">
                <a:tc>
                  <a:txBody>
                    <a:bodyPr/>
                    <a:lstStyle/>
                    <a:p>
                      <a:pPr algn="ctr"/>
                      <a:r>
                        <a:rPr lang="zh-CN" altLang="en-US" sz="1600" dirty="0">
                          <a:latin typeface="+mn-lt"/>
                          <a:ea typeface="黑体" panose="02010609060101010101" pitchFamily="49" charset="-122"/>
                        </a:rPr>
                        <a:t>地址</a:t>
                      </a:r>
                      <a:endParaRPr lang="zh-CN" altLang="en-US" sz="1600" b="0" dirty="0">
                        <a:latin typeface="+mn-lt"/>
                        <a:ea typeface="黑体" panose="02010609060101010101" pitchFamily="49" charset="-122"/>
                        <a:cs typeface="Times New Roman" panose="02020603050405020304" pitchFamily="18" charset="0"/>
                      </a:endParaRPr>
                    </a:p>
                  </a:txBody>
                  <a:tcPr marL="0" marR="0" marT="36000" marB="3600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zh-CN" altLang="en-US" sz="1600" dirty="0">
                          <a:latin typeface="+mn-lt"/>
                          <a:ea typeface="黑体" panose="02010609060101010101" pitchFamily="49" charset="-122"/>
                        </a:rPr>
                        <a:t>指令</a:t>
                      </a:r>
                      <a:endParaRPr lang="zh-CN" altLang="en-US" sz="1600" b="0" dirty="0">
                        <a:latin typeface="+mn-lt"/>
                        <a:ea typeface="黑体" panose="02010609060101010101" pitchFamily="49" charset="-122"/>
                        <a:cs typeface="Times New Roman" panose="02020603050405020304" pitchFamily="18" charset="0"/>
                      </a:endParaRPr>
                    </a:p>
                  </a:txBody>
                  <a:tcPr marL="0" marR="0" marT="36000" marB="3600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316230">
                <a:tc>
                  <a:txBody>
                    <a:bodyPr/>
                    <a:lstStyle/>
                    <a:p>
                      <a:pPr algn="ctr"/>
                      <a:r>
                        <a:rPr lang="en-US" altLang="zh-CN" sz="1600" dirty="0">
                          <a:latin typeface="+mn-lt"/>
                          <a:ea typeface="黑体" panose="02010609060101010101" pitchFamily="49" charset="-122"/>
                        </a:rPr>
                        <a:t>0</a:t>
                      </a:r>
                      <a:endParaRPr lang="zh-CN" altLang="en-US" sz="1600" dirty="0">
                        <a:latin typeface="+mn-lt"/>
                        <a:ea typeface="黑体" panose="02010609060101010101" pitchFamily="49" charset="-122"/>
                        <a:cs typeface="Courier New" panose="02070309020205020404" pitchFamily="49" charset="0"/>
                      </a:endParaRPr>
                    </a:p>
                  </a:txBody>
                  <a:tcPr marL="0" marR="0" marT="36000" marB="3600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altLang="zh-CN" sz="1600" b="1" dirty="0" err="1">
                          <a:solidFill>
                            <a:srgbClr val="FF0000"/>
                          </a:solidFill>
                          <a:latin typeface="Courier New" panose="02070309020205020404" pitchFamily="49" charset="0"/>
                          <a:ea typeface="黑体" panose="02010609060101010101" pitchFamily="49" charset="-122"/>
                          <a:cs typeface="Courier New" panose="02070309020205020404" pitchFamily="49" charset="0"/>
                        </a:rPr>
                        <a:t>lw</a:t>
                      </a:r>
                      <a:r>
                        <a:rPr lang="en-US" altLang="zh-CN" sz="1600" b="1" dirty="0">
                          <a:latin typeface="Courier New" panose="02070309020205020404" pitchFamily="49" charset="0"/>
                          <a:ea typeface="黑体" panose="02010609060101010101" pitchFamily="49" charset="-122"/>
                          <a:cs typeface="Courier New" panose="02070309020205020404" pitchFamily="49" charset="0"/>
                        </a:rPr>
                        <a:t>  $</a:t>
                      </a:r>
                      <a:r>
                        <a:rPr lang="en-US" altLang="zh-CN" sz="1600" b="1" dirty="0" err="1">
                          <a:latin typeface="Courier New" panose="02070309020205020404" pitchFamily="49" charset="0"/>
                          <a:ea typeface="黑体" panose="02010609060101010101" pitchFamily="49" charset="-122"/>
                          <a:cs typeface="Courier New" panose="02070309020205020404" pitchFamily="49" charset="0"/>
                        </a:rPr>
                        <a:t>t0</a:t>
                      </a:r>
                      <a:r>
                        <a:rPr lang="en-US" altLang="zh-CN" sz="1600" b="1" dirty="0">
                          <a:latin typeface="Courier New" panose="02070309020205020404" pitchFamily="49" charset="0"/>
                          <a:ea typeface="黑体" panose="02010609060101010101" pitchFamily="49" charset="-122"/>
                          <a:cs typeface="Courier New" panose="02070309020205020404" pitchFamily="49" charset="0"/>
                        </a:rPr>
                        <a:t>, 0($</a:t>
                      </a:r>
                      <a:r>
                        <a:rPr lang="en-US" altLang="zh-CN" sz="1600" b="1" dirty="0" err="1">
                          <a:latin typeface="Courier New" panose="02070309020205020404" pitchFamily="49" charset="0"/>
                          <a:ea typeface="黑体" panose="02010609060101010101" pitchFamily="49" charset="-122"/>
                          <a:cs typeface="Courier New" panose="02070309020205020404" pitchFamily="49" charset="0"/>
                        </a:rPr>
                        <a:t>t1</a:t>
                      </a:r>
                      <a:r>
                        <a:rPr lang="en-US" altLang="zh-CN" sz="1600" b="1" dirty="0">
                          <a:latin typeface="Courier New" panose="02070309020205020404" pitchFamily="49" charset="0"/>
                          <a:ea typeface="黑体" panose="02010609060101010101" pitchFamily="49" charset="-122"/>
                          <a:cs typeface="Courier New" panose="02070309020205020404" pitchFamily="49" charset="0"/>
                        </a:rPr>
                        <a:t>)</a:t>
                      </a:r>
                    </a:p>
                  </a:txBody>
                  <a:tcPr marL="0" marR="0" marT="36000" marB="3600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316230">
                <a:tc>
                  <a:txBody>
                    <a:bodyPr/>
                    <a:lstStyle/>
                    <a:p>
                      <a:pPr algn="ctr"/>
                      <a:r>
                        <a:rPr lang="en-US" altLang="zh-CN" sz="1600" dirty="0">
                          <a:latin typeface="+mn-lt"/>
                          <a:ea typeface="黑体" panose="02010609060101010101" pitchFamily="49" charset="-122"/>
                        </a:rPr>
                        <a:t>4</a:t>
                      </a:r>
                      <a:endParaRPr lang="zh-CN" altLang="en-US" sz="1600" dirty="0">
                        <a:latin typeface="+mn-lt"/>
                        <a:ea typeface="黑体" panose="02010609060101010101" pitchFamily="49" charset="-122"/>
                        <a:cs typeface="Courier New" panose="02070309020205020404" pitchFamily="49" charset="0"/>
                      </a:endParaRPr>
                    </a:p>
                  </a:txBody>
                  <a:tcPr marL="0" marR="0" marT="36000" marB="3600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altLang="zh-CN" sz="1600" b="1" dirty="0">
                          <a:solidFill>
                            <a:srgbClr val="FF0000"/>
                          </a:solidFill>
                          <a:latin typeface="Courier New" panose="02070309020205020404" pitchFamily="49" charset="0"/>
                          <a:ea typeface="黑体" panose="02010609060101010101" pitchFamily="49" charset="-122"/>
                          <a:cs typeface="Courier New" panose="02070309020205020404" pitchFamily="49" charset="0"/>
                        </a:rPr>
                        <a:t>sub</a:t>
                      </a:r>
                      <a:r>
                        <a:rPr lang="en-US" altLang="zh-CN" sz="1600" b="1" dirty="0">
                          <a:latin typeface="Courier New" panose="02070309020205020404" pitchFamily="49" charset="0"/>
                          <a:ea typeface="黑体" panose="02010609060101010101" pitchFamily="49" charset="-122"/>
                          <a:cs typeface="Courier New" panose="02070309020205020404" pitchFamily="49" charset="0"/>
                        </a:rPr>
                        <a:t> $</a:t>
                      </a:r>
                      <a:r>
                        <a:rPr lang="en-US" altLang="zh-CN" sz="1600" b="1" dirty="0" err="1">
                          <a:latin typeface="Courier New" panose="02070309020205020404" pitchFamily="49" charset="0"/>
                          <a:ea typeface="黑体" panose="02010609060101010101" pitchFamily="49" charset="-122"/>
                          <a:cs typeface="Courier New" panose="02070309020205020404" pitchFamily="49" charset="0"/>
                        </a:rPr>
                        <a:t>t3</a:t>
                      </a:r>
                      <a:r>
                        <a:rPr lang="en-US" altLang="zh-CN" sz="1600" b="1" dirty="0">
                          <a:latin typeface="Courier New" panose="02070309020205020404" pitchFamily="49" charset="0"/>
                          <a:ea typeface="黑体" panose="02010609060101010101" pitchFamily="49" charset="-122"/>
                          <a:cs typeface="Courier New" panose="02070309020205020404" pitchFamily="49" charset="0"/>
                        </a:rPr>
                        <a:t>, $</a:t>
                      </a:r>
                      <a:r>
                        <a:rPr lang="en-US" altLang="zh-CN" sz="1600" b="1" dirty="0" err="1">
                          <a:latin typeface="Courier New" panose="02070309020205020404" pitchFamily="49" charset="0"/>
                          <a:ea typeface="黑体" panose="02010609060101010101" pitchFamily="49" charset="-122"/>
                          <a:cs typeface="Courier New" panose="02070309020205020404" pitchFamily="49" charset="0"/>
                        </a:rPr>
                        <a:t>t0</a:t>
                      </a:r>
                      <a:r>
                        <a:rPr lang="en-US" altLang="zh-CN" sz="1600" b="1" dirty="0">
                          <a:latin typeface="Courier New" panose="02070309020205020404" pitchFamily="49" charset="0"/>
                          <a:ea typeface="黑体" panose="02010609060101010101" pitchFamily="49" charset="-122"/>
                          <a:cs typeface="Courier New" panose="02070309020205020404" pitchFamily="49" charset="0"/>
                        </a:rPr>
                        <a:t>, $</a:t>
                      </a:r>
                      <a:r>
                        <a:rPr lang="en-US" altLang="zh-CN" sz="1600" b="1" dirty="0" err="1">
                          <a:latin typeface="Courier New" panose="02070309020205020404" pitchFamily="49" charset="0"/>
                          <a:ea typeface="黑体" panose="02010609060101010101" pitchFamily="49" charset="-122"/>
                          <a:cs typeface="Courier New" panose="02070309020205020404" pitchFamily="49" charset="0"/>
                        </a:rPr>
                        <a:t>t2</a:t>
                      </a:r>
                      <a:endParaRPr lang="zh-CN" altLang="en-US" sz="1600" b="1" dirty="0">
                        <a:latin typeface="Courier New" panose="02070309020205020404" pitchFamily="49" charset="0"/>
                        <a:ea typeface="黑体" panose="02010609060101010101" pitchFamily="49" charset="-122"/>
                        <a:cs typeface="Courier New" panose="02070309020205020404" pitchFamily="49" charset="0"/>
                      </a:endParaRPr>
                    </a:p>
                  </a:txBody>
                  <a:tcPr marL="0" marR="0" marT="36000" marB="3600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316230">
                <a:tc>
                  <a:txBody>
                    <a:bodyPr/>
                    <a:lstStyle/>
                    <a:p>
                      <a:pPr algn="ctr"/>
                      <a:r>
                        <a:rPr lang="en-US" altLang="zh-CN" sz="1600" dirty="0">
                          <a:latin typeface="+mn-lt"/>
                          <a:ea typeface="黑体" panose="02010609060101010101" pitchFamily="49" charset="-122"/>
                        </a:rPr>
                        <a:t>8</a:t>
                      </a:r>
                      <a:endParaRPr lang="zh-CN" altLang="en-US" sz="1600" dirty="0">
                        <a:latin typeface="+mn-lt"/>
                        <a:ea typeface="黑体" panose="02010609060101010101" pitchFamily="49" charset="-122"/>
                        <a:cs typeface="Courier New" panose="02070309020205020404" pitchFamily="49" charset="0"/>
                      </a:endParaRPr>
                    </a:p>
                  </a:txBody>
                  <a:tcPr marL="0" marR="0" marT="36000" marB="3600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altLang="zh-CN" sz="1600" b="1" dirty="0">
                          <a:solidFill>
                            <a:srgbClr val="00B050"/>
                          </a:solidFill>
                          <a:latin typeface="Courier New" panose="02070309020205020404" pitchFamily="49" charset="0"/>
                          <a:ea typeface="黑体" panose="02010609060101010101" pitchFamily="49" charset="-122"/>
                          <a:cs typeface="Courier New" panose="02070309020205020404" pitchFamily="49" charset="0"/>
                        </a:rPr>
                        <a:t>and</a:t>
                      </a:r>
                      <a:r>
                        <a:rPr lang="en-US" altLang="zh-CN" sz="1600" b="1" dirty="0">
                          <a:latin typeface="Courier New" panose="02070309020205020404" pitchFamily="49" charset="0"/>
                          <a:ea typeface="黑体" panose="02010609060101010101" pitchFamily="49" charset="-122"/>
                          <a:cs typeface="Courier New" panose="02070309020205020404" pitchFamily="49" charset="0"/>
                        </a:rPr>
                        <a:t> $</a:t>
                      </a:r>
                      <a:r>
                        <a:rPr lang="en-US" altLang="zh-CN" sz="1600" b="1" dirty="0" err="1">
                          <a:latin typeface="Courier New" panose="02070309020205020404" pitchFamily="49" charset="0"/>
                          <a:ea typeface="黑体" panose="02010609060101010101" pitchFamily="49" charset="-122"/>
                          <a:cs typeface="Courier New" panose="02070309020205020404" pitchFamily="49" charset="0"/>
                        </a:rPr>
                        <a:t>t5</a:t>
                      </a:r>
                      <a:r>
                        <a:rPr lang="en-US" altLang="zh-CN" sz="1600" b="1" dirty="0">
                          <a:latin typeface="Courier New" panose="02070309020205020404" pitchFamily="49" charset="0"/>
                          <a:ea typeface="黑体" panose="02010609060101010101" pitchFamily="49" charset="-122"/>
                          <a:cs typeface="Courier New" panose="02070309020205020404" pitchFamily="49" charset="0"/>
                        </a:rPr>
                        <a:t>, $</a:t>
                      </a:r>
                      <a:r>
                        <a:rPr lang="en-US" altLang="zh-CN" sz="1600" b="1" dirty="0" err="1">
                          <a:latin typeface="Courier New" panose="02070309020205020404" pitchFamily="49" charset="0"/>
                          <a:ea typeface="黑体" panose="02010609060101010101" pitchFamily="49" charset="-122"/>
                          <a:cs typeface="Courier New" panose="02070309020205020404" pitchFamily="49" charset="0"/>
                        </a:rPr>
                        <a:t>t0</a:t>
                      </a:r>
                      <a:r>
                        <a:rPr lang="en-US" altLang="zh-CN" sz="1600" b="1" dirty="0">
                          <a:latin typeface="Courier New" panose="02070309020205020404" pitchFamily="49" charset="0"/>
                          <a:ea typeface="黑体" panose="02010609060101010101" pitchFamily="49" charset="-122"/>
                          <a:cs typeface="Courier New" panose="02070309020205020404" pitchFamily="49" charset="0"/>
                        </a:rPr>
                        <a:t>, $</a:t>
                      </a:r>
                      <a:r>
                        <a:rPr lang="en-US" altLang="zh-CN" sz="1600" b="1" dirty="0" err="1">
                          <a:latin typeface="Courier New" panose="02070309020205020404" pitchFamily="49" charset="0"/>
                          <a:ea typeface="黑体" panose="02010609060101010101" pitchFamily="49" charset="-122"/>
                          <a:cs typeface="Courier New" panose="02070309020205020404" pitchFamily="49" charset="0"/>
                        </a:rPr>
                        <a:t>t4</a:t>
                      </a:r>
                      <a:endParaRPr lang="en-US" altLang="zh-CN" sz="1600" b="1" dirty="0">
                        <a:latin typeface="Courier New" panose="02070309020205020404" pitchFamily="49" charset="0"/>
                        <a:ea typeface="黑体" panose="02010609060101010101" pitchFamily="49" charset="-122"/>
                        <a:cs typeface="Courier New" panose="02070309020205020404" pitchFamily="49" charset="0"/>
                      </a:endParaRPr>
                    </a:p>
                  </a:txBody>
                  <a:tcPr marL="0" marR="0" marT="36000" marB="3600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316230">
                <a:tc>
                  <a:txBody>
                    <a:bodyPr/>
                    <a:lstStyle/>
                    <a:p>
                      <a:pPr algn="ctr"/>
                      <a:r>
                        <a:rPr lang="en-US" altLang="zh-CN" sz="1600" dirty="0">
                          <a:latin typeface="+mn-lt"/>
                          <a:ea typeface="黑体" panose="02010609060101010101" pitchFamily="49" charset="-122"/>
                        </a:rPr>
                        <a:t>12</a:t>
                      </a:r>
                      <a:endParaRPr lang="zh-CN" altLang="en-US" sz="1600" dirty="0">
                        <a:latin typeface="+mn-lt"/>
                        <a:ea typeface="黑体" panose="02010609060101010101" pitchFamily="49" charset="-122"/>
                        <a:cs typeface="Courier New" panose="02070309020205020404" pitchFamily="49" charset="0"/>
                      </a:endParaRPr>
                    </a:p>
                  </a:txBody>
                  <a:tcPr marL="0" marR="0" marT="36000" marB="3600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altLang="zh-CN" sz="1600" b="1" dirty="0">
                          <a:latin typeface="Courier New" panose="02070309020205020404" pitchFamily="49" charset="0"/>
                          <a:ea typeface="黑体" panose="02010609060101010101" pitchFamily="49" charset="-122"/>
                          <a:cs typeface="Courier New" panose="02070309020205020404" pitchFamily="49" charset="0"/>
                        </a:rPr>
                        <a:t>or  $</a:t>
                      </a:r>
                      <a:r>
                        <a:rPr lang="en-US" altLang="zh-CN" sz="1600" b="1" dirty="0" err="1">
                          <a:latin typeface="Courier New" panose="02070309020205020404" pitchFamily="49" charset="0"/>
                          <a:ea typeface="黑体" panose="02010609060101010101" pitchFamily="49" charset="-122"/>
                          <a:cs typeface="Courier New" panose="02070309020205020404" pitchFamily="49" charset="0"/>
                        </a:rPr>
                        <a:t>t7</a:t>
                      </a:r>
                      <a:r>
                        <a:rPr lang="en-US" altLang="zh-CN" sz="1600" b="1" dirty="0">
                          <a:latin typeface="Courier New" panose="02070309020205020404" pitchFamily="49" charset="0"/>
                          <a:ea typeface="黑体" panose="02010609060101010101" pitchFamily="49" charset="-122"/>
                          <a:cs typeface="Courier New" panose="02070309020205020404" pitchFamily="49" charset="0"/>
                        </a:rPr>
                        <a:t>, $</a:t>
                      </a:r>
                      <a:r>
                        <a:rPr lang="en-US" altLang="zh-CN" sz="1600" b="1" dirty="0" err="1">
                          <a:latin typeface="Courier New" panose="02070309020205020404" pitchFamily="49" charset="0"/>
                          <a:ea typeface="黑体" panose="02010609060101010101" pitchFamily="49" charset="-122"/>
                          <a:cs typeface="Courier New" panose="02070309020205020404" pitchFamily="49" charset="0"/>
                        </a:rPr>
                        <a:t>t0</a:t>
                      </a:r>
                      <a:r>
                        <a:rPr lang="en-US" altLang="zh-CN" sz="1600" b="1" dirty="0">
                          <a:latin typeface="Courier New" panose="02070309020205020404" pitchFamily="49" charset="0"/>
                          <a:ea typeface="黑体" panose="02010609060101010101" pitchFamily="49" charset="-122"/>
                          <a:cs typeface="Courier New" panose="02070309020205020404" pitchFamily="49" charset="0"/>
                        </a:rPr>
                        <a:t>, $</a:t>
                      </a:r>
                      <a:r>
                        <a:rPr lang="en-US" altLang="zh-CN" sz="1600" b="1" dirty="0" err="1">
                          <a:latin typeface="Courier New" panose="02070309020205020404" pitchFamily="49" charset="0"/>
                          <a:ea typeface="黑体" panose="02010609060101010101" pitchFamily="49" charset="-122"/>
                          <a:cs typeface="Courier New" panose="02070309020205020404" pitchFamily="49" charset="0"/>
                        </a:rPr>
                        <a:t>t6</a:t>
                      </a:r>
                      <a:endParaRPr lang="en-US" altLang="zh-CN" sz="1600" b="1" dirty="0">
                        <a:latin typeface="Courier New" panose="02070309020205020404" pitchFamily="49" charset="0"/>
                        <a:ea typeface="黑体" panose="02010609060101010101" pitchFamily="49" charset="-122"/>
                        <a:cs typeface="Courier New" panose="02070309020205020404" pitchFamily="49" charset="0"/>
                      </a:endParaRPr>
                    </a:p>
                  </a:txBody>
                  <a:tcPr marL="0" marR="0" marT="36000" marB="3600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316230">
                <a:tc>
                  <a:txBody>
                    <a:bodyPr/>
                    <a:lstStyle/>
                    <a:p>
                      <a:pPr algn="ctr"/>
                      <a:r>
                        <a:rPr lang="en-US" altLang="zh-CN" sz="1600" dirty="0">
                          <a:latin typeface="+mn-lt"/>
                          <a:ea typeface="黑体" panose="02010609060101010101" pitchFamily="49" charset="-122"/>
                          <a:cs typeface="Courier New" panose="02070309020205020404" pitchFamily="49" charset="0"/>
                        </a:rPr>
                        <a:t>16</a:t>
                      </a:r>
                      <a:endParaRPr lang="zh-CN" altLang="en-US" sz="1600" dirty="0">
                        <a:latin typeface="+mn-lt"/>
                        <a:ea typeface="黑体" panose="02010609060101010101" pitchFamily="49" charset="-122"/>
                        <a:cs typeface="Courier New" panose="02070309020205020404" pitchFamily="49" charset="0"/>
                      </a:endParaRPr>
                    </a:p>
                  </a:txBody>
                  <a:tcPr marL="0" marR="0" marT="36000" marB="3600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just" defTabSz="914400" rtl="0" eaLnBrk="1" fontAlgn="auto" latinLnBrk="0" hangingPunct="1">
                        <a:lnSpc>
                          <a:spcPct val="100000"/>
                        </a:lnSpc>
                        <a:spcBef>
                          <a:spcPts val="0"/>
                        </a:spcBef>
                        <a:spcAft>
                          <a:spcPts val="0"/>
                        </a:spcAft>
                        <a:buClrTx/>
                        <a:buSzTx/>
                        <a:buFontTx/>
                        <a:buNone/>
                        <a:defRPr/>
                      </a:pPr>
                      <a:r>
                        <a:rPr lang="en-US" altLang="zh-CN" sz="1600" b="1" dirty="0">
                          <a:latin typeface="Courier New" panose="02070309020205020404" pitchFamily="49" charset="0"/>
                          <a:ea typeface="黑体" panose="02010609060101010101" pitchFamily="49" charset="-122"/>
                          <a:cs typeface="Courier New" panose="02070309020205020404" pitchFamily="49" charset="0"/>
                        </a:rPr>
                        <a:t>add $</a:t>
                      </a:r>
                      <a:r>
                        <a:rPr lang="en-US" altLang="zh-CN" sz="1600" b="1" dirty="0" err="1">
                          <a:latin typeface="Courier New" panose="02070309020205020404" pitchFamily="49" charset="0"/>
                          <a:ea typeface="黑体" panose="02010609060101010101" pitchFamily="49" charset="-122"/>
                          <a:cs typeface="Courier New" panose="02070309020205020404" pitchFamily="49" charset="0"/>
                        </a:rPr>
                        <a:t>t1</a:t>
                      </a:r>
                      <a:r>
                        <a:rPr lang="en-US" altLang="zh-CN" sz="1600" b="1" dirty="0">
                          <a:latin typeface="Courier New" panose="02070309020205020404" pitchFamily="49" charset="0"/>
                          <a:ea typeface="黑体" panose="02010609060101010101" pitchFamily="49" charset="-122"/>
                          <a:cs typeface="Courier New" panose="02070309020205020404" pitchFamily="49" charset="0"/>
                        </a:rPr>
                        <a:t>, $</a:t>
                      </a:r>
                      <a:r>
                        <a:rPr lang="en-US" altLang="zh-CN" sz="1600" b="1" dirty="0" err="1">
                          <a:latin typeface="Courier New" panose="02070309020205020404" pitchFamily="49" charset="0"/>
                          <a:ea typeface="黑体" panose="02010609060101010101" pitchFamily="49" charset="-122"/>
                          <a:cs typeface="Courier New" panose="02070309020205020404" pitchFamily="49" charset="0"/>
                        </a:rPr>
                        <a:t>t2</a:t>
                      </a:r>
                      <a:r>
                        <a:rPr lang="en-US" altLang="zh-CN" sz="1600" b="1" dirty="0">
                          <a:latin typeface="Courier New" panose="02070309020205020404" pitchFamily="49" charset="0"/>
                          <a:ea typeface="黑体" panose="02010609060101010101" pitchFamily="49" charset="-122"/>
                          <a:cs typeface="Courier New" panose="02070309020205020404" pitchFamily="49" charset="0"/>
                        </a:rPr>
                        <a:t>, $</a:t>
                      </a:r>
                      <a:r>
                        <a:rPr lang="en-US" altLang="zh-CN" sz="1600" b="1" dirty="0" err="1">
                          <a:latin typeface="Courier New" panose="02070309020205020404" pitchFamily="49" charset="0"/>
                          <a:ea typeface="黑体" panose="02010609060101010101" pitchFamily="49" charset="-122"/>
                          <a:cs typeface="Courier New" panose="02070309020205020404" pitchFamily="49" charset="0"/>
                        </a:rPr>
                        <a:t>t3</a:t>
                      </a:r>
                      <a:endParaRPr lang="zh-CN" altLang="en-US" sz="1600" b="1" dirty="0">
                        <a:latin typeface="Courier New" panose="02070309020205020404" pitchFamily="49" charset="0"/>
                        <a:ea typeface="黑体" panose="02010609060101010101" pitchFamily="49" charset="-122"/>
                        <a:cs typeface="Courier New" panose="02070309020205020404" pitchFamily="49" charset="0"/>
                      </a:endParaRPr>
                    </a:p>
                  </a:txBody>
                  <a:tcPr marL="0" marR="0" marT="36000" marB="3600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bl>
          </a:graphicData>
        </a:graphic>
      </p:graphicFrame>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 name="Picture 6" descr="f04-41-P374493"/>
          <p:cNvPicPr>
            <a:picLocks noChangeAspect="1" noChangeArrowheads="1"/>
          </p:cNvPicPr>
          <p:nvPr/>
        </p:nvPicPr>
        <p:blipFill>
          <a:blip r:embed="rId2"/>
          <a:srcRect/>
          <a:stretch>
            <a:fillRect/>
          </a:stretch>
        </p:blipFill>
        <p:spPr bwMode="auto">
          <a:xfrm>
            <a:off x="3538837" y="3736620"/>
            <a:ext cx="5760000" cy="2654848"/>
          </a:xfrm>
          <a:prstGeom prst="rect">
            <a:avLst/>
          </a:prstGeom>
          <a:solidFill>
            <a:schemeClr val="bg1"/>
          </a:solidFill>
        </p:spPr>
      </p:pic>
      <p:sp>
        <p:nvSpPr>
          <p:cNvPr id="2" name="标题 1"/>
          <p:cNvSpPr>
            <a:spLocks noGrp="1"/>
          </p:cNvSpPr>
          <p:nvPr>
            <p:ph type="title" idx="4294967295"/>
          </p:nvPr>
        </p:nvSpPr>
        <p:spPr>
          <a:xfrm>
            <a:off x="0" y="279400"/>
            <a:ext cx="7010400" cy="371475"/>
          </a:xfrm>
        </p:spPr>
        <p:txBody>
          <a:bodyPr/>
          <a:lstStyle/>
          <a:p>
            <a:r>
              <a:rPr lang="zh-CN" altLang="en-US" dirty="0"/>
              <a:t>如何插入</a:t>
            </a:r>
            <a:r>
              <a:rPr lang="en-US" altLang="zh-CN" dirty="0" err="1"/>
              <a:t>NOP</a:t>
            </a:r>
            <a:r>
              <a:rPr lang="zh-CN" altLang="en-US" dirty="0"/>
              <a:t>指令？</a:t>
            </a:r>
          </a:p>
        </p:txBody>
      </p:sp>
      <p:sp>
        <p:nvSpPr>
          <p:cNvPr id="3" name="内容占位符 2"/>
          <p:cNvSpPr>
            <a:spLocks noGrp="1"/>
          </p:cNvSpPr>
          <p:nvPr>
            <p:ph idx="4294967295"/>
          </p:nvPr>
        </p:nvSpPr>
        <p:spPr>
          <a:xfrm>
            <a:off x="720725" y="795020"/>
            <a:ext cx="8929370" cy="2778760"/>
          </a:xfrm>
        </p:spPr>
        <p:txBody>
          <a:bodyPr>
            <a:normAutofit/>
          </a:bodyPr>
          <a:lstStyle/>
          <a:p>
            <a:r>
              <a:rPr lang="zh-CN" altLang="en-US" dirty="0"/>
              <a:t>执行动作：</a:t>
            </a:r>
            <a:endParaRPr lang="en-US" altLang="zh-CN" dirty="0"/>
          </a:p>
          <a:p>
            <a:pPr lvl="1"/>
            <a:r>
              <a:rPr lang="en-US" altLang="zh-CN" dirty="0">
                <a:solidFill>
                  <a:srgbClr val="FF0000"/>
                </a:solidFill>
                <a:sym typeface="Wingdings 2" panose="05020102010507070707"/>
              </a:rPr>
              <a:t></a:t>
            </a:r>
            <a:r>
              <a:rPr lang="zh-CN" altLang="en-US" dirty="0">
                <a:solidFill>
                  <a:srgbClr val="FF0000"/>
                </a:solidFill>
                <a:sym typeface="Wingdings 2" panose="05020102010507070707"/>
              </a:rPr>
              <a:t>冻结</a:t>
            </a:r>
            <a:r>
              <a:rPr lang="en-US" altLang="zh-CN" dirty="0">
                <a:solidFill>
                  <a:srgbClr val="FF0000"/>
                </a:solidFill>
              </a:rPr>
              <a:t>IF/ID</a:t>
            </a:r>
            <a:r>
              <a:rPr lang="zh-CN" altLang="en-US" dirty="0">
                <a:solidFill>
                  <a:srgbClr val="FF0000"/>
                </a:solidFill>
              </a:rPr>
              <a:t>：</a:t>
            </a:r>
            <a:r>
              <a:rPr lang="en-US" altLang="zh-CN" dirty="0">
                <a:solidFill>
                  <a:srgbClr val="FF0000"/>
                </a:solidFill>
              </a:rPr>
              <a:t>sub</a:t>
            </a:r>
            <a:r>
              <a:rPr lang="zh-CN" altLang="en-US" dirty="0">
                <a:solidFill>
                  <a:srgbClr val="FF0000"/>
                </a:solidFill>
              </a:rPr>
              <a:t>继续被保存</a:t>
            </a:r>
            <a:endParaRPr lang="en-US" altLang="zh-CN" dirty="0">
              <a:solidFill>
                <a:srgbClr val="FF0000"/>
              </a:solidFill>
            </a:endParaRPr>
          </a:p>
          <a:p>
            <a:pPr lvl="1"/>
            <a:r>
              <a:rPr lang="en-US" altLang="zh-CN" dirty="0">
                <a:sym typeface="Wingdings 2" panose="05020102010507070707"/>
              </a:rPr>
              <a:t></a:t>
            </a:r>
            <a:r>
              <a:rPr lang="zh-CN" altLang="en-US" dirty="0">
                <a:sym typeface="Wingdings 2" panose="05020102010507070707"/>
              </a:rPr>
              <a:t>清除</a:t>
            </a:r>
            <a:r>
              <a:rPr lang="en-US" altLang="zh-CN" dirty="0">
                <a:sym typeface="Wingdings 2" panose="05020102010507070707"/>
              </a:rPr>
              <a:t>ID/EX</a:t>
            </a:r>
            <a:r>
              <a:rPr lang="zh-CN" altLang="en-US" dirty="0">
                <a:sym typeface="Wingdings 2" panose="05020102010507070707"/>
              </a:rPr>
              <a:t>：</a:t>
            </a:r>
            <a:r>
              <a:rPr lang="zh-CN" altLang="en-US" dirty="0"/>
              <a:t>指令全为</a:t>
            </a:r>
            <a:r>
              <a:rPr lang="en-US" altLang="zh-CN" dirty="0"/>
              <a:t>0</a:t>
            </a:r>
            <a:r>
              <a:rPr lang="zh-CN" altLang="en-US" dirty="0"/>
              <a:t>，等价于插入</a:t>
            </a:r>
            <a:r>
              <a:rPr lang="en-US" altLang="zh-CN" dirty="0" err="1"/>
              <a:t>NOP</a:t>
            </a:r>
            <a:endParaRPr lang="en-US" altLang="zh-CN" dirty="0"/>
          </a:p>
          <a:p>
            <a:pPr lvl="1"/>
            <a:r>
              <a:rPr lang="en-US" altLang="zh-CN" dirty="0">
                <a:sym typeface="Wingdings 2" panose="05020102010507070707"/>
              </a:rPr>
              <a:t></a:t>
            </a:r>
            <a:r>
              <a:rPr lang="zh-CN" altLang="en-US" dirty="0">
                <a:sym typeface="Wingdings 2" panose="05020102010507070707"/>
              </a:rPr>
              <a:t>禁止</a:t>
            </a:r>
            <a:r>
              <a:rPr lang="en-US" altLang="zh-CN" dirty="0">
                <a:sym typeface="Wingdings 2" panose="05020102010507070707"/>
              </a:rPr>
              <a:t>PC</a:t>
            </a:r>
            <a:r>
              <a:rPr lang="zh-CN" altLang="en-US" dirty="0">
                <a:sym typeface="Wingdings 2" panose="05020102010507070707"/>
              </a:rPr>
              <a:t>：防止</a:t>
            </a:r>
            <a:r>
              <a:rPr lang="en-US" altLang="zh-CN" dirty="0">
                <a:sym typeface="Wingdings 2" panose="05020102010507070707"/>
              </a:rPr>
              <a:t>PC</a:t>
            </a:r>
            <a:r>
              <a:rPr lang="zh-CN" altLang="en-US" dirty="0">
                <a:sym typeface="Wingdings 2" panose="05020102010507070707"/>
              </a:rPr>
              <a:t>继续计数，</a:t>
            </a:r>
            <a:r>
              <a:rPr lang="en-US" altLang="zh-CN" dirty="0">
                <a:sym typeface="Wingdings 2" panose="05020102010507070707"/>
              </a:rPr>
              <a:t>PC</a:t>
            </a:r>
            <a:r>
              <a:rPr lang="zh-CN" altLang="en-US" dirty="0">
                <a:sym typeface="Wingdings 2" panose="05020102010507070707"/>
              </a:rPr>
              <a:t>应保持为</a:t>
            </a:r>
            <a:r>
              <a:rPr lang="en-US" altLang="zh-CN" dirty="0" err="1">
                <a:sym typeface="Wingdings 2" panose="05020102010507070707"/>
              </a:rPr>
              <a:t>PC+4</a:t>
            </a:r>
            <a:endParaRPr lang="en-US" altLang="zh-CN" dirty="0">
              <a:sym typeface="Wingdings 2" panose="05020102010507070707"/>
            </a:endParaRPr>
          </a:p>
          <a:p>
            <a:r>
              <a:rPr lang="zh-CN" altLang="en-US" dirty="0">
                <a:sym typeface="Wingdings 2" panose="05020102010507070707"/>
              </a:rPr>
              <a:t>数据通路：将</a:t>
            </a:r>
            <a:r>
              <a:rPr lang="en-US" altLang="zh-CN" dirty="0">
                <a:sym typeface="Wingdings 2" panose="05020102010507070707"/>
              </a:rPr>
              <a:t>IF/ID</a:t>
            </a:r>
            <a:r>
              <a:rPr lang="zh-CN" altLang="en-US" dirty="0">
                <a:sym typeface="Wingdings 2" panose="05020102010507070707"/>
              </a:rPr>
              <a:t>修改为使能型寄存器</a:t>
            </a:r>
            <a:endParaRPr lang="en-US" altLang="zh-CN" dirty="0">
              <a:sym typeface="Wingdings 2" panose="05020102010507070707"/>
            </a:endParaRPr>
          </a:p>
          <a:p>
            <a:r>
              <a:rPr lang="zh-CN" altLang="en-US" dirty="0">
                <a:sym typeface="Wingdings 2" panose="05020102010507070707"/>
              </a:rPr>
              <a:t>控制系统：增加</a:t>
            </a:r>
            <a:r>
              <a:rPr lang="en-US" altLang="zh-CN" dirty="0">
                <a:sym typeface="Wingdings 2" panose="05020102010507070707"/>
              </a:rPr>
              <a:t>IF/</a:t>
            </a:r>
            <a:r>
              <a:rPr lang="en-US" altLang="zh-CN" dirty="0" err="1">
                <a:sym typeface="Wingdings 2" panose="05020102010507070707"/>
              </a:rPr>
              <a:t>ID.en</a:t>
            </a:r>
            <a:r>
              <a:rPr lang="zh-CN" altLang="en-US" dirty="0">
                <a:sym typeface="Wingdings 2" panose="05020102010507070707"/>
              </a:rPr>
              <a:t>控制信号</a:t>
            </a:r>
            <a:endParaRPr lang="en-US" altLang="zh-CN" dirty="0">
              <a:sym typeface="Wingdings 2" panose="05020102010507070707"/>
            </a:endParaRPr>
          </a:p>
          <a:p>
            <a:pPr lvl="1"/>
            <a:r>
              <a:rPr lang="zh-CN" altLang="en-US" dirty="0">
                <a:sym typeface="Wingdings 2" panose="05020102010507070707"/>
              </a:rPr>
              <a:t>当</a:t>
            </a:r>
            <a:r>
              <a:rPr lang="en-US" altLang="zh-CN" dirty="0">
                <a:sym typeface="Wingdings 2" panose="05020102010507070707"/>
              </a:rPr>
              <a:t>IF/</a:t>
            </a:r>
            <a:r>
              <a:rPr lang="en-US" altLang="zh-CN" dirty="0" err="1">
                <a:sym typeface="Wingdings 2" panose="05020102010507070707"/>
              </a:rPr>
              <a:t>ID.en</a:t>
            </a:r>
            <a:r>
              <a:rPr lang="zh-CN" altLang="en-US" dirty="0">
                <a:sym typeface="Wingdings 2" panose="05020102010507070707"/>
              </a:rPr>
              <a:t>为</a:t>
            </a:r>
            <a:r>
              <a:rPr lang="en-US" altLang="zh-CN" dirty="0">
                <a:sym typeface="Wingdings 2" panose="05020102010507070707"/>
              </a:rPr>
              <a:t>0</a:t>
            </a:r>
            <a:r>
              <a:rPr lang="zh-CN" altLang="en-US" dirty="0">
                <a:sym typeface="Wingdings 2" panose="05020102010507070707"/>
              </a:rPr>
              <a:t>时，</a:t>
            </a:r>
            <a:r>
              <a:rPr lang="en-US" altLang="zh-CN" dirty="0">
                <a:sym typeface="Wingdings 2" panose="05020102010507070707"/>
              </a:rPr>
              <a:t>IF/ID</a:t>
            </a:r>
            <a:r>
              <a:rPr lang="zh-CN" altLang="en-US" dirty="0">
                <a:sym typeface="Wingdings 2" panose="05020102010507070707"/>
              </a:rPr>
              <a:t>在下个</a:t>
            </a:r>
            <a:r>
              <a:rPr lang="en-US" altLang="zh-CN" dirty="0">
                <a:sym typeface="Wingdings 2" panose="05020102010507070707"/>
              </a:rPr>
              <a:t>clock</a:t>
            </a:r>
            <a:r>
              <a:rPr lang="zh-CN" altLang="en-US" dirty="0">
                <a:sym typeface="Wingdings 2" panose="05020102010507070707"/>
              </a:rPr>
              <a:t>上升沿到来时保持不变</a:t>
            </a:r>
            <a:endParaRPr lang="en-US" altLang="zh-CN" dirty="0"/>
          </a:p>
        </p:txBody>
      </p:sp>
      <p:sp>
        <p:nvSpPr>
          <p:cNvPr id="149" name="Rectangle 75"/>
          <p:cNvSpPr/>
          <p:nvPr/>
        </p:nvSpPr>
        <p:spPr>
          <a:xfrm>
            <a:off x="2196873" y="5301050"/>
            <a:ext cx="864000" cy="792088"/>
          </a:xfrm>
          <a:prstGeom prst="rect">
            <a:avLst/>
          </a:prstGeom>
          <a:effectLst/>
        </p:spPr>
        <p:style>
          <a:lnRef idx="1">
            <a:schemeClr val="accent1"/>
          </a:lnRef>
          <a:fillRef idx="3">
            <a:schemeClr val="accent1"/>
          </a:fillRef>
          <a:effectRef idx="2">
            <a:schemeClr val="accent1"/>
          </a:effectRef>
          <a:fontRef idx="minor">
            <a:schemeClr val="lt1"/>
          </a:fontRef>
        </p:style>
        <p:txBody>
          <a:bodyPr rtlCol="0" anchor="b"/>
          <a:lstStyle/>
          <a:p>
            <a:pPr indent="0" defTabSz="457200">
              <a:buNone/>
            </a:pPr>
            <a:r>
              <a:rPr lang="en-US" altLang="zh-CN" sz="2400" dirty="0" err="1">
                <a:solidFill>
                  <a:prstClr val="white"/>
                </a:solidFill>
              </a:rPr>
              <a:t>EN</a:t>
            </a:r>
            <a:endParaRPr lang="en-US" sz="2400" dirty="0">
              <a:solidFill>
                <a:prstClr val="white"/>
              </a:solidFill>
            </a:endParaRPr>
          </a:p>
        </p:txBody>
      </p:sp>
      <p:sp>
        <p:nvSpPr>
          <p:cNvPr id="150" name="Isosceles Triangle 77"/>
          <p:cNvSpPr/>
          <p:nvPr/>
        </p:nvSpPr>
        <p:spPr>
          <a:xfrm>
            <a:off x="2844945" y="5877114"/>
            <a:ext cx="216000" cy="216000"/>
          </a:xfrm>
          <a:prstGeom prst="triangl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u="sng">
              <a:solidFill>
                <a:prstClr val="white"/>
              </a:solidFill>
            </a:endParaRPr>
          </a:p>
        </p:txBody>
      </p:sp>
      <p:sp>
        <p:nvSpPr>
          <p:cNvPr id="151" name="椭圆 150"/>
          <p:cNvSpPr/>
          <p:nvPr/>
        </p:nvSpPr>
        <p:spPr>
          <a:xfrm>
            <a:off x="1980848" y="5023316"/>
            <a:ext cx="1274287" cy="128584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7" name="曲线连接符 76"/>
          <p:cNvCxnSpPr>
            <a:stCxn id="155" idx="0"/>
            <a:endCxn id="151" idx="6"/>
          </p:cNvCxnSpPr>
          <p:nvPr/>
        </p:nvCxnSpPr>
        <p:spPr>
          <a:xfrm rot="16200000" flipV="1">
            <a:off x="4071620" y="4850130"/>
            <a:ext cx="372110" cy="2005330"/>
          </a:xfrm>
          <a:prstGeom prst="curvedConnector2">
            <a:avLst/>
          </a:prstGeom>
          <a:ln w="28575">
            <a:solidFill>
              <a:srgbClr val="FF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79" name="动作按钮: 前进或下一项 78">
            <a:hlinkClick r:id="rId3" action="ppaction://hlinkpres?slideindex=30&amp;slidetitle=PowerPoint%20演示文稿" highlightClick="1"/>
          </p:cNvPr>
          <p:cNvSpPr>
            <a:spLocks noChangeAspect="1"/>
          </p:cNvSpPr>
          <p:nvPr/>
        </p:nvSpPr>
        <p:spPr>
          <a:xfrm>
            <a:off x="11471984" y="0"/>
            <a:ext cx="720000" cy="720000"/>
          </a:xfrm>
          <a:prstGeom prst="actionButtonForwardNex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p>
        </p:txBody>
      </p:sp>
      <p:sp>
        <p:nvSpPr>
          <p:cNvPr id="86" name="TextBox 85"/>
          <p:cNvSpPr txBox="1"/>
          <p:nvPr/>
        </p:nvSpPr>
        <p:spPr>
          <a:xfrm>
            <a:off x="9768408" y="866050"/>
            <a:ext cx="2423824" cy="327782"/>
          </a:xfrm>
          <a:prstGeom prst="rect">
            <a:avLst/>
          </a:prstGeom>
          <a:noFill/>
        </p:spPr>
        <p:txBody>
          <a:bodyPr wrap="square" rtlCol="0">
            <a:spAutoFit/>
          </a:bodyPr>
          <a:lstStyle/>
          <a:p>
            <a:pPr>
              <a:buNone/>
            </a:pPr>
            <a:r>
              <a:rPr lang="zh-CN" altLang="en-US" dirty="0">
                <a:latin typeface="黑体" panose="02010609060101010101" pitchFamily="49" charset="-122"/>
                <a:ea typeface="黑体" panose="02010609060101010101" pitchFamily="49" charset="-122"/>
              </a:rPr>
              <a:t>使能型寄存器</a:t>
            </a:r>
          </a:p>
        </p:txBody>
      </p:sp>
      <p:sp>
        <p:nvSpPr>
          <p:cNvPr id="152" name="TextBox 151"/>
          <p:cNvSpPr txBox="1"/>
          <p:nvPr/>
        </p:nvSpPr>
        <p:spPr>
          <a:xfrm>
            <a:off x="969065" y="6319460"/>
            <a:ext cx="1562100" cy="326390"/>
          </a:xfrm>
          <a:prstGeom prst="rect">
            <a:avLst/>
          </a:prstGeom>
          <a:noFill/>
        </p:spPr>
        <p:txBody>
          <a:bodyPr wrap="none" rtlCol="0">
            <a:spAutoFit/>
          </a:bodyPr>
          <a:lstStyle/>
          <a:p>
            <a:pPr indent="0">
              <a:buNone/>
            </a:pPr>
            <a:r>
              <a:rPr lang="zh-CN" altLang="en-US" dirty="0">
                <a:latin typeface="黑体" panose="02010609060101010101" pitchFamily="49" charset="-122"/>
                <a:ea typeface="黑体" panose="02010609060101010101" pitchFamily="49" charset="-122"/>
              </a:rPr>
              <a:t>使能型寄存器</a:t>
            </a:r>
          </a:p>
        </p:txBody>
      </p:sp>
      <p:sp>
        <p:nvSpPr>
          <p:cNvPr id="155" name="椭圆 154"/>
          <p:cNvSpPr/>
          <p:nvPr/>
        </p:nvSpPr>
        <p:spPr>
          <a:xfrm>
            <a:off x="5087132" y="6039033"/>
            <a:ext cx="346429" cy="28596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TextBox 16"/>
          <p:cNvSpPr txBox="1"/>
          <p:nvPr/>
        </p:nvSpPr>
        <p:spPr>
          <a:xfrm>
            <a:off x="4065409" y="6400760"/>
            <a:ext cx="2304256" cy="404495"/>
          </a:xfrm>
          <a:prstGeom prst="rect">
            <a:avLst/>
          </a:prstGeom>
          <a:noFill/>
        </p:spPr>
        <p:txBody>
          <a:bodyPr wrap="square" rtlCol="0">
            <a:spAutoFit/>
          </a:bodyPr>
          <a:lstStyle/>
          <a:p>
            <a:pPr indent="0">
              <a:buNone/>
            </a:pPr>
            <a:r>
              <a:rPr lang="en-US" altLang="zh-CN" sz="2400" b="1" dirty="0">
                <a:solidFill>
                  <a:srgbClr val="00B050"/>
                </a:solidFill>
                <a:ea typeface="黑体" panose="02010609060101010101" pitchFamily="49" charset="-122"/>
              </a:rPr>
              <a:t>IF/</a:t>
            </a:r>
            <a:r>
              <a:rPr lang="en-US" altLang="zh-CN" sz="2400" b="1" dirty="0" err="1">
                <a:solidFill>
                  <a:srgbClr val="00B050"/>
                </a:solidFill>
                <a:ea typeface="黑体" panose="02010609060101010101" pitchFamily="49" charset="-122"/>
              </a:rPr>
              <a:t>ID.en</a:t>
            </a:r>
            <a:r>
              <a:rPr lang="en-US" altLang="zh-CN" sz="2400" b="1" dirty="0">
                <a:solidFill>
                  <a:srgbClr val="00B050"/>
                </a:solidFill>
                <a:ea typeface="黑体" panose="02010609060101010101" pitchFamily="49" charset="-122"/>
              </a:rPr>
              <a:t>=0</a:t>
            </a:r>
            <a:endParaRPr lang="zh-CN" altLang="en-US" sz="2400" b="1" dirty="0">
              <a:solidFill>
                <a:srgbClr val="00B050"/>
              </a:solidFill>
              <a:ea typeface="黑体" panose="02010609060101010101" pitchFamily="49" charset="-122"/>
            </a:endParaRPr>
          </a:p>
        </p:txBody>
      </p:sp>
      <p:sp>
        <p:nvSpPr>
          <p:cNvPr id="18" name="Line 32"/>
          <p:cNvSpPr>
            <a:spLocks noChangeShapeType="1"/>
          </p:cNvSpPr>
          <p:nvPr/>
        </p:nvSpPr>
        <p:spPr bwMode="auto">
          <a:xfrm flipV="1">
            <a:off x="5260218" y="6256744"/>
            <a:ext cx="0" cy="468000"/>
          </a:xfrm>
          <a:prstGeom prst="line">
            <a:avLst/>
          </a:prstGeom>
          <a:noFill/>
          <a:ln w="28575">
            <a:solidFill>
              <a:srgbClr val="00B050"/>
            </a:solidFill>
            <a:round/>
            <a:tailEnd type="triangle" w="med" len="med"/>
          </a:ln>
        </p:spPr>
        <p:txBody>
          <a:bodyPr wrap="none" anchor="ctr"/>
          <a:lstStyle/>
          <a:p>
            <a:pPr defTabSz="457200"/>
            <a:endParaRPr lang="en-US">
              <a:solidFill>
                <a:prstClr val="black"/>
              </a:solidFill>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 name="Picture 6" descr="f04-41-P374493"/>
          <p:cNvPicPr>
            <a:picLocks noChangeAspect="1" noChangeArrowheads="1"/>
          </p:cNvPicPr>
          <p:nvPr/>
        </p:nvPicPr>
        <p:blipFill>
          <a:blip r:embed="rId2"/>
          <a:srcRect/>
          <a:stretch>
            <a:fillRect/>
          </a:stretch>
        </p:blipFill>
        <p:spPr bwMode="auto">
          <a:xfrm>
            <a:off x="3791744" y="3501008"/>
            <a:ext cx="5760000" cy="2654848"/>
          </a:xfrm>
          <a:prstGeom prst="rect">
            <a:avLst/>
          </a:prstGeom>
          <a:solidFill>
            <a:schemeClr val="bg1"/>
          </a:solidFill>
        </p:spPr>
      </p:pic>
      <p:sp>
        <p:nvSpPr>
          <p:cNvPr id="2" name="标题 1"/>
          <p:cNvSpPr>
            <a:spLocks noGrp="1"/>
          </p:cNvSpPr>
          <p:nvPr>
            <p:ph type="title" idx="4294967295"/>
          </p:nvPr>
        </p:nvSpPr>
        <p:spPr>
          <a:xfrm>
            <a:off x="0" y="287655"/>
            <a:ext cx="7010400" cy="371475"/>
          </a:xfrm>
        </p:spPr>
        <p:txBody>
          <a:bodyPr/>
          <a:lstStyle/>
          <a:p>
            <a:r>
              <a:rPr lang="zh-CN" altLang="en-US" dirty="0"/>
              <a:t>如何插入</a:t>
            </a:r>
            <a:r>
              <a:rPr lang="en-US" altLang="zh-CN" dirty="0" err="1"/>
              <a:t>NOP</a:t>
            </a:r>
            <a:r>
              <a:rPr lang="zh-CN" altLang="en-US" dirty="0"/>
              <a:t>指令？</a:t>
            </a:r>
          </a:p>
        </p:txBody>
      </p:sp>
      <p:sp>
        <p:nvSpPr>
          <p:cNvPr id="3" name="内容占位符 2"/>
          <p:cNvSpPr>
            <a:spLocks noGrp="1"/>
          </p:cNvSpPr>
          <p:nvPr>
            <p:ph idx="4294967295"/>
          </p:nvPr>
        </p:nvSpPr>
        <p:spPr>
          <a:xfrm>
            <a:off x="299085" y="720090"/>
            <a:ext cx="8929370" cy="2707005"/>
          </a:xfrm>
        </p:spPr>
        <p:txBody>
          <a:bodyPr>
            <a:normAutofit lnSpcReduction="10000"/>
          </a:bodyPr>
          <a:lstStyle/>
          <a:p>
            <a:r>
              <a:rPr lang="zh-CN" altLang="en-US" dirty="0"/>
              <a:t>执行动作：</a:t>
            </a:r>
            <a:endParaRPr lang="en-US" altLang="zh-CN" dirty="0"/>
          </a:p>
          <a:p>
            <a:pPr lvl="1"/>
            <a:r>
              <a:rPr lang="en-US" altLang="zh-CN" dirty="0">
                <a:sym typeface="Wingdings 2" panose="05020102010507070707"/>
              </a:rPr>
              <a:t></a:t>
            </a:r>
            <a:r>
              <a:rPr lang="zh-CN" altLang="en-US" dirty="0">
                <a:sym typeface="Wingdings 2" panose="05020102010507070707"/>
              </a:rPr>
              <a:t>冻结</a:t>
            </a:r>
            <a:r>
              <a:rPr lang="en-US" altLang="zh-CN" dirty="0"/>
              <a:t>IF/ID</a:t>
            </a:r>
            <a:r>
              <a:rPr lang="zh-CN" altLang="en-US" dirty="0"/>
              <a:t>：</a:t>
            </a:r>
            <a:r>
              <a:rPr lang="en-US" altLang="zh-CN" dirty="0"/>
              <a:t>sub</a:t>
            </a:r>
            <a:r>
              <a:rPr lang="zh-CN" altLang="en-US" dirty="0"/>
              <a:t>继续被保存</a:t>
            </a:r>
            <a:endParaRPr lang="en-US" altLang="zh-CN" dirty="0"/>
          </a:p>
          <a:p>
            <a:pPr lvl="1"/>
            <a:r>
              <a:rPr lang="en-US" altLang="zh-CN" dirty="0">
                <a:solidFill>
                  <a:srgbClr val="FF0000"/>
                </a:solidFill>
                <a:sym typeface="Wingdings 2" panose="05020102010507070707"/>
              </a:rPr>
              <a:t></a:t>
            </a:r>
            <a:r>
              <a:rPr lang="zh-CN" altLang="en-US" dirty="0">
                <a:solidFill>
                  <a:srgbClr val="FF0000"/>
                </a:solidFill>
                <a:sym typeface="Wingdings 2" panose="05020102010507070707"/>
              </a:rPr>
              <a:t>清除</a:t>
            </a:r>
            <a:r>
              <a:rPr lang="en-US" altLang="zh-CN" dirty="0">
                <a:solidFill>
                  <a:srgbClr val="FF0000"/>
                </a:solidFill>
                <a:sym typeface="Wingdings 2" panose="05020102010507070707"/>
              </a:rPr>
              <a:t>ID/EX</a:t>
            </a:r>
            <a:r>
              <a:rPr lang="zh-CN" altLang="en-US" dirty="0">
                <a:solidFill>
                  <a:srgbClr val="FF0000"/>
                </a:solidFill>
                <a:sym typeface="Wingdings 2" panose="05020102010507070707"/>
              </a:rPr>
              <a:t>：</a:t>
            </a:r>
            <a:r>
              <a:rPr lang="zh-CN" altLang="en-US" dirty="0">
                <a:solidFill>
                  <a:srgbClr val="FF0000"/>
                </a:solidFill>
              </a:rPr>
              <a:t>指令全为</a:t>
            </a:r>
            <a:r>
              <a:rPr lang="en-US" altLang="zh-CN" dirty="0">
                <a:solidFill>
                  <a:srgbClr val="FF0000"/>
                </a:solidFill>
              </a:rPr>
              <a:t>0</a:t>
            </a:r>
            <a:r>
              <a:rPr lang="zh-CN" altLang="en-US" dirty="0">
                <a:solidFill>
                  <a:srgbClr val="FF0000"/>
                </a:solidFill>
              </a:rPr>
              <a:t>，等价于插入</a:t>
            </a:r>
            <a:r>
              <a:rPr lang="en-US" altLang="zh-CN" dirty="0" err="1">
                <a:solidFill>
                  <a:srgbClr val="FF0000"/>
                </a:solidFill>
              </a:rPr>
              <a:t>NOP</a:t>
            </a:r>
            <a:endParaRPr lang="en-US" altLang="zh-CN" dirty="0">
              <a:solidFill>
                <a:srgbClr val="FF0000"/>
              </a:solidFill>
            </a:endParaRPr>
          </a:p>
          <a:p>
            <a:pPr lvl="1"/>
            <a:r>
              <a:rPr lang="en-US" altLang="zh-CN" dirty="0">
                <a:sym typeface="Wingdings 2" panose="05020102010507070707"/>
              </a:rPr>
              <a:t></a:t>
            </a:r>
            <a:r>
              <a:rPr lang="zh-CN" altLang="en-US" dirty="0">
                <a:sym typeface="Wingdings 2" panose="05020102010507070707"/>
              </a:rPr>
              <a:t>禁止</a:t>
            </a:r>
            <a:r>
              <a:rPr lang="en-US" altLang="zh-CN" dirty="0">
                <a:sym typeface="Wingdings 2" panose="05020102010507070707"/>
              </a:rPr>
              <a:t>PC</a:t>
            </a:r>
            <a:r>
              <a:rPr lang="zh-CN" altLang="en-US" dirty="0">
                <a:sym typeface="Wingdings 2" panose="05020102010507070707"/>
              </a:rPr>
              <a:t>：防止</a:t>
            </a:r>
            <a:r>
              <a:rPr lang="en-US" altLang="zh-CN" dirty="0">
                <a:sym typeface="Wingdings 2" panose="05020102010507070707"/>
              </a:rPr>
              <a:t>PC</a:t>
            </a:r>
            <a:r>
              <a:rPr lang="zh-CN" altLang="en-US" dirty="0">
                <a:sym typeface="Wingdings 2" panose="05020102010507070707"/>
              </a:rPr>
              <a:t>继续计数，</a:t>
            </a:r>
            <a:r>
              <a:rPr lang="en-US" altLang="zh-CN" dirty="0">
                <a:sym typeface="Wingdings 2" panose="05020102010507070707"/>
              </a:rPr>
              <a:t>PC</a:t>
            </a:r>
            <a:r>
              <a:rPr lang="zh-CN" altLang="en-US" dirty="0">
                <a:sym typeface="Wingdings 2" panose="05020102010507070707"/>
              </a:rPr>
              <a:t>应保持为</a:t>
            </a:r>
            <a:r>
              <a:rPr lang="en-US" altLang="zh-CN" dirty="0" err="1">
                <a:sym typeface="Wingdings 2" panose="05020102010507070707"/>
              </a:rPr>
              <a:t>PC+4</a:t>
            </a:r>
            <a:endParaRPr lang="en-US" altLang="zh-CN" dirty="0">
              <a:sym typeface="Wingdings 2" panose="05020102010507070707"/>
            </a:endParaRPr>
          </a:p>
          <a:p>
            <a:r>
              <a:rPr lang="zh-CN" altLang="en-US" dirty="0">
                <a:sym typeface="Wingdings 2" panose="05020102010507070707"/>
              </a:rPr>
              <a:t>数据通路：将</a:t>
            </a:r>
            <a:r>
              <a:rPr lang="en-US" altLang="zh-CN" dirty="0">
                <a:sym typeface="Wingdings 2" panose="05020102010507070707"/>
              </a:rPr>
              <a:t>ID/EX</a:t>
            </a:r>
            <a:r>
              <a:rPr lang="zh-CN" altLang="en-US" dirty="0">
                <a:sym typeface="Wingdings 2" panose="05020102010507070707"/>
              </a:rPr>
              <a:t>修改为复位型寄存器</a:t>
            </a:r>
            <a:endParaRPr lang="en-US" altLang="zh-CN" dirty="0">
              <a:sym typeface="Wingdings 2" panose="05020102010507070707"/>
            </a:endParaRPr>
          </a:p>
          <a:p>
            <a:r>
              <a:rPr lang="zh-CN" altLang="en-US" dirty="0">
                <a:sym typeface="Wingdings 2" panose="05020102010507070707"/>
              </a:rPr>
              <a:t>控制系统：增加</a:t>
            </a:r>
            <a:r>
              <a:rPr lang="en-US" altLang="zh-CN" dirty="0">
                <a:sym typeface="Wingdings 2" panose="05020102010507070707"/>
              </a:rPr>
              <a:t>ID/</a:t>
            </a:r>
            <a:r>
              <a:rPr lang="en-US" altLang="zh-CN" dirty="0" err="1">
                <a:sym typeface="Wingdings 2" panose="05020102010507070707"/>
              </a:rPr>
              <a:t>EX.clr</a:t>
            </a:r>
            <a:r>
              <a:rPr lang="zh-CN" altLang="en-US" dirty="0">
                <a:sym typeface="Wingdings 2" panose="05020102010507070707"/>
              </a:rPr>
              <a:t>控制信号</a:t>
            </a:r>
            <a:endParaRPr lang="en-US" altLang="zh-CN" dirty="0">
              <a:sym typeface="Wingdings 2" panose="05020102010507070707"/>
            </a:endParaRPr>
          </a:p>
          <a:p>
            <a:pPr lvl="1"/>
            <a:r>
              <a:rPr lang="zh-CN" altLang="en-US" dirty="0">
                <a:sym typeface="Wingdings 2" panose="05020102010507070707"/>
              </a:rPr>
              <a:t>当</a:t>
            </a:r>
            <a:r>
              <a:rPr lang="en-US" altLang="zh-CN" dirty="0">
                <a:sym typeface="Wingdings 2" panose="05020102010507070707"/>
              </a:rPr>
              <a:t>ID/</a:t>
            </a:r>
            <a:r>
              <a:rPr lang="en-US" altLang="zh-CN" dirty="0" err="1">
                <a:sym typeface="Wingdings 2" panose="05020102010507070707"/>
              </a:rPr>
              <a:t>EX.clr</a:t>
            </a:r>
            <a:r>
              <a:rPr lang="zh-CN" altLang="en-US" dirty="0">
                <a:sym typeface="Wingdings 2" panose="05020102010507070707"/>
              </a:rPr>
              <a:t>为</a:t>
            </a:r>
            <a:r>
              <a:rPr lang="en-US" altLang="zh-CN" dirty="0">
                <a:sym typeface="Wingdings 2" panose="05020102010507070707"/>
              </a:rPr>
              <a:t>0</a:t>
            </a:r>
            <a:r>
              <a:rPr lang="zh-CN" altLang="en-US" dirty="0">
                <a:sym typeface="Wingdings 2" panose="05020102010507070707"/>
              </a:rPr>
              <a:t>时，</a:t>
            </a:r>
            <a:r>
              <a:rPr lang="en-US" altLang="zh-CN" dirty="0">
                <a:sym typeface="Wingdings 2" panose="05020102010507070707"/>
              </a:rPr>
              <a:t>ID/EX</a:t>
            </a:r>
            <a:r>
              <a:rPr lang="zh-CN" altLang="en-US" dirty="0">
                <a:sym typeface="Wingdings 2" panose="05020102010507070707"/>
              </a:rPr>
              <a:t>在下个</a:t>
            </a:r>
            <a:r>
              <a:rPr lang="en-US" altLang="zh-CN" dirty="0">
                <a:sym typeface="Wingdings 2" panose="05020102010507070707"/>
              </a:rPr>
              <a:t>clock</a:t>
            </a:r>
            <a:r>
              <a:rPr lang="zh-CN" altLang="en-US" dirty="0">
                <a:sym typeface="Wingdings 2" panose="05020102010507070707"/>
              </a:rPr>
              <a:t>上升沿到来时被清除为</a:t>
            </a:r>
            <a:r>
              <a:rPr lang="en-US" altLang="zh-CN" dirty="0">
                <a:sym typeface="Wingdings 2" panose="05020102010507070707"/>
              </a:rPr>
              <a:t>0</a:t>
            </a:r>
            <a:endParaRPr lang="en-US" altLang="zh-CN" dirty="0"/>
          </a:p>
        </p:txBody>
      </p:sp>
      <p:sp>
        <p:nvSpPr>
          <p:cNvPr id="4" name="椭圆 3"/>
          <p:cNvSpPr/>
          <p:nvPr/>
        </p:nvSpPr>
        <p:spPr>
          <a:xfrm>
            <a:off x="6487616" y="5744214"/>
            <a:ext cx="688504" cy="41164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Rectangle 75"/>
          <p:cNvSpPr/>
          <p:nvPr/>
        </p:nvSpPr>
        <p:spPr>
          <a:xfrm>
            <a:off x="4007769" y="5598377"/>
            <a:ext cx="864000" cy="576064"/>
          </a:xfrm>
          <a:prstGeom prst="rect">
            <a:avLst/>
          </a:prstGeom>
          <a:effectLst/>
        </p:spPr>
        <p:style>
          <a:lnRef idx="1">
            <a:schemeClr val="accent1"/>
          </a:lnRef>
          <a:fillRef idx="3">
            <a:schemeClr val="accent1"/>
          </a:fillRef>
          <a:effectRef idx="2">
            <a:schemeClr val="accent1"/>
          </a:effectRef>
          <a:fontRef idx="minor">
            <a:schemeClr val="lt1"/>
          </a:fontRef>
        </p:style>
        <p:txBody>
          <a:bodyPr rtlCol="0" anchor="b"/>
          <a:lstStyle/>
          <a:p>
            <a:pPr indent="0" defTabSz="457200">
              <a:buNone/>
            </a:pPr>
            <a:r>
              <a:rPr lang="en-US" altLang="zh-CN" sz="2400" dirty="0" err="1">
                <a:solidFill>
                  <a:prstClr val="white"/>
                </a:solidFill>
              </a:rPr>
              <a:t>CLR</a:t>
            </a:r>
            <a:endParaRPr lang="en-US" sz="2400" dirty="0">
              <a:solidFill>
                <a:prstClr val="white"/>
              </a:solidFill>
            </a:endParaRPr>
          </a:p>
        </p:txBody>
      </p:sp>
      <p:sp>
        <p:nvSpPr>
          <p:cNvPr id="150" name="Isosceles Triangle 77"/>
          <p:cNvSpPr/>
          <p:nvPr/>
        </p:nvSpPr>
        <p:spPr>
          <a:xfrm>
            <a:off x="4655841" y="5958417"/>
            <a:ext cx="216000" cy="216000"/>
          </a:xfrm>
          <a:prstGeom prst="triangl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u="sng">
              <a:solidFill>
                <a:prstClr val="white"/>
              </a:solidFill>
            </a:endParaRPr>
          </a:p>
        </p:txBody>
      </p:sp>
      <p:sp>
        <p:nvSpPr>
          <p:cNvPr id="151" name="椭圆 150"/>
          <p:cNvSpPr/>
          <p:nvPr/>
        </p:nvSpPr>
        <p:spPr>
          <a:xfrm>
            <a:off x="3791744" y="5382352"/>
            <a:ext cx="1274287" cy="100491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7" name="曲线连接符 76"/>
          <p:cNvCxnSpPr>
            <a:stCxn id="4" idx="0"/>
            <a:endCxn id="151" idx="7"/>
          </p:cNvCxnSpPr>
          <p:nvPr/>
        </p:nvCxnSpPr>
        <p:spPr>
          <a:xfrm rot="16200000" flipV="1">
            <a:off x="5748295" y="4660641"/>
            <a:ext cx="214695" cy="1952452"/>
          </a:xfrm>
          <a:prstGeom prst="curvedConnector3">
            <a:avLst>
              <a:gd name="adj1" fmla="val 275024"/>
            </a:avLst>
          </a:prstGeom>
          <a:ln w="28575">
            <a:solidFill>
              <a:srgbClr val="FF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79" name="动作按钮: 前进或下一项 78">
            <a:hlinkClick r:id="rId3" action="ppaction://hlinkpres?slideindex=34&amp;slidetitle=PowerPoint%20演示文稿" highlightClick="1"/>
          </p:cNvPr>
          <p:cNvSpPr>
            <a:spLocks noChangeAspect="1"/>
          </p:cNvSpPr>
          <p:nvPr/>
        </p:nvSpPr>
        <p:spPr>
          <a:xfrm>
            <a:off x="11471984" y="0"/>
            <a:ext cx="720000" cy="720000"/>
          </a:xfrm>
          <a:prstGeom prst="actionButtonForwardNex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p>
        </p:txBody>
      </p:sp>
      <p:sp>
        <p:nvSpPr>
          <p:cNvPr id="86" name="TextBox 85"/>
          <p:cNvSpPr txBox="1"/>
          <p:nvPr/>
        </p:nvSpPr>
        <p:spPr>
          <a:xfrm>
            <a:off x="9912424" y="862240"/>
            <a:ext cx="2279808" cy="327782"/>
          </a:xfrm>
          <a:prstGeom prst="rect">
            <a:avLst/>
          </a:prstGeom>
          <a:noFill/>
        </p:spPr>
        <p:txBody>
          <a:bodyPr wrap="square" rtlCol="0">
            <a:spAutoFit/>
          </a:bodyPr>
          <a:lstStyle/>
          <a:p>
            <a:pPr>
              <a:buNone/>
            </a:pPr>
            <a:r>
              <a:rPr lang="zh-CN" altLang="en-US" dirty="0">
                <a:latin typeface="黑体" panose="02010609060101010101" pitchFamily="49" charset="-122"/>
                <a:ea typeface="黑体" panose="02010609060101010101" pitchFamily="49" charset="-122"/>
              </a:rPr>
              <a:t>复位型寄存器</a:t>
            </a:r>
          </a:p>
        </p:txBody>
      </p:sp>
      <p:sp>
        <p:nvSpPr>
          <p:cNvPr id="152" name="TextBox 151"/>
          <p:cNvSpPr txBox="1"/>
          <p:nvPr/>
        </p:nvSpPr>
        <p:spPr>
          <a:xfrm>
            <a:off x="5519936" y="6263277"/>
            <a:ext cx="1783080" cy="404495"/>
          </a:xfrm>
          <a:prstGeom prst="rect">
            <a:avLst/>
          </a:prstGeom>
          <a:noFill/>
        </p:spPr>
        <p:txBody>
          <a:bodyPr wrap="none" rtlCol="0">
            <a:spAutoFit/>
          </a:bodyPr>
          <a:lstStyle/>
          <a:p>
            <a:pPr indent="0">
              <a:buNone/>
            </a:pPr>
            <a:r>
              <a:rPr lang="en-US" altLang="zh-CN" sz="2400" b="1" dirty="0">
                <a:solidFill>
                  <a:srgbClr val="00B050"/>
                </a:solidFill>
                <a:ea typeface="黑体" panose="02010609060101010101" pitchFamily="49" charset="-122"/>
              </a:rPr>
              <a:t>ID/</a:t>
            </a:r>
            <a:r>
              <a:rPr lang="en-US" altLang="zh-CN" sz="2400" b="1" dirty="0" err="1">
                <a:solidFill>
                  <a:srgbClr val="00B050"/>
                </a:solidFill>
                <a:ea typeface="黑体" panose="02010609060101010101" pitchFamily="49" charset="-122"/>
              </a:rPr>
              <a:t>EX.clr</a:t>
            </a:r>
            <a:r>
              <a:rPr lang="en-US" altLang="zh-CN" sz="2400" b="1" dirty="0">
                <a:solidFill>
                  <a:srgbClr val="00B050"/>
                </a:solidFill>
                <a:ea typeface="黑体" panose="02010609060101010101" pitchFamily="49" charset="-122"/>
              </a:rPr>
              <a:t>=0</a:t>
            </a:r>
            <a:endParaRPr lang="zh-CN" altLang="en-US" sz="2400" b="1" dirty="0">
              <a:solidFill>
                <a:srgbClr val="00B050"/>
              </a:solidFill>
              <a:ea typeface="黑体" panose="02010609060101010101" pitchFamily="49" charset="-122"/>
            </a:endParaRPr>
          </a:p>
        </p:txBody>
      </p:sp>
      <p:sp>
        <p:nvSpPr>
          <p:cNvPr id="65" name="Line 32"/>
          <p:cNvSpPr>
            <a:spLocks noChangeShapeType="1"/>
          </p:cNvSpPr>
          <p:nvPr/>
        </p:nvSpPr>
        <p:spPr bwMode="auto">
          <a:xfrm flipV="1">
            <a:off x="6816080" y="5985336"/>
            <a:ext cx="0" cy="468000"/>
          </a:xfrm>
          <a:prstGeom prst="line">
            <a:avLst/>
          </a:prstGeom>
          <a:noFill/>
          <a:ln w="28575">
            <a:solidFill>
              <a:srgbClr val="00B050"/>
            </a:solidFill>
            <a:round/>
            <a:tailEnd type="triangle" w="med" len="med"/>
          </a:ln>
        </p:spPr>
        <p:txBody>
          <a:bodyPr wrap="none" anchor="ctr"/>
          <a:lstStyle/>
          <a:p>
            <a:pPr defTabSz="457200"/>
            <a:endParaRPr lang="en-US">
              <a:solidFill>
                <a:prstClr val="black"/>
              </a:solidFill>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0" y="267335"/>
            <a:ext cx="7010400" cy="371475"/>
          </a:xfrm>
        </p:spPr>
        <p:txBody>
          <a:bodyPr/>
          <a:lstStyle/>
          <a:p>
            <a:r>
              <a:rPr lang="zh-CN" altLang="en-US" dirty="0"/>
              <a:t>如何插入</a:t>
            </a:r>
            <a:r>
              <a:rPr lang="en-US" altLang="zh-CN" dirty="0" err="1"/>
              <a:t>NOP</a:t>
            </a:r>
            <a:r>
              <a:rPr lang="zh-CN" altLang="en-US" dirty="0"/>
              <a:t>指令？</a:t>
            </a:r>
          </a:p>
        </p:txBody>
      </p:sp>
      <p:sp>
        <p:nvSpPr>
          <p:cNvPr id="151" name="椭圆 150"/>
          <p:cNvSpPr/>
          <p:nvPr/>
        </p:nvSpPr>
        <p:spPr>
          <a:xfrm>
            <a:off x="4090703" y="4507942"/>
            <a:ext cx="1274287" cy="128584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7" name="曲线连接符 76"/>
          <p:cNvCxnSpPr>
            <a:stCxn id="155" idx="4"/>
          </p:cNvCxnSpPr>
          <p:nvPr/>
        </p:nvCxnSpPr>
        <p:spPr>
          <a:xfrm rot="16200000" flipH="1">
            <a:off x="4964132" y="4032954"/>
            <a:ext cx="792973" cy="463929"/>
          </a:xfrm>
          <a:prstGeom prst="curvedConnector3">
            <a:avLst>
              <a:gd name="adj1" fmla="val 50000"/>
            </a:avLst>
          </a:prstGeom>
          <a:ln w="28575">
            <a:solidFill>
              <a:srgbClr val="FF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79" name="动作按钮: 前进或下一项 78">
            <a:hlinkClick r:id="rId2" action="ppaction://hlinkpres?slideindex=30&amp;slidetitle=PowerPoint%20演示文稿" highlightClick="1"/>
          </p:cNvPr>
          <p:cNvSpPr>
            <a:spLocks noChangeAspect="1"/>
          </p:cNvSpPr>
          <p:nvPr/>
        </p:nvSpPr>
        <p:spPr>
          <a:xfrm>
            <a:off x="11471984" y="0"/>
            <a:ext cx="720000" cy="720000"/>
          </a:xfrm>
          <a:prstGeom prst="actionButtonForwardNex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p>
        </p:txBody>
      </p:sp>
      <p:sp>
        <p:nvSpPr>
          <p:cNvPr id="86" name="TextBox 85"/>
          <p:cNvSpPr txBox="1"/>
          <p:nvPr/>
        </p:nvSpPr>
        <p:spPr>
          <a:xfrm>
            <a:off x="2789856" y="6209013"/>
            <a:ext cx="2323705" cy="327782"/>
          </a:xfrm>
          <a:prstGeom prst="rect">
            <a:avLst/>
          </a:prstGeom>
          <a:noFill/>
        </p:spPr>
        <p:txBody>
          <a:bodyPr wrap="square" rtlCol="0">
            <a:spAutoFit/>
          </a:bodyPr>
          <a:lstStyle/>
          <a:p>
            <a:pPr>
              <a:buNone/>
            </a:pPr>
            <a:r>
              <a:rPr lang="zh-CN" altLang="en-US" dirty="0">
                <a:latin typeface="黑体" panose="02010609060101010101" pitchFamily="49" charset="-122"/>
                <a:ea typeface="黑体" panose="02010609060101010101" pitchFamily="49" charset="-122"/>
              </a:rPr>
              <a:t>使能型寄存器</a:t>
            </a:r>
          </a:p>
        </p:txBody>
      </p:sp>
      <p:sp>
        <p:nvSpPr>
          <p:cNvPr id="155" name="椭圆 154"/>
          <p:cNvSpPr/>
          <p:nvPr/>
        </p:nvSpPr>
        <p:spPr>
          <a:xfrm>
            <a:off x="4955439" y="3582464"/>
            <a:ext cx="346429" cy="28596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 name="Picture 6" descr="f04-41-P374493"/>
          <p:cNvPicPr>
            <a:picLocks noChangeAspect="1" noChangeArrowheads="1"/>
          </p:cNvPicPr>
          <p:nvPr/>
        </p:nvPicPr>
        <p:blipFill>
          <a:blip r:embed="rId3"/>
          <a:srcRect/>
          <a:stretch>
            <a:fillRect/>
          </a:stretch>
        </p:blipFill>
        <p:spPr bwMode="auto">
          <a:xfrm>
            <a:off x="3791744" y="3501008"/>
            <a:ext cx="5760000" cy="2654848"/>
          </a:xfrm>
          <a:prstGeom prst="rect">
            <a:avLst/>
          </a:prstGeom>
          <a:solidFill>
            <a:schemeClr val="bg1"/>
          </a:solidFill>
        </p:spPr>
      </p:pic>
      <p:sp>
        <p:nvSpPr>
          <p:cNvPr id="15" name="椭圆 14"/>
          <p:cNvSpPr/>
          <p:nvPr/>
        </p:nvSpPr>
        <p:spPr>
          <a:xfrm>
            <a:off x="4090702" y="4745103"/>
            <a:ext cx="349113" cy="26807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9" name="曲线连接符 18"/>
          <p:cNvCxnSpPr>
            <a:stCxn id="15" idx="2"/>
            <a:endCxn id="23" idx="7"/>
          </p:cNvCxnSpPr>
          <p:nvPr/>
        </p:nvCxnSpPr>
        <p:spPr>
          <a:xfrm rot="10800000" flipV="1">
            <a:off x="3173082" y="4879140"/>
            <a:ext cx="917621" cy="250336"/>
          </a:xfrm>
          <a:prstGeom prst="curvedConnector2">
            <a:avLst/>
          </a:prstGeom>
          <a:ln w="28575">
            <a:solidFill>
              <a:srgbClr val="FF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20" name="Line 32"/>
          <p:cNvSpPr>
            <a:spLocks noChangeShapeType="1"/>
          </p:cNvSpPr>
          <p:nvPr/>
        </p:nvSpPr>
        <p:spPr bwMode="auto">
          <a:xfrm flipV="1">
            <a:off x="4265258" y="4828432"/>
            <a:ext cx="0" cy="468000"/>
          </a:xfrm>
          <a:prstGeom prst="line">
            <a:avLst/>
          </a:prstGeom>
          <a:noFill/>
          <a:ln w="28575">
            <a:solidFill>
              <a:srgbClr val="00B050"/>
            </a:solidFill>
            <a:round/>
            <a:tailEnd type="triangle" w="med" len="med"/>
          </a:ln>
        </p:spPr>
        <p:txBody>
          <a:bodyPr wrap="none" anchor="ctr"/>
          <a:lstStyle/>
          <a:p>
            <a:pPr defTabSz="457200"/>
            <a:endParaRPr lang="en-US">
              <a:solidFill>
                <a:prstClr val="black"/>
              </a:solidFill>
            </a:endParaRPr>
          </a:p>
        </p:txBody>
      </p:sp>
      <p:sp>
        <p:nvSpPr>
          <p:cNvPr id="21" name="Rectangle 75"/>
          <p:cNvSpPr/>
          <p:nvPr/>
        </p:nvSpPr>
        <p:spPr>
          <a:xfrm>
            <a:off x="2279193" y="5188047"/>
            <a:ext cx="864000" cy="792088"/>
          </a:xfrm>
          <a:prstGeom prst="rect">
            <a:avLst/>
          </a:prstGeom>
          <a:effectLst/>
        </p:spPr>
        <p:style>
          <a:lnRef idx="1">
            <a:schemeClr val="accent1"/>
          </a:lnRef>
          <a:fillRef idx="3">
            <a:schemeClr val="accent1"/>
          </a:fillRef>
          <a:effectRef idx="2">
            <a:schemeClr val="accent1"/>
          </a:effectRef>
          <a:fontRef idx="minor">
            <a:schemeClr val="lt1"/>
          </a:fontRef>
        </p:style>
        <p:txBody>
          <a:bodyPr rtlCol="0" anchor="b"/>
          <a:lstStyle/>
          <a:p>
            <a:pPr indent="0" defTabSz="457200">
              <a:buNone/>
            </a:pPr>
            <a:r>
              <a:rPr lang="en-US" altLang="zh-CN" sz="2400" dirty="0" err="1">
                <a:solidFill>
                  <a:prstClr val="white"/>
                </a:solidFill>
              </a:rPr>
              <a:t>EN</a:t>
            </a:r>
            <a:endParaRPr lang="en-US" sz="2400" dirty="0">
              <a:solidFill>
                <a:prstClr val="white"/>
              </a:solidFill>
            </a:endParaRPr>
          </a:p>
        </p:txBody>
      </p:sp>
      <p:sp>
        <p:nvSpPr>
          <p:cNvPr id="22" name="Isosceles Triangle 77"/>
          <p:cNvSpPr/>
          <p:nvPr/>
        </p:nvSpPr>
        <p:spPr>
          <a:xfrm>
            <a:off x="2927265" y="5764111"/>
            <a:ext cx="216000" cy="216000"/>
          </a:xfrm>
          <a:prstGeom prst="triangl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u="sng">
              <a:solidFill>
                <a:prstClr val="white"/>
              </a:solidFill>
            </a:endParaRPr>
          </a:p>
        </p:txBody>
      </p:sp>
      <p:sp>
        <p:nvSpPr>
          <p:cNvPr id="23" name="椭圆 22"/>
          <p:cNvSpPr/>
          <p:nvPr/>
        </p:nvSpPr>
        <p:spPr>
          <a:xfrm>
            <a:off x="2085409" y="4941168"/>
            <a:ext cx="1274287" cy="128584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TextBox 30"/>
          <p:cNvSpPr txBox="1"/>
          <p:nvPr/>
        </p:nvSpPr>
        <p:spPr>
          <a:xfrm>
            <a:off x="3719736" y="5445224"/>
            <a:ext cx="1393825" cy="404495"/>
          </a:xfrm>
          <a:prstGeom prst="rect">
            <a:avLst/>
          </a:prstGeom>
          <a:noFill/>
        </p:spPr>
        <p:txBody>
          <a:bodyPr wrap="none" rtlCol="0">
            <a:spAutoFit/>
          </a:bodyPr>
          <a:lstStyle/>
          <a:p>
            <a:pPr indent="0">
              <a:buNone/>
            </a:pPr>
            <a:r>
              <a:rPr lang="en-US" altLang="zh-CN" sz="2400" b="1" dirty="0" err="1">
                <a:solidFill>
                  <a:srgbClr val="00B050"/>
                </a:solidFill>
                <a:ea typeface="黑体" panose="02010609060101010101" pitchFamily="49" charset="-122"/>
              </a:rPr>
              <a:t>PC.en</a:t>
            </a:r>
            <a:r>
              <a:rPr lang="en-US" altLang="zh-CN" sz="2400" b="1" dirty="0">
                <a:solidFill>
                  <a:srgbClr val="00B050"/>
                </a:solidFill>
                <a:ea typeface="黑体" panose="02010609060101010101" pitchFamily="49" charset="-122"/>
              </a:rPr>
              <a:t>=0</a:t>
            </a:r>
            <a:endParaRPr lang="zh-CN" altLang="en-US" sz="2400" b="1" dirty="0">
              <a:solidFill>
                <a:srgbClr val="00B050"/>
              </a:solidFill>
              <a:ea typeface="黑体" panose="02010609060101010101" pitchFamily="49" charset="-122"/>
            </a:endParaRPr>
          </a:p>
        </p:txBody>
      </p:sp>
      <p:sp>
        <p:nvSpPr>
          <p:cNvPr id="33" name="内容占位符 2"/>
          <p:cNvSpPr txBox="1"/>
          <p:nvPr/>
        </p:nvSpPr>
        <p:spPr>
          <a:xfrm>
            <a:off x="501204" y="720272"/>
            <a:ext cx="8928992" cy="2706823"/>
          </a:xfrm>
          <a:prstGeom prst="rect">
            <a:avLst/>
          </a:prstGeom>
        </p:spPr>
        <p:txBody>
          <a:bodyPr vert="horz" lIns="91440" tIns="45720" rIns="91440" bIns="45720" rtlCol="0">
            <a:normAutofit fontScale="80000" lnSpcReduction="20000"/>
          </a:bodyPr>
          <a:lstStyle>
            <a:lvl1pPr marL="342900" indent="-342900" algn="l" defTabSz="914400" rtl="0" eaLnBrk="1" fontAlgn="ctr" latinLnBrk="0" hangingPunct="1">
              <a:spcBef>
                <a:spcPts val="1200"/>
              </a:spcBef>
              <a:buClr>
                <a:srgbClr val="00B050"/>
              </a:buClr>
              <a:buSzPct val="50000"/>
              <a:buFont typeface="Wingdings" panose="05000000000000000000" pitchFamily="2" charset="2"/>
              <a:buChar char=""/>
              <a:defRPr sz="3200" kern="1200">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1pPr>
            <a:lvl2pPr marL="742950" indent="-285750" algn="l" defTabSz="914400" rtl="0" eaLnBrk="1" fontAlgn="ctr" latinLnBrk="0" hangingPunct="1">
              <a:spcBef>
                <a:spcPts val="1200"/>
              </a:spcBef>
              <a:buClr>
                <a:srgbClr val="0070C0"/>
              </a:buClr>
              <a:buSzPct val="50000"/>
              <a:buFont typeface="Wingdings" panose="05000000000000000000" pitchFamily="2" charset="2"/>
              <a:buChar char="u"/>
              <a:defRPr sz="2800" kern="1200">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2pPr>
            <a:lvl3pPr marL="1143000" indent="-228600" algn="l" defTabSz="914400" rtl="0" eaLnBrk="1" fontAlgn="ctr" latinLnBrk="0" hangingPunct="1">
              <a:spcBef>
                <a:spcPts val="1200"/>
              </a:spcBef>
              <a:buClr>
                <a:srgbClr val="FF0000"/>
              </a:buClr>
              <a:buSzPct val="50000"/>
              <a:buFont typeface="Wingdings" panose="05000000000000000000" pitchFamily="2" charset="2"/>
              <a:buChar char="l"/>
              <a:defRPr sz="2400" kern="1200">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3pPr>
            <a:lvl4pPr marL="1600200" indent="-228600" algn="l" defTabSz="914400" rtl="0" eaLnBrk="1" fontAlgn="ctr" latinLnBrk="0" hangingPunct="1">
              <a:spcBef>
                <a:spcPts val="1200"/>
              </a:spcBef>
              <a:buFont typeface="Arial" panose="020B0604020202020204" pitchFamily="34" charset="0"/>
              <a:buChar char="–"/>
              <a:defRPr sz="2000" kern="1200">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4pPr>
            <a:lvl5pPr marL="2057400" indent="-228600" algn="l" defTabSz="914400" rtl="0" eaLnBrk="1" fontAlgn="ctr" latinLnBrk="0" hangingPunct="1">
              <a:spcBef>
                <a:spcPts val="1200"/>
              </a:spcBef>
              <a:buFont typeface="Arial" panose="020B0604020202020204" pitchFamily="34" charset="0"/>
              <a:buChar char="»"/>
              <a:defRPr sz="2000" kern="1200">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zh-CN" altLang="en-US" dirty="0"/>
              <a:t>执行动作：</a:t>
            </a:r>
            <a:endParaRPr lang="en-US" altLang="zh-CN" dirty="0"/>
          </a:p>
          <a:p>
            <a:pPr lvl="1"/>
            <a:r>
              <a:rPr lang="en-US" altLang="zh-CN" dirty="0">
                <a:sym typeface="Wingdings 2" panose="05020102010507070707"/>
              </a:rPr>
              <a:t></a:t>
            </a:r>
            <a:r>
              <a:rPr lang="zh-CN" altLang="en-US" dirty="0">
                <a:sym typeface="Wingdings 2" panose="05020102010507070707"/>
              </a:rPr>
              <a:t>冻结</a:t>
            </a:r>
            <a:r>
              <a:rPr lang="en-US" altLang="zh-CN" dirty="0"/>
              <a:t>IF/ID</a:t>
            </a:r>
            <a:r>
              <a:rPr lang="zh-CN" altLang="en-US" dirty="0"/>
              <a:t>：</a:t>
            </a:r>
            <a:r>
              <a:rPr lang="en-US" altLang="zh-CN" dirty="0"/>
              <a:t>sub</a:t>
            </a:r>
            <a:r>
              <a:rPr lang="zh-CN" altLang="en-US" dirty="0"/>
              <a:t>继续被保存</a:t>
            </a:r>
            <a:endParaRPr lang="en-US" altLang="zh-CN" dirty="0"/>
          </a:p>
          <a:p>
            <a:pPr lvl="1"/>
            <a:r>
              <a:rPr lang="en-US" altLang="zh-CN" dirty="0">
                <a:sym typeface="Wingdings 2" panose="05020102010507070707"/>
              </a:rPr>
              <a:t></a:t>
            </a:r>
            <a:r>
              <a:rPr lang="zh-CN" altLang="en-US" dirty="0">
                <a:sym typeface="Wingdings 2" panose="05020102010507070707"/>
              </a:rPr>
              <a:t>清除</a:t>
            </a:r>
            <a:r>
              <a:rPr lang="en-US" altLang="zh-CN" dirty="0">
                <a:sym typeface="Wingdings 2" panose="05020102010507070707"/>
              </a:rPr>
              <a:t>ID/EX</a:t>
            </a:r>
            <a:r>
              <a:rPr lang="zh-CN" altLang="en-US" dirty="0">
                <a:sym typeface="Wingdings 2" panose="05020102010507070707"/>
              </a:rPr>
              <a:t>：</a:t>
            </a:r>
            <a:r>
              <a:rPr lang="zh-CN" altLang="en-US" dirty="0"/>
              <a:t>指令全为</a:t>
            </a:r>
            <a:r>
              <a:rPr lang="en-US" altLang="zh-CN" dirty="0"/>
              <a:t>0</a:t>
            </a:r>
            <a:r>
              <a:rPr lang="zh-CN" altLang="en-US" dirty="0"/>
              <a:t>，等价于插入</a:t>
            </a:r>
            <a:r>
              <a:rPr lang="en-US" altLang="zh-CN" dirty="0" err="1"/>
              <a:t>NOP</a:t>
            </a:r>
            <a:endParaRPr lang="en-US" altLang="zh-CN" dirty="0"/>
          </a:p>
          <a:p>
            <a:pPr lvl="1"/>
            <a:r>
              <a:rPr lang="en-US" altLang="zh-CN" dirty="0">
                <a:solidFill>
                  <a:srgbClr val="FF0000"/>
                </a:solidFill>
                <a:sym typeface="Wingdings 2" panose="05020102010507070707"/>
              </a:rPr>
              <a:t></a:t>
            </a:r>
            <a:r>
              <a:rPr lang="zh-CN" altLang="en-US" dirty="0">
                <a:solidFill>
                  <a:srgbClr val="FF0000"/>
                </a:solidFill>
                <a:sym typeface="Wingdings 2" panose="05020102010507070707"/>
              </a:rPr>
              <a:t>禁止</a:t>
            </a:r>
            <a:r>
              <a:rPr lang="en-US" altLang="zh-CN" dirty="0">
                <a:solidFill>
                  <a:srgbClr val="FF0000"/>
                </a:solidFill>
                <a:sym typeface="Wingdings 2" panose="05020102010507070707"/>
              </a:rPr>
              <a:t>PC</a:t>
            </a:r>
            <a:r>
              <a:rPr lang="zh-CN" altLang="en-US" dirty="0">
                <a:solidFill>
                  <a:srgbClr val="FF0000"/>
                </a:solidFill>
                <a:sym typeface="Wingdings 2" panose="05020102010507070707"/>
              </a:rPr>
              <a:t>：防止</a:t>
            </a:r>
            <a:r>
              <a:rPr lang="en-US" altLang="zh-CN" dirty="0">
                <a:solidFill>
                  <a:srgbClr val="FF0000"/>
                </a:solidFill>
                <a:sym typeface="Wingdings 2" panose="05020102010507070707"/>
              </a:rPr>
              <a:t>PC</a:t>
            </a:r>
            <a:r>
              <a:rPr lang="zh-CN" altLang="en-US" dirty="0">
                <a:solidFill>
                  <a:srgbClr val="FF0000"/>
                </a:solidFill>
                <a:sym typeface="Wingdings 2" panose="05020102010507070707"/>
              </a:rPr>
              <a:t>继续计数，</a:t>
            </a:r>
            <a:r>
              <a:rPr lang="en-US" altLang="zh-CN" dirty="0">
                <a:solidFill>
                  <a:srgbClr val="FF0000"/>
                </a:solidFill>
                <a:sym typeface="Wingdings 2" panose="05020102010507070707"/>
              </a:rPr>
              <a:t>PC</a:t>
            </a:r>
            <a:r>
              <a:rPr lang="zh-CN" altLang="en-US" dirty="0">
                <a:solidFill>
                  <a:srgbClr val="FF0000"/>
                </a:solidFill>
                <a:sym typeface="Wingdings 2" panose="05020102010507070707"/>
              </a:rPr>
              <a:t>应保持为</a:t>
            </a:r>
            <a:r>
              <a:rPr lang="en-US" altLang="zh-CN" dirty="0" err="1">
                <a:solidFill>
                  <a:srgbClr val="FF0000"/>
                </a:solidFill>
                <a:sym typeface="Wingdings 2" panose="05020102010507070707"/>
              </a:rPr>
              <a:t>PC+4</a:t>
            </a:r>
            <a:endParaRPr lang="en-US" altLang="zh-CN" dirty="0">
              <a:solidFill>
                <a:srgbClr val="FF0000"/>
              </a:solidFill>
              <a:sym typeface="Wingdings 2" panose="05020102010507070707"/>
            </a:endParaRPr>
          </a:p>
          <a:p>
            <a:r>
              <a:rPr lang="zh-CN" altLang="en-US" dirty="0">
                <a:sym typeface="Wingdings 2" panose="05020102010507070707"/>
              </a:rPr>
              <a:t>数据通路：将</a:t>
            </a:r>
            <a:r>
              <a:rPr lang="en-US" altLang="zh-CN" dirty="0">
                <a:sym typeface="Wingdings 2" panose="05020102010507070707"/>
              </a:rPr>
              <a:t>PC</a:t>
            </a:r>
            <a:r>
              <a:rPr lang="zh-CN" altLang="en-US" dirty="0">
                <a:sym typeface="Wingdings 2" panose="05020102010507070707"/>
              </a:rPr>
              <a:t>修改为使能型寄存器</a:t>
            </a:r>
            <a:endParaRPr lang="en-US" altLang="zh-CN" dirty="0">
              <a:sym typeface="Wingdings 2" panose="05020102010507070707"/>
            </a:endParaRPr>
          </a:p>
          <a:p>
            <a:r>
              <a:rPr lang="zh-CN" altLang="en-US" dirty="0">
                <a:sym typeface="Wingdings 2" panose="05020102010507070707"/>
              </a:rPr>
              <a:t>控制系统：增加</a:t>
            </a:r>
            <a:r>
              <a:rPr lang="en-US" altLang="zh-CN" dirty="0" err="1">
                <a:sym typeface="Wingdings 2" panose="05020102010507070707"/>
              </a:rPr>
              <a:t>PC.en</a:t>
            </a:r>
            <a:r>
              <a:rPr lang="zh-CN" altLang="en-US" dirty="0">
                <a:sym typeface="Wingdings 2" panose="05020102010507070707"/>
              </a:rPr>
              <a:t>控制信号</a:t>
            </a:r>
            <a:endParaRPr lang="en-US" altLang="zh-CN" dirty="0">
              <a:sym typeface="Wingdings 2" panose="05020102010507070707"/>
            </a:endParaRPr>
          </a:p>
          <a:p>
            <a:pPr lvl="1"/>
            <a:r>
              <a:rPr lang="zh-CN" altLang="en-US" dirty="0">
                <a:sym typeface="Wingdings 2" panose="05020102010507070707"/>
              </a:rPr>
              <a:t>当</a:t>
            </a:r>
            <a:r>
              <a:rPr lang="en-US" altLang="zh-CN" dirty="0" err="1">
                <a:sym typeface="Wingdings 2" panose="05020102010507070707"/>
              </a:rPr>
              <a:t>PC.en</a:t>
            </a:r>
            <a:r>
              <a:rPr lang="zh-CN" altLang="en-US" dirty="0">
                <a:sym typeface="Wingdings 2" panose="05020102010507070707"/>
              </a:rPr>
              <a:t>为</a:t>
            </a:r>
            <a:r>
              <a:rPr lang="en-US" altLang="zh-CN" dirty="0">
                <a:sym typeface="Wingdings 2" panose="05020102010507070707"/>
              </a:rPr>
              <a:t>0</a:t>
            </a:r>
            <a:r>
              <a:rPr lang="zh-CN" altLang="en-US" dirty="0">
                <a:sym typeface="Wingdings 2" panose="05020102010507070707"/>
              </a:rPr>
              <a:t>时，</a:t>
            </a:r>
            <a:r>
              <a:rPr lang="en-US" altLang="zh-CN" dirty="0">
                <a:sym typeface="Wingdings 2" panose="05020102010507070707"/>
              </a:rPr>
              <a:t>PC</a:t>
            </a:r>
            <a:r>
              <a:rPr lang="zh-CN" altLang="en-US" dirty="0">
                <a:sym typeface="Wingdings 2" panose="05020102010507070707"/>
              </a:rPr>
              <a:t>在下个</a:t>
            </a:r>
            <a:r>
              <a:rPr lang="en-US" altLang="zh-CN" dirty="0">
                <a:sym typeface="Wingdings 2" panose="05020102010507070707"/>
              </a:rPr>
              <a:t>clock</a:t>
            </a:r>
            <a:r>
              <a:rPr lang="zh-CN" altLang="en-US" dirty="0">
                <a:sym typeface="Wingdings 2" panose="05020102010507070707"/>
              </a:rPr>
              <a:t>上升沿到来时保持不变</a:t>
            </a:r>
            <a:endParaRPr lang="en-US" altLang="zh-CN" dirty="0"/>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0" y="303530"/>
            <a:ext cx="7010400" cy="371475"/>
          </a:xfrm>
        </p:spPr>
        <p:txBody>
          <a:bodyPr/>
          <a:lstStyle/>
          <a:p>
            <a:r>
              <a:rPr lang="zh-CN" altLang="en-US" dirty="0"/>
              <a:t>如何插入</a:t>
            </a:r>
            <a:r>
              <a:rPr lang="en-US" altLang="zh-CN" dirty="0" err="1"/>
              <a:t>NOP</a:t>
            </a:r>
            <a:r>
              <a:rPr lang="zh-CN" altLang="en-US" dirty="0"/>
              <a:t>指令？</a:t>
            </a:r>
          </a:p>
        </p:txBody>
      </p:sp>
      <p:sp>
        <p:nvSpPr>
          <p:cNvPr id="3" name="内容占位符 2"/>
          <p:cNvSpPr>
            <a:spLocks noGrp="1"/>
          </p:cNvSpPr>
          <p:nvPr>
            <p:ph idx="4294967295"/>
          </p:nvPr>
        </p:nvSpPr>
        <p:spPr>
          <a:xfrm>
            <a:off x="466090" y="1222375"/>
            <a:ext cx="4176395" cy="2303145"/>
          </a:xfrm>
          <a:ln>
            <a:noFill/>
          </a:ln>
        </p:spPr>
        <p:txBody>
          <a:bodyPr>
            <a:normAutofit/>
          </a:bodyPr>
          <a:lstStyle/>
          <a:p>
            <a:r>
              <a:rPr lang="en-US" altLang="zh-CN" dirty="0" err="1"/>
              <a:t>lw</a:t>
            </a:r>
            <a:r>
              <a:rPr lang="zh-CN" altLang="en-US" dirty="0"/>
              <a:t>冒险处理示例伪代码</a:t>
            </a:r>
            <a:endParaRPr lang="en-US" altLang="zh-CN" dirty="0"/>
          </a:p>
          <a:p>
            <a:pPr algn="just"/>
            <a:r>
              <a:rPr lang="zh-CN" altLang="en-US" dirty="0"/>
              <a:t>注意：时序关系</a:t>
            </a:r>
            <a:endParaRPr lang="en-US" altLang="zh-CN" dirty="0"/>
          </a:p>
          <a:p>
            <a:pPr lvl="1" algn="just"/>
            <a:r>
              <a:rPr lang="en-US" altLang="zh-CN" dirty="0"/>
              <a:t>NOP</a:t>
            </a:r>
            <a:r>
              <a:rPr lang="zh-CN" altLang="en-US" dirty="0"/>
              <a:t>是在</a:t>
            </a:r>
            <a:r>
              <a:rPr lang="en-US" altLang="zh-CN" dirty="0" err="1"/>
              <a:t>clk3</a:t>
            </a:r>
            <a:r>
              <a:rPr lang="zh-CN" altLang="en-US" dirty="0"/>
              <a:t>上升沿后发生，即寄存器值在</a:t>
            </a:r>
            <a:r>
              <a:rPr lang="en-US" altLang="zh-CN" dirty="0" err="1"/>
              <a:t>clk3</a:t>
            </a:r>
            <a:r>
              <a:rPr lang="zh-CN" altLang="en-US" dirty="0"/>
              <a:t>上升沿到来时发生变化</a:t>
            </a:r>
            <a:r>
              <a:rPr lang="en-US" altLang="zh-CN" dirty="0"/>
              <a:t>(</a:t>
            </a:r>
            <a:r>
              <a:rPr lang="zh-CN" altLang="en-US" dirty="0"/>
              <a:t>或保持不变</a:t>
            </a:r>
            <a:r>
              <a:rPr lang="en-US" altLang="zh-CN" dirty="0"/>
              <a:t>)</a:t>
            </a:r>
            <a:endParaRPr lang="zh-CN" altLang="en-US" dirty="0"/>
          </a:p>
        </p:txBody>
      </p:sp>
      <p:sp>
        <p:nvSpPr>
          <p:cNvPr id="4" name="TextBox 3"/>
          <p:cNvSpPr txBox="1"/>
          <p:nvPr/>
        </p:nvSpPr>
        <p:spPr>
          <a:xfrm>
            <a:off x="5548892" y="1125781"/>
            <a:ext cx="5543550" cy="2276475"/>
          </a:xfrm>
          <a:prstGeom prst="rect">
            <a:avLst/>
          </a:prstGeom>
          <a:noFill/>
          <a:ln w="19050">
            <a:solidFill>
              <a:schemeClr val="tx1"/>
            </a:solidFill>
            <a:prstDash val="lgDash"/>
          </a:ln>
          <a:effectLst/>
        </p:spPr>
        <p:style>
          <a:lnRef idx="1">
            <a:schemeClr val="accent5"/>
          </a:lnRef>
          <a:fillRef idx="3">
            <a:schemeClr val="accent5"/>
          </a:fillRef>
          <a:effectRef idx="2">
            <a:schemeClr val="accent5"/>
          </a:effectRef>
          <a:fontRef idx="minor">
            <a:schemeClr val="lt1"/>
          </a:fontRef>
        </p:style>
        <p:txBody>
          <a:bodyPr wrap="none" rtlCol="0">
            <a:spAutoFit/>
          </a:bodyPr>
          <a:lstStyle/>
          <a:p>
            <a:pPr>
              <a:buNone/>
            </a:pPr>
            <a:r>
              <a:rPr lang="en-US" altLang="zh-CN" sz="2000" b="1" dirty="0">
                <a:solidFill>
                  <a:schemeClr val="tx1"/>
                </a:solidFill>
                <a:latin typeface="Courier New" panose="02070309020205020404" pitchFamily="49" charset="0"/>
                <a:cs typeface="Courier New" panose="02070309020205020404" pitchFamily="49" charset="0"/>
              </a:rPr>
              <a:t>If((ID/</a:t>
            </a:r>
            <a:r>
              <a:rPr lang="en-US" altLang="zh-CN" sz="2000" b="1" dirty="0" err="1">
                <a:solidFill>
                  <a:schemeClr val="tx1"/>
                </a:solidFill>
                <a:latin typeface="Courier New" panose="02070309020205020404" pitchFamily="49" charset="0"/>
                <a:cs typeface="Courier New" panose="02070309020205020404" pitchFamily="49" charset="0"/>
              </a:rPr>
              <a:t>EX.MemRead</a:t>
            </a:r>
            <a:r>
              <a:rPr lang="en-US" altLang="zh-CN" sz="2000" b="1" dirty="0">
                <a:solidFill>
                  <a:schemeClr val="tx1"/>
                </a:solidFill>
                <a:latin typeface="Courier New" panose="02070309020205020404" pitchFamily="49" charset="0"/>
                <a:cs typeface="Courier New" panose="02070309020205020404" pitchFamily="49" charset="0"/>
              </a:rPr>
              <a:t>) &amp; //</a:t>
            </a:r>
            <a:r>
              <a:rPr lang="zh-CN" altLang="en-US" b="1" dirty="0">
                <a:solidFill>
                  <a:schemeClr val="tx1"/>
                </a:solidFill>
                <a:latin typeface="Courier New" panose="02070309020205020404" pitchFamily="49" charset="0"/>
                <a:cs typeface="Courier New" panose="02070309020205020404" pitchFamily="49" charset="0"/>
              </a:rPr>
              <a:t>前一条指令是</a:t>
            </a:r>
            <a:r>
              <a:rPr lang="en-US" altLang="zh-CN" b="1" dirty="0" err="1">
                <a:solidFill>
                  <a:schemeClr val="tx1"/>
                </a:solidFill>
                <a:latin typeface="Courier New" panose="02070309020205020404" pitchFamily="49" charset="0"/>
                <a:cs typeface="Courier New" panose="02070309020205020404" pitchFamily="49" charset="0"/>
              </a:rPr>
              <a:t>lw</a:t>
            </a:r>
            <a:endParaRPr lang="en-US" altLang="zh-CN" b="1" dirty="0">
              <a:solidFill>
                <a:schemeClr val="tx1"/>
              </a:solidFill>
              <a:latin typeface="Courier New" panose="02070309020205020404" pitchFamily="49" charset="0"/>
              <a:cs typeface="Courier New" panose="02070309020205020404" pitchFamily="49" charset="0"/>
            </a:endParaRPr>
          </a:p>
          <a:p>
            <a:pPr>
              <a:buNone/>
            </a:pPr>
            <a:r>
              <a:rPr lang="en-US" altLang="zh-CN" sz="2000" b="1" dirty="0">
                <a:solidFill>
                  <a:schemeClr val="tx1"/>
                </a:solidFill>
                <a:latin typeface="Courier New" panose="02070309020205020404" pitchFamily="49" charset="0"/>
                <a:cs typeface="Courier New" panose="02070309020205020404" pitchFamily="49" charset="0"/>
              </a:rPr>
              <a:t>   ((ID/</a:t>
            </a:r>
            <a:r>
              <a:rPr lang="en-US" altLang="zh-CN" sz="2000" b="1" dirty="0" err="1">
                <a:solidFill>
                  <a:schemeClr val="tx1"/>
                </a:solidFill>
                <a:latin typeface="Courier New" panose="02070309020205020404" pitchFamily="49" charset="0"/>
                <a:cs typeface="Courier New" panose="02070309020205020404" pitchFamily="49" charset="0"/>
              </a:rPr>
              <a:t>EX.rt</a:t>
            </a:r>
            <a:r>
              <a:rPr lang="en-US" altLang="zh-CN" sz="2000" b="1" dirty="0">
                <a:solidFill>
                  <a:schemeClr val="tx1"/>
                </a:solidFill>
                <a:latin typeface="Courier New" panose="02070309020205020404" pitchFamily="49" charset="0"/>
                <a:cs typeface="Courier New" panose="02070309020205020404" pitchFamily="49" charset="0"/>
              </a:rPr>
              <a:t> == IF/</a:t>
            </a:r>
            <a:r>
              <a:rPr lang="en-US" altLang="zh-CN" sz="2000" b="1" dirty="0" err="1">
                <a:solidFill>
                  <a:schemeClr val="tx1"/>
                </a:solidFill>
                <a:latin typeface="Courier New" panose="02070309020205020404" pitchFamily="49" charset="0"/>
                <a:cs typeface="Courier New" panose="02070309020205020404" pitchFamily="49" charset="0"/>
              </a:rPr>
              <a:t>ID.rs</a:t>
            </a:r>
            <a:r>
              <a:rPr lang="en-US" altLang="zh-CN" sz="2000" b="1" dirty="0">
                <a:solidFill>
                  <a:schemeClr val="tx1"/>
                </a:solidFill>
                <a:latin typeface="Courier New" panose="02070309020205020404" pitchFamily="49" charset="0"/>
                <a:cs typeface="Courier New" panose="02070309020205020404" pitchFamily="49" charset="0"/>
              </a:rPr>
              <a:t>) |</a:t>
            </a:r>
          </a:p>
          <a:p>
            <a:pPr>
              <a:buNone/>
            </a:pPr>
            <a:r>
              <a:rPr lang="en-US" altLang="zh-CN" sz="2000" b="1" dirty="0">
                <a:solidFill>
                  <a:schemeClr val="tx1"/>
                </a:solidFill>
                <a:latin typeface="Courier New" panose="02070309020205020404" pitchFamily="49" charset="0"/>
                <a:cs typeface="Courier New" panose="02070309020205020404" pitchFamily="49" charset="0"/>
              </a:rPr>
              <a:t>    (ID/</a:t>
            </a:r>
            <a:r>
              <a:rPr lang="en-US" altLang="zh-CN" sz="2000" b="1" dirty="0" err="1">
                <a:solidFill>
                  <a:schemeClr val="tx1"/>
                </a:solidFill>
                <a:latin typeface="Courier New" panose="02070309020205020404" pitchFamily="49" charset="0"/>
                <a:cs typeface="Courier New" panose="02070309020205020404" pitchFamily="49" charset="0"/>
              </a:rPr>
              <a:t>EX.rt</a:t>
            </a:r>
            <a:r>
              <a:rPr lang="en-US" altLang="zh-CN" sz="2000" b="1" dirty="0">
                <a:solidFill>
                  <a:schemeClr val="tx1"/>
                </a:solidFill>
                <a:latin typeface="Courier New" panose="02070309020205020404" pitchFamily="49" charset="0"/>
                <a:cs typeface="Courier New" panose="02070309020205020404" pitchFamily="49" charset="0"/>
              </a:rPr>
              <a:t> == IF/</a:t>
            </a:r>
            <a:r>
              <a:rPr lang="en-US" altLang="zh-CN" sz="2000" b="1" dirty="0" err="1">
                <a:solidFill>
                  <a:schemeClr val="tx1"/>
                </a:solidFill>
                <a:latin typeface="Courier New" panose="02070309020205020404" pitchFamily="49" charset="0"/>
                <a:cs typeface="Courier New" panose="02070309020205020404" pitchFamily="49" charset="0"/>
              </a:rPr>
              <a:t>ID.rt</a:t>
            </a:r>
            <a:r>
              <a:rPr lang="en-US" altLang="zh-CN" sz="2000" b="1" dirty="0">
                <a:solidFill>
                  <a:schemeClr val="tx1"/>
                </a:solidFill>
                <a:latin typeface="Courier New" panose="02070309020205020404" pitchFamily="49" charset="0"/>
                <a:cs typeface="Courier New" panose="02070309020205020404" pitchFamily="49" charset="0"/>
              </a:rPr>
              <a:t>)))</a:t>
            </a:r>
          </a:p>
          <a:p>
            <a:pPr>
              <a:buNone/>
            </a:pPr>
            <a:r>
              <a:rPr lang="en-US" altLang="zh-CN" sz="2000" b="1" dirty="0">
                <a:solidFill>
                  <a:schemeClr val="tx1"/>
                </a:solidFill>
                <a:latin typeface="Courier New" panose="02070309020205020404" pitchFamily="49" charset="0"/>
                <a:cs typeface="Courier New" panose="02070309020205020404" pitchFamily="49" charset="0"/>
              </a:rPr>
              <a:t>    IF/</a:t>
            </a:r>
            <a:r>
              <a:rPr lang="en-US" altLang="zh-CN" sz="2000" b="1" dirty="0" err="1">
                <a:solidFill>
                  <a:schemeClr val="tx1"/>
                </a:solidFill>
                <a:latin typeface="Courier New" panose="02070309020205020404" pitchFamily="49" charset="0"/>
                <a:cs typeface="Courier New" panose="02070309020205020404" pitchFamily="49" charset="0"/>
              </a:rPr>
              <a:t>ID.en</a:t>
            </a:r>
            <a:r>
              <a:rPr lang="en-US" altLang="zh-CN" sz="2000" b="1" dirty="0">
                <a:solidFill>
                  <a:schemeClr val="tx1"/>
                </a:solidFill>
                <a:latin typeface="Courier New" panose="02070309020205020404" pitchFamily="49" charset="0"/>
                <a:cs typeface="Courier New" panose="02070309020205020404" pitchFamily="49" charset="0"/>
              </a:rPr>
              <a:t> </a:t>
            </a:r>
            <a:r>
              <a:rPr lang="en-US" altLang="zh-CN" sz="2000" b="1" dirty="0">
                <a:solidFill>
                  <a:schemeClr val="tx1"/>
                </a:solidFill>
                <a:latin typeface="Courier New" panose="02070309020205020404" pitchFamily="49" charset="0"/>
                <a:cs typeface="Courier New" panose="02070309020205020404" pitchFamily="49" charset="0"/>
                <a:sym typeface="Wingdings" panose="05000000000000000000" pitchFamily="2" charset="2"/>
              </a:rPr>
              <a:t></a:t>
            </a:r>
            <a:r>
              <a:rPr lang="en-US" altLang="zh-CN" sz="2000" b="1" dirty="0">
                <a:solidFill>
                  <a:schemeClr val="tx1"/>
                </a:solidFill>
                <a:latin typeface="Courier New" panose="02070309020205020404" pitchFamily="49" charset="0"/>
                <a:cs typeface="Courier New" panose="02070309020205020404" pitchFamily="49" charset="0"/>
              </a:rPr>
              <a:t> </a:t>
            </a:r>
            <a:r>
              <a:rPr lang="zh-CN" altLang="en-US" sz="2000" b="1" dirty="0">
                <a:solidFill>
                  <a:schemeClr val="tx1"/>
                </a:solidFill>
                <a:latin typeface="Courier New" panose="02070309020205020404" pitchFamily="49" charset="0"/>
                <a:cs typeface="Courier New" panose="02070309020205020404" pitchFamily="49" charset="0"/>
              </a:rPr>
              <a:t>禁止</a:t>
            </a:r>
            <a:r>
              <a:rPr lang="en-US" altLang="zh-CN" sz="2000" b="1" dirty="0">
                <a:solidFill>
                  <a:schemeClr val="tx1"/>
                </a:solidFill>
                <a:latin typeface="Courier New" panose="02070309020205020404" pitchFamily="49" charset="0"/>
                <a:cs typeface="Courier New" panose="02070309020205020404" pitchFamily="49" charset="0"/>
              </a:rPr>
              <a:t>(disable)</a:t>
            </a:r>
          </a:p>
          <a:p>
            <a:pPr>
              <a:buNone/>
            </a:pPr>
            <a:r>
              <a:rPr lang="en-US" altLang="zh-CN" sz="2000" b="1" dirty="0">
                <a:solidFill>
                  <a:schemeClr val="tx1"/>
                </a:solidFill>
                <a:latin typeface="Courier New" panose="02070309020205020404" pitchFamily="49" charset="0"/>
                <a:cs typeface="Courier New" panose="02070309020205020404" pitchFamily="49" charset="0"/>
              </a:rPr>
              <a:t>    ID/</a:t>
            </a:r>
            <a:r>
              <a:rPr lang="en-US" altLang="zh-CN" sz="2000" b="1" dirty="0" err="1">
                <a:solidFill>
                  <a:schemeClr val="tx1"/>
                </a:solidFill>
                <a:latin typeface="Courier New" panose="02070309020205020404" pitchFamily="49" charset="0"/>
                <a:cs typeface="Courier New" panose="02070309020205020404" pitchFamily="49" charset="0"/>
              </a:rPr>
              <a:t>EX.clr</a:t>
            </a:r>
            <a:r>
              <a:rPr lang="en-US" altLang="zh-CN" sz="2000" b="1" dirty="0">
                <a:solidFill>
                  <a:schemeClr val="tx1"/>
                </a:solidFill>
                <a:latin typeface="Courier New" panose="02070309020205020404" pitchFamily="49" charset="0"/>
                <a:cs typeface="Courier New" panose="02070309020205020404" pitchFamily="49" charset="0"/>
              </a:rPr>
              <a:t> </a:t>
            </a:r>
            <a:r>
              <a:rPr lang="en-US" altLang="zh-CN" sz="2000" b="1" dirty="0">
                <a:solidFill>
                  <a:schemeClr val="tx1"/>
                </a:solidFill>
                <a:latin typeface="Courier New" panose="02070309020205020404" pitchFamily="49" charset="0"/>
                <a:cs typeface="Courier New" panose="02070309020205020404" pitchFamily="49" charset="0"/>
                <a:sym typeface="Wingdings" panose="05000000000000000000" pitchFamily="2" charset="2"/>
              </a:rPr>
              <a:t></a:t>
            </a:r>
            <a:r>
              <a:rPr lang="en-US" altLang="zh-CN" sz="2000" b="1" dirty="0">
                <a:solidFill>
                  <a:schemeClr val="tx1"/>
                </a:solidFill>
                <a:latin typeface="Courier New" panose="02070309020205020404" pitchFamily="49" charset="0"/>
                <a:cs typeface="Courier New" panose="02070309020205020404" pitchFamily="49" charset="0"/>
              </a:rPr>
              <a:t> </a:t>
            </a:r>
            <a:r>
              <a:rPr lang="zh-CN" altLang="en-US" sz="2000" b="1" dirty="0">
                <a:solidFill>
                  <a:schemeClr val="tx1"/>
                </a:solidFill>
                <a:latin typeface="Courier New" panose="02070309020205020404" pitchFamily="49" charset="0"/>
                <a:cs typeface="Courier New" panose="02070309020205020404" pitchFamily="49" charset="0"/>
              </a:rPr>
              <a:t>清除</a:t>
            </a:r>
            <a:r>
              <a:rPr lang="en-US" altLang="zh-CN" sz="2000" b="1" dirty="0">
                <a:solidFill>
                  <a:schemeClr val="tx1"/>
                </a:solidFill>
                <a:latin typeface="Courier New" panose="02070309020205020404" pitchFamily="49" charset="0"/>
                <a:cs typeface="Courier New" panose="02070309020205020404" pitchFamily="49" charset="0"/>
              </a:rPr>
              <a:t>(reset)</a:t>
            </a:r>
          </a:p>
          <a:p>
            <a:pPr>
              <a:buNone/>
            </a:pPr>
            <a:r>
              <a:rPr lang="en-US" altLang="zh-CN" sz="2000" b="1" dirty="0">
                <a:solidFill>
                  <a:schemeClr val="tx1"/>
                </a:solidFill>
                <a:latin typeface="Courier New" panose="02070309020205020404" pitchFamily="49" charset="0"/>
                <a:cs typeface="Courier New" panose="02070309020205020404" pitchFamily="49" charset="0"/>
              </a:rPr>
              <a:t>    </a:t>
            </a:r>
            <a:r>
              <a:rPr lang="en-US" altLang="zh-CN" sz="2000" b="1" dirty="0" err="1">
                <a:solidFill>
                  <a:schemeClr val="tx1"/>
                </a:solidFill>
                <a:latin typeface="Courier New" panose="02070309020205020404" pitchFamily="49" charset="0"/>
                <a:cs typeface="Courier New" panose="02070309020205020404" pitchFamily="49" charset="0"/>
              </a:rPr>
              <a:t>PC.en</a:t>
            </a:r>
            <a:r>
              <a:rPr lang="en-US" altLang="zh-CN" sz="2000" b="1" dirty="0">
                <a:solidFill>
                  <a:schemeClr val="tx1"/>
                </a:solidFill>
                <a:latin typeface="Courier New" panose="02070309020205020404" pitchFamily="49" charset="0"/>
                <a:cs typeface="Courier New" panose="02070309020205020404" pitchFamily="49" charset="0"/>
              </a:rPr>
              <a:t> </a:t>
            </a:r>
            <a:r>
              <a:rPr lang="en-US" altLang="zh-CN" sz="2000" b="1" dirty="0">
                <a:solidFill>
                  <a:schemeClr val="tx1"/>
                </a:solidFill>
                <a:latin typeface="Courier New" panose="02070309020205020404" pitchFamily="49" charset="0"/>
                <a:cs typeface="Courier New" panose="02070309020205020404" pitchFamily="49" charset="0"/>
                <a:sym typeface="Wingdings" panose="05000000000000000000" pitchFamily="2" charset="2"/>
              </a:rPr>
              <a:t></a:t>
            </a:r>
            <a:r>
              <a:rPr lang="en-US" altLang="zh-CN" sz="2000" b="1" dirty="0">
                <a:solidFill>
                  <a:schemeClr val="tx1"/>
                </a:solidFill>
                <a:latin typeface="Courier New" panose="02070309020205020404" pitchFamily="49" charset="0"/>
                <a:cs typeface="Courier New" panose="02070309020205020404" pitchFamily="49" charset="0"/>
              </a:rPr>
              <a:t> </a:t>
            </a:r>
            <a:r>
              <a:rPr lang="zh-CN" altLang="en-US" sz="2000" b="1" dirty="0">
                <a:solidFill>
                  <a:schemeClr val="tx1"/>
                </a:solidFill>
                <a:latin typeface="Courier New" panose="02070309020205020404" pitchFamily="49" charset="0"/>
                <a:cs typeface="Courier New" panose="02070309020205020404" pitchFamily="49" charset="0"/>
              </a:rPr>
              <a:t>禁止</a:t>
            </a:r>
            <a:r>
              <a:rPr lang="en-US" altLang="zh-CN" sz="2000" b="1" dirty="0">
                <a:solidFill>
                  <a:schemeClr val="tx1"/>
                </a:solidFill>
                <a:latin typeface="Courier New" panose="02070309020205020404" pitchFamily="49" charset="0"/>
                <a:cs typeface="Courier New" panose="02070309020205020404" pitchFamily="49" charset="0"/>
              </a:rPr>
              <a:t>(disable)</a:t>
            </a:r>
          </a:p>
        </p:txBody>
      </p:sp>
      <p:graphicFrame>
        <p:nvGraphicFramePr>
          <p:cNvPr id="31" name="表格 30"/>
          <p:cNvGraphicFramePr>
            <a:graphicFrameLocks noGrp="1"/>
          </p:cNvGraphicFramePr>
          <p:nvPr>
            <p:custDataLst>
              <p:tags r:id="rId1"/>
            </p:custDataLst>
          </p:nvPr>
        </p:nvGraphicFramePr>
        <p:xfrm>
          <a:off x="1701989" y="4237371"/>
          <a:ext cx="8983345" cy="2141220"/>
        </p:xfrm>
        <a:graphic>
          <a:graphicData uri="http://schemas.openxmlformats.org/drawingml/2006/table">
            <a:tbl>
              <a:tblPr firstRow="1" bandRow="1">
                <a:tableStyleId>{5940675A-B579-460E-94D1-54222C63F5DA}</a:tableStyleId>
              </a:tblPr>
              <a:tblGrid>
                <a:gridCol w="431800">
                  <a:extLst>
                    <a:ext uri="{9D8B030D-6E8A-4147-A177-3AD203B41FA5}">
                      <a16:colId xmlns:a16="http://schemas.microsoft.com/office/drawing/2014/main" val="20000"/>
                    </a:ext>
                  </a:extLst>
                </a:gridCol>
                <a:gridCol w="2196465">
                  <a:extLst>
                    <a:ext uri="{9D8B030D-6E8A-4147-A177-3AD203B41FA5}">
                      <a16:colId xmlns:a16="http://schemas.microsoft.com/office/drawing/2014/main" val="20001"/>
                    </a:ext>
                  </a:extLst>
                </a:gridCol>
                <a:gridCol w="467995">
                  <a:extLst>
                    <a:ext uri="{9D8B030D-6E8A-4147-A177-3AD203B41FA5}">
                      <a16:colId xmlns:a16="http://schemas.microsoft.com/office/drawing/2014/main" val="20002"/>
                    </a:ext>
                  </a:extLst>
                </a:gridCol>
                <a:gridCol w="791845">
                  <a:extLst>
                    <a:ext uri="{9D8B030D-6E8A-4147-A177-3AD203B41FA5}">
                      <a16:colId xmlns:a16="http://schemas.microsoft.com/office/drawing/2014/main" val="20003"/>
                    </a:ext>
                  </a:extLst>
                </a:gridCol>
                <a:gridCol w="933450">
                  <a:extLst>
                    <a:ext uri="{9D8B030D-6E8A-4147-A177-3AD203B41FA5}">
                      <a16:colId xmlns:a16="http://schemas.microsoft.com/office/drawing/2014/main" val="20004"/>
                    </a:ext>
                  </a:extLst>
                </a:gridCol>
                <a:gridCol w="806450">
                  <a:extLst>
                    <a:ext uri="{9D8B030D-6E8A-4147-A177-3AD203B41FA5}">
                      <a16:colId xmlns:a16="http://schemas.microsoft.com/office/drawing/2014/main" val="20005"/>
                    </a:ext>
                  </a:extLst>
                </a:gridCol>
                <a:gridCol w="806450">
                  <a:extLst>
                    <a:ext uri="{9D8B030D-6E8A-4147-A177-3AD203B41FA5}">
                      <a16:colId xmlns:a16="http://schemas.microsoft.com/office/drawing/2014/main" val="20006"/>
                    </a:ext>
                  </a:extLst>
                </a:gridCol>
                <a:gridCol w="806450">
                  <a:extLst>
                    <a:ext uri="{9D8B030D-6E8A-4147-A177-3AD203B41FA5}">
                      <a16:colId xmlns:a16="http://schemas.microsoft.com/office/drawing/2014/main" val="20007"/>
                    </a:ext>
                  </a:extLst>
                </a:gridCol>
                <a:gridCol w="935990">
                  <a:extLst>
                    <a:ext uri="{9D8B030D-6E8A-4147-A177-3AD203B41FA5}">
                      <a16:colId xmlns:a16="http://schemas.microsoft.com/office/drawing/2014/main" val="20008"/>
                    </a:ext>
                  </a:extLst>
                </a:gridCol>
                <a:gridCol w="806450">
                  <a:extLst>
                    <a:ext uri="{9D8B030D-6E8A-4147-A177-3AD203B41FA5}">
                      <a16:colId xmlns:a16="http://schemas.microsoft.com/office/drawing/2014/main" val="20009"/>
                    </a:ext>
                  </a:extLst>
                </a:gridCol>
              </a:tblGrid>
              <a:tr h="316230">
                <a:tc>
                  <a:txBody>
                    <a:bodyPr/>
                    <a:lstStyle/>
                    <a:p>
                      <a:pPr algn="ctr"/>
                      <a:r>
                        <a:rPr lang="zh-CN" altLang="en-US" sz="1600" dirty="0">
                          <a:latin typeface="+mn-lt"/>
                          <a:ea typeface="黑体" panose="02010609060101010101" pitchFamily="49" charset="-122"/>
                        </a:rPr>
                        <a:t>地址</a:t>
                      </a:r>
                      <a:endParaRPr lang="zh-CN" altLang="en-US" sz="1600" b="0" dirty="0">
                        <a:latin typeface="+mn-lt"/>
                        <a:ea typeface="黑体" panose="02010609060101010101" pitchFamily="49" charset="-122"/>
                        <a:cs typeface="Times New Roman" panose="02020603050405020304" pitchFamily="18" charset="0"/>
                      </a:endParaRPr>
                    </a:p>
                  </a:txBody>
                  <a:tcPr marL="0" marR="0" marT="36000" marB="3600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zh-CN" altLang="en-US" sz="1600" dirty="0">
                          <a:latin typeface="+mn-lt"/>
                          <a:ea typeface="黑体" panose="02010609060101010101" pitchFamily="49" charset="-122"/>
                        </a:rPr>
                        <a:t>指令</a:t>
                      </a:r>
                      <a:endParaRPr lang="zh-CN" altLang="en-US" sz="1600" b="0" dirty="0">
                        <a:latin typeface="+mn-lt"/>
                        <a:ea typeface="黑体" panose="02010609060101010101" pitchFamily="49" charset="-122"/>
                        <a:cs typeface="Times New Roman" panose="02020603050405020304" pitchFamily="18" charset="0"/>
                      </a:endParaRPr>
                    </a:p>
                  </a:txBody>
                  <a:tcPr marL="0" marR="0" marT="36000" marB="36000" anchor="ctr">
                    <a:lnL w="19050"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600" b="0" dirty="0" err="1">
                          <a:latin typeface="+mn-lt"/>
                          <a:ea typeface="黑体" panose="02010609060101010101" pitchFamily="49" charset="-122"/>
                          <a:cs typeface="Times New Roman" panose="02020603050405020304" pitchFamily="18" charset="0"/>
                        </a:rPr>
                        <a:t>CLK</a:t>
                      </a:r>
                      <a:endParaRPr lang="en-US" altLang="zh-CN" sz="1600" b="0" dirty="0">
                        <a:latin typeface="+mn-lt"/>
                        <a:ea typeface="黑体" panose="02010609060101010101" pitchFamily="49" charset="-122"/>
                        <a:cs typeface="Times New Roman" panose="02020603050405020304" pitchFamily="18" charset="0"/>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a:r>
                        <a:rPr lang="en-US" altLang="zh-CN" sz="1600" b="0" dirty="0">
                          <a:latin typeface="+mn-lt"/>
                          <a:ea typeface="黑体" panose="02010609060101010101" pitchFamily="49" charset="-122"/>
                          <a:cs typeface="Times New Roman" panose="02020603050405020304" pitchFamily="18" charset="0"/>
                        </a:rPr>
                        <a:t>PC</a:t>
                      </a: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a:r>
                        <a:rPr lang="en-US" altLang="zh-CN" sz="1600">
                          <a:latin typeface="+mn-lt"/>
                          <a:ea typeface="黑体" panose="02010609060101010101" pitchFamily="49" charset="-122"/>
                        </a:rPr>
                        <a:t>IM</a:t>
                      </a:r>
                      <a:endParaRPr lang="en-US" altLang="zh-CN" sz="1600" b="0" dirty="0">
                        <a:latin typeface="+mn-lt"/>
                        <a:ea typeface="黑体" panose="02010609060101010101" pitchFamily="49" charset="-122"/>
                        <a:cs typeface="Times New Roman" panose="02020603050405020304" pitchFamily="18" charset="0"/>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a:r>
                        <a:rPr lang="en-US" altLang="zh-CN" sz="1600" dirty="0">
                          <a:latin typeface="+mn-lt"/>
                          <a:ea typeface="黑体" panose="02010609060101010101" pitchFamily="49" charset="-122"/>
                        </a:rPr>
                        <a:t>IF</a:t>
                      </a:r>
                      <a:endParaRPr lang="en-US" altLang="zh-CN" sz="1600" b="0" dirty="0">
                        <a:latin typeface="+mn-lt"/>
                        <a:ea typeface="黑体" panose="02010609060101010101" pitchFamily="49" charset="-122"/>
                        <a:cs typeface="Times New Roman" panose="02020603050405020304" pitchFamily="18" charset="0"/>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a:r>
                        <a:rPr lang="en-US" altLang="zh-CN" sz="1600" dirty="0">
                          <a:latin typeface="+mn-lt"/>
                          <a:ea typeface="黑体" panose="02010609060101010101" pitchFamily="49" charset="-122"/>
                        </a:rPr>
                        <a:t>ID</a:t>
                      </a:r>
                      <a:endParaRPr lang="en-US" altLang="zh-CN" sz="1600" b="0" dirty="0">
                        <a:latin typeface="+mn-lt"/>
                        <a:ea typeface="黑体" panose="02010609060101010101" pitchFamily="49" charset="-122"/>
                        <a:cs typeface="Times New Roman" panose="02020603050405020304" pitchFamily="18" charset="0"/>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a:r>
                        <a:rPr lang="en-US" altLang="zh-CN" sz="1600" dirty="0">
                          <a:latin typeface="+mn-lt"/>
                          <a:ea typeface="黑体" panose="02010609060101010101" pitchFamily="49" charset="-122"/>
                        </a:rPr>
                        <a:t>EX</a:t>
                      </a:r>
                      <a:endParaRPr lang="en-US" altLang="zh-CN" sz="1600" b="0" dirty="0">
                        <a:latin typeface="+mn-lt"/>
                        <a:ea typeface="黑体" panose="02010609060101010101" pitchFamily="49" charset="-122"/>
                        <a:cs typeface="Times New Roman" panose="02020603050405020304" pitchFamily="18" charset="0"/>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a:r>
                        <a:rPr lang="en-US" altLang="zh-CN" sz="1600" dirty="0">
                          <a:latin typeface="+mn-lt"/>
                          <a:ea typeface="黑体" panose="02010609060101010101" pitchFamily="49" charset="-122"/>
                        </a:rPr>
                        <a:t>MEM</a:t>
                      </a:r>
                      <a:endParaRPr lang="en-US" altLang="zh-CN" sz="1600" b="0" dirty="0">
                        <a:latin typeface="+mn-lt"/>
                        <a:ea typeface="黑体" panose="02010609060101010101" pitchFamily="49" charset="-122"/>
                        <a:cs typeface="Times New Roman" panose="02020603050405020304" pitchFamily="18" charset="0"/>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a:r>
                        <a:rPr lang="en-US" altLang="zh-CN" sz="1600" b="0" dirty="0">
                          <a:latin typeface="+mn-lt"/>
                          <a:ea typeface="黑体" panose="02010609060101010101" pitchFamily="49" charset="-122"/>
                          <a:cs typeface="Times New Roman" panose="02020603050405020304" pitchFamily="18" charset="0"/>
                        </a:rPr>
                        <a:t>WB</a:t>
                      </a: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16230">
                <a:tc>
                  <a:txBody>
                    <a:bodyPr/>
                    <a:lstStyle/>
                    <a:p>
                      <a:pPr algn="ctr"/>
                      <a:r>
                        <a:rPr lang="en-US" altLang="zh-CN" sz="1600" dirty="0">
                          <a:latin typeface="+mn-lt"/>
                          <a:ea typeface="黑体" panose="02010609060101010101" pitchFamily="49" charset="-122"/>
                        </a:rPr>
                        <a:t>0</a:t>
                      </a:r>
                      <a:endParaRPr lang="zh-CN" altLang="en-US" sz="1600" dirty="0">
                        <a:latin typeface="+mn-lt"/>
                        <a:ea typeface="黑体" panose="02010609060101010101" pitchFamily="49" charset="-122"/>
                        <a:cs typeface="Courier New" panose="02070309020205020404" pitchFamily="49" charset="0"/>
                      </a:endParaRPr>
                    </a:p>
                  </a:txBody>
                  <a:tcPr marL="0" marR="0" marT="36000" marB="3600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altLang="zh-CN" sz="1600" dirty="0" err="1">
                          <a:latin typeface="Courier New" panose="02070309020205020404" pitchFamily="49" charset="0"/>
                          <a:ea typeface="黑体" panose="02010609060101010101" pitchFamily="49" charset="-122"/>
                          <a:cs typeface="Courier New" panose="02070309020205020404" pitchFamily="49" charset="0"/>
                        </a:rPr>
                        <a:t>lw</a:t>
                      </a:r>
                      <a:r>
                        <a:rPr lang="en-US" altLang="zh-CN" sz="1600" dirty="0">
                          <a:latin typeface="Courier New" panose="02070309020205020404" pitchFamily="49" charset="0"/>
                          <a:ea typeface="黑体" panose="02010609060101010101" pitchFamily="49" charset="-122"/>
                          <a:cs typeface="Courier New" panose="02070309020205020404" pitchFamily="49" charset="0"/>
                        </a:rPr>
                        <a:t>  $</a:t>
                      </a:r>
                      <a:r>
                        <a:rPr lang="en-US" altLang="zh-CN" sz="1600" dirty="0" err="1">
                          <a:latin typeface="Courier New" panose="02070309020205020404" pitchFamily="49" charset="0"/>
                          <a:ea typeface="黑体" panose="02010609060101010101" pitchFamily="49" charset="-122"/>
                          <a:cs typeface="Courier New" panose="02070309020205020404" pitchFamily="49" charset="0"/>
                        </a:rPr>
                        <a:t>t0</a:t>
                      </a:r>
                      <a:r>
                        <a:rPr lang="en-US" altLang="zh-CN" sz="1600" dirty="0">
                          <a:latin typeface="Courier New" panose="02070309020205020404" pitchFamily="49" charset="0"/>
                          <a:ea typeface="黑体" panose="02010609060101010101" pitchFamily="49" charset="-122"/>
                          <a:cs typeface="Courier New" panose="02070309020205020404" pitchFamily="49" charset="0"/>
                        </a:rPr>
                        <a:t>, 0($</a:t>
                      </a:r>
                      <a:r>
                        <a:rPr lang="en-US" altLang="zh-CN" sz="1600" dirty="0" err="1">
                          <a:latin typeface="Courier New" panose="02070309020205020404" pitchFamily="49" charset="0"/>
                          <a:ea typeface="黑体" panose="02010609060101010101" pitchFamily="49" charset="-122"/>
                          <a:cs typeface="Courier New" panose="02070309020205020404" pitchFamily="49" charset="0"/>
                        </a:rPr>
                        <a:t>t1</a:t>
                      </a:r>
                      <a:r>
                        <a:rPr lang="en-US" altLang="zh-CN" sz="1600" dirty="0">
                          <a:latin typeface="Courier New" panose="02070309020205020404" pitchFamily="49" charset="0"/>
                          <a:ea typeface="黑体" panose="02010609060101010101" pitchFamily="49" charset="-122"/>
                          <a:cs typeface="Courier New" panose="02070309020205020404" pitchFamily="49" charset="0"/>
                        </a:rPr>
                        <a:t>)</a:t>
                      </a:r>
                    </a:p>
                  </a:txBody>
                  <a:tcPr marL="0" marR="0" marT="36000" marB="36000" anchor="ctr">
                    <a:lnL w="19050"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600" dirty="0">
                          <a:latin typeface="Courier New" panose="02070309020205020404" pitchFamily="49" charset="0"/>
                          <a:ea typeface="黑体" panose="02010609060101010101" pitchFamily="49" charset="-122"/>
                          <a:cs typeface="Courier New" panose="02070309020205020404" pitchFamily="49" charset="0"/>
                          <a:sym typeface="Wingdings 3" panose="05040102010807070707"/>
                        </a:rPr>
                        <a:t> </a:t>
                      </a:r>
                      <a:r>
                        <a:rPr lang="en-US" altLang="zh-CN" sz="1600" dirty="0">
                          <a:latin typeface="Courier New" panose="02070309020205020404" pitchFamily="49" charset="0"/>
                          <a:ea typeface="黑体" panose="02010609060101010101" pitchFamily="49" charset="-122"/>
                          <a:cs typeface="Courier New" panose="02070309020205020404" pitchFamily="49" charset="0"/>
                          <a:sym typeface="Wingdings 3" panose="05040102010807070707"/>
                        </a:rPr>
                        <a:t>1</a:t>
                      </a:r>
                      <a:endParaRPr lang="zh-CN" altLang="en-US" sz="1600" b="1" dirty="0">
                        <a:latin typeface="Courier New" panose="02070309020205020404" pitchFamily="49" charset="0"/>
                        <a:ea typeface="黑体" panose="02010609060101010101" pitchFamily="49" charset="-122"/>
                        <a:cs typeface="Courier New" panose="02070309020205020404" pitchFamily="49" charset="0"/>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a:r>
                        <a:rPr lang="en-US" altLang="zh-CN" sz="1600" dirty="0">
                          <a:latin typeface="Courier New" panose="02070309020205020404" pitchFamily="49" charset="0"/>
                          <a:ea typeface="黑体" panose="02010609060101010101" pitchFamily="49" charset="-122"/>
                          <a:cs typeface="Courier New" panose="02070309020205020404" pitchFamily="49" charset="0"/>
                        </a:rPr>
                        <a:t>0</a:t>
                      </a:r>
                      <a:r>
                        <a:rPr lang="en-US" altLang="zh-CN" sz="1600" dirty="0">
                          <a:latin typeface="Courier New" panose="02070309020205020404" pitchFamily="49" charset="0"/>
                          <a:ea typeface="黑体" panose="02010609060101010101" pitchFamily="49" charset="-122"/>
                          <a:cs typeface="Courier New" panose="02070309020205020404" pitchFamily="49" charset="0"/>
                          <a:sym typeface="Wingdings" panose="05000000000000000000" pitchFamily="2" charset="2"/>
                        </a:rPr>
                        <a:t>4</a:t>
                      </a:r>
                      <a:endParaRPr lang="zh-CN" altLang="en-US" sz="1600" b="0" dirty="0">
                        <a:latin typeface="Courier New" panose="02070309020205020404" pitchFamily="49" charset="0"/>
                        <a:ea typeface="黑体" panose="02010609060101010101" pitchFamily="49" charset="-122"/>
                        <a:cs typeface="Courier New" panose="02070309020205020404" pitchFamily="49" charset="0"/>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a:r>
                        <a:rPr lang="en-US" altLang="zh-CN" sz="1600" dirty="0" err="1">
                          <a:latin typeface="+mn-lt"/>
                          <a:ea typeface="黑体" panose="02010609060101010101" pitchFamily="49" charset="-122"/>
                        </a:rPr>
                        <a:t>lw</a:t>
                      </a:r>
                      <a:r>
                        <a:rPr lang="en-US" altLang="zh-CN" sz="1600" dirty="0" err="1">
                          <a:latin typeface="+mn-lt"/>
                          <a:ea typeface="黑体" panose="02010609060101010101" pitchFamily="49" charset="-122"/>
                          <a:sym typeface="Wingdings" panose="05000000000000000000" pitchFamily="2" charset="2"/>
                        </a:rPr>
                        <a:t>sub</a:t>
                      </a:r>
                      <a:endParaRPr lang="zh-CN" altLang="en-US" sz="1600" dirty="0">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a:r>
                        <a:rPr lang="en-US" altLang="zh-CN" sz="1600" b="1" dirty="0" err="1">
                          <a:latin typeface="+mn-lt"/>
                          <a:ea typeface="黑体" panose="02010609060101010101" pitchFamily="49" charset="-122"/>
                        </a:rPr>
                        <a:t>lw</a:t>
                      </a:r>
                      <a:endParaRPr lang="zh-CN" altLang="en-US" sz="1600" b="1" dirty="0">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a:endParaRPr lang="zh-CN" altLang="en-US" sz="1600" b="1" dirty="0">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a:endParaRPr lang="zh-CN" altLang="en-US" sz="1600" b="1" dirty="0">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a:endParaRPr lang="zh-CN" altLang="en-US" sz="1600" b="1" dirty="0">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a:endParaRPr lang="zh-CN" altLang="en-US" sz="1600" b="1" dirty="0">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560070">
                <a:tc>
                  <a:txBody>
                    <a:bodyPr/>
                    <a:lstStyle/>
                    <a:p>
                      <a:pPr algn="ctr"/>
                      <a:r>
                        <a:rPr lang="en-US" altLang="zh-CN" sz="1600" dirty="0">
                          <a:latin typeface="+mn-lt"/>
                          <a:ea typeface="黑体" panose="02010609060101010101" pitchFamily="49" charset="-122"/>
                        </a:rPr>
                        <a:t>4</a:t>
                      </a:r>
                      <a:endParaRPr lang="zh-CN" altLang="en-US" sz="1600" dirty="0">
                        <a:latin typeface="+mn-lt"/>
                        <a:ea typeface="黑体" panose="02010609060101010101" pitchFamily="49" charset="-122"/>
                        <a:cs typeface="Courier New" panose="02070309020205020404" pitchFamily="49" charset="0"/>
                      </a:endParaRPr>
                    </a:p>
                  </a:txBody>
                  <a:tcPr marL="0" marR="0" marT="36000" marB="3600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altLang="zh-CN" sz="1600" dirty="0">
                          <a:latin typeface="Courier New" panose="02070309020205020404" pitchFamily="49" charset="0"/>
                          <a:ea typeface="黑体" panose="02010609060101010101" pitchFamily="49" charset="-122"/>
                          <a:cs typeface="Courier New" panose="02070309020205020404" pitchFamily="49" charset="0"/>
                        </a:rPr>
                        <a:t>sub $</a:t>
                      </a:r>
                      <a:r>
                        <a:rPr lang="en-US" altLang="zh-CN" sz="1600" dirty="0" err="1">
                          <a:latin typeface="Courier New" panose="02070309020205020404" pitchFamily="49" charset="0"/>
                          <a:ea typeface="黑体" panose="02010609060101010101" pitchFamily="49" charset="-122"/>
                          <a:cs typeface="Courier New" panose="02070309020205020404" pitchFamily="49" charset="0"/>
                        </a:rPr>
                        <a:t>t3</a:t>
                      </a:r>
                      <a:r>
                        <a:rPr lang="en-US" altLang="zh-CN" sz="1600" dirty="0">
                          <a:latin typeface="Courier New" panose="02070309020205020404" pitchFamily="49" charset="0"/>
                          <a:ea typeface="黑体" panose="02010609060101010101" pitchFamily="49" charset="-122"/>
                          <a:cs typeface="Courier New" panose="02070309020205020404" pitchFamily="49" charset="0"/>
                        </a:rPr>
                        <a:t>, $</a:t>
                      </a:r>
                      <a:r>
                        <a:rPr lang="en-US" altLang="zh-CN" sz="1600" dirty="0" err="1">
                          <a:latin typeface="Courier New" panose="02070309020205020404" pitchFamily="49" charset="0"/>
                          <a:ea typeface="黑体" panose="02010609060101010101" pitchFamily="49" charset="-122"/>
                          <a:cs typeface="Courier New" panose="02070309020205020404" pitchFamily="49" charset="0"/>
                        </a:rPr>
                        <a:t>t0</a:t>
                      </a:r>
                      <a:r>
                        <a:rPr lang="en-US" altLang="zh-CN" sz="1600" dirty="0">
                          <a:latin typeface="Courier New" panose="02070309020205020404" pitchFamily="49" charset="0"/>
                          <a:ea typeface="黑体" panose="02010609060101010101" pitchFamily="49" charset="-122"/>
                          <a:cs typeface="Courier New" panose="02070309020205020404" pitchFamily="49" charset="0"/>
                        </a:rPr>
                        <a:t>, $</a:t>
                      </a:r>
                      <a:r>
                        <a:rPr lang="en-US" altLang="zh-CN" sz="1600" dirty="0" err="1">
                          <a:latin typeface="Courier New" panose="02070309020205020404" pitchFamily="49" charset="0"/>
                          <a:ea typeface="黑体" panose="02010609060101010101" pitchFamily="49" charset="-122"/>
                          <a:cs typeface="Courier New" panose="02070309020205020404" pitchFamily="49" charset="0"/>
                        </a:rPr>
                        <a:t>t2</a:t>
                      </a:r>
                      <a:endParaRPr lang="zh-CN" altLang="en-US" sz="1600" dirty="0">
                        <a:latin typeface="Courier New" panose="02070309020205020404" pitchFamily="49" charset="0"/>
                        <a:ea typeface="黑体" panose="02010609060101010101" pitchFamily="49" charset="-122"/>
                        <a:cs typeface="Courier New" panose="02070309020205020404" pitchFamily="49" charset="0"/>
                      </a:endParaRPr>
                    </a:p>
                  </a:txBody>
                  <a:tcPr marL="0" marR="0" marT="36000" marB="36000" anchor="ctr">
                    <a:lnL w="19050"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600" dirty="0">
                          <a:latin typeface="Courier New" panose="02070309020205020404" pitchFamily="49" charset="0"/>
                          <a:ea typeface="黑体" panose="02010609060101010101" pitchFamily="49" charset="-122"/>
                          <a:cs typeface="Courier New" panose="02070309020205020404" pitchFamily="49" charset="0"/>
                          <a:sym typeface="Wingdings 3" panose="05040102010807070707"/>
                        </a:rPr>
                        <a:t> </a:t>
                      </a:r>
                      <a:r>
                        <a:rPr lang="en-US" altLang="zh-CN" sz="1600" dirty="0">
                          <a:latin typeface="Courier New" panose="02070309020205020404" pitchFamily="49" charset="0"/>
                          <a:ea typeface="黑体" panose="02010609060101010101" pitchFamily="49" charset="-122"/>
                          <a:cs typeface="Courier New" panose="02070309020205020404" pitchFamily="49" charset="0"/>
                          <a:sym typeface="Wingdings 3" panose="05040102010807070707"/>
                        </a:rPr>
                        <a:t>2</a:t>
                      </a:r>
                      <a:endParaRPr lang="zh-CN" altLang="en-US" sz="1600" b="1" dirty="0">
                        <a:latin typeface="Courier New" panose="02070309020205020404" pitchFamily="49" charset="0"/>
                        <a:ea typeface="黑体" panose="02010609060101010101" pitchFamily="49" charset="-122"/>
                        <a:cs typeface="Courier New" panose="02070309020205020404" pitchFamily="49" charset="0"/>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1600" dirty="0">
                          <a:latin typeface="Courier New" panose="02070309020205020404" pitchFamily="49" charset="0"/>
                          <a:ea typeface="黑体" panose="02010609060101010101" pitchFamily="49" charset="-122"/>
                          <a:cs typeface="Courier New" panose="02070309020205020404" pitchFamily="49" charset="0"/>
                        </a:rPr>
                        <a:t>4</a:t>
                      </a:r>
                      <a:r>
                        <a:rPr lang="en-US" altLang="zh-CN" sz="1600" dirty="0">
                          <a:latin typeface="Courier New" panose="02070309020205020404" pitchFamily="49" charset="0"/>
                          <a:ea typeface="黑体" panose="02010609060101010101" pitchFamily="49" charset="-122"/>
                          <a:cs typeface="Courier New" panose="02070309020205020404" pitchFamily="49" charset="0"/>
                          <a:sym typeface="Wingdings" panose="05000000000000000000" pitchFamily="2" charset="2"/>
                        </a:rPr>
                        <a:t>8</a:t>
                      </a:r>
                      <a:endParaRPr lang="zh-CN" altLang="en-US" sz="1600" b="0" dirty="0">
                        <a:latin typeface="Courier New" panose="02070309020205020404" pitchFamily="49" charset="0"/>
                        <a:ea typeface="黑体" panose="02010609060101010101" pitchFamily="49" charset="-122"/>
                        <a:cs typeface="Courier New" panose="02070309020205020404" pitchFamily="49" charset="0"/>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a:r>
                        <a:rPr lang="en-US" altLang="zh-CN" sz="1600" dirty="0" err="1">
                          <a:solidFill>
                            <a:schemeClr val="tx1"/>
                          </a:solidFill>
                          <a:latin typeface="+mn-lt"/>
                          <a:ea typeface="黑体" panose="02010609060101010101" pitchFamily="49" charset="-122"/>
                        </a:rPr>
                        <a:t>sub</a:t>
                      </a:r>
                      <a:r>
                        <a:rPr lang="en-US" altLang="zh-CN" sz="1600" dirty="0" err="1">
                          <a:solidFill>
                            <a:schemeClr val="tx1"/>
                          </a:solidFill>
                          <a:latin typeface="+mn-lt"/>
                          <a:ea typeface="黑体" panose="02010609060101010101" pitchFamily="49" charset="-122"/>
                          <a:sym typeface="Wingdings" panose="05000000000000000000" pitchFamily="2" charset="2"/>
                        </a:rPr>
                        <a:t>and</a:t>
                      </a:r>
                      <a:endParaRPr lang="zh-CN" altLang="en-US" sz="1600" dirty="0">
                        <a:solidFill>
                          <a:schemeClr val="tx1"/>
                        </a:solidFill>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a:r>
                        <a:rPr lang="en-US" altLang="zh-CN" sz="1600" b="1" dirty="0">
                          <a:latin typeface="+mn-lt"/>
                          <a:ea typeface="黑体" panose="02010609060101010101" pitchFamily="49" charset="-122"/>
                        </a:rPr>
                        <a:t>sub</a:t>
                      </a:r>
                      <a:endParaRPr lang="zh-CN" altLang="en-US" sz="1600" b="1" dirty="0">
                        <a:solidFill>
                          <a:srgbClr val="FF0000"/>
                        </a:solidFill>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FFC000"/>
                    </a:solidFill>
                  </a:tcPr>
                </a:tc>
                <a:tc>
                  <a:txBody>
                    <a:bodyPr/>
                    <a:lstStyle/>
                    <a:p>
                      <a:pPr algn="ctr"/>
                      <a:r>
                        <a:rPr lang="en-US" altLang="zh-CN" sz="1600" b="1" dirty="0" err="1">
                          <a:latin typeface="+mn-lt"/>
                          <a:ea typeface="黑体" panose="02010609060101010101" pitchFamily="49" charset="-122"/>
                        </a:rPr>
                        <a:t>lw</a:t>
                      </a:r>
                      <a:endParaRPr lang="zh-CN" altLang="en-US" sz="1600" b="1" dirty="0">
                        <a:solidFill>
                          <a:srgbClr val="FF0000"/>
                        </a:solidFill>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FFC000"/>
                    </a:solidFill>
                  </a:tcPr>
                </a:tc>
                <a:tc>
                  <a:txBody>
                    <a:bodyPr/>
                    <a:lstStyle/>
                    <a:p>
                      <a:pPr algn="ctr"/>
                      <a:endParaRPr lang="zh-CN" altLang="en-US" sz="1600" b="1" dirty="0">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a:endParaRPr lang="zh-CN" altLang="en-US" sz="1600" b="1" dirty="0">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a:endParaRPr lang="zh-CN" altLang="en-US" sz="1600" b="1" dirty="0">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16230">
                <a:tc>
                  <a:txBody>
                    <a:bodyPr/>
                    <a:lstStyle/>
                    <a:p>
                      <a:pPr algn="ctr"/>
                      <a:r>
                        <a:rPr lang="en-US" altLang="zh-CN" sz="1600" dirty="0">
                          <a:latin typeface="+mn-lt"/>
                          <a:ea typeface="黑体" panose="02010609060101010101" pitchFamily="49" charset="-122"/>
                        </a:rPr>
                        <a:t>8</a:t>
                      </a:r>
                      <a:endParaRPr lang="zh-CN" altLang="en-US" sz="1600" dirty="0">
                        <a:latin typeface="+mn-lt"/>
                        <a:ea typeface="黑体" panose="02010609060101010101" pitchFamily="49" charset="-122"/>
                        <a:cs typeface="Courier New" panose="02070309020205020404" pitchFamily="49" charset="0"/>
                      </a:endParaRPr>
                    </a:p>
                  </a:txBody>
                  <a:tcPr marL="0" marR="0" marT="36000" marB="3600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altLang="zh-CN" sz="1600" dirty="0">
                          <a:latin typeface="Courier New" panose="02070309020205020404" pitchFamily="49" charset="0"/>
                          <a:ea typeface="黑体" panose="02010609060101010101" pitchFamily="49" charset="-122"/>
                          <a:cs typeface="Courier New" panose="02070309020205020404" pitchFamily="49" charset="0"/>
                        </a:rPr>
                        <a:t>and $</a:t>
                      </a:r>
                      <a:r>
                        <a:rPr lang="en-US" altLang="zh-CN" sz="1600" dirty="0" err="1">
                          <a:latin typeface="Courier New" panose="02070309020205020404" pitchFamily="49" charset="0"/>
                          <a:ea typeface="黑体" panose="02010609060101010101" pitchFamily="49" charset="-122"/>
                          <a:cs typeface="Courier New" panose="02070309020205020404" pitchFamily="49" charset="0"/>
                        </a:rPr>
                        <a:t>t5</a:t>
                      </a:r>
                      <a:r>
                        <a:rPr lang="en-US" altLang="zh-CN" sz="1600" dirty="0">
                          <a:latin typeface="Courier New" panose="02070309020205020404" pitchFamily="49" charset="0"/>
                          <a:ea typeface="黑体" panose="02010609060101010101" pitchFamily="49" charset="-122"/>
                          <a:cs typeface="Courier New" panose="02070309020205020404" pitchFamily="49" charset="0"/>
                        </a:rPr>
                        <a:t>, $</a:t>
                      </a:r>
                      <a:r>
                        <a:rPr lang="en-US" altLang="zh-CN" sz="1600" dirty="0" err="1">
                          <a:latin typeface="Courier New" panose="02070309020205020404" pitchFamily="49" charset="0"/>
                          <a:ea typeface="黑体" panose="02010609060101010101" pitchFamily="49" charset="-122"/>
                          <a:cs typeface="Courier New" panose="02070309020205020404" pitchFamily="49" charset="0"/>
                        </a:rPr>
                        <a:t>t0</a:t>
                      </a:r>
                      <a:r>
                        <a:rPr lang="en-US" altLang="zh-CN" sz="1600" dirty="0">
                          <a:latin typeface="Courier New" panose="02070309020205020404" pitchFamily="49" charset="0"/>
                          <a:ea typeface="黑体" panose="02010609060101010101" pitchFamily="49" charset="-122"/>
                          <a:cs typeface="Courier New" panose="02070309020205020404" pitchFamily="49" charset="0"/>
                        </a:rPr>
                        <a:t>, $</a:t>
                      </a:r>
                      <a:r>
                        <a:rPr lang="en-US" altLang="zh-CN" sz="1600" dirty="0" err="1">
                          <a:latin typeface="Courier New" panose="02070309020205020404" pitchFamily="49" charset="0"/>
                          <a:ea typeface="黑体" panose="02010609060101010101" pitchFamily="49" charset="-122"/>
                          <a:cs typeface="Courier New" panose="02070309020205020404" pitchFamily="49" charset="0"/>
                        </a:rPr>
                        <a:t>t4</a:t>
                      </a:r>
                      <a:endParaRPr lang="en-US" altLang="zh-CN" sz="1600" dirty="0">
                        <a:latin typeface="Courier New" panose="02070309020205020404" pitchFamily="49" charset="0"/>
                        <a:ea typeface="黑体" panose="02010609060101010101" pitchFamily="49" charset="-122"/>
                        <a:cs typeface="Courier New" panose="02070309020205020404" pitchFamily="49" charset="0"/>
                      </a:endParaRPr>
                    </a:p>
                  </a:txBody>
                  <a:tcPr marL="0" marR="0" marT="36000" marB="36000" anchor="ctr">
                    <a:lnL w="19050"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600">
                          <a:latin typeface="Courier New" panose="02070309020205020404" pitchFamily="49" charset="0"/>
                          <a:ea typeface="黑体" panose="02010609060101010101" pitchFamily="49" charset="-122"/>
                          <a:cs typeface="Courier New" panose="02070309020205020404" pitchFamily="49" charset="0"/>
                          <a:sym typeface="Wingdings 3" panose="05040102010807070707"/>
                        </a:rPr>
                        <a:t> </a:t>
                      </a:r>
                      <a:r>
                        <a:rPr lang="en-US" altLang="zh-CN" sz="1600">
                          <a:latin typeface="Courier New" panose="02070309020205020404" pitchFamily="49" charset="0"/>
                          <a:ea typeface="黑体" panose="02010609060101010101" pitchFamily="49" charset="-122"/>
                          <a:cs typeface="Courier New" panose="02070309020205020404" pitchFamily="49" charset="0"/>
                          <a:sym typeface="Wingdings 3" panose="05040102010807070707"/>
                        </a:rPr>
                        <a:t>3</a:t>
                      </a:r>
                      <a:endParaRPr lang="zh-CN" altLang="en-US" sz="1600" b="1" dirty="0">
                        <a:latin typeface="Courier New" panose="02070309020205020404" pitchFamily="49" charset="0"/>
                        <a:ea typeface="黑体" panose="02010609060101010101" pitchFamily="49" charset="-122"/>
                        <a:cs typeface="Courier New" panose="02070309020205020404" pitchFamily="49" charset="0"/>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1600">
                          <a:latin typeface="Courier New" panose="02070309020205020404" pitchFamily="49" charset="0"/>
                          <a:ea typeface="黑体" panose="02010609060101010101" pitchFamily="49" charset="-122"/>
                          <a:cs typeface="Courier New" panose="02070309020205020404" pitchFamily="49" charset="0"/>
                          <a:sym typeface="Wingdings" panose="05000000000000000000" pitchFamily="2" charset="2"/>
                        </a:rPr>
                        <a:t>88</a:t>
                      </a:r>
                      <a:endParaRPr lang="zh-CN" altLang="en-US" sz="1600" b="0" dirty="0">
                        <a:latin typeface="Courier New" panose="02070309020205020404" pitchFamily="49" charset="0"/>
                        <a:ea typeface="黑体" panose="02010609060101010101" pitchFamily="49" charset="-122"/>
                        <a:cs typeface="Courier New" panose="02070309020205020404" pitchFamily="49" charset="0"/>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a:r>
                        <a:rPr lang="en-US" altLang="zh-CN" sz="1600">
                          <a:latin typeface="+mn-lt"/>
                          <a:ea typeface="黑体" panose="02010609060101010101" pitchFamily="49" charset="-122"/>
                        </a:rPr>
                        <a:t>and</a:t>
                      </a:r>
                      <a:endParaRPr lang="zh-CN" altLang="en-US" sz="1600" dirty="0">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a:r>
                        <a:rPr lang="en-US" altLang="zh-CN" sz="1600" b="1">
                          <a:solidFill>
                            <a:srgbClr val="00B050"/>
                          </a:solidFill>
                          <a:latin typeface="+mn-lt"/>
                          <a:ea typeface="黑体" panose="02010609060101010101" pitchFamily="49" charset="-122"/>
                        </a:rPr>
                        <a:t>sub</a:t>
                      </a:r>
                      <a:endParaRPr lang="zh-CN" altLang="en-US" sz="1600" b="1" dirty="0">
                        <a:solidFill>
                          <a:srgbClr val="00B050"/>
                        </a:solidFill>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a:r>
                        <a:rPr lang="en-US" altLang="zh-CN" sz="1600" b="1" dirty="0" err="1">
                          <a:solidFill>
                            <a:srgbClr val="FF0000"/>
                          </a:solidFill>
                          <a:latin typeface="+mn-lt"/>
                          <a:ea typeface="黑体" panose="02010609060101010101" pitchFamily="49" charset="-122"/>
                        </a:rPr>
                        <a:t>nop</a:t>
                      </a:r>
                      <a:endParaRPr lang="zh-CN" altLang="en-US" sz="1600" b="1" dirty="0">
                        <a:solidFill>
                          <a:srgbClr val="FF0000"/>
                        </a:solidFill>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en-US" altLang="zh-CN" sz="1600" b="1">
                          <a:solidFill>
                            <a:srgbClr val="00B050"/>
                          </a:solidFill>
                          <a:latin typeface="+mn-lt"/>
                          <a:ea typeface="黑体" panose="02010609060101010101" pitchFamily="49" charset="-122"/>
                        </a:rPr>
                        <a:t>lw</a:t>
                      </a:r>
                      <a:endParaRPr lang="zh-CN" altLang="en-US" sz="1600" b="1" dirty="0">
                        <a:solidFill>
                          <a:srgbClr val="00B050"/>
                        </a:solidFill>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CN" altLang="en-US" sz="1600" b="1" dirty="0">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a:endParaRPr lang="zh-CN" altLang="en-US" sz="1600" b="1" dirty="0">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316230">
                <a:tc>
                  <a:txBody>
                    <a:bodyPr/>
                    <a:lstStyle/>
                    <a:p>
                      <a:pPr algn="ctr"/>
                      <a:r>
                        <a:rPr lang="en-US" altLang="zh-CN" sz="1600" dirty="0">
                          <a:latin typeface="+mn-lt"/>
                          <a:ea typeface="黑体" panose="02010609060101010101" pitchFamily="49" charset="-122"/>
                        </a:rPr>
                        <a:t>12</a:t>
                      </a:r>
                      <a:endParaRPr lang="zh-CN" altLang="en-US" sz="1600" dirty="0">
                        <a:latin typeface="+mn-lt"/>
                        <a:ea typeface="黑体" panose="02010609060101010101" pitchFamily="49" charset="-122"/>
                        <a:cs typeface="Courier New" panose="02070309020205020404" pitchFamily="49" charset="0"/>
                      </a:endParaRPr>
                    </a:p>
                  </a:txBody>
                  <a:tcPr marL="0" marR="0" marT="36000" marB="3600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altLang="zh-CN" sz="1600" dirty="0">
                          <a:latin typeface="Courier New" panose="02070309020205020404" pitchFamily="49" charset="0"/>
                          <a:ea typeface="黑体" panose="02010609060101010101" pitchFamily="49" charset="-122"/>
                          <a:cs typeface="Courier New" panose="02070309020205020404" pitchFamily="49" charset="0"/>
                        </a:rPr>
                        <a:t>or  $</a:t>
                      </a:r>
                      <a:r>
                        <a:rPr lang="en-US" altLang="zh-CN" sz="1600" dirty="0" err="1">
                          <a:latin typeface="Courier New" panose="02070309020205020404" pitchFamily="49" charset="0"/>
                          <a:ea typeface="黑体" panose="02010609060101010101" pitchFamily="49" charset="-122"/>
                          <a:cs typeface="Courier New" panose="02070309020205020404" pitchFamily="49" charset="0"/>
                        </a:rPr>
                        <a:t>t7</a:t>
                      </a:r>
                      <a:r>
                        <a:rPr lang="en-US" altLang="zh-CN" sz="1600" dirty="0">
                          <a:latin typeface="Courier New" panose="02070309020205020404" pitchFamily="49" charset="0"/>
                          <a:ea typeface="黑体" panose="02010609060101010101" pitchFamily="49" charset="-122"/>
                          <a:cs typeface="Courier New" panose="02070309020205020404" pitchFamily="49" charset="0"/>
                        </a:rPr>
                        <a:t>, $</a:t>
                      </a:r>
                      <a:r>
                        <a:rPr lang="en-US" altLang="zh-CN" sz="1600" dirty="0" err="1">
                          <a:latin typeface="Courier New" panose="02070309020205020404" pitchFamily="49" charset="0"/>
                          <a:ea typeface="黑体" panose="02010609060101010101" pitchFamily="49" charset="-122"/>
                          <a:cs typeface="Courier New" panose="02070309020205020404" pitchFamily="49" charset="0"/>
                        </a:rPr>
                        <a:t>t0</a:t>
                      </a:r>
                      <a:r>
                        <a:rPr lang="en-US" altLang="zh-CN" sz="1600" dirty="0">
                          <a:latin typeface="Courier New" panose="02070309020205020404" pitchFamily="49" charset="0"/>
                          <a:ea typeface="黑体" panose="02010609060101010101" pitchFamily="49" charset="-122"/>
                          <a:cs typeface="Courier New" panose="02070309020205020404" pitchFamily="49" charset="0"/>
                        </a:rPr>
                        <a:t>, $</a:t>
                      </a:r>
                      <a:r>
                        <a:rPr lang="en-US" altLang="zh-CN" sz="1600" dirty="0" err="1">
                          <a:latin typeface="Courier New" panose="02070309020205020404" pitchFamily="49" charset="0"/>
                          <a:ea typeface="黑体" panose="02010609060101010101" pitchFamily="49" charset="-122"/>
                          <a:cs typeface="Courier New" panose="02070309020205020404" pitchFamily="49" charset="0"/>
                        </a:rPr>
                        <a:t>t6</a:t>
                      </a:r>
                      <a:endParaRPr lang="en-US" altLang="zh-CN" sz="1600" dirty="0">
                        <a:latin typeface="Courier New" panose="02070309020205020404" pitchFamily="49" charset="0"/>
                        <a:ea typeface="黑体" panose="02010609060101010101" pitchFamily="49" charset="-122"/>
                        <a:cs typeface="Courier New" panose="02070309020205020404" pitchFamily="49" charset="0"/>
                      </a:endParaRPr>
                    </a:p>
                  </a:txBody>
                  <a:tcPr marL="0" marR="0" marT="36000" marB="36000" anchor="ctr">
                    <a:lnL w="19050"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endParaRPr lang="zh-CN" altLang="en-US" sz="1600" b="1" dirty="0">
                        <a:latin typeface="Courier New" panose="02070309020205020404" pitchFamily="49" charset="0"/>
                        <a:ea typeface="黑体" panose="02010609060101010101" pitchFamily="49" charset="-122"/>
                        <a:cs typeface="Courier New" panose="02070309020205020404" pitchFamily="49" charset="0"/>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endParaRPr lang="zh-CN" altLang="en-US" sz="1600" b="0" dirty="0">
                        <a:latin typeface="Courier New" panose="02070309020205020404" pitchFamily="49" charset="0"/>
                        <a:ea typeface="黑体" panose="02010609060101010101" pitchFamily="49" charset="-122"/>
                        <a:cs typeface="Courier New" panose="02070309020205020404" pitchFamily="49" charset="0"/>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1600" dirty="0">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1600" b="1" dirty="0">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1600" b="1" dirty="0">
                        <a:solidFill>
                          <a:srgbClr val="00B050"/>
                        </a:solidFill>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1600" b="1" dirty="0">
                        <a:solidFill>
                          <a:srgbClr val="FF0000"/>
                        </a:solidFill>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1600" b="1" dirty="0">
                        <a:solidFill>
                          <a:srgbClr val="00B050"/>
                        </a:solidFill>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1600" b="1" dirty="0">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316230">
                <a:tc>
                  <a:txBody>
                    <a:bodyPr/>
                    <a:lstStyle/>
                    <a:p>
                      <a:pPr algn="ctr"/>
                      <a:r>
                        <a:rPr lang="en-US" altLang="zh-CN" sz="1600" dirty="0">
                          <a:latin typeface="+mn-lt"/>
                          <a:ea typeface="黑体" panose="02010609060101010101" pitchFamily="49" charset="-122"/>
                          <a:cs typeface="Courier New" panose="02070309020205020404" pitchFamily="49" charset="0"/>
                        </a:rPr>
                        <a:t>16</a:t>
                      </a:r>
                      <a:endParaRPr lang="zh-CN" altLang="en-US" sz="1600" dirty="0">
                        <a:latin typeface="+mn-lt"/>
                        <a:ea typeface="黑体" panose="02010609060101010101" pitchFamily="49" charset="-122"/>
                        <a:cs typeface="Courier New" panose="02070309020205020404" pitchFamily="49" charset="0"/>
                      </a:endParaRPr>
                    </a:p>
                  </a:txBody>
                  <a:tcPr marL="0" marR="0" marT="36000" marB="3600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just" defTabSz="914400" rtl="0" eaLnBrk="1" fontAlgn="auto" latinLnBrk="0" hangingPunct="1">
                        <a:lnSpc>
                          <a:spcPct val="100000"/>
                        </a:lnSpc>
                        <a:spcBef>
                          <a:spcPts val="0"/>
                        </a:spcBef>
                        <a:spcAft>
                          <a:spcPts val="0"/>
                        </a:spcAft>
                        <a:buClrTx/>
                        <a:buSzTx/>
                        <a:buFontTx/>
                        <a:buNone/>
                        <a:defRPr/>
                      </a:pPr>
                      <a:r>
                        <a:rPr lang="en-US" altLang="zh-CN" sz="1600" dirty="0">
                          <a:latin typeface="Courier New" panose="02070309020205020404" pitchFamily="49" charset="0"/>
                          <a:ea typeface="黑体" panose="02010609060101010101" pitchFamily="49" charset="-122"/>
                          <a:cs typeface="Courier New" panose="02070309020205020404" pitchFamily="49" charset="0"/>
                        </a:rPr>
                        <a:t>add $</a:t>
                      </a:r>
                      <a:r>
                        <a:rPr lang="en-US" altLang="zh-CN" sz="1600" dirty="0" err="1">
                          <a:latin typeface="Courier New" panose="02070309020205020404" pitchFamily="49" charset="0"/>
                          <a:ea typeface="黑体" panose="02010609060101010101" pitchFamily="49" charset="-122"/>
                          <a:cs typeface="Courier New" panose="02070309020205020404" pitchFamily="49" charset="0"/>
                        </a:rPr>
                        <a:t>t1</a:t>
                      </a:r>
                      <a:r>
                        <a:rPr lang="en-US" altLang="zh-CN" sz="1600" dirty="0">
                          <a:latin typeface="Courier New" panose="02070309020205020404" pitchFamily="49" charset="0"/>
                          <a:ea typeface="黑体" panose="02010609060101010101" pitchFamily="49" charset="-122"/>
                          <a:cs typeface="Courier New" panose="02070309020205020404" pitchFamily="49" charset="0"/>
                        </a:rPr>
                        <a:t>, $</a:t>
                      </a:r>
                      <a:r>
                        <a:rPr lang="en-US" altLang="zh-CN" sz="1600" dirty="0" err="1">
                          <a:latin typeface="Courier New" panose="02070309020205020404" pitchFamily="49" charset="0"/>
                          <a:ea typeface="黑体" panose="02010609060101010101" pitchFamily="49" charset="-122"/>
                          <a:cs typeface="Courier New" panose="02070309020205020404" pitchFamily="49" charset="0"/>
                        </a:rPr>
                        <a:t>t2</a:t>
                      </a:r>
                      <a:r>
                        <a:rPr lang="en-US" altLang="zh-CN" sz="1600" dirty="0">
                          <a:latin typeface="Courier New" panose="02070309020205020404" pitchFamily="49" charset="0"/>
                          <a:ea typeface="黑体" panose="02010609060101010101" pitchFamily="49" charset="-122"/>
                          <a:cs typeface="Courier New" panose="02070309020205020404" pitchFamily="49" charset="0"/>
                        </a:rPr>
                        <a:t>, $</a:t>
                      </a:r>
                      <a:r>
                        <a:rPr lang="en-US" altLang="zh-CN" sz="1600" dirty="0" err="1">
                          <a:latin typeface="Courier New" panose="02070309020205020404" pitchFamily="49" charset="0"/>
                          <a:ea typeface="黑体" panose="02010609060101010101" pitchFamily="49" charset="-122"/>
                          <a:cs typeface="Courier New" panose="02070309020205020404" pitchFamily="49" charset="0"/>
                        </a:rPr>
                        <a:t>t3</a:t>
                      </a:r>
                      <a:endParaRPr lang="zh-CN" altLang="en-US" sz="1600" dirty="0">
                        <a:latin typeface="Courier New" panose="02070309020205020404" pitchFamily="49" charset="0"/>
                        <a:ea typeface="黑体" panose="02010609060101010101" pitchFamily="49" charset="-122"/>
                        <a:cs typeface="Courier New" panose="02070309020205020404" pitchFamily="49" charset="0"/>
                      </a:endParaRPr>
                    </a:p>
                  </a:txBody>
                  <a:tcPr marL="0" marR="0" marT="36000" marB="36000" anchor="ctr">
                    <a:lnL w="19050"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endParaRPr lang="zh-CN" altLang="en-US" sz="1600" b="1" dirty="0">
                        <a:latin typeface="Courier New" panose="02070309020205020404" pitchFamily="49" charset="0"/>
                        <a:ea typeface="黑体" panose="02010609060101010101" pitchFamily="49" charset="-122"/>
                        <a:cs typeface="Courier New" panose="02070309020205020404" pitchFamily="49" charset="0"/>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endParaRPr lang="zh-CN" altLang="en-US" sz="1600" b="0" dirty="0">
                        <a:latin typeface="Courier New" panose="02070309020205020404" pitchFamily="49" charset="0"/>
                        <a:ea typeface="黑体" panose="02010609060101010101" pitchFamily="49" charset="-122"/>
                        <a:cs typeface="Courier New" panose="02070309020205020404" pitchFamily="49" charset="0"/>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1600" dirty="0">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1600" b="1" dirty="0">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1600" b="1" dirty="0">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1600" b="1" dirty="0">
                        <a:solidFill>
                          <a:srgbClr val="00B050"/>
                        </a:solidFill>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1600" b="1" dirty="0">
                        <a:solidFill>
                          <a:srgbClr val="FF0000"/>
                        </a:solidFill>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1600" b="1" dirty="0">
                        <a:solidFill>
                          <a:srgbClr val="00B050"/>
                        </a:solidFill>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bl>
          </a:graphicData>
        </a:graphic>
      </p:graphicFrame>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0" y="280035"/>
            <a:ext cx="7010400" cy="371475"/>
          </a:xfrm>
        </p:spPr>
        <p:txBody>
          <a:bodyPr/>
          <a:lstStyle/>
          <a:p>
            <a:r>
              <a:rPr lang="zh-CN" altLang="en-US" dirty="0"/>
              <a:t>存在转发电路</a:t>
            </a:r>
          </a:p>
        </p:txBody>
      </p:sp>
      <p:sp>
        <p:nvSpPr>
          <p:cNvPr id="3" name="内容占位符 2"/>
          <p:cNvSpPr>
            <a:spLocks noGrp="1"/>
          </p:cNvSpPr>
          <p:nvPr>
            <p:ph idx="4294967295"/>
          </p:nvPr>
        </p:nvSpPr>
        <p:spPr>
          <a:xfrm>
            <a:off x="2207260" y="802640"/>
            <a:ext cx="9432925" cy="612775"/>
          </a:xfrm>
        </p:spPr>
        <p:txBody>
          <a:bodyPr>
            <a:normAutofit/>
          </a:bodyPr>
          <a:lstStyle/>
          <a:p>
            <a:r>
              <a:rPr lang="zh-CN" altLang="en-US" dirty="0"/>
              <a:t>如果有转发电路，</a:t>
            </a:r>
            <a:r>
              <a:rPr lang="en-US" altLang="zh-CN" dirty="0" err="1"/>
              <a:t>lw</a:t>
            </a:r>
            <a:r>
              <a:rPr lang="zh-CN" altLang="en-US" dirty="0"/>
              <a:t>指令需要插入几个</a:t>
            </a:r>
            <a:r>
              <a:rPr lang="en-US" altLang="zh-CN" dirty="0"/>
              <a:t>NOP</a:t>
            </a:r>
            <a:r>
              <a:rPr lang="zh-CN" altLang="en-US" dirty="0"/>
              <a:t>指令？</a:t>
            </a:r>
            <a:endParaRPr lang="en-US" altLang="zh-CN" dirty="0"/>
          </a:p>
        </p:txBody>
      </p:sp>
      <p:pic>
        <p:nvPicPr>
          <p:cNvPr id="5" name="Picture 6" descr="f04-54-P374493-bottom"/>
          <p:cNvPicPr>
            <a:picLocks noChangeAspect="1" noChangeArrowheads="1"/>
          </p:cNvPicPr>
          <p:nvPr/>
        </p:nvPicPr>
        <p:blipFill>
          <a:blip r:embed="rId3"/>
          <a:srcRect b="4104"/>
          <a:stretch>
            <a:fillRect/>
          </a:stretch>
        </p:blipFill>
        <p:spPr bwMode="auto">
          <a:xfrm>
            <a:off x="1631504" y="2450181"/>
            <a:ext cx="6264696" cy="4003155"/>
          </a:xfrm>
          <a:prstGeom prst="rect">
            <a:avLst/>
          </a:prstGeom>
          <a:noFill/>
        </p:spPr>
      </p:pic>
      <p:sp>
        <p:nvSpPr>
          <p:cNvPr id="6" name="矩形 5"/>
          <p:cNvSpPr/>
          <p:nvPr/>
        </p:nvSpPr>
        <p:spPr>
          <a:xfrm>
            <a:off x="8626321" y="1664703"/>
            <a:ext cx="2627784" cy="617220"/>
          </a:xfrm>
          <a:prstGeom prst="rect">
            <a:avLst/>
          </a:prstGeom>
        </p:spPr>
        <p:txBody>
          <a:bodyPr wrap="square">
            <a:spAutoFit/>
          </a:bodyPr>
          <a:lstStyle/>
          <a:p>
            <a:pPr indent="0" defTabSz="628650">
              <a:spcBef>
                <a:spcPct val="20000"/>
              </a:spcBef>
              <a:buNone/>
            </a:pPr>
            <a:r>
              <a:rPr lang="en-US" altLang="zh-CN" b="1" dirty="0" err="1">
                <a:latin typeface="Courier New" panose="02070309020205020404" pitchFamily="49" charset="0"/>
                <a:cs typeface="Courier New" panose="02070309020205020404" pitchFamily="49" charset="0"/>
              </a:rPr>
              <a:t>lw</a:t>
            </a:r>
            <a:r>
              <a:rPr lang="en-US" altLang="zh-CN" b="1" dirty="0">
                <a:latin typeface="Courier New" panose="02070309020205020404" pitchFamily="49" charset="0"/>
                <a:cs typeface="Courier New" panose="02070309020205020404" pitchFamily="49" charset="0"/>
              </a:rPr>
              <a:t>	$t2, 4($t0)</a:t>
            </a:r>
          </a:p>
          <a:p>
            <a:pPr indent="0" defTabSz="628650">
              <a:spcBef>
                <a:spcPct val="20000"/>
              </a:spcBef>
              <a:buNone/>
            </a:pPr>
            <a:r>
              <a:rPr lang="en-US" altLang="zh-CN" b="1" dirty="0">
                <a:latin typeface="Courier New" panose="02070309020205020404" pitchFamily="49" charset="0"/>
                <a:cs typeface="Courier New" panose="02070309020205020404" pitchFamily="49" charset="0"/>
              </a:rPr>
              <a:t>add	$t3, $t1, $t2</a:t>
            </a:r>
          </a:p>
        </p:txBody>
      </p:sp>
      <p:sp>
        <p:nvSpPr>
          <p:cNvPr id="8" name="矩形 7"/>
          <p:cNvSpPr/>
          <p:nvPr/>
        </p:nvSpPr>
        <p:spPr>
          <a:xfrm>
            <a:off x="8698329" y="2679080"/>
            <a:ext cx="2627784" cy="617220"/>
          </a:xfrm>
          <a:prstGeom prst="rect">
            <a:avLst/>
          </a:prstGeom>
        </p:spPr>
        <p:txBody>
          <a:bodyPr wrap="square">
            <a:spAutoFit/>
          </a:bodyPr>
          <a:lstStyle/>
          <a:p>
            <a:pPr indent="0" defTabSz="628650">
              <a:spcBef>
                <a:spcPct val="20000"/>
              </a:spcBef>
              <a:buNone/>
            </a:pPr>
            <a:r>
              <a:rPr lang="en-US" altLang="zh-CN" b="1" dirty="0">
                <a:solidFill>
                  <a:srgbClr val="FF0000"/>
                </a:solidFill>
                <a:latin typeface="Courier New" panose="02070309020205020404" pitchFamily="49" charset="0"/>
                <a:cs typeface="Courier New" panose="02070309020205020404" pitchFamily="49" charset="0"/>
              </a:rPr>
              <a:t>add	$t2, $t8,$t9</a:t>
            </a:r>
          </a:p>
          <a:p>
            <a:pPr indent="0" defTabSz="628650">
              <a:spcBef>
                <a:spcPct val="20000"/>
              </a:spcBef>
              <a:buNone/>
            </a:pPr>
            <a:r>
              <a:rPr lang="en-US" altLang="zh-CN" b="1" dirty="0">
                <a:solidFill>
                  <a:srgbClr val="FF0000"/>
                </a:solidFill>
                <a:latin typeface="Courier New" panose="02070309020205020404" pitchFamily="49" charset="0"/>
                <a:cs typeface="Courier New" panose="02070309020205020404" pitchFamily="49" charset="0"/>
              </a:rPr>
              <a:t>sub	$t3, $t1, $t2</a:t>
            </a:r>
          </a:p>
        </p:txBody>
      </p:sp>
      <p:sp>
        <p:nvSpPr>
          <p:cNvPr id="7" name="TextBox 6"/>
          <p:cNvSpPr txBox="1"/>
          <p:nvPr/>
        </p:nvSpPr>
        <p:spPr>
          <a:xfrm>
            <a:off x="8698012" y="3356929"/>
            <a:ext cx="1137920" cy="326390"/>
          </a:xfrm>
          <a:prstGeom prst="rect">
            <a:avLst/>
          </a:prstGeom>
          <a:noFill/>
        </p:spPr>
        <p:txBody>
          <a:bodyPr wrap="none" rtlCol="0">
            <a:spAutoFit/>
          </a:bodyPr>
          <a:lstStyle/>
          <a:p>
            <a:pPr indent="0">
              <a:buNone/>
            </a:pPr>
            <a:r>
              <a:rPr lang="zh-CN" altLang="en-US" b="1" dirty="0"/>
              <a:t>无需</a:t>
            </a:r>
            <a:r>
              <a:rPr lang="en-US" altLang="zh-CN" b="1" dirty="0"/>
              <a:t>NOP</a:t>
            </a:r>
            <a:endParaRPr lang="zh-CN" altLang="en-US" b="1" dirty="0"/>
          </a:p>
        </p:txBody>
      </p:sp>
      <p:sp>
        <p:nvSpPr>
          <p:cNvPr id="9" name="TextBox 8"/>
          <p:cNvSpPr txBox="1"/>
          <p:nvPr/>
        </p:nvSpPr>
        <p:spPr>
          <a:xfrm>
            <a:off x="2207260" y="6453505"/>
            <a:ext cx="4354195" cy="326390"/>
          </a:xfrm>
          <a:prstGeom prst="rect">
            <a:avLst/>
          </a:prstGeom>
          <a:noFill/>
        </p:spPr>
        <p:txBody>
          <a:bodyPr wrap="square" rtlCol="0">
            <a:spAutoFit/>
          </a:bodyPr>
          <a:lstStyle/>
          <a:p>
            <a:pPr indent="0">
              <a:buNone/>
            </a:pPr>
            <a:r>
              <a:rPr lang="zh-CN" altLang="en-US" b="1" dirty="0">
                <a:solidFill>
                  <a:srgbClr val="FF0000"/>
                </a:solidFill>
              </a:rPr>
              <a:t>为什么要转发到</a:t>
            </a:r>
            <a:r>
              <a:rPr lang="en-US" altLang="zh-CN" b="1" dirty="0">
                <a:solidFill>
                  <a:srgbClr val="FF0000"/>
                </a:solidFill>
              </a:rPr>
              <a:t>RS</a:t>
            </a:r>
            <a:r>
              <a:rPr lang="zh-CN" altLang="en-US" b="1" dirty="0">
                <a:solidFill>
                  <a:srgbClr val="FF0000"/>
                </a:solidFill>
              </a:rPr>
              <a:t>、</a:t>
            </a:r>
            <a:r>
              <a:rPr lang="en-US" altLang="zh-CN" b="1" dirty="0">
                <a:solidFill>
                  <a:srgbClr val="FF0000"/>
                </a:solidFill>
              </a:rPr>
              <a:t>RT</a:t>
            </a:r>
            <a:r>
              <a:rPr lang="zh-CN" altLang="en-US" b="1" dirty="0">
                <a:solidFill>
                  <a:srgbClr val="FF0000"/>
                </a:solidFill>
              </a:rPr>
              <a:t>两个端口？</a:t>
            </a:r>
          </a:p>
        </p:txBody>
      </p:sp>
      <p:cxnSp>
        <p:nvCxnSpPr>
          <p:cNvPr id="11" name="直接箭头连接符 10"/>
          <p:cNvCxnSpPr/>
          <p:nvPr/>
        </p:nvCxnSpPr>
        <p:spPr>
          <a:xfrm flipH="1">
            <a:off x="7896200" y="5013176"/>
            <a:ext cx="1121910" cy="57606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688070" y="4610735"/>
            <a:ext cx="2566035" cy="326390"/>
          </a:xfrm>
          <a:prstGeom prst="rect">
            <a:avLst/>
          </a:prstGeom>
          <a:noFill/>
        </p:spPr>
        <p:txBody>
          <a:bodyPr wrap="square" rtlCol="0">
            <a:spAutoFit/>
          </a:bodyPr>
          <a:lstStyle/>
          <a:p>
            <a:pPr indent="0">
              <a:buNone/>
            </a:pPr>
            <a:r>
              <a:rPr lang="zh-CN" altLang="en-US" b="1" dirty="0">
                <a:solidFill>
                  <a:schemeClr val="tx2"/>
                </a:solidFill>
              </a:rPr>
              <a:t>这条通路为谁而设计？</a:t>
            </a:r>
          </a:p>
        </p:txBody>
      </p:sp>
      <p:pic>
        <p:nvPicPr>
          <p:cNvPr id="5734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48817" y="1415430"/>
            <a:ext cx="4733925" cy="933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TextBox 11"/>
          <p:cNvSpPr txBox="1"/>
          <p:nvPr/>
        </p:nvSpPr>
        <p:spPr>
          <a:xfrm>
            <a:off x="8697937" y="2282210"/>
            <a:ext cx="1035050" cy="326390"/>
          </a:xfrm>
          <a:prstGeom prst="rect">
            <a:avLst/>
          </a:prstGeom>
          <a:noFill/>
        </p:spPr>
        <p:txBody>
          <a:bodyPr wrap="none" rtlCol="0">
            <a:spAutoFit/>
          </a:bodyPr>
          <a:lstStyle/>
          <a:p>
            <a:pPr indent="0">
              <a:buNone/>
            </a:pPr>
            <a:r>
              <a:rPr lang="en-US" altLang="zh-CN" b="1" dirty="0"/>
              <a:t>1</a:t>
            </a:r>
            <a:r>
              <a:rPr lang="zh-CN" altLang="en-US" b="1" dirty="0"/>
              <a:t>个</a:t>
            </a:r>
            <a:r>
              <a:rPr lang="en-US" altLang="zh-CN" b="1" dirty="0"/>
              <a:t>NOP</a:t>
            </a:r>
            <a:endParaRPr lang="zh-CN" altLang="en-US"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 calcmode="lin" valueType="num">
                                      <p:cBhvr additive="base">
                                        <p:cTn id="7" dur="500" fill="hold"/>
                                        <p:tgtEl>
                                          <p:spTgt spid="1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7">
                                            <p:txEl>
                                              <p:pRg st="0" end="0"/>
                                            </p:txEl>
                                          </p:spTgt>
                                        </p:tgtEl>
                                        <p:attrNameLst>
                                          <p:attrName>style.visibility</p:attrName>
                                        </p:attrNameLst>
                                      </p:cBhvr>
                                      <p:to>
                                        <p:strVal val="visible"/>
                                      </p:to>
                                    </p:set>
                                    <p:anim calcmode="lin" valueType="num">
                                      <p:cBhvr additive="base">
                                        <p:cTn id="19"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0" y="273050"/>
            <a:ext cx="7010400" cy="371475"/>
          </a:xfrm>
        </p:spPr>
        <p:txBody>
          <a:bodyPr/>
          <a:lstStyle/>
          <a:p>
            <a:r>
              <a:rPr lang="zh-CN" altLang="en-US" dirty="0"/>
              <a:t>存在转发电路</a:t>
            </a:r>
          </a:p>
        </p:txBody>
      </p:sp>
      <p:pic>
        <p:nvPicPr>
          <p:cNvPr id="5" name="Picture 6" descr="f04-54-P374493-bottom"/>
          <p:cNvPicPr>
            <a:picLocks noChangeAspect="1" noChangeArrowheads="1"/>
          </p:cNvPicPr>
          <p:nvPr/>
        </p:nvPicPr>
        <p:blipFill>
          <a:blip r:embed="rId3"/>
          <a:srcRect b="4104"/>
          <a:stretch>
            <a:fillRect/>
          </a:stretch>
        </p:blipFill>
        <p:spPr bwMode="auto">
          <a:xfrm>
            <a:off x="6570426" y="3559085"/>
            <a:ext cx="4851765" cy="3100288"/>
          </a:xfrm>
          <a:prstGeom prst="rect">
            <a:avLst/>
          </a:prstGeom>
          <a:solidFill>
            <a:schemeClr val="bg1"/>
          </a:solidFill>
        </p:spPr>
      </p:pic>
      <p:sp>
        <p:nvSpPr>
          <p:cNvPr id="10" name="TextBox 9"/>
          <p:cNvSpPr txBox="1"/>
          <p:nvPr/>
        </p:nvSpPr>
        <p:spPr>
          <a:xfrm>
            <a:off x="610097" y="3130808"/>
            <a:ext cx="3131840" cy="326390"/>
          </a:xfrm>
          <a:prstGeom prst="rect">
            <a:avLst/>
          </a:prstGeom>
          <a:noFill/>
        </p:spPr>
        <p:txBody>
          <a:bodyPr wrap="square" rtlCol="0">
            <a:spAutoFit/>
          </a:bodyPr>
          <a:lstStyle/>
          <a:p>
            <a:pPr indent="0">
              <a:buNone/>
            </a:pPr>
            <a:r>
              <a:rPr lang="zh-CN" altLang="en-US" b="1" dirty="0"/>
              <a:t>转发控制信号如何产生？</a:t>
            </a:r>
          </a:p>
        </p:txBody>
      </p:sp>
      <p:pic>
        <p:nvPicPr>
          <p:cNvPr id="542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1288" y="833919"/>
            <a:ext cx="7768665" cy="22322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矩形 11"/>
          <p:cNvSpPr/>
          <p:nvPr/>
        </p:nvSpPr>
        <p:spPr>
          <a:xfrm>
            <a:off x="510540" y="6111875"/>
            <a:ext cx="5690870" cy="671830"/>
          </a:xfrm>
          <a:prstGeom prst="rect">
            <a:avLst/>
          </a:prstGeom>
        </p:spPr>
        <p:txBody>
          <a:bodyPr wrap="square">
            <a:spAutoFit/>
          </a:bodyPr>
          <a:lstStyle/>
          <a:p>
            <a:pPr indent="0">
              <a:buNone/>
            </a:pPr>
            <a:r>
              <a:rPr lang="en-US" altLang="zh-CN" b="1" dirty="0"/>
              <a:t>Q</a:t>
            </a:r>
            <a:r>
              <a:rPr lang="zh-CN" altLang="en-US" b="1" dirty="0"/>
              <a:t>：第二条指令如果是</a:t>
            </a:r>
            <a:r>
              <a:rPr lang="en-US" altLang="zh-CN" b="1" dirty="0"/>
              <a:t>and $12,$5,$2</a:t>
            </a:r>
            <a:r>
              <a:rPr lang="zh-CN" altLang="en-US" b="1" dirty="0"/>
              <a:t>呢？ </a:t>
            </a:r>
          </a:p>
          <a:p>
            <a:pPr indent="0">
              <a:buNone/>
            </a:pPr>
            <a:r>
              <a:rPr lang="zh-CN" altLang="en-US" b="1" dirty="0"/>
              <a:t>        第三条指令如果是</a:t>
            </a:r>
            <a:r>
              <a:rPr lang="en-US" altLang="zh-CN" b="1" dirty="0"/>
              <a:t>or $13, $2,$4</a:t>
            </a:r>
            <a:r>
              <a:rPr lang="zh-CN" altLang="en-US" b="1" dirty="0"/>
              <a:t>呢？</a:t>
            </a:r>
          </a:p>
        </p:txBody>
      </p:sp>
      <p:sp>
        <p:nvSpPr>
          <p:cNvPr id="15" name="矩形 14"/>
          <p:cNvSpPr/>
          <p:nvPr/>
        </p:nvSpPr>
        <p:spPr>
          <a:xfrm>
            <a:off x="510338" y="3130553"/>
            <a:ext cx="3878317" cy="2981325"/>
          </a:xfrm>
          <a:prstGeom prst="rect">
            <a:avLst/>
          </a:prstGeom>
        </p:spPr>
        <p:txBody>
          <a:bodyPr wrap="square">
            <a:spAutoFit/>
          </a:bodyPr>
          <a:lstStyle/>
          <a:p>
            <a:pPr marL="0" indent="0">
              <a:buFont typeface="Wingdings" panose="05000000000000000000" pitchFamily="2" charset="2"/>
              <a:buNone/>
            </a:pPr>
            <a:endParaRPr lang="zh-CN" altLang="en-US" b="1" dirty="0"/>
          </a:p>
          <a:p>
            <a:pPr marL="285750" indent="-285750">
              <a:buFont typeface="Wingdings" panose="05000000000000000000" pitchFamily="2" charset="2"/>
              <a:buChar char="Ø"/>
            </a:pPr>
            <a:r>
              <a:rPr lang="en-US" altLang="zh-CN" b="1" dirty="0"/>
              <a:t>and</a:t>
            </a:r>
            <a:r>
              <a:rPr lang="zh-CN" altLang="en-US" b="1" dirty="0"/>
              <a:t>指令执行到</a:t>
            </a:r>
            <a:r>
              <a:rPr lang="en-US" altLang="zh-CN" b="1" dirty="0"/>
              <a:t>EX</a:t>
            </a:r>
            <a:r>
              <a:rPr lang="zh-CN" altLang="en-US" b="1" dirty="0"/>
              <a:t>级（</a:t>
            </a:r>
            <a:r>
              <a:rPr lang="en-US" altLang="zh-CN" b="1" dirty="0"/>
              <a:t>sub</a:t>
            </a:r>
            <a:r>
              <a:rPr lang="zh-CN" altLang="en-US" b="1" dirty="0"/>
              <a:t>指令执行到了</a:t>
            </a:r>
            <a:r>
              <a:rPr lang="en-US" altLang="zh-CN" b="1" dirty="0"/>
              <a:t>MEM</a:t>
            </a:r>
            <a:r>
              <a:rPr lang="zh-CN" altLang="en-US" b="1" dirty="0"/>
              <a:t>级） </a:t>
            </a:r>
          </a:p>
          <a:p>
            <a:pPr marL="285750" indent="-285750">
              <a:buFont typeface="Wingdings" panose="05000000000000000000" pitchFamily="2" charset="2"/>
              <a:buChar char="Ø"/>
            </a:pPr>
            <a:r>
              <a:rPr lang="en-US" altLang="zh-CN" b="1" dirty="0"/>
              <a:t>sub</a:t>
            </a:r>
            <a:r>
              <a:rPr lang="zh-CN" altLang="en-US" b="1" dirty="0"/>
              <a:t>指令的</a:t>
            </a:r>
            <a:r>
              <a:rPr lang="en-US" altLang="zh-CN" b="1" dirty="0" err="1"/>
              <a:t>rd</a:t>
            </a:r>
            <a:r>
              <a:rPr lang="en-US" altLang="zh-CN" b="1" dirty="0"/>
              <a:t> = and</a:t>
            </a:r>
            <a:r>
              <a:rPr lang="zh-CN" altLang="en-US" b="1" dirty="0"/>
              <a:t>指令的</a:t>
            </a:r>
            <a:r>
              <a:rPr lang="en-US" altLang="zh-CN" b="1" dirty="0" err="1"/>
              <a:t>rs</a:t>
            </a:r>
            <a:r>
              <a:rPr lang="en-US" altLang="zh-CN" b="1" dirty="0"/>
              <a:t> </a:t>
            </a:r>
          </a:p>
          <a:p>
            <a:endParaRPr lang="en-US" altLang="zh-CN" b="1" dirty="0">
              <a:solidFill>
                <a:srgbClr val="0070C0"/>
              </a:solidFill>
            </a:endParaRPr>
          </a:p>
          <a:p>
            <a:endParaRPr lang="en-US" altLang="zh-CN" b="1" dirty="0">
              <a:solidFill>
                <a:srgbClr val="0070C0"/>
              </a:solidFill>
            </a:endParaRPr>
          </a:p>
          <a:p>
            <a:endParaRPr lang="en-US" altLang="zh-CN" b="1" dirty="0">
              <a:solidFill>
                <a:srgbClr val="0070C0"/>
              </a:solidFill>
            </a:endParaRPr>
          </a:p>
          <a:p>
            <a:endParaRPr lang="en-US" altLang="zh-CN" b="1" dirty="0">
              <a:solidFill>
                <a:srgbClr val="0070C0"/>
              </a:solidFill>
            </a:endParaRPr>
          </a:p>
          <a:p>
            <a:pPr indent="0">
              <a:buNone/>
            </a:pPr>
            <a:r>
              <a:rPr lang="en-US" altLang="zh-CN" b="1" dirty="0">
                <a:solidFill>
                  <a:srgbClr val="0070C0"/>
                </a:solidFill>
              </a:rPr>
              <a:t>MEM/WEB </a:t>
            </a:r>
            <a:r>
              <a:rPr lang="zh-CN" altLang="en-US" b="1" dirty="0">
                <a:solidFill>
                  <a:srgbClr val="0070C0"/>
                </a:solidFill>
              </a:rPr>
              <a:t>怎么处理？</a:t>
            </a:r>
            <a:r>
              <a:rPr lang="en-US" altLang="zh-CN" b="1" dirty="0">
                <a:solidFill>
                  <a:srgbClr val="0070C0"/>
                </a:solidFill>
              </a:rPr>
              <a:t> </a:t>
            </a:r>
            <a:endParaRPr lang="zh-CN" altLang="en-US" dirty="0">
              <a:solidFill>
                <a:srgbClr val="0070C0"/>
              </a:solidFill>
            </a:endParaRPr>
          </a:p>
        </p:txBody>
      </p:sp>
      <p:pic>
        <p:nvPicPr>
          <p:cNvPr id="54274"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0235" y="4389755"/>
            <a:ext cx="4695190" cy="12261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 name="图片 62"/>
          <p:cNvPicPr>
            <a:picLocks noChangeAspect="1"/>
          </p:cNvPicPr>
          <p:nvPr/>
        </p:nvPicPr>
        <p:blipFill>
          <a:blip r:embed="rId2"/>
          <a:stretch>
            <a:fillRect/>
          </a:stretch>
        </p:blipFill>
        <p:spPr>
          <a:xfrm>
            <a:off x="1703512" y="2230120"/>
            <a:ext cx="8677067" cy="4475249"/>
          </a:xfrm>
          <a:prstGeom prst="rect">
            <a:avLst/>
          </a:prstGeom>
        </p:spPr>
      </p:pic>
      <p:sp>
        <p:nvSpPr>
          <p:cNvPr id="30722" name="Rectangle 2"/>
          <p:cNvSpPr>
            <a:spLocks noGrp="1" noChangeArrowheads="1"/>
          </p:cNvSpPr>
          <p:nvPr>
            <p:ph type="title" idx="4294967295"/>
          </p:nvPr>
        </p:nvSpPr>
        <p:spPr>
          <a:xfrm>
            <a:off x="0" y="212725"/>
            <a:ext cx="7776845" cy="478790"/>
          </a:xfrm>
        </p:spPr>
        <p:txBody>
          <a:bodyPr/>
          <a:lstStyle/>
          <a:p>
            <a:r>
              <a:rPr lang="en-US" altLang="zh-CN" sz="3200" dirty="0">
                <a:latin typeface="Times New Roman" panose="02020603050405020304" pitchFamily="18" charset="0"/>
                <a:cs typeface="Times New Roman" panose="02020603050405020304" pitchFamily="18" charset="0"/>
              </a:rPr>
              <a:t>4.2  </a:t>
            </a:r>
            <a:r>
              <a:rPr lang="zh-CN" altLang="en-US" sz="3200" dirty="0">
                <a:latin typeface="Times New Roman" panose="02020603050405020304" pitchFamily="18" charset="0"/>
                <a:cs typeface="Times New Roman" panose="02020603050405020304" pitchFamily="18" charset="0"/>
              </a:rPr>
              <a:t>多周期控制器设计</a:t>
            </a:r>
            <a:endParaRPr lang="zh-CN" altLang="en-US" sz="3200" dirty="0"/>
          </a:p>
        </p:txBody>
      </p:sp>
      <p:sp>
        <p:nvSpPr>
          <p:cNvPr id="30723" name="Rectangle 3"/>
          <p:cNvSpPr>
            <a:spLocks noGrp="1" noChangeArrowheads="1"/>
          </p:cNvSpPr>
          <p:nvPr>
            <p:ph type="body" idx="4294967295"/>
          </p:nvPr>
        </p:nvSpPr>
        <p:spPr>
          <a:xfrm>
            <a:off x="3984625" y="836930"/>
            <a:ext cx="8207375" cy="434975"/>
          </a:xfrm>
        </p:spPr>
        <p:txBody>
          <a:bodyPr/>
          <a:lstStyle/>
          <a:p>
            <a:pPr>
              <a:spcBef>
                <a:spcPts val="0"/>
              </a:spcBef>
              <a:spcAft>
                <a:spcPts val="0"/>
              </a:spcAft>
            </a:pPr>
            <a:r>
              <a:rPr lang="zh-CN" altLang="en-US" sz="2000" dirty="0">
                <a:ea typeface="宋体" panose="02010600030101010101" pitchFamily="2" charset="-122"/>
              </a:rPr>
              <a:t>数据通路控制信号设计</a:t>
            </a:r>
          </a:p>
        </p:txBody>
      </p:sp>
      <p:grpSp>
        <p:nvGrpSpPr>
          <p:cNvPr id="6" name="组合 5"/>
          <p:cNvGrpSpPr/>
          <p:nvPr/>
        </p:nvGrpSpPr>
        <p:grpSpPr>
          <a:xfrm>
            <a:off x="1703512" y="1569667"/>
            <a:ext cx="1152128" cy="1664993"/>
            <a:chOff x="251520" y="1182589"/>
            <a:chExt cx="1152128" cy="1742355"/>
          </a:xfrm>
        </p:grpSpPr>
        <p:sp>
          <p:nvSpPr>
            <p:cNvPr id="2" name="圆角矩形 1"/>
            <p:cNvSpPr/>
            <p:nvPr/>
          </p:nvSpPr>
          <p:spPr bwMode="auto">
            <a:xfrm>
              <a:off x="251520" y="1182589"/>
              <a:ext cx="1152128" cy="604390"/>
            </a:xfrm>
            <a:prstGeom prst="roundRect">
              <a:avLst/>
            </a:prstGeom>
            <a:solidFill>
              <a:srgbClr val="CEEAB0"/>
            </a:solidFill>
            <a:ln w="12700">
              <a:solidFill>
                <a:srgbClr val="FF9900"/>
              </a:solidFill>
              <a:round/>
            </a:ln>
            <a:effectLst/>
          </p:spPr>
          <p:txBody>
            <a:bodyPr lIns="63500" tIns="97200" rIns="63500" bIns="61200" rtlCol="0" anchor="ctr">
              <a:spAutoFit/>
            </a:bodyPr>
            <a:lstStyle/>
            <a:p>
              <a:pPr algn="ctr" eaLnBrk="0" fontAlgn="base" hangingPunct="0">
                <a:lnSpc>
                  <a:spcPct val="85000"/>
                </a:lnSpc>
                <a:spcBef>
                  <a:spcPct val="40000"/>
                </a:spcBef>
                <a:spcAft>
                  <a:spcPct val="0"/>
                </a:spcAft>
                <a:buClr>
                  <a:srgbClr val="001ADC"/>
                </a:buClr>
                <a:buSzPct val="100000"/>
                <a:buFont typeface="Wingdings" panose="05000000000000000000" pitchFamily="2" charset="2"/>
                <a:buNone/>
              </a:pPr>
              <a:r>
                <a:rPr lang="zh-CN" altLang="en-US" sz="1400" b="1" dirty="0">
                  <a:solidFill>
                    <a:srgbClr val="000000"/>
                  </a:solidFill>
                </a:rPr>
                <a:t>写控制</a:t>
              </a:r>
              <a:r>
                <a:rPr lang="en-US" altLang="zh-CN" sz="1400" b="1" dirty="0" err="1">
                  <a:solidFill>
                    <a:srgbClr val="FF0000"/>
                  </a:solidFill>
                </a:rPr>
                <a:t>PCWrite</a:t>
              </a:r>
              <a:endParaRPr lang="zh-CN" altLang="en-US" sz="1400" b="1" dirty="0">
                <a:solidFill>
                  <a:srgbClr val="000000"/>
                </a:solidFill>
              </a:endParaRPr>
            </a:p>
          </p:txBody>
        </p:sp>
        <p:cxnSp>
          <p:nvCxnSpPr>
            <p:cNvPr id="4" name="直接箭头连接符 3"/>
            <p:cNvCxnSpPr/>
            <p:nvPr/>
          </p:nvCxnSpPr>
          <p:spPr bwMode="auto">
            <a:xfrm flipH="1">
              <a:off x="539552" y="1772816"/>
              <a:ext cx="288032" cy="1152128"/>
            </a:xfrm>
            <a:prstGeom prst="straightConnector1">
              <a:avLst/>
            </a:prstGeom>
            <a:noFill/>
            <a:ln w="19050" cap="flat" cmpd="sng" algn="ctr">
              <a:solidFill>
                <a:schemeClr val="accent1"/>
              </a:solidFill>
              <a:prstDash val="solid"/>
              <a:round/>
              <a:headEnd type="none" w="med" len="med"/>
              <a:tailEnd type="triangle"/>
            </a:ln>
            <a:effectLst/>
          </p:spPr>
        </p:cxnSp>
      </p:grpSp>
      <p:grpSp>
        <p:nvGrpSpPr>
          <p:cNvPr id="9" name="组合 8"/>
          <p:cNvGrpSpPr/>
          <p:nvPr/>
        </p:nvGrpSpPr>
        <p:grpSpPr>
          <a:xfrm>
            <a:off x="3071664" y="1295880"/>
            <a:ext cx="1728193" cy="2170683"/>
            <a:chOff x="1722335" y="1291202"/>
            <a:chExt cx="1728193" cy="1921774"/>
          </a:xfrm>
        </p:grpSpPr>
        <p:sp>
          <p:nvSpPr>
            <p:cNvPr id="11" name="圆角矩形 10"/>
            <p:cNvSpPr/>
            <p:nvPr/>
          </p:nvSpPr>
          <p:spPr bwMode="auto">
            <a:xfrm>
              <a:off x="1722335" y="1291202"/>
              <a:ext cx="1728193" cy="605283"/>
            </a:xfrm>
            <a:prstGeom prst="roundRect">
              <a:avLst/>
            </a:prstGeom>
            <a:solidFill>
              <a:srgbClr val="CEEAB0"/>
            </a:solidFill>
            <a:ln w="12700">
              <a:solidFill>
                <a:srgbClr val="FF9900"/>
              </a:solidFill>
              <a:round/>
            </a:ln>
            <a:effectLst/>
          </p:spPr>
          <p:txBody>
            <a:bodyPr lIns="63500" tIns="97200" rIns="63500" bIns="61200" rtlCol="0" anchor="ctr">
              <a:spAutoFit/>
            </a:bodyPr>
            <a:lstStyle/>
            <a:p>
              <a:pPr algn="ctr" eaLnBrk="0" fontAlgn="base" hangingPunct="0">
                <a:lnSpc>
                  <a:spcPct val="85000"/>
                </a:lnSpc>
                <a:spcBef>
                  <a:spcPct val="40000"/>
                </a:spcBef>
                <a:spcAft>
                  <a:spcPct val="0"/>
                </a:spcAft>
                <a:buClr>
                  <a:srgbClr val="001ADC"/>
                </a:buClr>
                <a:buSzPct val="100000"/>
                <a:buFont typeface="Wingdings" panose="05000000000000000000" pitchFamily="2" charset="2"/>
                <a:buNone/>
              </a:pPr>
              <a:r>
                <a:rPr lang="zh-CN" altLang="en-US" sz="1400" b="1" dirty="0">
                  <a:solidFill>
                    <a:srgbClr val="000000"/>
                  </a:solidFill>
                </a:rPr>
                <a:t>读控制</a:t>
              </a:r>
              <a:r>
                <a:rPr lang="en-US" altLang="zh-CN" sz="1400" b="1" dirty="0" err="1">
                  <a:solidFill>
                    <a:srgbClr val="FF0000"/>
                  </a:solidFill>
                </a:rPr>
                <a:t>MemRead</a:t>
              </a:r>
              <a:endParaRPr lang="en-US" altLang="zh-CN" sz="1400" b="1" dirty="0">
                <a:solidFill>
                  <a:srgbClr val="FF0000"/>
                </a:solidFill>
              </a:endParaRPr>
            </a:p>
            <a:p>
              <a:pPr algn="ctr" eaLnBrk="0" fontAlgn="base" hangingPunct="0">
                <a:lnSpc>
                  <a:spcPct val="85000"/>
                </a:lnSpc>
                <a:spcBef>
                  <a:spcPct val="40000"/>
                </a:spcBef>
                <a:spcAft>
                  <a:spcPct val="0"/>
                </a:spcAft>
                <a:buClr>
                  <a:srgbClr val="001ADC"/>
                </a:buClr>
                <a:buSzPct val="100000"/>
                <a:buFont typeface="Wingdings" panose="05000000000000000000" pitchFamily="2" charset="2"/>
                <a:buNone/>
              </a:pPr>
              <a:r>
                <a:rPr lang="en-US" altLang="zh-CN" sz="1400" b="1" dirty="0">
                  <a:solidFill>
                    <a:srgbClr val="FF0000"/>
                  </a:solidFill>
                </a:rPr>
                <a:t> </a:t>
              </a:r>
              <a:r>
                <a:rPr lang="zh-CN" altLang="en-US" sz="1400" b="1" dirty="0">
                  <a:solidFill>
                    <a:srgbClr val="000000"/>
                  </a:solidFill>
                </a:rPr>
                <a:t>写控制</a:t>
              </a:r>
              <a:r>
                <a:rPr lang="en-US" altLang="zh-CN" sz="1400" b="1" dirty="0" err="1">
                  <a:solidFill>
                    <a:srgbClr val="FF0000"/>
                  </a:solidFill>
                </a:rPr>
                <a:t>MemWrite</a:t>
              </a:r>
              <a:endParaRPr lang="zh-CN" altLang="en-US" sz="1400" b="1" dirty="0">
                <a:solidFill>
                  <a:srgbClr val="000000"/>
                </a:solidFill>
              </a:endParaRPr>
            </a:p>
          </p:txBody>
        </p:sp>
        <p:cxnSp>
          <p:nvCxnSpPr>
            <p:cNvPr id="12" name="直接箭头连接符 11"/>
            <p:cNvCxnSpPr/>
            <p:nvPr/>
          </p:nvCxnSpPr>
          <p:spPr bwMode="auto">
            <a:xfrm flipH="1">
              <a:off x="1979712" y="1932606"/>
              <a:ext cx="438722" cy="1280370"/>
            </a:xfrm>
            <a:prstGeom prst="straightConnector1">
              <a:avLst/>
            </a:prstGeom>
            <a:noFill/>
            <a:ln w="19050" cap="flat" cmpd="sng" algn="ctr">
              <a:solidFill>
                <a:schemeClr val="accent1"/>
              </a:solidFill>
              <a:prstDash val="solid"/>
              <a:round/>
              <a:headEnd type="none" w="med" len="med"/>
              <a:tailEnd type="triangle"/>
            </a:ln>
            <a:effectLst/>
          </p:spPr>
        </p:cxnSp>
      </p:grpSp>
      <p:grpSp>
        <p:nvGrpSpPr>
          <p:cNvPr id="24" name="组合 23"/>
          <p:cNvGrpSpPr/>
          <p:nvPr/>
        </p:nvGrpSpPr>
        <p:grpSpPr>
          <a:xfrm>
            <a:off x="4726448" y="1233278"/>
            <a:ext cx="1265365" cy="2108441"/>
            <a:chOff x="2749076" y="1982442"/>
            <a:chExt cx="1649663" cy="1262530"/>
          </a:xfrm>
        </p:grpSpPr>
        <p:sp>
          <p:nvSpPr>
            <p:cNvPr id="17" name="圆角矩形 16"/>
            <p:cNvSpPr/>
            <p:nvPr/>
          </p:nvSpPr>
          <p:spPr bwMode="auto">
            <a:xfrm>
              <a:off x="3246611" y="1982442"/>
              <a:ext cx="1152128" cy="510455"/>
            </a:xfrm>
            <a:prstGeom prst="roundRect">
              <a:avLst/>
            </a:prstGeom>
            <a:solidFill>
              <a:srgbClr val="CEEAB0"/>
            </a:solidFill>
            <a:ln w="12700">
              <a:solidFill>
                <a:srgbClr val="FF9900"/>
              </a:solidFill>
              <a:round/>
            </a:ln>
            <a:effectLst/>
          </p:spPr>
          <p:txBody>
            <a:bodyPr lIns="63500" tIns="97200" rIns="63500" bIns="61200" rtlCol="0" anchor="ctr">
              <a:noAutofit/>
            </a:bodyPr>
            <a:lstStyle/>
            <a:p>
              <a:pPr algn="ctr" eaLnBrk="0" fontAlgn="base" hangingPunct="0">
                <a:lnSpc>
                  <a:spcPct val="85000"/>
                </a:lnSpc>
                <a:spcBef>
                  <a:spcPct val="40000"/>
                </a:spcBef>
                <a:spcAft>
                  <a:spcPct val="0"/>
                </a:spcAft>
                <a:buClr>
                  <a:srgbClr val="001ADC"/>
                </a:buClr>
                <a:buSzPct val="100000"/>
                <a:buFont typeface="Wingdings" panose="05000000000000000000" pitchFamily="2" charset="2"/>
                <a:buNone/>
              </a:pPr>
              <a:r>
                <a:rPr lang="zh-CN" altLang="en-US" sz="1400" b="1" dirty="0">
                  <a:solidFill>
                    <a:srgbClr val="000000"/>
                  </a:solidFill>
                </a:rPr>
                <a:t>写控制</a:t>
              </a:r>
              <a:r>
                <a:rPr lang="en-US" altLang="zh-CN" sz="1400" b="1" dirty="0" err="1">
                  <a:solidFill>
                    <a:srgbClr val="FF0000"/>
                  </a:solidFill>
                </a:rPr>
                <a:t>IRWrite</a:t>
              </a:r>
              <a:endParaRPr lang="zh-CN" altLang="en-US" sz="1400" b="1" dirty="0">
                <a:solidFill>
                  <a:srgbClr val="000000"/>
                </a:solidFill>
              </a:endParaRPr>
            </a:p>
          </p:txBody>
        </p:sp>
        <p:cxnSp>
          <p:nvCxnSpPr>
            <p:cNvPr id="18" name="直接箭头连接符 17"/>
            <p:cNvCxnSpPr>
              <a:stCxn id="17" idx="2"/>
            </p:cNvCxnSpPr>
            <p:nvPr/>
          </p:nvCxnSpPr>
          <p:spPr bwMode="auto">
            <a:xfrm flipH="1">
              <a:off x="2749076" y="2492897"/>
              <a:ext cx="1073600" cy="752075"/>
            </a:xfrm>
            <a:prstGeom prst="straightConnector1">
              <a:avLst/>
            </a:prstGeom>
            <a:noFill/>
            <a:ln w="19050" cap="flat" cmpd="sng" algn="ctr">
              <a:solidFill>
                <a:schemeClr val="accent1"/>
              </a:solidFill>
              <a:prstDash val="solid"/>
              <a:round/>
              <a:headEnd type="none" w="med" len="med"/>
              <a:tailEnd type="triangle"/>
            </a:ln>
            <a:effectLst/>
          </p:spPr>
        </p:cxnSp>
      </p:grpSp>
      <p:grpSp>
        <p:nvGrpSpPr>
          <p:cNvPr id="25" name="组合 24"/>
          <p:cNvGrpSpPr/>
          <p:nvPr/>
        </p:nvGrpSpPr>
        <p:grpSpPr>
          <a:xfrm>
            <a:off x="6373445" y="1363150"/>
            <a:ext cx="1152128" cy="2102778"/>
            <a:chOff x="4572322" y="1746966"/>
            <a:chExt cx="1152128" cy="2102778"/>
          </a:xfrm>
        </p:grpSpPr>
        <p:sp>
          <p:nvSpPr>
            <p:cNvPr id="20" name="圆角矩形 19"/>
            <p:cNvSpPr/>
            <p:nvPr/>
          </p:nvSpPr>
          <p:spPr bwMode="auto">
            <a:xfrm>
              <a:off x="4572322" y="1746966"/>
              <a:ext cx="1152128" cy="580078"/>
            </a:xfrm>
            <a:prstGeom prst="roundRect">
              <a:avLst/>
            </a:prstGeom>
            <a:solidFill>
              <a:srgbClr val="CEEAB0"/>
            </a:solidFill>
            <a:ln w="12700">
              <a:solidFill>
                <a:srgbClr val="FF9900"/>
              </a:solidFill>
              <a:round/>
            </a:ln>
            <a:effectLst/>
          </p:spPr>
          <p:txBody>
            <a:bodyPr lIns="63500" tIns="97200" rIns="63500" bIns="61200" rtlCol="0" anchor="ctr">
              <a:spAutoFit/>
            </a:bodyPr>
            <a:lstStyle/>
            <a:p>
              <a:pPr algn="ctr" eaLnBrk="0" fontAlgn="base" hangingPunct="0">
                <a:lnSpc>
                  <a:spcPct val="85000"/>
                </a:lnSpc>
                <a:spcBef>
                  <a:spcPct val="40000"/>
                </a:spcBef>
                <a:spcAft>
                  <a:spcPct val="0"/>
                </a:spcAft>
                <a:buClr>
                  <a:srgbClr val="001ADC"/>
                </a:buClr>
                <a:buSzPct val="100000"/>
                <a:buFont typeface="Wingdings" panose="05000000000000000000" pitchFamily="2" charset="2"/>
                <a:buNone/>
              </a:pPr>
              <a:r>
                <a:rPr lang="zh-CN" altLang="en-US" sz="1400" b="1" dirty="0">
                  <a:solidFill>
                    <a:srgbClr val="000000"/>
                  </a:solidFill>
                </a:rPr>
                <a:t>写控制</a:t>
              </a:r>
              <a:r>
                <a:rPr lang="en-US" altLang="zh-CN" sz="1400" b="1" dirty="0" err="1">
                  <a:solidFill>
                    <a:srgbClr val="FF0000"/>
                  </a:solidFill>
                </a:rPr>
                <a:t>RegWrite</a:t>
              </a:r>
              <a:endParaRPr lang="zh-CN" altLang="en-US" sz="1400" b="1" dirty="0">
                <a:solidFill>
                  <a:srgbClr val="000000"/>
                </a:solidFill>
              </a:endParaRPr>
            </a:p>
          </p:txBody>
        </p:sp>
        <p:cxnSp>
          <p:nvCxnSpPr>
            <p:cNvPr id="21" name="直接箭头连接符 20"/>
            <p:cNvCxnSpPr>
              <a:stCxn id="20" idx="2"/>
            </p:cNvCxnSpPr>
            <p:nvPr/>
          </p:nvCxnSpPr>
          <p:spPr bwMode="auto">
            <a:xfrm flipH="1">
              <a:off x="4757326" y="2327460"/>
              <a:ext cx="391060" cy="1522284"/>
            </a:xfrm>
            <a:prstGeom prst="straightConnector1">
              <a:avLst/>
            </a:prstGeom>
            <a:noFill/>
            <a:ln w="19050" cap="flat" cmpd="sng" algn="ctr">
              <a:solidFill>
                <a:schemeClr val="accent1"/>
              </a:solidFill>
              <a:prstDash val="solid"/>
              <a:round/>
              <a:headEnd type="none" w="med" len="med"/>
              <a:tailEnd type="triangle"/>
            </a:ln>
            <a:effectLst/>
          </p:spPr>
        </p:cxnSp>
      </p:grpSp>
      <p:grpSp>
        <p:nvGrpSpPr>
          <p:cNvPr id="29" name="组合 28"/>
          <p:cNvGrpSpPr/>
          <p:nvPr/>
        </p:nvGrpSpPr>
        <p:grpSpPr>
          <a:xfrm>
            <a:off x="8504006" y="1256132"/>
            <a:ext cx="1152128" cy="2480751"/>
            <a:chOff x="4572322" y="1746966"/>
            <a:chExt cx="1152128" cy="2480751"/>
          </a:xfrm>
        </p:grpSpPr>
        <p:sp>
          <p:nvSpPr>
            <p:cNvPr id="30" name="圆角矩形 29"/>
            <p:cNvSpPr/>
            <p:nvPr/>
          </p:nvSpPr>
          <p:spPr bwMode="auto">
            <a:xfrm>
              <a:off x="4572322" y="1746966"/>
              <a:ext cx="1152128" cy="580078"/>
            </a:xfrm>
            <a:prstGeom prst="roundRect">
              <a:avLst/>
            </a:prstGeom>
            <a:solidFill>
              <a:srgbClr val="CEEAB0"/>
            </a:solidFill>
            <a:ln w="12700">
              <a:solidFill>
                <a:srgbClr val="FF9900"/>
              </a:solidFill>
              <a:round/>
            </a:ln>
            <a:effectLst/>
          </p:spPr>
          <p:txBody>
            <a:bodyPr lIns="63500" tIns="97200" rIns="63500" bIns="61200" rtlCol="0" anchor="ctr">
              <a:spAutoFit/>
            </a:bodyPr>
            <a:lstStyle/>
            <a:p>
              <a:pPr algn="ctr" eaLnBrk="0" fontAlgn="base" hangingPunct="0">
                <a:lnSpc>
                  <a:spcPct val="85000"/>
                </a:lnSpc>
                <a:spcBef>
                  <a:spcPct val="40000"/>
                </a:spcBef>
                <a:spcAft>
                  <a:spcPct val="0"/>
                </a:spcAft>
                <a:buClr>
                  <a:srgbClr val="001ADC"/>
                </a:buClr>
                <a:buSzPct val="100000"/>
                <a:buFont typeface="Wingdings" panose="05000000000000000000" pitchFamily="2" charset="2"/>
                <a:buNone/>
              </a:pPr>
              <a:r>
                <a:rPr lang="zh-CN" altLang="en-US" sz="1400" b="1" dirty="0">
                  <a:solidFill>
                    <a:srgbClr val="000000"/>
                  </a:solidFill>
                </a:rPr>
                <a:t>操作控制</a:t>
              </a:r>
              <a:r>
                <a:rPr lang="en-US" altLang="zh-CN" sz="1400" b="1" dirty="0" err="1">
                  <a:solidFill>
                    <a:srgbClr val="FF0000"/>
                  </a:solidFill>
                </a:rPr>
                <a:t>ALUOp</a:t>
              </a:r>
              <a:endParaRPr lang="zh-CN" altLang="en-US" sz="1400" b="1" dirty="0">
                <a:solidFill>
                  <a:srgbClr val="000000"/>
                </a:solidFill>
              </a:endParaRPr>
            </a:p>
          </p:txBody>
        </p:sp>
        <p:cxnSp>
          <p:nvCxnSpPr>
            <p:cNvPr id="31" name="直接箭头连接符 30"/>
            <p:cNvCxnSpPr>
              <a:stCxn id="30" idx="2"/>
            </p:cNvCxnSpPr>
            <p:nvPr/>
          </p:nvCxnSpPr>
          <p:spPr bwMode="auto">
            <a:xfrm flipH="1">
              <a:off x="5078776" y="2327460"/>
              <a:ext cx="69610" cy="1900257"/>
            </a:xfrm>
            <a:prstGeom prst="straightConnector1">
              <a:avLst/>
            </a:prstGeom>
            <a:noFill/>
            <a:ln w="19050" cap="flat" cmpd="sng" algn="ctr">
              <a:solidFill>
                <a:schemeClr val="accent1"/>
              </a:solidFill>
              <a:prstDash val="solid"/>
              <a:round/>
              <a:headEnd type="none" w="med" len="med"/>
              <a:tailEnd type="triangle"/>
            </a:ln>
            <a:effectLst/>
          </p:spPr>
        </p:cxnSp>
      </p:grpSp>
      <p:grpSp>
        <p:nvGrpSpPr>
          <p:cNvPr id="44" name="组合 43"/>
          <p:cNvGrpSpPr/>
          <p:nvPr/>
        </p:nvGrpSpPr>
        <p:grpSpPr>
          <a:xfrm>
            <a:off x="8419110" y="2871596"/>
            <a:ext cx="1709337" cy="3581740"/>
            <a:chOff x="6895110" y="2871596"/>
            <a:chExt cx="1709337" cy="3581740"/>
          </a:xfrm>
        </p:grpSpPr>
        <p:sp>
          <p:nvSpPr>
            <p:cNvPr id="33" name="圆角矩形 32"/>
            <p:cNvSpPr/>
            <p:nvPr/>
          </p:nvSpPr>
          <p:spPr bwMode="auto">
            <a:xfrm>
              <a:off x="7147242" y="5402828"/>
              <a:ext cx="1457205" cy="1050508"/>
            </a:xfrm>
            <a:prstGeom prst="roundRect">
              <a:avLst/>
            </a:prstGeom>
            <a:solidFill>
              <a:srgbClr val="CCCCFF"/>
            </a:solidFill>
            <a:ln w="12700">
              <a:solidFill>
                <a:srgbClr val="FF9900"/>
              </a:solidFill>
              <a:round/>
            </a:ln>
            <a:effectLst/>
          </p:spPr>
          <p:txBody>
            <a:bodyPr lIns="63500" tIns="97200" rIns="63500" bIns="61200" rtlCol="0" anchor="ctr">
              <a:noAutofit/>
            </a:bodyPr>
            <a:lstStyle/>
            <a:p>
              <a:pPr algn="ctr" eaLnBrk="0" fontAlgn="base" hangingPunct="0">
                <a:lnSpc>
                  <a:spcPct val="85000"/>
                </a:lnSpc>
                <a:spcBef>
                  <a:spcPct val="40000"/>
                </a:spcBef>
                <a:spcAft>
                  <a:spcPct val="0"/>
                </a:spcAft>
                <a:buClr>
                  <a:srgbClr val="001ADC"/>
                </a:buClr>
                <a:buSzPct val="100000"/>
                <a:buFont typeface="Wingdings" panose="05000000000000000000" pitchFamily="2" charset="2"/>
                <a:buNone/>
              </a:pPr>
              <a:r>
                <a:rPr lang="zh-CN" altLang="en-US" sz="1400" b="1" dirty="0">
                  <a:solidFill>
                    <a:srgbClr val="000000"/>
                  </a:solidFill>
                </a:rPr>
                <a:t>多路控制：</a:t>
              </a:r>
              <a:r>
                <a:rPr lang="en-US" altLang="zh-CN" sz="1400" b="1" dirty="0" err="1">
                  <a:solidFill>
                    <a:srgbClr val="FF0000"/>
                  </a:solidFill>
                </a:rPr>
                <a:t>ALUSrcA</a:t>
              </a:r>
              <a:endParaRPr lang="en-US" altLang="zh-CN" sz="1400" b="1" dirty="0">
                <a:solidFill>
                  <a:srgbClr val="FF0000"/>
                </a:solidFill>
              </a:endParaRPr>
            </a:p>
            <a:p>
              <a:pPr algn="ctr" eaLnBrk="0" fontAlgn="base" hangingPunct="0">
                <a:lnSpc>
                  <a:spcPct val="85000"/>
                </a:lnSpc>
                <a:spcBef>
                  <a:spcPct val="40000"/>
                </a:spcBef>
                <a:spcAft>
                  <a:spcPct val="0"/>
                </a:spcAft>
                <a:buClr>
                  <a:srgbClr val="001ADC"/>
                </a:buClr>
                <a:buSzPct val="100000"/>
                <a:buFont typeface="Wingdings" panose="05000000000000000000" pitchFamily="2" charset="2"/>
                <a:buNone/>
              </a:pPr>
              <a:r>
                <a:rPr lang="en-US" altLang="zh-CN" sz="1400" b="1" dirty="0" err="1">
                  <a:solidFill>
                    <a:srgbClr val="FF0000"/>
                  </a:solidFill>
                </a:rPr>
                <a:t>ALUSrcB</a:t>
              </a:r>
              <a:endParaRPr lang="en-US" altLang="zh-CN" sz="1400" b="1" dirty="0">
                <a:solidFill>
                  <a:srgbClr val="FF0000"/>
                </a:solidFill>
              </a:endParaRPr>
            </a:p>
            <a:p>
              <a:pPr algn="ctr" eaLnBrk="0" fontAlgn="base" hangingPunct="0">
                <a:lnSpc>
                  <a:spcPct val="85000"/>
                </a:lnSpc>
                <a:spcBef>
                  <a:spcPct val="40000"/>
                </a:spcBef>
                <a:spcAft>
                  <a:spcPct val="0"/>
                </a:spcAft>
                <a:buClr>
                  <a:srgbClr val="001ADC"/>
                </a:buClr>
                <a:buSzPct val="100000"/>
                <a:buFont typeface="Wingdings" panose="05000000000000000000" pitchFamily="2" charset="2"/>
                <a:buNone/>
              </a:pPr>
              <a:r>
                <a:rPr lang="en-US" altLang="zh-CN" sz="1400" b="1" dirty="0" err="1">
                  <a:solidFill>
                    <a:srgbClr val="FF0000"/>
                  </a:solidFill>
                </a:rPr>
                <a:t>PCSrc</a:t>
              </a:r>
              <a:endParaRPr lang="zh-CN" altLang="en-US" sz="1400" b="1" dirty="0">
                <a:solidFill>
                  <a:srgbClr val="000000"/>
                </a:solidFill>
              </a:endParaRPr>
            </a:p>
          </p:txBody>
        </p:sp>
        <p:cxnSp>
          <p:nvCxnSpPr>
            <p:cNvPr id="34" name="直接箭头连接符 33"/>
            <p:cNvCxnSpPr>
              <a:stCxn id="33" idx="0"/>
            </p:cNvCxnSpPr>
            <p:nvPr/>
          </p:nvCxnSpPr>
          <p:spPr bwMode="auto">
            <a:xfrm flipH="1" flipV="1">
              <a:off x="6895110" y="3947279"/>
              <a:ext cx="980735" cy="1455549"/>
            </a:xfrm>
            <a:prstGeom prst="straightConnector1">
              <a:avLst/>
            </a:prstGeom>
            <a:noFill/>
            <a:ln w="19050" cap="flat" cmpd="sng" algn="ctr">
              <a:solidFill>
                <a:schemeClr val="accent1"/>
              </a:solidFill>
              <a:prstDash val="solid"/>
              <a:round/>
              <a:headEnd type="none" w="med" len="med"/>
              <a:tailEnd type="triangle"/>
            </a:ln>
            <a:effectLst/>
          </p:spPr>
        </p:cxnSp>
        <p:cxnSp>
          <p:nvCxnSpPr>
            <p:cNvPr id="39" name="直接箭头连接符 38"/>
            <p:cNvCxnSpPr>
              <a:stCxn id="33" idx="0"/>
            </p:cNvCxnSpPr>
            <p:nvPr/>
          </p:nvCxnSpPr>
          <p:spPr bwMode="auto">
            <a:xfrm flipH="1" flipV="1">
              <a:off x="6895110" y="5085966"/>
              <a:ext cx="980735" cy="316862"/>
            </a:xfrm>
            <a:prstGeom prst="straightConnector1">
              <a:avLst/>
            </a:prstGeom>
            <a:noFill/>
            <a:ln w="19050" cap="flat" cmpd="sng" algn="ctr">
              <a:solidFill>
                <a:schemeClr val="accent1"/>
              </a:solidFill>
              <a:prstDash val="solid"/>
              <a:round/>
              <a:headEnd type="none" w="med" len="med"/>
              <a:tailEnd type="triangle"/>
            </a:ln>
            <a:effectLst/>
          </p:spPr>
        </p:cxnSp>
        <p:cxnSp>
          <p:nvCxnSpPr>
            <p:cNvPr id="42" name="直接箭头连接符 41"/>
            <p:cNvCxnSpPr/>
            <p:nvPr/>
          </p:nvCxnSpPr>
          <p:spPr bwMode="auto">
            <a:xfrm flipV="1">
              <a:off x="7875844" y="2871596"/>
              <a:ext cx="724446" cy="2531233"/>
            </a:xfrm>
            <a:prstGeom prst="straightConnector1">
              <a:avLst/>
            </a:prstGeom>
            <a:noFill/>
            <a:ln w="19050" cap="flat" cmpd="sng" algn="ctr">
              <a:solidFill>
                <a:schemeClr val="accent1"/>
              </a:solidFill>
              <a:prstDash val="solid"/>
              <a:round/>
              <a:headEnd type="none" w="med" len="med"/>
              <a:tailEnd type="triangle"/>
            </a:ln>
            <a:effectLst/>
          </p:spPr>
        </p:cxnSp>
      </p:grpSp>
      <p:grpSp>
        <p:nvGrpSpPr>
          <p:cNvPr id="62" name="组合 61"/>
          <p:cNvGrpSpPr/>
          <p:nvPr/>
        </p:nvGrpSpPr>
        <p:grpSpPr>
          <a:xfrm>
            <a:off x="1726730" y="3947279"/>
            <a:ext cx="3937222" cy="2722081"/>
            <a:chOff x="202730" y="3947279"/>
            <a:chExt cx="3937222" cy="2722081"/>
          </a:xfrm>
        </p:grpSpPr>
        <p:sp>
          <p:nvSpPr>
            <p:cNvPr id="49" name="圆角矩形 48"/>
            <p:cNvSpPr/>
            <p:nvPr/>
          </p:nvSpPr>
          <p:spPr bwMode="auto">
            <a:xfrm>
              <a:off x="202730" y="5776394"/>
              <a:ext cx="1457205" cy="892966"/>
            </a:xfrm>
            <a:prstGeom prst="roundRect">
              <a:avLst/>
            </a:prstGeom>
            <a:solidFill>
              <a:srgbClr val="CCCCFF"/>
            </a:solidFill>
            <a:ln w="12700">
              <a:solidFill>
                <a:srgbClr val="FF9900"/>
              </a:solidFill>
              <a:round/>
            </a:ln>
            <a:effectLst/>
          </p:spPr>
          <p:txBody>
            <a:bodyPr lIns="63500" tIns="97200" rIns="63500" bIns="61200" rtlCol="0" anchor="ctr">
              <a:noAutofit/>
            </a:bodyPr>
            <a:lstStyle/>
            <a:p>
              <a:pPr algn="ctr" eaLnBrk="0" fontAlgn="base" hangingPunct="0">
                <a:lnSpc>
                  <a:spcPct val="85000"/>
                </a:lnSpc>
                <a:spcBef>
                  <a:spcPct val="40000"/>
                </a:spcBef>
                <a:spcAft>
                  <a:spcPct val="0"/>
                </a:spcAft>
                <a:buClr>
                  <a:srgbClr val="001ADC"/>
                </a:buClr>
                <a:buSzPct val="100000"/>
                <a:buFont typeface="Wingdings" panose="05000000000000000000" pitchFamily="2" charset="2"/>
                <a:buNone/>
              </a:pPr>
              <a:r>
                <a:rPr lang="zh-CN" altLang="en-US" sz="1400" b="1" dirty="0">
                  <a:solidFill>
                    <a:srgbClr val="000000"/>
                  </a:solidFill>
                </a:rPr>
                <a:t>多路控制： </a:t>
              </a:r>
              <a:r>
                <a:rPr lang="en-US" altLang="zh-CN" sz="1400" b="1" dirty="0" err="1">
                  <a:solidFill>
                    <a:srgbClr val="FF0000"/>
                  </a:solidFill>
                </a:rPr>
                <a:t>IorD</a:t>
              </a:r>
              <a:r>
                <a:rPr lang="zh-CN" altLang="en-US" sz="1400" b="1" dirty="0">
                  <a:solidFill>
                    <a:srgbClr val="FF0000"/>
                  </a:solidFill>
                </a:rPr>
                <a:t>，</a:t>
              </a:r>
              <a:r>
                <a:rPr lang="en-US" altLang="zh-CN" sz="1400" b="1" dirty="0" err="1">
                  <a:solidFill>
                    <a:srgbClr val="FF0000"/>
                  </a:solidFill>
                </a:rPr>
                <a:t>RegDst</a:t>
              </a:r>
              <a:endParaRPr lang="en-US" altLang="zh-CN" sz="1400" b="1" dirty="0">
                <a:solidFill>
                  <a:srgbClr val="FF0000"/>
                </a:solidFill>
              </a:endParaRPr>
            </a:p>
            <a:p>
              <a:pPr algn="ctr" eaLnBrk="0" fontAlgn="base" hangingPunct="0">
                <a:lnSpc>
                  <a:spcPct val="85000"/>
                </a:lnSpc>
                <a:spcBef>
                  <a:spcPct val="40000"/>
                </a:spcBef>
                <a:spcAft>
                  <a:spcPct val="0"/>
                </a:spcAft>
                <a:buClr>
                  <a:srgbClr val="001ADC"/>
                </a:buClr>
                <a:buSzPct val="100000"/>
                <a:buFont typeface="Wingdings" panose="05000000000000000000" pitchFamily="2" charset="2"/>
                <a:buNone/>
              </a:pPr>
              <a:r>
                <a:rPr lang="en-US" altLang="zh-CN" sz="1400" b="1" dirty="0" err="1">
                  <a:solidFill>
                    <a:srgbClr val="FF0000"/>
                  </a:solidFill>
                </a:rPr>
                <a:t>MemtoReg</a:t>
              </a:r>
              <a:endParaRPr lang="zh-CN" altLang="en-US" sz="1400" b="1" dirty="0">
                <a:solidFill>
                  <a:srgbClr val="FF0000"/>
                </a:solidFill>
              </a:endParaRPr>
            </a:p>
          </p:txBody>
        </p:sp>
        <p:cxnSp>
          <p:nvCxnSpPr>
            <p:cNvPr id="50" name="直接箭头连接符 49"/>
            <p:cNvCxnSpPr>
              <a:stCxn id="49" idx="0"/>
            </p:cNvCxnSpPr>
            <p:nvPr/>
          </p:nvCxnSpPr>
          <p:spPr bwMode="auto">
            <a:xfrm flipV="1">
              <a:off x="931333" y="5295678"/>
              <a:ext cx="3010646" cy="480716"/>
            </a:xfrm>
            <a:prstGeom prst="straightConnector1">
              <a:avLst/>
            </a:prstGeom>
            <a:noFill/>
            <a:ln w="19050" cap="flat" cmpd="sng" algn="ctr">
              <a:solidFill>
                <a:schemeClr val="accent1"/>
              </a:solidFill>
              <a:prstDash val="solid"/>
              <a:round/>
              <a:headEnd type="none" w="med" len="med"/>
              <a:tailEnd type="triangle"/>
            </a:ln>
            <a:effectLst/>
          </p:spPr>
        </p:cxnSp>
        <p:cxnSp>
          <p:nvCxnSpPr>
            <p:cNvPr id="51" name="直接箭头连接符 50"/>
            <p:cNvCxnSpPr>
              <a:stCxn id="49" idx="0"/>
            </p:cNvCxnSpPr>
            <p:nvPr/>
          </p:nvCxnSpPr>
          <p:spPr bwMode="auto">
            <a:xfrm flipV="1">
              <a:off x="931333" y="3947279"/>
              <a:ext cx="112275" cy="1829115"/>
            </a:xfrm>
            <a:prstGeom prst="straightConnector1">
              <a:avLst/>
            </a:prstGeom>
            <a:noFill/>
            <a:ln w="19050" cap="flat" cmpd="sng" algn="ctr">
              <a:solidFill>
                <a:schemeClr val="accent1"/>
              </a:solidFill>
              <a:prstDash val="solid"/>
              <a:round/>
              <a:headEnd type="none" w="med" len="med"/>
              <a:tailEnd type="triangle"/>
            </a:ln>
            <a:effectLst/>
          </p:spPr>
        </p:cxnSp>
        <p:cxnSp>
          <p:nvCxnSpPr>
            <p:cNvPr id="52" name="直接箭头连接符 51"/>
            <p:cNvCxnSpPr/>
            <p:nvPr/>
          </p:nvCxnSpPr>
          <p:spPr bwMode="auto">
            <a:xfrm flipV="1">
              <a:off x="931332" y="4500898"/>
              <a:ext cx="3208620" cy="1275496"/>
            </a:xfrm>
            <a:prstGeom prst="straightConnector1">
              <a:avLst/>
            </a:prstGeom>
            <a:noFill/>
            <a:ln w="19050" cap="flat" cmpd="sng" algn="ctr">
              <a:solidFill>
                <a:schemeClr val="accent1"/>
              </a:solidFill>
              <a:prstDash val="solid"/>
              <a:round/>
              <a:headEnd type="none" w="med" len="med"/>
              <a:tailEnd type="triangle"/>
            </a:ln>
            <a:effectLst/>
          </p:spPr>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down)">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wipe(down)">
                                      <p:cBhvr>
                                        <p:cTn id="17" dur="500"/>
                                        <p:tgtEl>
                                          <p:spTgt spid="2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wipe(down)">
                                      <p:cBhvr>
                                        <p:cTn id="22" dur="500"/>
                                        <p:tgtEl>
                                          <p:spTgt spid="2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29"/>
                                        </p:tgtEl>
                                        <p:attrNameLst>
                                          <p:attrName>style.visibility</p:attrName>
                                        </p:attrNameLst>
                                      </p:cBhvr>
                                      <p:to>
                                        <p:strVal val="visible"/>
                                      </p:to>
                                    </p:set>
                                    <p:animEffect transition="in" filter="wipe(down)">
                                      <p:cBhvr>
                                        <p:cTn id="27" dur="500"/>
                                        <p:tgtEl>
                                          <p:spTgt spid="29"/>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44"/>
                                        </p:tgtEl>
                                        <p:attrNameLst>
                                          <p:attrName>style.visibility</p:attrName>
                                        </p:attrNameLst>
                                      </p:cBhvr>
                                      <p:to>
                                        <p:strVal val="visible"/>
                                      </p:to>
                                    </p:set>
                                    <p:animEffect transition="in" filter="wipe(down)">
                                      <p:cBhvr>
                                        <p:cTn id="32" dur="500"/>
                                        <p:tgtEl>
                                          <p:spTgt spid="44"/>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62"/>
                                        </p:tgtEl>
                                        <p:attrNameLst>
                                          <p:attrName>style.visibility</p:attrName>
                                        </p:attrNameLst>
                                      </p:cBhvr>
                                      <p:to>
                                        <p:strVal val="visible"/>
                                      </p:to>
                                    </p:set>
                                    <p:animEffect transition="in" filter="wipe(down)">
                                      <p:cBhvr>
                                        <p:cTn id="37"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0" y="303530"/>
            <a:ext cx="7010400" cy="371475"/>
          </a:xfrm>
        </p:spPr>
        <p:txBody>
          <a:bodyPr/>
          <a:lstStyle/>
          <a:p>
            <a:r>
              <a:rPr lang="zh-CN" altLang="en-US" dirty="0"/>
              <a:t>存在转发电路</a:t>
            </a:r>
          </a:p>
        </p:txBody>
      </p:sp>
      <p:pic>
        <p:nvPicPr>
          <p:cNvPr id="5" name="Picture 6" descr="f04-54-P374493-bottom"/>
          <p:cNvPicPr>
            <a:picLocks noChangeAspect="1" noChangeArrowheads="1"/>
          </p:cNvPicPr>
          <p:nvPr/>
        </p:nvPicPr>
        <p:blipFill>
          <a:blip r:embed="rId3"/>
          <a:srcRect b="4104"/>
          <a:stretch>
            <a:fillRect/>
          </a:stretch>
        </p:blipFill>
        <p:spPr bwMode="auto">
          <a:xfrm>
            <a:off x="2788965" y="3177287"/>
            <a:ext cx="5634409" cy="3600400"/>
          </a:xfrm>
          <a:prstGeom prst="rect">
            <a:avLst/>
          </a:prstGeom>
          <a:solidFill>
            <a:schemeClr val="bg1"/>
          </a:solidFill>
        </p:spPr>
      </p:pic>
      <p:sp>
        <p:nvSpPr>
          <p:cNvPr id="10" name="TextBox 9"/>
          <p:cNvSpPr txBox="1"/>
          <p:nvPr/>
        </p:nvSpPr>
        <p:spPr>
          <a:xfrm>
            <a:off x="2052794" y="801933"/>
            <a:ext cx="3131840" cy="326390"/>
          </a:xfrm>
          <a:prstGeom prst="rect">
            <a:avLst/>
          </a:prstGeom>
          <a:noFill/>
        </p:spPr>
        <p:txBody>
          <a:bodyPr wrap="square" rtlCol="0">
            <a:spAutoFit/>
          </a:bodyPr>
          <a:lstStyle/>
          <a:p>
            <a:pPr indent="0">
              <a:buNone/>
            </a:pPr>
            <a:r>
              <a:rPr lang="zh-CN" altLang="en-US" b="1" dirty="0"/>
              <a:t>转发控制信号如何产生？</a:t>
            </a:r>
          </a:p>
        </p:txBody>
      </p:sp>
      <p:sp>
        <p:nvSpPr>
          <p:cNvPr id="15" name="矩形 14"/>
          <p:cNvSpPr/>
          <p:nvPr/>
        </p:nvSpPr>
        <p:spPr>
          <a:xfrm>
            <a:off x="1962560" y="915978"/>
            <a:ext cx="3878317" cy="671830"/>
          </a:xfrm>
          <a:prstGeom prst="rect">
            <a:avLst/>
          </a:prstGeom>
        </p:spPr>
        <p:txBody>
          <a:bodyPr wrap="square">
            <a:spAutoFit/>
          </a:bodyPr>
          <a:lstStyle/>
          <a:p>
            <a:pPr marL="285750" indent="-285750">
              <a:buFont typeface="Wingdings" panose="05000000000000000000" pitchFamily="2" charset="2"/>
              <a:buChar char="Ø"/>
            </a:pPr>
            <a:endParaRPr lang="zh-CN" altLang="en-US" b="1" dirty="0"/>
          </a:p>
          <a:p>
            <a:pPr indent="0">
              <a:buNone/>
            </a:pPr>
            <a:r>
              <a:rPr lang="en-US" altLang="zh-CN" b="1" dirty="0">
                <a:solidFill>
                  <a:srgbClr val="0070C0"/>
                </a:solidFill>
              </a:rPr>
              <a:t>MEM/WEB </a:t>
            </a:r>
            <a:r>
              <a:rPr lang="zh-CN" altLang="en-US" b="1" dirty="0">
                <a:solidFill>
                  <a:srgbClr val="0070C0"/>
                </a:solidFill>
              </a:rPr>
              <a:t>怎么处理？</a:t>
            </a:r>
            <a:r>
              <a:rPr lang="en-US" altLang="zh-CN" b="1" dirty="0">
                <a:solidFill>
                  <a:srgbClr val="0070C0"/>
                </a:solidFill>
              </a:rPr>
              <a:t> </a:t>
            </a:r>
            <a:endParaRPr lang="zh-CN" altLang="en-US" dirty="0">
              <a:solidFill>
                <a:srgbClr val="0070C0"/>
              </a:solidFill>
            </a:endParaRPr>
          </a:p>
        </p:txBody>
      </p:sp>
      <p:pic>
        <p:nvPicPr>
          <p:cNvPr id="5529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22401" y="1741428"/>
            <a:ext cx="5767648" cy="14364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文本框 2"/>
          <p:cNvSpPr txBox="1"/>
          <p:nvPr/>
        </p:nvSpPr>
        <p:spPr>
          <a:xfrm>
            <a:off x="6968490" y="777240"/>
            <a:ext cx="2030730" cy="1017905"/>
          </a:xfrm>
          <a:prstGeom prst="rect">
            <a:avLst/>
          </a:prstGeom>
          <a:noFill/>
        </p:spPr>
        <p:txBody>
          <a:bodyPr wrap="square" rtlCol="0">
            <a:spAutoFit/>
          </a:bodyPr>
          <a:lstStyle/>
          <a:p>
            <a:pPr indent="0">
              <a:buNone/>
            </a:pPr>
            <a:r>
              <a:rPr lang="en-US" altLang="zh-CN" dirty="0"/>
              <a:t>Sub</a:t>
            </a:r>
            <a:r>
              <a:rPr lang="zh-CN" altLang="en-US" dirty="0"/>
              <a:t> </a:t>
            </a:r>
            <a:r>
              <a:rPr lang="en-US" altLang="zh-CN" dirty="0"/>
              <a:t>$2, $1, $3</a:t>
            </a:r>
          </a:p>
          <a:p>
            <a:pPr indent="0">
              <a:buNone/>
            </a:pPr>
            <a:r>
              <a:rPr lang="en-US" altLang="zh-CN" dirty="0"/>
              <a:t>Add $7, $8, $9</a:t>
            </a:r>
          </a:p>
          <a:p>
            <a:pPr indent="0">
              <a:buNone/>
            </a:pPr>
            <a:r>
              <a:rPr lang="en-US" altLang="zh-CN" dirty="0"/>
              <a:t>And $12, $2, $5</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0" y="321310"/>
            <a:ext cx="7010400" cy="371475"/>
          </a:xfrm>
        </p:spPr>
        <p:txBody>
          <a:bodyPr/>
          <a:lstStyle/>
          <a:p>
            <a:r>
              <a:rPr lang="zh-CN" altLang="en-US" dirty="0"/>
              <a:t>存在转发电路</a:t>
            </a:r>
          </a:p>
        </p:txBody>
      </p:sp>
      <p:pic>
        <p:nvPicPr>
          <p:cNvPr id="5" name="Picture 6" descr="f04-54-P374493-bottom"/>
          <p:cNvPicPr>
            <a:picLocks noChangeAspect="1" noChangeArrowheads="1"/>
          </p:cNvPicPr>
          <p:nvPr/>
        </p:nvPicPr>
        <p:blipFill>
          <a:blip r:embed="rId3"/>
          <a:srcRect b="4104"/>
          <a:stretch>
            <a:fillRect/>
          </a:stretch>
        </p:blipFill>
        <p:spPr bwMode="auto">
          <a:xfrm>
            <a:off x="7010271" y="3648359"/>
            <a:ext cx="4354399" cy="2782471"/>
          </a:xfrm>
          <a:prstGeom prst="rect">
            <a:avLst/>
          </a:prstGeom>
          <a:solidFill>
            <a:schemeClr val="bg1"/>
          </a:solidFill>
        </p:spPr>
      </p:pic>
      <p:sp>
        <p:nvSpPr>
          <p:cNvPr id="10" name="TextBox 9"/>
          <p:cNvSpPr txBox="1"/>
          <p:nvPr/>
        </p:nvSpPr>
        <p:spPr>
          <a:xfrm>
            <a:off x="1735952" y="3140968"/>
            <a:ext cx="3131840" cy="326390"/>
          </a:xfrm>
          <a:prstGeom prst="rect">
            <a:avLst/>
          </a:prstGeom>
          <a:noFill/>
        </p:spPr>
        <p:txBody>
          <a:bodyPr wrap="square" rtlCol="0">
            <a:spAutoFit/>
          </a:bodyPr>
          <a:lstStyle/>
          <a:p>
            <a:pPr indent="0">
              <a:buNone/>
            </a:pPr>
            <a:r>
              <a:rPr lang="zh-CN" altLang="en-US" b="1" dirty="0"/>
              <a:t>转发控制信号如何产生？</a:t>
            </a:r>
          </a:p>
        </p:txBody>
      </p:sp>
      <p:sp>
        <p:nvSpPr>
          <p:cNvPr id="15" name="矩形 14"/>
          <p:cNvSpPr/>
          <p:nvPr/>
        </p:nvSpPr>
        <p:spPr>
          <a:xfrm>
            <a:off x="1645718" y="3502749"/>
            <a:ext cx="3878317" cy="1363345"/>
          </a:xfrm>
          <a:prstGeom prst="rect">
            <a:avLst/>
          </a:prstGeom>
        </p:spPr>
        <p:txBody>
          <a:bodyPr wrap="square">
            <a:spAutoFit/>
          </a:bodyPr>
          <a:lstStyle/>
          <a:p>
            <a:pPr>
              <a:buNone/>
            </a:pPr>
            <a:r>
              <a:rPr lang="zh-CN" altLang="en-US" b="1" dirty="0"/>
              <a:t>更复杂的情形</a:t>
            </a:r>
            <a:endParaRPr lang="en-US" altLang="zh-CN" b="1" dirty="0"/>
          </a:p>
          <a:p>
            <a:pPr indent="0">
              <a:buNone/>
            </a:pPr>
            <a:r>
              <a:rPr lang="en-US" altLang="zh-CN" b="1" dirty="0"/>
              <a:t>     add $1, $1, $2</a:t>
            </a:r>
          </a:p>
          <a:p>
            <a:pPr indent="0">
              <a:buNone/>
            </a:pPr>
            <a:r>
              <a:rPr lang="en-US" altLang="zh-CN" b="1" dirty="0"/>
              <a:t>     add $1, $1, $3</a:t>
            </a:r>
          </a:p>
          <a:p>
            <a:pPr indent="0">
              <a:buNone/>
            </a:pPr>
            <a:r>
              <a:rPr lang="en-US" altLang="zh-CN" b="1" dirty="0"/>
              <a:t>     add $1, $1, $4</a:t>
            </a:r>
            <a:endParaRPr lang="zh-CN" altLang="en-US" b="1" dirty="0"/>
          </a:p>
        </p:txBody>
      </p:sp>
      <p:pic>
        <p:nvPicPr>
          <p:cNvPr id="5632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45718" y="4988263"/>
            <a:ext cx="4600313" cy="18160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6324" name="Picture 4"/>
          <p:cNvPicPr>
            <a:picLocks noChangeAspect="1" noChangeArrowheads="1"/>
          </p:cNvPicPr>
          <p:nvPr/>
        </p:nvPicPr>
        <p:blipFill>
          <a:blip r:embed="rId5">
            <a:extLst>
              <a:ext uri="{BEBA8EAE-BF5A-486C-A8C5-ECC9F3942E4B}">
                <a14:imgProps xmlns:a14="http://schemas.microsoft.com/office/drawing/2010/main">
                  <a14:imgLayer r:embed="rId6">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2090770" y="692696"/>
            <a:ext cx="7965670" cy="24482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3597910" y="3644900"/>
            <a:ext cx="2452370" cy="671830"/>
          </a:xfrm>
          <a:prstGeom prst="rect">
            <a:avLst/>
          </a:prstGeom>
          <a:noFill/>
        </p:spPr>
        <p:txBody>
          <a:bodyPr wrap="square" rtlCol="0">
            <a:spAutoFit/>
          </a:bodyPr>
          <a:lstStyle/>
          <a:p>
            <a:pPr indent="0">
              <a:buNone/>
            </a:pPr>
            <a:r>
              <a:rPr lang="en-US" altLang="zh-CN" dirty="0" err="1"/>
              <a:t>lw</a:t>
            </a:r>
            <a:r>
              <a:rPr lang="en-US" altLang="zh-CN" dirty="0"/>
              <a:t> $1, 0($2)</a:t>
            </a:r>
          </a:p>
          <a:p>
            <a:pPr indent="0">
              <a:buNone/>
            </a:pPr>
            <a:r>
              <a:rPr lang="en-US" altLang="zh-CN" dirty="0" err="1"/>
              <a:t>sw</a:t>
            </a:r>
            <a:r>
              <a:rPr lang="en-US" altLang="zh-CN" dirty="0"/>
              <a:t> $1, 0($3)</a:t>
            </a:r>
            <a:endParaRPr lang="zh-CN" altLang="en-US" dirty="0"/>
          </a:p>
        </p:txBody>
      </p:sp>
      <p:sp>
        <p:nvSpPr>
          <p:cNvPr id="12" name="TextBox 11"/>
          <p:cNvSpPr txBox="1"/>
          <p:nvPr/>
        </p:nvSpPr>
        <p:spPr>
          <a:xfrm>
            <a:off x="5173980" y="3648075"/>
            <a:ext cx="2421255" cy="671830"/>
          </a:xfrm>
          <a:prstGeom prst="rect">
            <a:avLst/>
          </a:prstGeom>
          <a:noFill/>
        </p:spPr>
        <p:txBody>
          <a:bodyPr wrap="square" rtlCol="0">
            <a:spAutoFit/>
          </a:bodyPr>
          <a:lstStyle/>
          <a:p>
            <a:pPr indent="0">
              <a:buNone/>
            </a:pPr>
            <a:r>
              <a:rPr lang="en-US" altLang="zh-CN" dirty="0" err="1"/>
              <a:t>lw</a:t>
            </a:r>
            <a:r>
              <a:rPr lang="en-US" altLang="zh-CN" dirty="0"/>
              <a:t> $1, 0($2)</a:t>
            </a:r>
          </a:p>
          <a:p>
            <a:pPr indent="0">
              <a:buNone/>
            </a:pPr>
            <a:r>
              <a:rPr lang="en-US" altLang="zh-CN" dirty="0" err="1"/>
              <a:t>sw</a:t>
            </a:r>
            <a:r>
              <a:rPr lang="en-US" altLang="zh-CN" dirty="0"/>
              <a:t> $4, 0($1)</a:t>
            </a:r>
            <a:endParaRPr lang="zh-CN" altLang="en-US" dirty="0"/>
          </a:p>
        </p:txBody>
      </p:sp>
      <p:sp>
        <p:nvSpPr>
          <p:cNvPr id="13" name="TextBox 12"/>
          <p:cNvSpPr txBox="1"/>
          <p:nvPr/>
        </p:nvSpPr>
        <p:spPr>
          <a:xfrm>
            <a:off x="4203700" y="4316730"/>
            <a:ext cx="2042795" cy="671830"/>
          </a:xfrm>
          <a:prstGeom prst="rect">
            <a:avLst/>
          </a:prstGeom>
          <a:noFill/>
        </p:spPr>
        <p:txBody>
          <a:bodyPr wrap="square" rtlCol="0">
            <a:spAutoFit/>
          </a:bodyPr>
          <a:lstStyle/>
          <a:p>
            <a:pPr indent="0">
              <a:buNone/>
            </a:pPr>
            <a:r>
              <a:rPr lang="en-US" altLang="zh-CN" dirty="0" err="1"/>
              <a:t>lw</a:t>
            </a:r>
            <a:r>
              <a:rPr lang="en-US" altLang="zh-CN" dirty="0"/>
              <a:t> $1, 0($2)</a:t>
            </a:r>
          </a:p>
          <a:p>
            <a:pPr indent="0">
              <a:buNone/>
            </a:pPr>
            <a:r>
              <a:rPr lang="en-US" altLang="zh-CN" dirty="0" err="1"/>
              <a:t>sw</a:t>
            </a:r>
            <a:r>
              <a:rPr lang="en-US" altLang="zh-CN" dirty="0"/>
              <a:t> $1, 0($1)</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grpId="0" nodeType="click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barn(inVertical)">
                                      <p:cBhvr>
                                        <p:cTn id="14" dur="500"/>
                                        <p:tgtEl>
                                          <p:spTgt spid="12"/>
                                        </p:tgtEl>
                                      </p:cBhvr>
                                    </p:animEffect>
                                  </p:childTnLst>
                                </p:cTn>
                              </p:par>
                            </p:childTnLst>
                          </p:cTn>
                        </p:par>
                      </p:childTnLst>
                    </p:cTn>
                  </p:par>
                  <p:par>
                    <p:cTn id="15" fill="hold">
                      <p:stCondLst>
                        <p:cond delay="indefinite"/>
                      </p:stCondLst>
                      <p:childTnLst>
                        <p:par>
                          <p:cTn id="16" fill="hold">
                            <p:stCondLst>
                              <p:cond delay="0"/>
                            </p:stCondLst>
                            <p:childTnLst>
                              <p:par>
                                <p:cTn id="17" presetID="14" presetClass="entr" presetSubtype="1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randombar(horizontal)">
                                      <p:cBhvr>
                                        <p:cTn id="1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2" grpId="0"/>
      <p:bldP spid="13"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0" y="303530"/>
            <a:ext cx="7010400" cy="371475"/>
          </a:xfrm>
        </p:spPr>
        <p:txBody>
          <a:bodyPr/>
          <a:lstStyle/>
          <a:p>
            <a:r>
              <a:rPr lang="zh-CN" altLang="en-US" dirty="0"/>
              <a:t>存在转发电路</a:t>
            </a:r>
          </a:p>
        </p:txBody>
      </p:sp>
      <p:sp>
        <p:nvSpPr>
          <p:cNvPr id="3" name="矩形 2"/>
          <p:cNvSpPr/>
          <p:nvPr/>
        </p:nvSpPr>
        <p:spPr>
          <a:xfrm>
            <a:off x="4079776" y="6396335"/>
            <a:ext cx="4161790" cy="404495"/>
          </a:xfrm>
          <a:prstGeom prst="rect">
            <a:avLst/>
          </a:prstGeom>
        </p:spPr>
        <p:txBody>
          <a:bodyPr wrap="none">
            <a:spAutoFit/>
          </a:bodyPr>
          <a:lstStyle/>
          <a:p>
            <a:pPr indent="0">
              <a:buNone/>
            </a:pPr>
            <a:r>
              <a:rPr lang="zh-CN" altLang="en-US" sz="2400" b="1" dirty="0">
                <a:solidFill>
                  <a:schemeClr val="tx2"/>
                </a:solidFill>
              </a:rPr>
              <a:t>具备旁路转发功能的数据通路</a:t>
            </a:r>
          </a:p>
        </p:txBody>
      </p:sp>
      <p:pic>
        <p:nvPicPr>
          <p:cNvPr id="11" name="图片 10"/>
          <p:cNvPicPr>
            <a:picLocks noChangeAspect="1"/>
          </p:cNvPicPr>
          <p:nvPr/>
        </p:nvPicPr>
        <p:blipFill>
          <a:blip r:embed="rId3">
            <a:lum/>
          </a:blip>
          <a:stretch>
            <a:fillRect/>
          </a:stretch>
        </p:blipFill>
        <p:spPr>
          <a:xfrm>
            <a:off x="1692749" y="1014511"/>
            <a:ext cx="8806501" cy="4988001"/>
          </a:xfrm>
          <a:prstGeom prst="rect">
            <a:avLst/>
          </a:prstGeom>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0" y="283210"/>
            <a:ext cx="7010400" cy="371475"/>
          </a:xfrm>
        </p:spPr>
        <p:txBody>
          <a:bodyPr/>
          <a:lstStyle/>
          <a:p>
            <a:r>
              <a:rPr lang="zh-CN" altLang="en-US" dirty="0"/>
              <a:t>存在转发电路</a:t>
            </a:r>
          </a:p>
        </p:txBody>
      </p:sp>
      <p:sp>
        <p:nvSpPr>
          <p:cNvPr id="3" name="矩形 2"/>
          <p:cNvSpPr/>
          <p:nvPr/>
        </p:nvSpPr>
        <p:spPr>
          <a:xfrm>
            <a:off x="1775520" y="6068410"/>
            <a:ext cx="8390461" cy="718185"/>
          </a:xfrm>
          <a:prstGeom prst="rect">
            <a:avLst/>
          </a:prstGeom>
        </p:spPr>
        <p:txBody>
          <a:bodyPr wrap="square">
            <a:spAutoFit/>
          </a:bodyPr>
          <a:lstStyle/>
          <a:p>
            <a:pPr indent="0">
              <a:buNone/>
            </a:pPr>
            <a:r>
              <a:rPr lang="zh-CN" altLang="en-US" sz="2400" b="1" dirty="0">
                <a:solidFill>
                  <a:schemeClr val="tx2"/>
                </a:solidFill>
              </a:rPr>
              <a:t>增加了</a:t>
            </a:r>
            <a:r>
              <a:rPr lang="en-US" altLang="zh-CN" sz="2400" b="1" dirty="0" err="1">
                <a:solidFill>
                  <a:schemeClr val="tx2"/>
                </a:solidFill>
              </a:rPr>
              <a:t>ALUSrc</a:t>
            </a:r>
            <a:r>
              <a:rPr lang="zh-CN" altLang="en-US" sz="2400" b="1" dirty="0">
                <a:solidFill>
                  <a:schemeClr val="tx2"/>
                </a:solidFill>
              </a:rPr>
              <a:t>选择，具备旁路转发功能的数据通路。</a:t>
            </a:r>
            <a:r>
              <a:rPr lang="en-US" altLang="zh-CN" sz="2400" b="1" dirty="0">
                <a:solidFill>
                  <a:schemeClr val="tx2"/>
                </a:solidFill>
              </a:rPr>
              <a:t>RT MUX</a:t>
            </a:r>
            <a:r>
              <a:rPr lang="zh-CN" altLang="en-US" sz="2400" b="1" dirty="0">
                <a:solidFill>
                  <a:schemeClr val="tx2"/>
                </a:solidFill>
              </a:rPr>
              <a:t>是否可以合成一个四输入的</a:t>
            </a:r>
            <a:r>
              <a:rPr lang="en-US" altLang="zh-CN" sz="2400" b="1" dirty="0">
                <a:solidFill>
                  <a:schemeClr val="tx2"/>
                </a:solidFill>
              </a:rPr>
              <a:t>MUX</a:t>
            </a:r>
            <a:r>
              <a:rPr lang="zh-CN" altLang="en-US" sz="2400" b="1" dirty="0">
                <a:solidFill>
                  <a:schemeClr val="tx2"/>
                </a:solidFill>
              </a:rPr>
              <a:t>？</a:t>
            </a:r>
          </a:p>
        </p:txBody>
      </p:sp>
      <p:pic>
        <p:nvPicPr>
          <p:cNvPr id="56322" name="Picture 2"/>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2207568" y="764704"/>
            <a:ext cx="8387258" cy="53037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0" y="344170"/>
            <a:ext cx="7010400" cy="371475"/>
          </a:xfrm>
        </p:spPr>
        <p:txBody>
          <a:bodyPr/>
          <a:lstStyle/>
          <a:p>
            <a:r>
              <a:rPr lang="zh-CN" altLang="en-US" b="1" dirty="0">
                <a:solidFill>
                  <a:schemeClr val="tx2"/>
                </a:solidFill>
              </a:rPr>
              <a:t>带有控制信号的流水线</a:t>
            </a:r>
            <a:r>
              <a:rPr lang="en-US" altLang="zh-CN" b="1" dirty="0">
                <a:solidFill>
                  <a:schemeClr val="tx2"/>
                </a:solidFill>
              </a:rPr>
              <a:t>CPU</a:t>
            </a:r>
            <a:endParaRPr lang="zh-CN" altLang="en-US" dirty="0"/>
          </a:p>
        </p:txBody>
      </p:sp>
      <p:pic>
        <p:nvPicPr>
          <p:cNvPr id="5" name="图片 4"/>
          <p:cNvPicPr>
            <a:picLocks noChangeAspect="1"/>
          </p:cNvPicPr>
          <p:nvPr/>
        </p:nvPicPr>
        <p:blipFill>
          <a:blip r:embed="rId2">
            <a:lum bright="-20000" contrast="40000"/>
          </a:blip>
          <a:stretch>
            <a:fillRect/>
          </a:stretch>
        </p:blipFill>
        <p:spPr>
          <a:xfrm>
            <a:off x="1548099" y="1124744"/>
            <a:ext cx="8981979" cy="5472608"/>
          </a:xfrm>
          <a:prstGeom prst="rect">
            <a:avLst/>
          </a:prstGeom>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0" y="273685"/>
            <a:ext cx="7010400" cy="371475"/>
          </a:xfrm>
        </p:spPr>
        <p:txBody>
          <a:bodyPr/>
          <a:lstStyle/>
          <a:p>
            <a:r>
              <a:rPr lang="zh-CN" altLang="en-US" dirty="0"/>
              <a:t>如果没有转发电路呢？</a:t>
            </a:r>
          </a:p>
        </p:txBody>
      </p:sp>
      <p:sp>
        <p:nvSpPr>
          <p:cNvPr id="3" name="内容占位符 2"/>
          <p:cNvSpPr>
            <a:spLocks noGrp="1"/>
          </p:cNvSpPr>
          <p:nvPr>
            <p:ph idx="4294967295"/>
          </p:nvPr>
        </p:nvSpPr>
        <p:spPr>
          <a:xfrm>
            <a:off x="172085" y="742315"/>
            <a:ext cx="8929370" cy="2078355"/>
          </a:xfrm>
        </p:spPr>
        <p:txBody>
          <a:bodyPr>
            <a:normAutofit/>
          </a:bodyPr>
          <a:lstStyle/>
          <a:p>
            <a:r>
              <a:rPr lang="en-US" altLang="zh-CN" dirty="0"/>
              <a:t>Q</a:t>
            </a:r>
            <a:r>
              <a:rPr lang="zh-CN" altLang="en-US" dirty="0"/>
              <a:t>：如果没有转发，需要怎么处理呢？</a:t>
            </a:r>
            <a:endParaRPr lang="en-US" altLang="zh-CN" dirty="0"/>
          </a:p>
          <a:p>
            <a:r>
              <a:rPr lang="en-US" altLang="zh-CN" dirty="0"/>
              <a:t>A</a:t>
            </a:r>
            <a:r>
              <a:rPr lang="zh-CN" altLang="en-US" dirty="0"/>
              <a:t>：</a:t>
            </a:r>
            <a:r>
              <a:rPr lang="en-US" altLang="zh-CN" dirty="0"/>
              <a:t>EX/MEM</a:t>
            </a:r>
            <a:r>
              <a:rPr lang="zh-CN" altLang="en-US" dirty="0"/>
              <a:t>，</a:t>
            </a:r>
            <a:r>
              <a:rPr lang="en-US" altLang="zh-CN" dirty="0"/>
              <a:t>MEM/WB</a:t>
            </a:r>
            <a:r>
              <a:rPr lang="zh-CN" altLang="en-US" dirty="0"/>
              <a:t>也均需要做冲突分析及</a:t>
            </a:r>
            <a:r>
              <a:rPr lang="en-US" altLang="zh-CN" dirty="0" err="1"/>
              <a:t>NOP</a:t>
            </a:r>
            <a:r>
              <a:rPr lang="zh-CN" altLang="en-US" dirty="0"/>
              <a:t>处理</a:t>
            </a:r>
            <a:endParaRPr lang="en-US" altLang="zh-CN" dirty="0"/>
          </a:p>
          <a:p>
            <a:pPr lvl="1"/>
            <a:r>
              <a:rPr lang="en-US" altLang="zh-CN" dirty="0"/>
              <a:t>EX/MEM</a:t>
            </a:r>
            <a:r>
              <a:rPr lang="zh-CN" altLang="en-US" dirty="0"/>
              <a:t>，</a:t>
            </a:r>
            <a:r>
              <a:rPr lang="en-US" altLang="zh-CN" dirty="0"/>
              <a:t>MEM/WB</a:t>
            </a:r>
            <a:r>
              <a:rPr lang="zh-CN" altLang="en-US" dirty="0"/>
              <a:t>也需要修改，并增加相应控制信号</a:t>
            </a:r>
            <a:endParaRPr lang="en-US" altLang="zh-CN" dirty="0"/>
          </a:p>
          <a:p>
            <a:pPr lvl="1"/>
            <a:r>
              <a:rPr lang="en-US" altLang="zh-CN" dirty="0">
                <a:solidFill>
                  <a:srgbClr val="FF0000"/>
                </a:solidFill>
              </a:rPr>
              <a:t>AND</a:t>
            </a:r>
            <a:r>
              <a:rPr lang="zh-CN" altLang="en-US" dirty="0">
                <a:solidFill>
                  <a:srgbClr val="FF0000"/>
                </a:solidFill>
              </a:rPr>
              <a:t>和</a:t>
            </a:r>
            <a:r>
              <a:rPr lang="en-US" altLang="zh-CN" dirty="0">
                <a:solidFill>
                  <a:srgbClr val="FF0000"/>
                </a:solidFill>
              </a:rPr>
              <a:t>ADD</a:t>
            </a:r>
            <a:r>
              <a:rPr lang="zh-CN" altLang="en-US" dirty="0">
                <a:solidFill>
                  <a:srgbClr val="FF0000"/>
                </a:solidFill>
              </a:rPr>
              <a:t>需要等待几个时钟周期？</a:t>
            </a:r>
            <a:endParaRPr lang="en-US" altLang="zh-CN" dirty="0">
              <a:solidFill>
                <a:srgbClr val="FF0000"/>
              </a:solidFill>
            </a:endParaRPr>
          </a:p>
        </p:txBody>
      </p:sp>
      <p:graphicFrame>
        <p:nvGraphicFramePr>
          <p:cNvPr id="15" name="表格 14"/>
          <p:cNvGraphicFramePr>
            <a:graphicFrameLocks noGrp="1"/>
          </p:cNvGraphicFramePr>
          <p:nvPr>
            <p:custDataLst>
              <p:tags r:id="rId1"/>
            </p:custDataLst>
          </p:nvPr>
        </p:nvGraphicFramePr>
        <p:xfrm>
          <a:off x="1550224" y="3140481"/>
          <a:ext cx="8983345" cy="2457450"/>
        </p:xfrm>
        <a:graphic>
          <a:graphicData uri="http://schemas.openxmlformats.org/drawingml/2006/table">
            <a:tbl>
              <a:tblPr firstRow="1" bandRow="1">
                <a:tableStyleId>{5940675A-B579-460E-94D1-54222C63F5DA}</a:tableStyleId>
              </a:tblPr>
              <a:tblGrid>
                <a:gridCol w="431800">
                  <a:extLst>
                    <a:ext uri="{9D8B030D-6E8A-4147-A177-3AD203B41FA5}">
                      <a16:colId xmlns:a16="http://schemas.microsoft.com/office/drawing/2014/main" val="20000"/>
                    </a:ext>
                  </a:extLst>
                </a:gridCol>
                <a:gridCol w="2196465">
                  <a:extLst>
                    <a:ext uri="{9D8B030D-6E8A-4147-A177-3AD203B41FA5}">
                      <a16:colId xmlns:a16="http://schemas.microsoft.com/office/drawing/2014/main" val="20001"/>
                    </a:ext>
                  </a:extLst>
                </a:gridCol>
                <a:gridCol w="467995">
                  <a:extLst>
                    <a:ext uri="{9D8B030D-6E8A-4147-A177-3AD203B41FA5}">
                      <a16:colId xmlns:a16="http://schemas.microsoft.com/office/drawing/2014/main" val="20002"/>
                    </a:ext>
                  </a:extLst>
                </a:gridCol>
                <a:gridCol w="791845">
                  <a:extLst>
                    <a:ext uri="{9D8B030D-6E8A-4147-A177-3AD203B41FA5}">
                      <a16:colId xmlns:a16="http://schemas.microsoft.com/office/drawing/2014/main" val="20003"/>
                    </a:ext>
                  </a:extLst>
                </a:gridCol>
                <a:gridCol w="933450">
                  <a:extLst>
                    <a:ext uri="{9D8B030D-6E8A-4147-A177-3AD203B41FA5}">
                      <a16:colId xmlns:a16="http://schemas.microsoft.com/office/drawing/2014/main" val="20004"/>
                    </a:ext>
                  </a:extLst>
                </a:gridCol>
                <a:gridCol w="806450">
                  <a:extLst>
                    <a:ext uri="{9D8B030D-6E8A-4147-A177-3AD203B41FA5}">
                      <a16:colId xmlns:a16="http://schemas.microsoft.com/office/drawing/2014/main" val="20005"/>
                    </a:ext>
                  </a:extLst>
                </a:gridCol>
                <a:gridCol w="806450">
                  <a:extLst>
                    <a:ext uri="{9D8B030D-6E8A-4147-A177-3AD203B41FA5}">
                      <a16:colId xmlns:a16="http://schemas.microsoft.com/office/drawing/2014/main" val="20006"/>
                    </a:ext>
                  </a:extLst>
                </a:gridCol>
                <a:gridCol w="806450">
                  <a:extLst>
                    <a:ext uri="{9D8B030D-6E8A-4147-A177-3AD203B41FA5}">
                      <a16:colId xmlns:a16="http://schemas.microsoft.com/office/drawing/2014/main" val="20007"/>
                    </a:ext>
                  </a:extLst>
                </a:gridCol>
                <a:gridCol w="935990">
                  <a:extLst>
                    <a:ext uri="{9D8B030D-6E8A-4147-A177-3AD203B41FA5}">
                      <a16:colId xmlns:a16="http://schemas.microsoft.com/office/drawing/2014/main" val="20008"/>
                    </a:ext>
                  </a:extLst>
                </a:gridCol>
                <a:gridCol w="806450">
                  <a:extLst>
                    <a:ext uri="{9D8B030D-6E8A-4147-A177-3AD203B41FA5}">
                      <a16:colId xmlns:a16="http://schemas.microsoft.com/office/drawing/2014/main" val="20009"/>
                    </a:ext>
                  </a:extLst>
                </a:gridCol>
              </a:tblGrid>
              <a:tr h="316230">
                <a:tc>
                  <a:txBody>
                    <a:bodyPr/>
                    <a:lstStyle/>
                    <a:p>
                      <a:pPr algn="ctr"/>
                      <a:r>
                        <a:rPr lang="zh-CN" altLang="en-US" sz="1600" dirty="0">
                          <a:latin typeface="+mn-lt"/>
                          <a:ea typeface="黑体" panose="02010609060101010101" pitchFamily="49" charset="-122"/>
                        </a:rPr>
                        <a:t>地址</a:t>
                      </a:r>
                      <a:endParaRPr lang="zh-CN" altLang="en-US" sz="1600" b="0" dirty="0">
                        <a:latin typeface="+mn-lt"/>
                        <a:ea typeface="黑体" panose="02010609060101010101" pitchFamily="49" charset="-122"/>
                        <a:cs typeface="Times New Roman" panose="02020603050405020304" pitchFamily="18" charset="0"/>
                      </a:endParaRPr>
                    </a:p>
                  </a:txBody>
                  <a:tcPr marL="0" marR="0" marT="36000" marB="3600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zh-CN" altLang="en-US" sz="1600" dirty="0">
                          <a:latin typeface="+mn-lt"/>
                          <a:ea typeface="黑体" panose="02010609060101010101" pitchFamily="49" charset="-122"/>
                        </a:rPr>
                        <a:t>指令</a:t>
                      </a:r>
                      <a:endParaRPr lang="zh-CN" altLang="en-US" sz="1600" b="0" dirty="0">
                        <a:latin typeface="+mn-lt"/>
                        <a:ea typeface="黑体" panose="02010609060101010101" pitchFamily="49" charset="-122"/>
                        <a:cs typeface="Times New Roman" panose="02020603050405020304" pitchFamily="18" charset="0"/>
                      </a:endParaRPr>
                    </a:p>
                  </a:txBody>
                  <a:tcPr marL="0" marR="0" marT="36000" marB="36000" anchor="ctr">
                    <a:lnL w="19050"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600" b="0" dirty="0" err="1">
                          <a:latin typeface="+mn-lt"/>
                          <a:ea typeface="黑体" panose="02010609060101010101" pitchFamily="49" charset="-122"/>
                          <a:cs typeface="Times New Roman" panose="02020603050405020304" pitchFamily="18" charset="0"/>
                        </a:rPr>
                        <a:t>CLK</a:t>
                      </a:r>
                      <a:endParaRPr lang="en-US" altLang="zh-CN" sz="1600" b="0" dirty="0">
                        <a:latin typeface="+mn-lt"/>
                        <a:ea typeface="黑体" panose="02010609060101010101" pitchFamily="49" charset="-122"/>
                        <a:cs typeface="Times New Roman" panose="02020603050405020304" pitchFamily="18" charset="0"/>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a:r>
                        <a:rPr lang="en-US" altLang="zh-CN" sz="1600" b="0" dirty="0">
                          <a:latin typeface="+mn-lt"/>
                          <a:ea typeface="黑体" panose="02010609060101010101" pitchFamily="49" charset="-122"/>
                          <a:cs typeface="Times New Roman" panose="02020603050405020304" pitchFamily="18" charset="0"/>
                        </a:rPr>
                        <a:t>PC</a:t>
                      </a: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a:r>
                        <a:rPr lang="en-US" altLang="zh-CN" sz="1600">
                          <a:latin typeface="+mn-lt"/>
                          <a:ea typeface="黑体" panose="02010609060101010101" pitchFamily="49" charset="-122"/>
                        </a:rPr>
                        <a:t>IM</a:t>
                      </a:r>
                      <a:endParaRPr lang="en-US" altLang="zh-CN" sz="1600" b="0" dirty="0">
                        <a:latin typeface="+mn-lt"/>
                        <a:ea typeface="黑体" panose="02010609060101010101" pitchFamily="49" charset="-122"/>
                        <a:cs typeface="Times New Roman" panose="02020603050405020304" pitchFamily="18" charset="0"/>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a:r>
                        <a:rPr lang="en-US" altLang="zh-CN" sz="1600" dirty="0">
                          <a:latin typeface="+mn-lt"/>
                          <a:ea typeface="黑体" panose="02010609060101010101" pitchFamily="49" charset="-122"/>
                        </a:rPr>
                        <a:t>IF</a:t>
                      </a:r>
                      <a:endParaRPr lang="en-US" altLang="zh-CN" sz="1600" b="0" dirty="0">
                        <a:latin typeface="+mn-lt"/>
                        <a:ea typeface="黑体" panose="02010609060101010101" pitchFamily="49" charset="-122"/>
                        <a:cs typeface="Times New Roman" panose="02020603050405020304" pitchFamily="18" charset="0"/>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a:r>
                        <a:rPr lang="en-US" altLang="zh-CN" sz="1600" dirty="0">
                          <a:latin typeface="+mn-lt"/>
                          <a:ea typeface="黑体" panose="02010609060101010101" pitchFamily="49" charset="-122"/>
                        </a:rPr>
                        <a:t>ID</a:t>
                      </a:r>
                      <a:endParaRPr lang="en-US" altLang="zh-CN" sz="1600" b="0" dirty="0">
                        <a:latin typeface="+mn-lt"/>
                        <a:ea typeface="黑体" panose="02010609060101010101" pitchFamily="49" charset="-122"/>
                        <a:cs typeface="Times New Roman" panose="02020603050405020304" pitchFamily="18" charset="0"/>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a:r>
                        <a:rPr lang="en-US" altLang="zh-CN" sz="1600" dirty="0">
                          <a:latin typeface="+mn-lt"/>
                          <a:ea typeface="黑体" panose="02010609060101010101" pitchFamily="49" charset="-122"/>
                        </a:rPr>
                        <a:t>EX</a:t>
                      </a:r>
                      <a:endParaRPr lang="en-US" altLang="zh-CN" sz="1600" b="0" dirty="0">
                        <a:latin typeface="+mn-lt"/>
                        <a:ea typeface="黑体" panose="02010609060101010101" pitchFamily="49" charset="-122"/>
                        <a:cs typeface="Times New Roman" panose="02020603050405020304" pitchFamily="18" charset="0"/>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a:r>
                        <a:rPr lang="en-US" altLang="zh-CN" sz="1600" dirty="0">
                          <a:latin typeface="+mn-lt"/>
                          <a:ea typeface="黑体" panose="02010609060101010101" pitchFamily="49" charset="-122"/>
                        </a:rPr>
                        <a:t>MEM</a:t>
                      </a:r>
                      <a:endParaRPr lang="en-US" altLang="zh-CN" sz="1600" b="0" dirty="0">
                        <a:latin typeface="+mn-lt"/>
                        <a:ea typeface="黑体" panose="02010609060101010101" pitchFamily="49" charset="-122"/>
                        <a:cs typeface="Times New Roman" panose="02020603050405020304" pitchFamily="18" charset="0"/>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a:r>
                        <a:rPr lang="en-US" altLang="zh-CN" sz="1600" b="0" dirty="0">
                          <a:latin typeface="+mn-lt"/>
                          <a:ea typeface="黑体" panose="02010609060101010101" pitchFamily="49" charset="-122"/>
                          <a:cs typeface="Times New Roman" panose="02020603050405020304" pitchFamily="18" charset="0"/>
                        </a:rPr>
                        <a:t>WB</a:t>
                      </a: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16230">
                <a:tc>
                  <a:txBody>
                    <a:bodyPr/>
                    <a:lstStyle/>
                    <a:p>
                      <a:pPr algn="ctr"/>
                      <a:r>
                        <a:rPr lang="en-US" altLang="zh-CN" sz="1600" dirty="0">
                          <a:latin typeface="+mn-lt"/>
                          <a:ea typeface="黑体" panose="02010609060101010101" pitchFamily="49" charset="-122"/>
                        </a:rPr>
                        <a:t>0</a:t>
                      </a:r>
                      <a:endParaRPr lang="zh-CN" altLang="en-US" sz="1600" dirty="0">
                        <a:latin typeface="+mn-lt"/>
                        <a:ea typeface="黑体" panose="02010609060101010101" pitchFamily="49" charset="-122"/>
                        <a:cs typeface="Courier New" panose="02070309020205020404" pitchFamily="49" charset="0"/>
                      </a:endParaRPr>
                    </a:p>
                  </a:txBody>
                  <a:tcPr marL="0" marR="0" marT="36000" marB="3600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altLang="zh-CN" sz="1600" dirty="0" err="1">
                          <a:latin typeface="Courier New" panose="02070309020205020404" pitchFamily="49" charset="0"/>
                          <a:ea typeface="黑体" panose="02010609060101010101" pitchFamily="49" charset="-122"/>
                          <a:cs typeface="Courier New" panose="02070309020205020404" pitchFamily="49" charset="0"/>
                        </a:rPr>
                        <a:t>lw</a:t>
                      </a:r>
                      <a:r>
                        <a:rPr lang="en-US" altLang="zh-CN" sz="1600" dirty="0">
                          <a:latin typeface="Courier New" panose="02070309020205020404" pitchFamily="49" charset="0"/>
                          <a:ea typeface="黑体" panose="02010609060101010101" pitchFamily="49" charset="-122"/>
                          <a:cs typeface="Courier New" panose="02070309020205020404" pitchFamily="49" charset="0"/>
                        </a:rPr>
                        <a:t>  </a:t>
                      </a:r>
                      <a:r>
                        <a:rPr lang="en-US" altLang="zh-CN" sz="1600" dirty="0">
                          <a:solidFill>
                            <a:srgbClr val="FF0000"/>
                          </a:solidFill>
                          <a:latin typeface="Courier New" panose="02070309020205020404" pitchFamily="49" charset="0"/>
                          <a:ea typeface="黑体" panose="02010609060101010101" pitchFamily="49" charset="-122"/>
                          <a:cs typeface="Courier New" panose="02070309020205020404" pitchFamily="49" charset="0"/>
                        </a:rPr>
                        <a:t>$</a:t>
                      </a:r>
                      <a:r>
                        <a:rPr lang="en-US" altLang="zh-CN" sz="1600" dirty="0" err="1">
                          <a:solidFill>
                            <a:srgbClr val="FF0000"/>
                          </a:solidFill>
                          <a:latin typeface="Courier New" panose="02070309020205020404" pitchFamily="49" charset="0"/>
                          <a:ea typeface="黑体" panose="02010609060101010101" pitchFamily="49" charset="-122"/>
                          <a:cs typeface="Courier New" panose="02070309020205020404" pitchFamily="49" charset="0"/>
                        </a:rPr>
                        <a:t>t0</a:t>
                      </a:r>
                      <a:r>
                        <a:rPr lang="en-US" altLang="zh-CN" sz="1600" dirty="0">
                          <a:latin typeface="Courier New" panose="02070309020205020404" pitchFamily="49" charset="0"/>
                          <a:ea typeface="黑体" panose="02010609060101010101" pitchFamily="49" charset="-122"/>
                          <a:cs typeface="Courier New" panose="02070309020205020404" pitchFamily="49" charset="0"/>
                        </a:rPr>
                        <a:t>, 0($</a:t>
                      </a:r>
                      <a:r>
                        <a:rPr lang="en-US" altLang="zh-CN" sz="1600" dirty="0" err="1">
                          <a:latin typeface="Courier New" panose="02070309020205020404" pitchFamily="49" charset="0"/>
                          <a:ea typeface="黑体" panose="02010609060101010101" pitchFamily="49" charset="-122"/>
                          <a:cs typeface="Courier New" panose="02070309020205020404" pitchFamily="49" charset="0"/>
                        </a:rPr>
                        <a:t>t1</a:t>
                      </a:r>
                      <a:r>
                        <a:rPr lang="en-US" altLang="zh-CN" sz="1600" dirty="0">
                          <a:latin typeface="Courier New" panose="02070309020205020404" pitchFamily="49" charset="0"/>
                          <a:ea typeface="黑体" panose="02010609060101010101" pitchFamily="49" charset="-122"/>
                          <a:cs typeface="Courier New" panose="02070309020205020404" pitchFamily="49" charset="0"/>
                        </a:rPr>
                        <a:t>)</a:t>
                      </a:r>
                    </a:p>
                  </a:txBody>
                  <a:tcPr marL="0" marR="0" marT="36000" marB="36000" anchor="ctr">
                    <a:lnL w="19050"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600" dirty="0">
                          <a:latin typeface="Courier New" panose="02070309020205020404" pitchFamily="49" charset="0"/>
                          <a:ea typeface="黑体" panose="02010609060101010101" pitchFamily="49" charset="-122"/>
                          <a:cs typeface="Courier New" panose="02070309020205020404" pitchFamily="49" charset="0"/>
                          <a:sym typeface="Wingdings 3" panose="05040102010807070707"/>
                        </a:rPr>
                        <a:t> </a:t>
                      </a:r>
                      <a:r>
                        <a:rPr lang="en-US" altLang="zh-CN" sz="1600" dirty="0">
                          <a:latin typeface="Courier New" panose="02070309020205020404" pitchFamily="49" charset="0"/>
                          <a:ea typeface="黑体" panose="02010609060101010101" pitchFamily="49" charset="-122"/>
                          <a:cs typeface="Courier New" panose="02070309020205020404" pitchFamily="49" charset="0"/>
                          <a:sym typeface="Wingdings 3" panose="05040102010807070707"/>
                        </a:rPr>
                        <a:t>1</a:t>
                      </a:r>
                      <a:endParaRPr lang="zh-CN" altLang="en-US" sz="1600" b="1" dirty="0">
                        <a:latin typeface="Courier New" panose="02070309020205020404" pitchFamily="49" charset="0"/>
                        <a:ea typeface="黑体" panose="02010609060101010101" pitchFamily="49" charset="-122"/>
                        <a:cs typeface="Courier New" panose="02070309020205020404" pitchFamily="49" charset="0"/>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a:r>
                        <a:rPr lang="en-US" altLang="zh-CN" sz="1600" dirty="0">
                          <a:latin typeface="Courier New" panose="02070309020205020404" pitchFamily="49" charset="0"/>
                          <a:ea typeface="黑体" panose="02010609060101010101" pitchFamily="49" charset="-122"/>
                          <a:cs typeface="Courier New" panose="02070309020205020404" pitchFamily="49" charset="0"/>
                        </a:rPr>
                        <a:t>0</a:t>
                      </a:r>
                      <a:r>
                        <a:rPr lang="en-US" altLang="zh-CN" sz="1600" dirty="0">
                          <a:latin typeface="Courier New" panose="02070309020205020404" pitchFamily="49" charset="0"/>
                          <a:ea typeface="黑体" panose="02010609060101010101" pitchFamily="49" charset="-122"/>
                          <a:cs typeface="Courier New" panose="02070309020205020404" pitchFamily="49" charset="0"/>
                          <a:sym typeface="Wingdings" panose="05000000000000000000" pitchFamily="2" charset="2"/>
                        </a:rPr>
                        <a:t>4</a:t>
                      </a:r>
                      <a:endParaRPr lang="zh-CN" altLang="en-US" sz="1600" b="0" dirty="0">
                        <a:latin typeface="Courier New" panose="02070309020205020404" pitchFamily="49" charset="0"/>
                        <a:ea typeface="黑体" panose="02010609060101010101" pitchFamily="49" charset="-122"/>
                        <a:cs typeface="Courier New" panose="02070309020205020404" pitchFamily="49" charset="0"/>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a:r>
                        <a:rPr lang="en-US" altLang="zh-CN" sz="1600" dirty="0" err="1">
                          <a:latin typeface="+mn-lt"/>
                          <a:ea typeface="黑体" panose="02010609060101010101" pitchFamily="49" charset="-122"/>
                        </a:rPr>
                        <a:t>lw</a:t>
                      </a:r>
                      <a:r>
                        <a:rPr lang="en-US" altLang="zh-CN" sz="1600" dirty="0" err="1">
                          <a:latin typeface="+mn-lt"/>
                          <a:ea typeface="黑体" panose="02010609060101010101" pitchFamily="49" charset="-122"/>
                          <a:sym typeface="Wingdings" panose="05000000000000000000" pitchFamily="2" charset="2"/>
                        </a:rPr>
                        <a:t>sub</a:t>
                      </a:r>
                      <a:endParaRPr lang="zh-CN" altLang="en-US" sz="1600" dirty="0">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a:r>
                        <a:rPr lang="en-US" altLang="zh-CN" sz="1600" b="1" dirty="0" err="1">
                          <a:latin typeface="+mn-lt"/>
                          <a:ea typeface="黑体" panose="02010609060101010101" pitchFamily="49" charset="-122"/>
                        </a:rPr>
                        <a:t>lw</a:t>
                      </a:r>
                      <a:endParaRPr lang="zh-CN" altLang="en-US" sz="1600" b="1" dirty="0">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a:endParaRPr lang="zh-CN" altLang="en-US" sz="1600" b="1" dirty="0">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a:endParaRPr lang="zh-CN" altLang="en-US" sz="1600" b="1" dirty="0">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a:endParaRPr lang="zh-CN" altLang="en-US" sz="1600" b="1" dirty="0">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a:endParaRPr lang="zh-CN" altLang="en-US" sz="1600" b="1" dirty="0">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560070">
                <a:tc>
                  <a:txBody>
                    <a:bodyPr/>
                    <a:lstStyle/>
                    <a:p>
                      <a:pPr algn="ctr"/>
                      <a:r>
                        <a:rPr lang="en-US" altLang="zh-CN" sz="1600" dirty="0">
                          <a:latin typeface="+mn-lt"/>
                          <a:ea typeface="黑体" panose="02010609060101010101" pitchFamily="49" charset="-122"/>
                        </a:rPr>
                        <a:t>4</a:t>
                      </a:r>
                      <a:endParaRPr lang="zh-CN" altLang="en-US" sz="1600" dirty="0">
                        <a:latin typeface="+mn-lt"/>
                        <a:ea typeface="黑体" panose="02010609060101010101" pitchFamily="49" charset="-122"/>
                        <a:cs typeface="Courier New" panose="02070309020205020404" pitchFamily="49" charset="0"/>
                      </a:endParaRPr>
                    </a:p>
                  </a:txBody>
                  <a:tcPr marL="0" marR="0" marT="36000" marB="3600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altLang="zh-CN" sz="1600" dirty="0">
                          <a:latin typeface="Courier New" panose="02070309020205020404" pitchFamily="49" charset="0"/>
                          <a:ea typeface="黑体" panose="02010609060101010101" pitchFamily="49" charset="-122"/>
                          <a:cs typeface="Courier New" panose="02070309020205020404" pitchFamily="49" charset="0"/>
                        </a:rPr>
                        <a:t>sub </a:t>
                      </a:r>
                      <a:r>
                        <a:rPr lang="en-US" altLang="zh-CN" sz="1600" b="1" dirty="0">
                          <a:solidFill>
                            <a:schemeClr val="tx2"/>
                          </a:solidFill>
                          <a:latin typeface="Courier New" panose="02070309020205020404" pitchFamily="49" charset="0"/>
                          <a:ea typeface="黑体" panose="02010609060101010101" pitchFamily="49" charset="-122"/>
                          <a:cs typeface="Courier New" panose="02070309020205020404" pitchFamily="49" charset="0"/>
                        </a:rPr>
                        <a:t>$</a:t>
                      </a:r>
                      <a:r>
                        <a:rPr lang="en-US" altLang="zh-CN" sz="1600" b="1" dirty="0" err="1">
                          <a:solidFill>
                            <a:schemeClr val="tx2"/>
                          </a:solidFill>
                          <a:latin typeface="Courier New" panose="02070309020205020404" pitchFamily="49" charset="0"/>
                          <a:ea typeface="黑体" panose="02010609060101010101" pitchFamily="49" charset="-122"/>
                          <a:cs typeface="Courier New" panose="02070309020205020404" pitchFamily="49" charset="0"/>
                        </a:rPr>
                        <a:t>t3</a:t>
                      </a:r>
                      <a:r>
                        <a:rPr lang="en-US" altLang="zh-CN" sz="1600" dirty="0">
                          <a:latin typeface="Courier New" panose="02070309020205020404" pitchFamily="49" charset="0"/>
                          <a:ea typeface="黑体" panose="02010609060101010101" pitchFamily="49" charset="-122"/>
                          <a:cs typeface="Courier New" panose="02070309020205020404" pitchFamily="49" charset="0"/>
                        </a:rPr>
                        <a:t>, </a:t>
                      </a:r>
                      <a:r>
                        <a:rPr lang="en-US" altLang="zh-CN" sz="1600" dirty="0">
                          <a:solidFill>
                            <a:srgbClr val="FF0000"/>
                          </a:solidFill>
                          <a:latin typeface="Courier New" panose="02070309020205020404" pitchFamily="49" charset="0"/>
                          <a:ea typeface="黑体" panose="02010609060101010101" pitchFamily="49" charset="-122"/>
                          <a:cs typeface="Courier New" panose="02070309020205020404" pitchFamily="49" charset="0"/>
                        </a:rPr>
                        <a:t>$</a:t>
                      </a:r>
                      <a:r>
                        <a:rPr lang="en-US" altLang="zh-CN" sz="1600" dirty="0" err="1">
                          <a:solidFill>
                            <a:srgbClr val="FF0000"/>
                          </a:solidFill>
                          <a:latin typeface="Courier New" panose="02070309020205020404" pitchFamily="49" charset="0"/>
                          <a:ea typeface="黑体" panose="02010609060101010101" pitchFamily="49" charset="-122"/>
                          <a:cs typeface="Courier New" panose="02070309020205020404" pitchFamily="49" charset="0"/>
                        </a:rPr>
                        <a:t>t0</a:t>
                      </a:r>
                      <a:r>
                        <a:rPr lang="en-US" altLang="zh-CN" sz="1600" dirty="0">
                          <a:latin typeface="Courier New" panose="02070309020205020404" pitchFamily="49" charset="0"/>
                          <a:ea typeface="黑体" panose="02010609060101010101" pitchFamily="49" charset="-122"/>
                          <a:cs typeface="Courier New" panose="02070309020205020404" pitchFamily="49" charset="0"/>
                        </a:rPr>
                        <a:t>, $</a:t>
                      </a:r>
                      <a:r>
                        <a:rPr lang="en-US" altLang="zh-CN" sz="1600" dirty="0" err="1">
                          <a:latin typeface="Courier New" panose="02070309020205020404" pitchFamily="49" charset="0"/>
                          <a:ea typeface="黑体" panose="02010609060101010101" pitchFamily="49" charset="-122"/>
                          <a:cs typeface="Courier New" panose="02070309020205020404" pitchFamily="49" charset="0"/>
                        </a:rPr>
                        <a:t>t2</a:t>
                      </a:r>
                      <a:endParaRPr lang="zh-CN" altLang="en-US" sz="1600" dirty="0">
                        <a:latin typeface="Courier New" panose="02070309020205020404" pitchFamily="49" charset="0"/>
                        <a:ea typeface="黑体" panose="02010609060101010101" pitchFamily="49" charset="-122"/>
                        <a:cs typeface="Courier New" panose="02070309020205020404" pitchFamily="49" charset="0"/>
                      </a:endParaRPr>
                    </a:p>
                  </a:txBody>
                  <a:tcPr marL="0" marR="0" marT="36000" marB="36000" anchor="ctr">
                    <a:lnL w="19050"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600" dirty="0">
                          <a:latin typeface="Courier New" panose="02070309020205020404" pitchFamily="49" charset="0"/>
                          <a:ea typeface="黑体" panose="02010609060101010101" pitchFamily="49" charset="-122"/>
                          <a:cs typeface="Courier New" panose="02070309020205020404" pitchFamily="49" charset="0"/>
                          <a:sym typeface="Wingdings 3" panose="05040102010807070707"/>
                        </a:rPr>
                        <a:t> </a:t>
                      </a:r>
                      <a:r>
                        <a:rPr lang="en-US" altLang="zh-CN" sz="1600" dirty="0">
                          <a:latin typeface="Courier New" panose="02070309020205020404" pitchFamily="49" charset="0"/>
                          <a:ea typeface="黑体" panose="02010609060101010101" pitchFamily="49" charset="-122"/>
                          <a:cs typeface="Courier New" panose="02070309020205020404" pitchFamily="49" charset="0"/>
                          <a:sym typeface="Wingdings 3" panose="05040102010807070707"/>
                        </a:rPr>
                        <a:t>2</a:t>
                      </a:r>
                      <a:endParaRPr lang="zh-CN" altLang="en-US" sz="1600" b="1" dirty="0">
                        <a:latin typeface="Courier New" panose="02070309020205020404" pitchFamily="49" charset="0"/>
                        <a:ea typeface="黑体" panose="02010609060101010101" pitchFamily="49" charset="-122"/>
                        <a:cs typeface="Courier New" panose="02070309020205020404" pitchFamily="49" charset="0"/>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1600" dirty="0">
                          <a:latin typeface="Courier New" panose="02070309020205020404" pitchFamily="49" charset="0"/>
                          <a:ea typeface="黑体" panose="02010609060101010101" pitchFamily="49" charset="-122"/>
                          <a:cs typeface="Courier New" panose="02070309020205020404" pitchFamily="49" charset="0"/>
                        </a:rPr>
                        <a:t>4</a:t>
                      </a:r>
                      <a:r>
                        <a:rPr lang="en-US" altLang="zh-CN" sz="1600" dirty="0">
                          <a:latin typeface="Courier New" panose="02070309020205020404" pitchFamily="49" charset="0"/>
                          <a:ea typeface="黑体" panose="02010609060101010101" pitchFamily="49" charset="-122"/>
                          <a:cs typeface="Courier New" panose="02070309020205020404" pitchFamily="49" charset="0"/>
                          <a:sym typeface="Wingdings" panose="05000000000000000000" pitchFamily="2" charset="2"/>
                        </a:rPr>
                        <a:t>8</a:t>
                      </a:r>
                      <a:endParaRPr lang="zh-CN" altLang="en-US" sz="1600" b="0" dirty="0">
                        <a:latin typeface="Courier New" panose="02070309020205020404" pitchFamily="49" charset="0"/>
                        <a:ea typeface="黑体" panose="02010609060101010101" pitchFamily="49" charset="-122"/>
                        <a:cs typeface="Courier New" panose="02070309020205020404" pitchFamily="49" charset="0"/>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a:r>
                        <a:rPr lang="en-US" altLang="zh-CN" sz="1600" dirty="0" err="1">
                          <a:solidFill>
                            <a:schemeClr val="tx1"/>
                          </a:solidFill>
                          <a:latin typeface="+mn-lt"/>
                          <a:ea typeface="黑体" panose="02010609060101010101" pitchFamily="49" charset="-122"/>
                        </a:rPr>
                        <a:t>sub</a:t>
                      </a:r>
                      <a:r>
                        <a:rPr lang="en-US" altLang="zh-CN" sz="1600" dirty="0" err="1">
                          <a:solidFill>
                            <a:schemeClr val="tx1"/>
                          </a:solidFill>
                          <a:latin typeface="+mn-lt"/>
                          <a:ea typeface="黑体" panose="02010609060101010101" pitchFamily="49" charset="-122"/>
                          <a:sym typeface="Wingdings" panose="05000000000000000000" pitchFamily="2" charset="2"/>
                        </a:rPr>
                        <a:t>and</a:t>
                      </a:r>
                      <a:endParaRPr lang="zh-CN" altLang="en-US" sz="1600" dirty="0">
                        <a:solidFill>
                          <a:schemeClr val="tx1"/>
                        </a:solidFill>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a:r>
                        <a:rPr lang="en-US" altLang="zh-CN" sz="1600" b="1" dirty="0">
                          <a:latin typeface="+mn-lt"/>
                          <a:ea typeface="黑体" panose="02010609060101010101" pitchFamily="49" charset="-122"/>
                        </a:rPr>
                        <a:t>sub</a:t>
                      </a:r>
                      <a:endParaRPr lang="zh-CN" altLang="en-US" sz="1600" b="1" dirty="0">
                        <a:solidFill>
                          <a:srgbClr val="FF0000"/>
                        </a:solidFill>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FFC000"/>
                    </a:solidFill>
                  </a:tcPr>
                </a:tc>
                <a:tc>
                  <a:txBody>
                    <a:bodyPr/>
                    <a:lstStyle/>
                    <a:p>
                      <a:pPr algn="ctr"/>
                      <a:r>
                        <a:rPr lang="en-US" altLang="zh-CN" sz="1600" b="1" dirty="0" err="1">
                          <a:latin typeface="+mn-lt"/>
                          <a:ea typeface="黑体" panose="02010609060101010101" pitchFamily="49" charset="-122"/>
                        </a:rPr>
                        <a:t>lw</a:t>
                      </a:r>
                      <a:endParaRPr lang="zh-CN" altLang="en-US" sz="1600" b="1" dirty="0">
                        <a:solidFill>
                          <a:srgbClr val="FF0000"/>
                        </a:solidFill>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FFC000"/>
                    </a:solidFill>
                  </a:tcPr>
                </a:tc>
                <a:tc>
                  <a:txBody>
                    <a:bodyPr/>
                    <a:lstStyle/>
                    <a:p>
                      <a:pPr algn="ctr"/>
                      <a:endParaRPr lang="zh-CN" altLang="en-US" sz="1600" b="1" dirty="0">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a:endParaRPr lang="zh-CN" altLang="en-US" sz="1600" b="1" dirty="0">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a:endParaRPr lang="zh-CN" altLang="en-US" sz="1600" b="1" dirty="0">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16230">
                <a:tc>
                  <a:txBody>
                    <a:bodyPr/>
                    <a:lstStyle/>
                    <a:p>
                      <a:pPr algn="ctr"/>
                      <a:r>
                        <a:rPr lang="en-US" altLang="zh-CN" sz="1600" dirty="0">
                          <a:latin typeface="+mn-lt"/>
                          <a:ea typeface="黑体" panose="02010609060101010101" pitchFamily="49" charset="-122"/>
                        </a:rPr>
                        <a:t>8</a:t>
                      </a:r>
                      <a:endParaRPr lang="zh-CN" altLang="en-US" sz="1600" dirty="0">
                        <a:latin typeface="+mn-lt"/>
                        <a:ea typeface="黑体" panose="02010609060101010101" pitchFamily="49" charset="-122"/>
                        <a:cs typeface="Courier New" panose="02070309020205020404" pitchFamily="49" charset="0"/>
                      </a:endParaRPr>
                    </a:p>
                  </a:txBody>
                  <a:tcPr marL="0" marR="0" marT="36000" marB="3600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altLang="zh-CN" sz="1600" dirty="0">
                          <a:latin typeface="Courier New" panose="02070309020205020404" pitchFamily="49" charset="0"/>
                          <a:ea typeface="黑体" panose="02010609060101010101" pitchFamily="49" charset="-122"/>
                          <a:cs typeface="Courier New" panose="02070309020205020404" pitchFamily="49" charset="0"/>
                        </a:rPr>
                        <a:t>and $</a:t>
                      </a:r>
                      <a:r>
                        <a:rPr lang="en-US" altLang="zh-CN" sz="1600" dirty="0" err="1">
                          <a:latin typeface="Courier New" panose="02070309020205020404" pitchFamily="49" charset="0"/>
                          <a:ea typeface="黑体" panose="02010609060101010101" pitchFamily="49" charset="-122"/>
                          <a:cs typeface="Courier New" panose="02070309020205020404" pitchFamily="49" charset="0"/>
                        </a:rPr>
                        <a:t>t5</a:t>
                      </a:r>
                      <a:r>
                        <a:rPr lang="en-US" altLang="zh-CN" sz="1600" dirty="0">
                          <a:latin typeface="Courier New" panose="02070309020205020404" pitchFamily="49" charset="0"/>
                          <a:ea typeface="黑体" panose="02010609060101010101" pitchFamily="49" charset="-122"/>
                          <a:cs typeface="Courier New" panose="02070309020205020404" pitchFamily="49" charset="0"/>
                        </a:rPr>
                        <a:t>, </a:t>
                      </a:r>
                      <a:r>
                        <a:rPr lang="en-US" altLang="zh-CN" sz="1600" dirty="0">
                          <a:solidFill>
                            <a:srgbClr val="FF0000"/>
                          </a:solidFill>
                          <a:latin typeface="Courier New" panose="02070309020205020404" pitchFamily="49" charset="0"/>
                          <a:ea typeface="黑体" panose="02010609060101010101" pitchFamily="49" charset="-122"/>
                          <a:cs typeface="Courier New" panose="02070309020205020404" pitchFamily="49" charset="0"/>
                        </a:rPr>
                        <a:t>$</a:t>
                      </a:r>
                      <a:r>
                        <a:rPr lang="en-US" altLang="zh-CN" sz="1600" dirty="0" err="1">
                          <a:solidFill>
                            <a:srgbClr val="FF0000"/>
                          </a:solidFill>
                          <a:latin typeface="Courier New" panose="02070309020205020404" pitchFamily="49" charset="0"/>
                          <a:ea typeface="黑体" panose="02010609060101010101" pitchFamily="49" charset="-122"/>
                          <a:cs typeface="Courier New" panose="02070309020205020404" pitchFamily="49" charset="0"/>
                        </a:rPr>
                        <a:t>t0</a:t>
                      </a:r>
                      <a:r>
                        <a:rPr lang="en-US" altLang="zh-CN" sz="1600" dirty="0">
                          <a:latin typeface="Courier New" panose="02070309020205020404" pitchFamily="49" charset="0"/>
                          <a:ea typeface="黑体" panose="02010609060101010101" pitchFamily="49" charset="-122"/>
                          <a:cs typeface="Courier New" panose="02070309020205020404" pitchFamily="49" charset="0"/>
                        </a:rPr>
                        <a:t>, $</a:t>
                      </a:r>
                      <a:r>
                        <a:rPr lang="en-US" altLang="zh-CN" sz="1600" dirty="0" err="1">
                          <a:latin typeface="Courier New" panose="02070309020205020404" pitchFamily="49" charset="0"/>
                          <a:ea typeface="黑体" panose="02010609060101010101" pitchFamily="49" charset="-122"/>
                          <a:cs typeface="Courier New" panose="02070309020205020404" pitchFamily="49" charset="0"/>
                        </a:rPr>
                        <a:t>t4</a:t>
                      </a:r>
                      <a:endParaRPr lang="en-US" altLang="zh-CN" sz="1600" dirty="0">
                        <a:latin typeface="Courier New" panose="02070309020205020404" pitchFamily="49" charset="0"/>
                        <a:ea typeface="黑体" panose="02010609060101010101" pitchFamily="49" charset="-122"/>
                        <a:cs typeface="Courier New" panose="02070309020205020404" pitchFamily="49" charset="0"/>
                      </a:endParaRPr>
                    </a:p>
                  </a:txBody>
                  <a:tcPr marL="0" marR="0" marT="36000" marB="36000" anchor="ctr">
                    <a:lnL w="19050"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600" dirty="0">
                          <a:latin typeface="Courier New" panose="02070309020205020404" pitchFamily="49" charset="0"/>
                          <a:ea typeface="黑体" panose="02010609060101010101" pitchFamily="49" charset="-122"/>
                          <a:cs typeface="Courier New" panose="02070309020205020404" pitchFamily="49" charset="0"/>
                          <a:sym typeface="Wingdings 3" panose="05040102010807070707"/>
                        </a:rPr>
                        <a:t> </a:t>
                      </a:r>
                      <a:r>
                        <a:rPr lang="en-US" altLang="zh-CN" sz="1600" dirty="0">
                          <a:latin typeface="Courier New" panose="02070309020205020404" pitchFamily="49" charset="0"/>
                          <a:ea typeface="黑体" panose="02010609060101010101" pitchFamily="49" charset="-122"/>
                          <a:cs typeface="Courier New" panose="02070309020205020404" pitchFamily="49" charset="0"/>
                          <a:sym typeface="Wingdings 3" panose="05040102010807070707"/>
                        </a:rPr>
                        <a:t>3</a:t>
                      </a:r>
                      <a:endParaRPr lang="zh-CN" altLang="en-US" sz="1600" b="1" dirty="0">
                        <a:latin typeface="Courier New" panose="02070309020205020404" pitchFamily="49" charset="0"/>
                        <a:ea typeface="黑体" panose="02010609060101010101" pitchFamily="49" charset="-122"/>
                        <a:cs typeface="Courier New" panose="02070309020205020404" pitchFamily="49" charset="0"/>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1600" dirty="0">
                          <a:latin typeface="Courier New" panose="02070309020205020404" pitchFamily="49" charset="0"/>
                          <a:ea typeface="黑体" panose="02010609060101010101" pitchFamily="49" charset="-122"/>
                          <a:cs typeface="Courier New" panose="02070309020205020404" pitchFamily="49" charset="0"/>
                          <a:sym typeface="Wingdings" panose="05000000000000000000" pitchFamily="2" charset="2"/>
                        </a:rPr>
                        <a:t>8</a:t>
                      </a:r>
                      <a:endParaRPr lang="zh-CN" altLang="en-US" sz="1600" b="0" dirty="0">
                        <a:latin typeface="Courier New" panose="02070309020205020404" pitchFamily="49" charset="0"/>
                        <a:ea typeface="黑体" panose="02010609060101010101" pitchFamily="49" charset="-122"/>
                        <a:cs typeface="Courier New" panose="02070309020205020404" pitchFamily="49" charset="0"/>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a:r>
                        <a:rPr lang="en-US" altLang="zh-CN" sz="1600" dirty="0">
                          <a:latin typeface="+mn-lt"/>
                          <a:ea typeface="黑体" panose="02010609060101010101" pitchFamily="49" charset="-122"/>
                        </a:rPr>
                        <a:t>and</a:t>
                      </a:r>
                      <a:endParaRPr lang="zh-CN" altLang="en-US" sz="1600" dirty="0">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a:r>
                        <a:rPr lang="en-US" altLang="zh-CN" sz="1600" b="1" dirty="0">
                          <a:solidFill>
                            <a:schemeClr val="tx1"/>
                          </a:solidFill>
                          <a:latin typeface="+mn-lt"/>
                          <a:ea typeface="黑体" panose="02010609060101010101" pitchFamily="49" charset="-122"/>
                        </a:rPr>
                        <a:t>sub</a:t>
                      </a:r>
                      <a:endParaRPr lang="zh-CN" altLang="en-US" sz="1600" b="1" dirty="0">
                        <a:solidFill>
                          <a:schemeClr val="tx1"/>
                        </a:solidFill>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FFC000"/>
                    </a:solidFill>
                  </a:tcPr>
                </a:tc>
                <a:tc>
                  <a:txBody>
                    <a:bodyPr/>
                    <a:lstStyle/>
                    <a:p>
                      <a:pPr algn="ctr"/>
                      <a:r>
                        <a:rPr lang="en-US" altLang="zh-CN" sz="1600" b="1" dirty="0" err="1">
                          <a:solidFill>
                            <a:schemeClr val="tx1"/>
                          </a:solidFill>
                          <a:latin typeface="+mn-lt"/>
                          <a:ea typeface="黑体" panose="02010609060101010101" pitchFamily="49" charset="-122"/>
                        </a:rPr>
                        <a:t>nop</a:t>
                      </a:r>
                      <a:endParaRPr lang="zh-CN" altLang="en-US" sz="1600" b="1" dirty="0">
                        <a:solidFill>
                          <a:schemeClr val="tx1"/>
                        </a:solidFill>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en-US" altLang="zh-CN" sz="1600" b="1" dirty="0" err="1">
                          <a:solidFill>
                            <a:schemeClr val="tx1"/>
                          </a:solidFill>
                          <a:latin typeface="+mn-lt"/>
                          <a:ea typeface="黑体" panose="02010609060101010101" pitchFamily="49" charset="-122"/>
                        </a:rPr>
                        <a:t>lw</a:t>
                      </a:r>
                      <a:endParaRPr lang="zh-CN" altLang="en-US" sz="1600" b="1" dirty="0">
                        <a:solidFill>
                          <a:schemeClr val="tx1"/>
                        </a:solidFill>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FFC000"/>
                    </a:solidFill>
                  </a:tcPr>
                </a:tc>
                <a:tc>
                  <a:txBody>
                    <a:bodyPr/>
                    <a:lstStyle/>
                    <a:p>
                      <a:pPr algn="ctr"/>
                      <a:endParaRPr lang="zh-CN" altLang="en-US" sz="1600" b="1" dirty="0">
                        <a:solidFill>
                          <a:schemeClr val="tx1"/>
                        </a:solidFill>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a:endParaRPr lang="zh-CN" altLang="en-US" sz="1600" b="1" dirty="0">
                        <a:solidFill>
                          <a:schemeClr val="tx1"/>
                        </a:solidFill>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316230">
                <a:tc>
                  <a:txBody>
                    <a:bodyPr/>
                    <a:lstStyle/>
                    <a:p>
                      <a:pPr algn="ctr"/>
                      <a:r>
                        <a:rPr lang="en-US" altLang="zh-CN" sz="1600" dirty="0">
                          <a:latin typeface="+mn-lt"/>
                          <a:ea typeface="黑体" panose="02010609060101010101" pitchFamily="49" charset="-122"/>
                        </a:rPr>
                        <a:t>12</a:t>
                      </a:r>
                      <a:endParaRPr lang="zh-CN" altLang="en-US" sz="1600" dirty="0">
                        <a:latin typeface="+mn-lt"/>
                        <a:ea typeface="黑体" panose="02010609060101010101" pitchFamily="49" charset="-122"/>
                        <a:cs typeface="Courier New" panose="02070309020205020404" pitchFamily="49" charset="0"/>
                      </a:endParaRPr>
                    </a:p>
                  </a:txBody>
                  <a:tcPr marL="0" marR="0" marT="36000" marB="3600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altLang="zh-CN" sz="1600" dirty="0">
                          <a:latin typeface="Courier New" panose="02070309020205020404" pitchFamily="49" charset="0"/>
                          <a:ea typeface="黑体" panose="02010609060101010101" pitchFamily="49" charset="-122"/>
                          <a:cs typeface="Courier New" panose="02070309020205020404" pitchFamily="49" charset="0"/>
                        </a:rPr>
                        <a:t>or  $</a:t>
                      </a:r>
                      <a:r>
                        <a:rPr lang="en-US" altLang="zh-CN" sz="1600" dirty="0" err="1">
                          <a:latin typeface="Courier New" panose="02070309020205020404" pitchFamily="49" charset="0"/>
                          <a:ea typeface="黑体" panose="02010609060101010101" pitchFamily="49" charset="-122"/>
                          <a:cs typeface="Courier New" panose="02070309020205020404" pitchFamily="49" charset="0"/>
                        </a:rPr>
                        <a:t>t7</a:t>
                      </a:r>
                      <a:r>
                        <a:rPr lang="en-US" altLang="zh-CN" sz="1600" dirty="0">
                          <a:latin typeface="Courier New" panose="02070309020205020404" pitchFamily="49" charset="0"/>
                          <a:ea typeface="黑体" panose="02010609060101010101" pitchFamily="49" charset="-122"/>
                          <a:cs typeface="Courier New" panose="02070309020205020404" pitchFamily="49" charset="0"/>
                        </a:rPr>
                        <a:t>, $</a:t>
                      </a:r>
                      <a:r>
                        <a:rPr lang="en-US" altLang="zh-CN" sz="1600" dirty="0" err="1">
                          <a:latin typeface="Courier New" panose="02070309020205020404" pitchFamily="49" charset="0"/>
                          <a:ea typeface="黑体" panose="02010609060101010101" pitchFamily="49" charset="-122"/>
                          <a:cs typeface="Courier New" panose="02070309020205020404" pitchFamily="49" charset="0"/>
                        </a:rPr>
                        <a:t>t0</a:t>
                      </a:r>
                      <a:r>
                        <a:rPr lang="en-US" altLang="zh-CN" sz="1600" dirty="0">
                          <a:latin typeface="Courier New" panose="02070309020205020404" pitchFamily="49" charset="0"/>
                          <a:ea typeface="黑体" panose="02010609060101010101" pitchFamily="49" charset="-122"/>
                          <a:cs typeface="Courier New" panose="02070309020205020404" pitchFamily="49" charset="0"/>
                        </a:rPr>
                        <a:t>, $</a:t>
                      </a:r>
                      <a:r>
                        <a:rPr lang="en-US" altLang="zh-CN" sz="1600" dirty="0" err="1">
                          <a:latin typeface="Courier New" panose="02070309020205020404" pitchFamily="49" charset="0"/>
                          <a:ea typeface="黑体" panose="02010609060101010101" pitchFamily="49" charset="-122"/>
                          <a:cs typeface="Courier New" panose="02070309020205020404" pitchFamily="49" charset="0"/>
                        </a:rPr>
                        <a:t>t6</a:t>
                      </a:r>
                      <a:endParaRPr lang="en-US" altLang="zh-CN" sz="1600" dirty="0">
                        <a:latin typeface="Courier New" panose="02070309020205020404" pitchFamily="49" charset="0"/>
                        <a:ea typeface="黑体" panose="02010609060101010101" pitchFamily="49" charset="-122"/>
                        <a:cs typeface="Courier New" panose="02070309020205020404" pitchFamily="49" charset="0"/>
                      </a:endParaRPr>
                    </a:p>
                  </a:txBody>
                  <a:tcPr marL="0" marR="0" marT="36000" marB="36000" anchor="ctr">
                    <a:lnL w="19050"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600" dirty="0">
                          <a:latin typeface="Courier New" panose="02070309020205020404" pitchFamily="49" charset="0"/>
                          <a:ea typeface="黑体" panose="02010609060101010101" pitchFamily="49" charset="-122"/>
                          <a:cs typeface="Courier New" panose="02070309020205020404" pitchFamily="49" charset="0"/>
                          <a:sym typeface="Wingdings 3" panose="05040102010807070707"/>
                        </a:rPr>
                        <a:t> </a:t>
                      </a:r>
                      <a:r>
                        <a:rPr lang="en-US" altLang="zh-CN" sz="1600" dirty="0">
                          <a:latin typeface="Courier New" panose="02070309020205020404" pitchFamily="49" charset="0"/>
                          <a:ea typeface="黑体" panose="02010609060101010101" pitchFamily="49" charset="-122"/>
                          <a:cs typeface="Courier New" panose="02070309020205020404" pitchFamily="49" charset="0"/>
                          <a:sym typeface="Wingdings 3" panose="05040102010807070707"/>
                        </a:rPr>
                        <a:t>4</a:t>
                      </a:r>
                      <a:endParaRPr lang="zh-CN" altLang="en-US" sz="1600" b="1" dirty="0">
                        <a:latin typeface="Courier New" panose="02070309020205020404" pitchFamily="49" charset="0"/>
                        <a:ea typeface="黑体" panose="02010609060101010101" pitchFamily="49" charset="-122"/>
                        <a:cs typeface="Courier New" panose="02070309020205020404" pitchFamily="49" charset="0"/>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1600" b="0" dirty="0">
                          <a:latin typeface="Courier New" panose="02070309020205020404" pitchFamily="49" charset="0"/>
                          <a:ea typeface="黑体" panose="02010609060101010101" pitchFamily="49" charset="-122"/>
                          <a:cs typeface="Courier New" panose="02070309020205020404" pitchFamily="49" charset="0"/>
                          <a:sym typeface="Wingdings" panose="05000000000000000000" pitchFamily="2" charset="2"/>
                        </a:rPr>
                        <a:t>8</a:t>
                      </a:r>
                      <a:endParaRPr lang="zh-CN" altLang="en-US" sz="1600" b="0" dirty="0">
                        <a:latin typeface="Courier New" panose="02070309020205020404" pitchFamily="49" charset="0"/>
                        <a:ea typeface="黑体" panose="02010609060101010101" pitchFamily="49" charset="-122"/>
                        <a:cs typeface="Courier New" panose="02070309020205020404" pitchFamily="49" charset="0"/>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a:r>
                        <a:rPr lang="en-US" altLang="zh-CN" sz="1600" dirty="0">
                          <a:latin typeface="+mn-lt"/>
                          <a:ea typeface="黑体" panose="02010609060101010101" pitchFamily="49" charset="-122"/>
                        </a:rPr>
                        <a:t>and</a:t>
                      </a:r>
                      <a:endParaRPr lang="zh-CN" altLang="en-US" sz="1600" dirty="0">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a:r>
                        <a:rPr lang="en-US" altLang="zh-CN" sz="1600" b="1" dirty="0">
                          <a:solidFill>
                            <a:schemeClr val="tx1"/>
                          </a:solidFill>
                          <a:latin typeface="+mn-lt"/>
                          <a:ea typeface="黑体" panose="02010609060101010101" pitchFamily="49" charset="-122"/>
                        </a:rPr>
                        <a:t>sub</a:t>
                      </a:r>
                      <a:endParaRPr lang="zh-CN" altLang="en-US" sz="1600" b="1" dirty="0">
                        <a:solidFill>
                          <a:schemeClr val="tx1"/>
                        </a:solidFill>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FFC000"/>
                    </a:solidFill>
                  </a:tcPr>
                </a:tc>
                <a:tc>
                  <a:txBody>
                    <a:bodyPr/>
                    <a:lstStyle/>
                    <a:p>
                      <a:pPr algn="ctr"/>
                      <a:r>
                        <a:rPr lang="en-US" altLang="zh-CN" sz="1600" b="1" dirty="0" err="1">
                          <a:solidFill>
                            <a:schemeClr val="tx1"/>
                          </a:solidFill>
                          <a:latin typeface="+mn-lt"/>
                          <a:ea typeface="黑体" panose="02010609060101010101" pitchFamily="49" charset="-122"/>
                        </a:rPr>
                        <a:t>nop</a:t>
                      </a:r>
                      <a:endParaRPr lang="zh-CN" altLang="en-US" sz="1600" b="1" dirty="0">
                        <a:solidFill>
                          <a:schemeClr val="tx1"/>
                        </a:solidFill>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a:r>
                        <a:rPr lang="en-US" altLang="zh-CN" sz="1600" b="1" dirty="0" err="1">
                          <a:solidFill>
                            <a:schemeClr val="tx1"/>
                          </a:solidFill>
                          <a:latin typeface="+mn-lt"/>
                          <a:ea typeface="黑体" panose="02010609060101010101" pitchFamily="49" charset="-122"/>
                        </a:rPr>
                        <a:t>nop</a:t>
                      </a:r>
                      <a:endParaRPr lang="zh-CN" altLang="en-US" sz="1600" b="1" dirty="0">
                        <a:solidFill>
                          <a:schemeClr val="tx1"/>
                        </a:solidFill>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a:r>
                        <a:rPr lang="en-US" altLang="zh-CN" sz="1600" b="1" dirty="0" err="1">
                          <a:solidFill>
                            <a:schemeClr val="tx1"/>
                          </a:solidFill>
                          <a:latin typeface="+mn-lt"/>
                          <a:ea typeface="黑体" panose="02010609060101010101" pitchFamily="49" charset="-122"/>
                        </a:rPr>
                        <a:t>lw</a:t>
                      </a:r>
                      <a:r>
                        <a:rPr lang="zh-CN" altLang="en-US" sz="1600" b="1" dirty="0">
                          <a:solidFill>
                            <a:schemeClr val="tx1"/>
                          </a:solidFill>
                          <a:latin typeface="+mn-lt"/>
                          <a:ea typeface="黑体" panose="02010609060101010101" pitchFamily="49" charset="-122"/>
                        </a:rPr>
                        <a:t>结果</a:t>
                      </a: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FFC000"/>
                    </a:solidFill>
                  </a:tcPr>
                </a:tc>
                <a:tc>
                  <a:txBody>
                    <a:bodyPr/>
                    <a:lstStyle/>
                    <a:p>
                      <a:pPr algn="ctr"/>
                      <a:endParaRPr lang="zh-CN" altLang="en-US" sz="1600" b="1" dirty="0">
                        <a:solidFill>
                          <a:schemeClr val="tx1"/>
                        </a:solidFill>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316230">
                <a:tc>
                  <a:txBody>
                    <a:bodyPr/>
                    <a:lstStyle/>
                    <a:p>
                      <a:pPr algn="ctr"/>
                      <a:r>
                        <a:rPr lang="en-US" altLang="zh-CN" sz="1600" dirty="0">
                          <a:latin typeface="+mn-lt"/>
                          <a:ea typeface="黑体" panose="02010609060101010101" pitchFamily="49" charset="-122"/>
                          <a:cs typeface="Courier New" panose="02070309020205020404" pitchFamily="49" charset="0"/>
                        </a:rPr>
                        <a:t>16</a:t>
                      </a:r>
                      <a:endParaRPr lang="zh-CN" altLang="en-US" sz="1600" dirty="0">
                        <a:latin typeface="+mn-lt"/>
                        <a:ea typeface="黑体" panose="02010609060101010101" pitchFamily="49" charset="-122"/>
                        <a:cs typeface="Courier New" panose="02070309020205020404" pitchFamily="49" charset="0"/>
                      </a:endParaRPr>
                    </a:p>
                  </a:txBody>
                  <a:tcPr marL="0" marR="0" marT="36000" marB="3600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just" defTabSz="914400" rtl="0" eaLnBrk="1" fontAlgn="auto" latinLnBrk="0" hangingPunct="1">
                        <a:lnSpc>
                          <a:spcPct val="100000"/>
                        </a:lnSpc>
                        <a:spcBef>
                          <a:spcPts val="0"/>
                        </a:spcBef>
                        <a:spcAft>
                          <a:spcPts val="0"/>
                        </a:spcAft>
                        <a:buClrTx/>
                        <a:buSzTx/>
                        <a:buFontTx/>
                        <a:buNone/>
                        <a:defRPr/>
                      </a:pPr>
                      <a:r>
                        <a:rPr lang="en-US" altLang="zh-CN" sz="1600" dirty="0">
                          <a:latin typeface="Courier New" panose="02070309020205020404" pitchFamily="49" charset="0"/>
                          <a:ea typeface="黑体" panose="02010609060101010101" pitchFamily="49" charset="-122"/>
                          <a:cs typeface="Courier New" panose="02070309020205020404" pitchFamily="49" charset="0"/>
                        </a:rPr>
                        <a:t>add $</a:t>
                      </a:r>
                      <a:r>
                        <a:rPr lang="en-US" altLang="zh-CN" sz="1600" dirty="0" err="1">
                          <a:latin typeface="Courier New" panose="02070309020205020404" pitchFamily="49" charset="0"/>
                          <a:ea typeface="黑体" panose="02010609060101010101" pitchFamily="49" charset="-122"/>
                          <a:cs typeface="Courier New" panose="02070309020205020404" pitchFamily="49" charset="0"/>
                        </a:rPr>
                        <a:t>t1</a:t>
                      </a:r>
                      <a:r>
                        <a:rPr lang="en-US" altLang="zh-CN" sz="1600" dirty="0">
                          <a:latin typeface="Courier New" panose="02070309020205020404" pitchFamily="49" charset="0"/>
                          <a:ea typeface="黑体" panose="02010609060101010101" pitchFamily="49" charset="-122"/>
                          <a:cs typeface="Courier New" panose="02070309020205020404" pitchFamily="49" charset="0"/>
                        </a:rPr>
                        <a:t>, $</a:t>
                      </a:r>
                      <a:r>
                        <a:rPr lang="en-US" altLang="zh-CN" sz="1600" dirty="0" err="1">
                          <a:latin typeface="Courier New" panose="02070309020205020404" pitchFamily="49" charset="0"/>
                          <a:ea typeface="黑体" panose="02010609060101010101" pitchFamily="49" charset="-122"/>
                          <a:cs typeface="Courier New" panose="02070309020205020404" pitchFamily="49" charset="0"/>
                        </a:rPr>
                        <a:t>t2</a:t>
                      </a:r>
                      <a:r>
                        <a:rPr lang="en-US" altLang="zh-CN" sz="1600" dirty="0">
                          <a:latin typeface="Courier New" panose="02070309020205020404" pitchFamily="49" charset="0"/>
                          <a:ea typeface="黑体" panose="02010609060101010101" pitchFamily="49" charset="-122"/>
                          <a:cs typeface="Courier New" panose="02070309020205020404" pitchFamily="49" charset="0"/>
                        </a:rPr>
                        <a:t>, </a:t>
                      </a:r>
                      <a:r>
                        <a:rPr lang="en-US" altLang="zh-CN" sz="1600" b="1" dirty="0">
                          <a:solidFill>
                            <a:schemeClr val="tx2"/>
                          </a:solidFill>
                          <a:latin typeface="Courier New" panose="02070309020205020404" pitchFamily="49" charset="0"/>
                          <a:ea typeface="黑体" panose="02010609060101010101" pitchFamily="49" charset="-122"/>
                          <a:cs typeface="Courier New" panose="02070309020205020404" pitchFamily="49" charset="0"/>
                        </a:rPr>
                        <a:t>$</a:t>
                      </a:r>
                      <a:r>
                        <a:rPr lang="en-US" altLang="zh-CN" sz="1600" b="1" dirty="0" err="1">
                          <a:solidFill>
                            <a:schemeClr val="tx2"/>
                          </a:solidFill>
                          <a:latin typeface="Courier New" panose="02070309020205020404" pitchFamily="49" charset="0"/>
                          <a:ea typeface="黑体" panose="02010609060101010101" pitchFamily="49" charset="-122"/>
                          <a:cs typeface="Courier New" panose="02070309020205020404" pitchFamily="49" charset="0"/>
                        </a:rPr>
                        <a:t>t3</a:t>
                      </a:r>
                      <a:endParaRPr lang="zh-CN" altLang="en-US" sz="1600" b="1" dirty="0">
                        <a:solidFill>
                          <a:schemeClr val="tx2"/>
                        </a:solidFill>
                        <a:latin typeface="Courier New" panose="02070309020205020404" pitchFamily="49" charset="0"/>
                        <a:ea typeface="黑体" panose="02010609060101010101" pitchFamily="49" charset="-122"/>
                        <a:cs typeface="Courier New" panose="02070309020205020404" pitchFamily="49" charset="0"/>
                      </a:endParaRPr>
                    </a:p>
                  </a:txBody>
                  <a:tcPr marL="0" marR="0" marT="36000" marB="36000" anchor="ctr">
                    <a:lnL w="19050"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600" dirty="0">
                          <a:latin typeface="Courier New" panose="02070309020205020404" pitchFamily="49" charset="0"/>
                          <a:ea typeface="黑体" panose="02010609060101010101" pitchFamily="49" charset="-122"/>
                          <a:cs typeface="Courier New" panose="02070309020205020404" pitchFamily="49" charset="0"/>
                          <a:sym typeface="Wingdings 3" panose="05040102010807070707"/>
                        </a:rPr>
                        <a:t> </a:t>
                      </a:r>
                      <a:r>
                        <a:rPr lang="en-US" altLang="zh-CN" sz="1600" dirty="0">
                          <a:latin typeface="Courier New" panose="02070309020205020404" pitchFamily="49" charset="0"/>
                          <a:ea typeface="黑体" panose="02010609060101010101" pitchFamily="49" charset="-122"/>
                          <a:cs typeface="Courier New" panose="02070309020205020404" pitchFamily="49" charset="0"/>
                          <a:sym typeface="Wingdings 3" panose="05040102010807070707"/>
                        </a:rPr>
                        <a:t>5</a:t>
                      </a:r>
                      <a:endParaRPr lang="zh-CN" altLang="en-US" sz="1600" b="1" dirty="0">
                        <a:latin typeface="Courier New" panose="02070309020205020404" pitchFamily="49" charset="0"/>
                        <a:ea typeface="黑体" panose="02010609060101010101" pitchFamily="49" charset="-122"/>
                        <a:cs typeface="Courier New" panose="02070309020205020404" pitchFamily="49" charset="0"/>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1600" b="0" dirty="0">
                          <a:latin typeface="Courier New" panose="02070309020205020404" pitchFamily="49" charset="0"/>
                          <a:ea typeface="黑体" panose="02010609060101010101" pitchFamily="49" charset="-122"/>
                          <a:cs typeface="Courier New" panose="02070309020205020404" pitchFamily="49" charset="0"/>
                        </a:rPr>
                        <a:t>8-&gt;12</a:t>
                      </a:r>
                      <a:endParaRPr lang="zh-CN" altLang="en-US" sz="1600" b="0" dirty="0">
                        <a:latin typeface="Courier New" panose="02070309020205020404" pitchFamily="49" charset="0"/>
                        <a:ea typeface="黑体" panose="02010609060101010101" pitchFamily="49" charset="-122"/>
                        <a:cs typeface="Courier New" panose="02070309020205020404" pitchFamily="49" charset="0"/>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1600" dirty="0" err="1">
                          <a:latin typeface="+mn-lt"/>
                          <a:ea typeface="黑体" panose="02010609060101010101" pitchFamily="49" charset="-122"/>
                        </a:rPr>
                        <a:t>and</a:t>
                      </a:r>
                      <a:r>
                        <a:rPr lang="en-US" altLang="zh-CN" sz="1600" dirty="0" err="1">
                          <a:latin typeface="+mn-lt"/>
                          <a:ea typeface="黑体" panose="02010609060101010101" pitchFamily="49" charset="-122"/>
                          <a:sym typeface="Wingdings" panose="05000000000000000000" pitchFamily="2" charset="2"/>
                        </a:rPr>
                        <a:t></a:t>
                      </a:r>
                      <a:r>
                        <a:rPr lang="en-US" altLang="zh-CN" sz="1600" dirty="0" err="1">
                          <a:latin typeface="+mn-lt"/>
                          <a:ea typeface="黑体" panose="02010609060101010101" pitchFamily="49" charset="-122"/>
                        </a:rPr>
                        <a:t>or</a:t>
                      </a:r>
                      <a:endParaRPr lang="zh-CN" altLang="en-US" sz="1600" dirty="0">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a:r>
                        <a:rPr lang="en-US" altLang="zh-CN" sz="1600" b="1" dirty="0">
                          <a:solidFill>
                            <a:schemeClr val="tx1"/>
                          </a:solidFill>
                          <a:latin typeface="+mn-lt"/>
                          <a:ea typeface="黑体" panose="02010609060101010101" pitchFamily="49" charset="-122"/>
                        </a:rPr>
                        <a:t>and</a:t>
                      </a:r>
                      <a:endParaRPr lang="zh-CN" altLang="en-US" sz="1600" b="1" dirty="0">
                        <a:solidFill>
                          <a:schemeClr val="tx1"/>
                        </a:solidFill>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600" b="1" kern="1200" dirty="0">
                          <a:solidFill>
                            <a:schemeClr val="tx1"/>
                          </a:solidFill>
                          <a:latin typeface="+mn-lt"/>
                          <a:ea typeface="黑体" panose="02010609060101010101" pitchFamily="49" charset="-122"/>
                          <a:cs typeface="+mn-cs"/>
                        </a:rPr>
                        <a:t>sub</a:t>
                      </a:r>
                      <a:endParaRPr lang="zh-CN" altLang="en-US" sz="1600" b="1" kern="1200" dirty="0">
                        <a:solidFill>
                          <a:schemeClr val="tx1"/>
                        </a:solidFill>
                        <a:latin typeface="+mn-lt"/>
                        <a:ea typeface="黑体" panose="02010609060101010101" pitchFamily="49" charset="-122"/>
                        <a:cs typeface="+mn-cs"/>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00B050"/>
                    </a:solidFill>
                  </a:tcPr>
                </a:tc>
                <a:tc>
                  <a:txBody>
                    <a:bodyPr/>
                    <a:lstStyle/>
                    <a:p>
                      <a:pPr algn="ctr"/>
                      <a:r>
                        <a:rPr lang="en-US" altLang="zh-CN" sz="1600" b="1" dirty="0" err="1">
                          <a:solidFill>
                            <a:schemeClr val="tx1"/>
                          </a:solidFill>
                          <a:latin typeface="+mn-lt"/>
                          <a:ea typeface="黑体" panose="02010609060101010101" pitchFamily="49" charset="-122"/>
                        </a:rPr>
                        <a:t>nop</a:t>
                      </a:r>
                      <a:endParaRPr lang="zh-CN" altLang="en-US" sz="1600" b="1" dirty="0">
                        <a:solidFill>
                          <a:schemeClr val="tx1"/>
                        </a:solidFill>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a:r>
                        <a:rPr lang="en-US" altLang="zh-CN" sz="1600" b="1" dirty="0" err="1">
                          <a:solidFill>
                            <a:schemeClr val="tx1"/>
                          </a:solidFill>
                          <a:latin typeface="+mn-lt"/>
                          <a:ea typeface="黑体" panose="02010609060101010101" pitchFamily="49" charset="-122"/>
                        </a:rPr>
                        <a:t>nop</a:t>
                      </a:r>
                      <a:endParaRPr lang="zh-CN" altLang="en-US" sz="1600" b="1" dirty="0">
                        <a:solidFill>
                          <a:schemeClr val="tx1"/>
                        </a:solidFill>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a:r>
                        <a:rPr lang="en-US" altLang="zh-CN" sz="1600" b="1" dirty="0" err="1">
                          <a:solidFill>
                            <a:schemeClr val="tx1"/>
                          </a:solidFill>
                          <a:latin typeface="+mn-lt"/>
                          <a:ea typeface="黑体" panose="02010609060101010101" pitchFamily="49" charset="-122"/>
                        </a:rPr>
                        <a:t>lw</a:t>
                      </a:r>
                      <a:r>
                        <a:rPr lang="zh-CN" altLang="en-US" sz="1600" b="1" dirty="0">
                          <a:solidFill>
                            <a:schemeClr val="tx1"/>
                          </a:solidFill>
                          <a:latin typeface="+mn-lt"/>
                          <a:ea typeface="黑体" panose="02010609060101010101" pitchFamily="49" charset="-122"/>
                        </a:rPr>
                        <a:t>结果</a:t>
                      </a: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10005"/>
                  </a:ext>
                </a:extLst>
              </a:tr>
              <a:tr h="316230">
                <a:tc>
                  <a:txBody>
                    <a:bodyPr/>
                    <a:lstStyle/>
                    <a:p>
                      <a:pPr algn="ctr"/>
                      <a:endParaRPr lang="zh-CN" altLang="en-US" sz="1600" dirty="0">
                        <a:latin typeface="+mn-lt"/>
                        <a:ea typeface="黑体" panose="02010609060101010101" pitchFamily="49" charset="-122"/>
                        <a:cs typeface="Courier New" panose="02070309020205020404" pitchFamily="49" charset="0"/>
                      </a:endParaRPr>
                    </a:p>
                  </a:txBody>
                  <a:tcPr marL="0" marR="0" marT="36000" marB="3600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just" defTabSz="914400" rtl="0" eaLnBrk="1" fontAlgn="auto" latinLnBrk="0" hangingPunct="1">
                        <a:lnSpc>
                          <a:spcPct val="100000"/>
                        </a:lnSpc>
                        <a:spcBef>
                          <a:spcPts val="0"/>
                        </a:spcBef>
                        <a:spcAft>
                          <a:spcPts val="0"/>
                        </a:spcAft>
                        <a:buClrTx/>
                        <a:buSzTx/>
                        <a:buFontTx/>
                        <a:buNone/>
                        <a:defRPr/>
                      </a:pPr>
                      <a:endParaRPr lang="zh-CN" altLang="en-US" sz="1600" dirty="0">
                        <a:latin typeface="Courier New" panose="02070309020205020404" pitchFamily="49" charset="0"/>
                        <a:ea typeface="黑体" panose="02010609060101010101" pitchFamily="49" charset="-122"/>
                        <a:cs typeface="Courier New" panose="02070309020205020404" pitchFamily="49" charset="0"/>
                      </a:endParaRPr>
                    </a:p>
                  </a:txBody>
                  <a:tcPr marL="0" marR="0" marT="36000" marB="36000" anchor="ctr">
                    <a:lnL w="19050"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600" dirty="0">
                          <a:latin typeface="Courier New" panose="02070309020205020404" pitchFamily="49" charset="0"/>
                          <a:ea typeface="黑体" panose="02010609060101010101" pitchFamily="49" charset="-122"/>
                          <a:cs typeface="Courier New" panose="02070309020205020404" pitchFamily="49" charset="0"/>
                          <a:sym typeface="Wingdings 3" panose="05040102010807070707"/>
                        </a:rPr>
                        <a:t> </a:t>
                      </a:r>
                      <a:r>
                        <a:rPr lang="en-US" altLang="zh-CN" sz="1600" dirty="0">
                          <a:latin typeface="Courier New" panose="02070309020205020404" pitchFamily="49" charset="0"/>
                          <a:ea typeface="黑体" panose="02010609060101010101" pitchFamily="49" charset="-122"/>
                          <a:cs typeface="Courier New" panose="02070309020205020404" pitchFamily="49" charset="0"/>
                          <a:sym typeface="Wingdings 3" panose="05040102010807070707"/>
                        </a:rPr>
                        <a:t>6</a:t>
                      </a:r>
                      <a:endParaRPr lang="zh-CN" altLang="en-US" sz="1600" b="1" dirty="0">
                        <a:latin typeface="Courier New" panose="02070309020205020404" pitchFamily="49" charset="0"/>
                        <a:ea typeface="黑体" panose="02010609060101010101" pitchFamily="49" charset="-122"/>
                        <a:cs typeface="Courier New" panose="02070309020205020404" pitchFamily="49" charset="0"/>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1600" b="0" dirty="0">
                          <a:latin typeface="Courier New" panose="02070309020205020404" pitchFamily="49" charset="0"/>
                          <a:ea typeface="黑体" panose="02010609060101010101" pitchFamily="49" charset="-122"/>
                          <a:cs typeface="Courier New" panose="02070309020205020404" pitchFamily="49" charset="0"/>
                        </a:rPr>
                        <a:t>8</a:t>
                      </a:r>
                      <a:r>
                        <a:rPr lang="en-US" altLang="zh-CN" sz="1600" b="0" dirty="0">
                          <a:latin typeface="Courier New" panose="02070309020205020404" pitchFamily="49" charset="0"/>
                          <a:ea typeface="黑体" panose="02010609060101010101" pitchFamily="49" charset="-122"/>
                          <a:cs typeface="Courier New" panose="02070309020205020404" pitchFamily="49" charset="0"/>
                          <a:sym typeface="Wingdings" panose="05000000000000000000" pitchFamily="2" charset="2"/>
                        </a:rPr>
                        <a:t>12</a:t>
                      </a:r>
                      <a:endParaRPr lang="zh-CN" altLang="en-US" sz="1600" b="0" dirty="0">
                        <a:latin typeface="Courier New" panose="02070309020205020404" pitchFamily="49" charset="0"/>
                        <a:ea typeface="黑体" panose="02010609060101010101" pitchFamily="49" charset="-122"/>
                        <a:cs typeface="Courier New" panose="02070309020205020404" pitchFamily="49" charset="0"/>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a:r>
                        <a:rPr lang="en-US" altLang="zh-CN" sz="1600" dirty="0">
                          <a:latin typeface="+mn-lt"/>
                          <a:ea typeface="黑体" panose="02010609060101010101" pitchFamily="49" charset="-122"/>
                        </a:rPr>
                        <a:t>or</a:t>
                      </a:r>
                      <a:endParaRPr lang="zh-CN" altLang="en-US" sz="1600" dirty="0">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600" b="1" dirty="0">
                          <a:solidFill>
                            <a:schemeClr val="tx1"/>
                          </a:solidFill>
                          <a:latin typeface="+mn-lt"/>
                          <a:ea typeface="黑体" panose="02010609060101010101" pitchFamily="49" charset="-122"/>
                        </a:rPr>
                        <a:t>or</a:t>
                      </a:r>
                      <a:endParaRPr lang="zh-CN" altLang="en-US" sz="1600" b="1" dirty="0">
                        <a:solidFill>
                          <a:schemeClr val="tx1"/>
                        </a:solidFill>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1600" b="1" dirty="0">
                          <a:solidFill>
                            <a:schemeClr val="tx1"/>
                          </a:solidFill>
                          <a:latin typeface="+mn-lt"/>
                          <a:ea typeface="黑体" panose="02010609060101010101" pitchFamily="49" charset="-122"/>
                        </a:rPr>
                        <a:t>and</a:t>
                      </a:r>
                      <a:endParaRPr lang="zh-CN" altLang="en-US" sz="1600" b="1" dirty="0">
                        <a:solidFill>
                          <a:schemeClr val="tx1"/>
                        </a:solidFill>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600" b="1" dirty="0">
                          <a:solidFill>
                            <a:schemeClr val="tx1"/>
                          </a:solidFill>
                          <a:latin typeface="+mn-lt"/>
                          <a:ea typeface="黑体" panose="02010609060101010101" pitchFamily="49" charset="-122"/>
                        </a:rPr>
                        <a:t>sub</a:t>
                      </a:r>
                      <a:endParaRPr lang="zh-CN" altLang="en-US" sz="1600" b="1" dirty="0">
                        <a:solidFill>
                          <a:schemeClr val="tx1"/>
                        </a:solidFill>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600" b="1" dirty="0" err="1">
                          <a:solidFill>
                            <a:schemeClr val="tx1"/>
                          </a:solidFill>
                          <a:latin typeface="+mn-lt"/>
                          <a:ea typeface="黑体" panose="02010609060101010101" pitchFamily="49" charset="-122"/>
                        </a:rPr>
                        <a:t>nop</a:t>
                      </a:r>
                      <a:endParaRPr lang="zh-CN" altLang="en-US" sz="1600" b="1" dirty="0">
                        <a:solidFill>
                          <a:schemeClr val="tx1"/>
                        </a:solidFill>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600" b="1" dirty="0" err="1">
                          <a:solidFill>
                            <a:schemeClr val="tx1"/>
                          </a:solidFill>
                          <a:latin typeface="+mn-lt"/>
                          <a:ea typeface="黑体" panose="02010609060101010101" pitchFamily="49" charset="-122"/>
                        </a:rPr>
                        <a:t>nop</a:t>
                      </a:r>
                      <a:endParaRPr lang="en-US" altLang="zh-CN" sz="1600" b="1" dirty="0">
                        <a:solidFill>
                          <a:schemeClr val="tx1"/>
                        </a:solidFill>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6"/>
                  </a:ext>
                </a:extLst>
              </a:tr>
            </a:tbl>
          </a:graphicData>
        </a:graphic>
      </p:graphicFrame>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0" y="313690"/>
            <a:ext cx="7010400" cy="371475"/>
          </a:xfrm>
        </p:spPr>
        <p:txBody>
          <a:bodyPr/>
          <a:lstStyle/>
          <a:p>
            <a:r>
              <a:rPr lang="zh-CN" altLang="en-US" dirty="0"/>
              <a:t>有转发电路也需要暂停</a:t>
            </a:r>
          </a:p>
        </p:txBody>
      </p:sp>
      <p:pic>
        <p:nvPicPr>
          <p:cNvPr id="4" name="图片 3"/>
          <p:cNvPicPr>
            <a:picLocks noChangeAspect="1"/>
          </p:cNvPicPr>
          <p:nvPr/>
        </p:nvPicPr>
        <p:blipFill>
          <a:blip r:embed="rId2">
            <a:lum bright="-20000" contrast="40000"/>
          </a:blip>
          <a:stretch>
            <a:fillRect/>
          </a:stretch>
        </p:blipFill>
        <p:spPr>
          <a:xfrm>
            <a:off x="3004820" y="5005705"/>
            <a:ext cx="7033260" cy="1238250"/>
          </a:xfrm>
          <a:prstGeom prst="rect">
            <a:avLst/>
          </a:prstGeom>
        </p:spPr>
      </p:pic>
      <p:pic>
        <p:nvPicPr>
          <p:cNvPr id="5" name="图片 4"/>
          <p:cNvPicPr>
            <a:picLocks noChangeAspect="1"/>
          </p:cNvPicPr>
          <p:nvPr/>
        </p:nvPicPr>
        <p:blipFill>
          <a:blip r:embed="rId3">
            <a:lum bright="-20000" contrast="40000"/>
          </a:blip>
          <a:stretch>
            <a:fillRect/>
          </a:stretch>
        </p:blipFill>
        <p:spPr>
          <a:xfrm>
            <a:off x="1991544" y="764704"/>
            <a:ext cx="7865527" cy="4032448"/>
          </a:xfrm>
          <a:prstGeom prst="rect">
            <a:avLst/>
          </a:prstGeom>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0" y="293370"/>
            <a:ext cx="7010400" cy="371475"/>
          </a:xfrm>
        </p:spPr>
        <p:txBody>
          <a:bodyPr/>
          <a:lstStyle/>
          <a:p>
            <a:r>
              <a:rPr lang="zh-CN" altLang="en-US" dirty="0"/>
              <a:t>有转发电路也需要暂停</a:t>
            </a:r>
          </a:p>
        </p:txBody>
      </p:sp>
      <p:pic>
        <p:nvPicPr>
          <p:cNvPr id="6" name="图片 5"/>
          <p:cNvPicPr>
            <a:picLocks noChangeAspect="1"/>
          </p:cNvPicPr>
          <p:nvPr/>
        </p:nvPicPr>
        <p:blipFill>
          <a:blip r:embed="rId3">
            <a:lum bright="-20000" contrast="40000"/>
          </a:blip>
          <a:stretch>
            <a:fillRect/>
          </a:stretch>
        </p:blipFill>
        <p:spPr>
          <a:xfrm>
            <a:off x="2207568" y="908720"/>
            <a:ext cx="7922382" cy="4032448"/>
          </a:xfrm>
          <a:prstGeom prst="rect">
            <a:avLst/>
          </a:prstGeom>
        </p:spPr>
      </p:pic>
      <p:sp>
        <p:nvSpPr>
          <p:cNvPr id="3" name="文本框 2"/>
          <p:cNvSpPr txBox="1"/>
          <p:nvPr/>
        </p:nvSpPr>
        <p:spPr>
          <a:xfrm>
            <a:off x="7900554" y="1124744"/>
            <a:ext cx="3524037" cy="929485"/>
          </a:xfrm>
          <a:prstGeom prst="rect">
            <a:avLst/>
          </a:prstGeom>
          <a:noFill/>
        </p:spPr>
        <p:txBody>
          <a:bodyPr wrap="square" rtlCol="0">
            <a:spAutoFit/>
          </a:bodyPr>
          <a:lstStyle/>
          <a:p>
            <a:pPr indent="0">
              <a:buNone/>
            </a:pPr>
            <a:r>
              <a:rPr lang="zh-CN" altLang="en-US" sz="2000" b="1" dirty="0"/>
              <a:t>写内存</a:t>
            </a:r>
            <a:r>
              <a:rPr lang="en-US" altLang="zh-CN" sz="2000" b="1" dirty="0" err="1"/>
              <a:t>MemWrite</a:t>
            </a:r>
            <a:r>
              <a:rPr lang="zh-CN" altLang="en-US" sz="2000" b="1" dirty="0"/>
              <a:t>和寄存器控制</a:t>
            </a:r>
            <a:r>
              <a:rPr lang="en-US" altLang="zh-CN" sz="2000" b="1" dirty="0" err="1"/>
              <a:t>RegWrite</a:t>
            </a:r>
            <a:r>
              <a:rPr lang="zh-CN" altLang="en-US" sz="2000" b="1" dirty="0"/>
              <a:t>信号全部变成无效，</a:t>
            </a:r>
            <a:r>
              <a:rPr lang="zh-CN" altLang="en-US" sz="2400" b="1" dirty="0">
                <a:solidFill>
                  <a:srgbClr val="FF0000"/>
                </a:solidFill>
              </a:rPr>
              <a:t>残废</a:t>
            </a:r>
            <a:r>
              <a:rPr lang="zh-CN" altLang="en-US" sz="2000" b="1" dirty="0"/>
              <a:t>此条指令</a:t>
            </a:r>
          </a:p>
        </p:txBody>
      </p:sp>
      <p:sp>
        <p:nvSpPr>
          <p:cNvPr id="7" name="文本框 6"/>
          <p:cNvSpPr txBox="1"/>
          <p:nvPr/>
        </p:nvSpPr>
        <p:spPr>
          <a:xfrm>
            <a:off x="7159997" y="6429558"/>
            <a:ext cx="3744416" cy="326390"/>
          </a:xfrm>
          <a:prstGeom prst="rect">
            <a:avLst/>
          </a:prstGeom>
          <a:noFill/>
        </p:spPr>
        <p:txBody>
          <a:bodyPr wrap="square" rtlCol="0">
            <a:spAutoFit/>
          </a:bodyPr>
          <a:lstStyle/>
          <a:p>
            <a:pPr indent="0">
              <a:buNone/>
            </a:pPr>
            <a:r>
              <a:rPr lang="zh-CN" altLang="en-US" b="1" dirty="0"/>
              <a:t>如果是</a:t>
            </a:r>
            <a:r>
              <a:rPr lang="en-US" altLang="zh-CN" b="1" dirty="0"/>
              <a:t>SW $4,0($2)</a:t>
            </a:r>
            <a:r>
              <a:rPr lang="zh-CN" altLang="en-US" b="1" dirty="0"/>
              <a:t>呢？</a:t>
            </a:r>
          </a:p>
        </p:txBody>
      </p:sp>
      <p:pic>
        <p:nvPicPr>
          <p:cNvPr id="8" name="图片 7"/>
          <p:cNvPicPr>
            <a:picLocks noChangeAspect="1"/>
          </p:cNvPicPr>
          <p:nvPr/>
        </p:nvPicPr>
        <p:blipFill>
          <a:blip r:embed="rId4">
            <a:lum bright="-20000" contrast="40000"/>
          </a:blip>
          <a:stretch>
            <a:fillRect/>
          </a:stretch>
        </p:blipFill>
        <p:spPr>
          <a:xfrm>
            <a:off x="3004820" y="5005705"/>
            <a:ext cx="7033260" cy="1238250"/>
          </a:xfrm>
          <a:prstGeom prst="rect">
            <a:avLst/>
          </a:prstGeom>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60960" y="293370"/>
            <a:ext cx="7010400" cy="371475"/>
          </a:xfrm>
        </p:spPr>
        <p:txBody>
          <a:bodyPr/>
          <a:lstStyle/>
          <a:p>
            <a:r>
              <a:rPr lang="zh-CN" altLang="en-US" dirty="0"/>
              <a:t>总结：四种数据冒险情况</a:t>
            </a:r>
          </a:p>
        </p:txBody>
      </p:sp>
      <p:pic>
        <p:nvPicPr>
          <p:cNvPr id="5" name="图片 4"/>
          <p:cNvPicPr>
            <a:picLocks noChangeAspect="1"/>
          </p:cNvPicPr>
          <p:nvPr/>
        </p:nvPicPr>
        <p:blipFill>
          <a:blip r:embed="rId2"/>
          <a:stretch>
            <a:fillRect/>
          </a:stretch>
        </p:blipFill>
        <p:spPr>
          <a:xfrm>
            <a:off x="2878455" y="1700530"/>
            <a:ext cx="6957060" cy="2382520"/>
          </a:xfrm>
          <a:prstGeom prst="rect">
            <a:avLst/>
          </a:prstGeom>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nvSpPr>
        <p:spPr>
          <a:xfrm>
            <a:off x="0" y="223520"/>
            <a:ext cx="7379335" cy="403860"/>
          </a:xfrm>
          <a:prstGeom prst="rect">
            <a:avLst/>
          </a:prstGeom>
          <a:solidFill>
            <a:schemeClr val="bg1"/>
          </a:solidFill>
          <a:ln w="12700">
            <a:noFill/>
            <a:miter lim="800000"/>
          </a:ln>
        </p:spPr>
        <p:txBody>
          <a:bodyPr vert="horz" wrap="square" lIns="90487" tIns="44450" rIns="90487" bIns="44450" numCol="1" anchor="ctr" anchorCtr="0" compatLnSpc="1">
            <a:noAutofit/>
          </a:bodyPr>
          <a:lstStyle>
            <a:lvl1pPr algn="l" rtl="0" eaLnBrk="0" fontAlgn="base" hangingPunct="0">
              <a:lnSpc>
                <a:spcPct val="87000"/>
              </a:lnSpc>
              <a:spcBef>
                <a:spcPct val="0"/>
              </a:spcBef>
              <a:spcAft>
                <a:spcPct val="0"/>
              </a:spcAft>
              <a:defRPr sz="2400" b="1" i="0">
                <a:solidFill>
                  <a:srgbClr val="FF0000"/>
                </a:solidFill>
                <a:latin typeface="+mj-lt"/>
                <a:ea typeface="+mj-ea"/>
                <a:cs typeface="楷体_GB2312"/>
              </a:defRPr>
            </a:lvl1pPr>
            <a:lvl2pPr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cs typeface="楷体_GB2312"/>
              </a:defRPr>
            </a:lvl2pPr>
            <a:lvl3pPr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cs typeface="楷体_GB2312"/>
              </a:defRPr>
            </a:lvl3pPr>
            <a:lvl4pPr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cs typeface="楷体_GB2312"/>
              </a:defRPr>
            </a:lvl4pPr>
            <a:lvl5pPr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cs typeface="楷体_GB2312"/>
              </a:defRPr>
            </a:lvl5pPr>
            <a:lvl6pPr marL="457200"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defRPr>
            </a:lvl6pPr>
            <a:lvl7pPr marL="914400"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defRPr>
            </a:lvl7pPr>
            <a:lvl8pPr marL="1371600"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defRPr>
            </a:lvl8pPr>
            <a:lvl9pPr marL="1828800"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defRPr>
            </a:lvl9pPr>
          </a:lstStyle>
          <a:p>
            <a:pPr indent="0">
              <a:buNone/>
            </a:pPr>
            <a:r>
              <a:rPr lang="zh-CN" altLang="en-US" sz="2300" dirty="0">
                <a:solidFill>
                  <a:schemeClr val="accent1"/>
                </a:solidFill>
                <a:latin typeface="+mj-ea"/>
              </a:rPr>
              <a:t>数据冒险：装载</a:t>
            </a:r>
            <a:r>
              <a:rPr lang="en-US" sz="2300" dirty="0">
                <a:solidFill>
                  <a:schemeClr val="accent1"/>
                </a:solidFill>
                <a:latin typeface="+mj-ea"/>
              </a:rPr>
              <a:t>(4/4)</a:t>
            </a:r>
          </a:p>
        </p:txBody>
      </p:sp>
      <p:sp>
        <p:nvSpPr>
          <p:cNvPr id="67587" name="Rectangle 3"/>
          <p:cNvSpPr>
            <a:spLocks noGrp="1" noChangeArrowheads="1"/>
          </p:cNvSpPr>
          <p:nvPr/>
        </p:nvSpPr>
        <p:spPr>
          <a:xfrm>
            <a:off x="375285" y="1123315"/>
            <a:ext cx="8229600" cy="2727325"/>
          </a:xfrm>
          <a:prstGeom prst="rect">
            <a:avLst/>
          </a:prstGeom>
          <a:noFill/>
          <a:ln w="12700">
            <a:noFill/>
            <a:miter lim="800000"/>
          </a:ln>
        </p:spPr>
        <p:txBody>
          <a:bodyPr vert="horz" wrap="square" lIns="63500" tIns="25400" rIns="63500" bIns="25400" numCol="1" anchor="t" anchorCtr="0" compatLnSpc="1">
            <a:normAutofit/>
          </a:bodyPr>
          <a:lstStyle>
            <a:lvl1pPr marL="284480" indent="-284480" algn="l" rtl="0" eaLnBrk="0" fontAlgn="base" hangingPunct="0">
              <a:lnSpc>
                <a:spcPct val="125000"/>
              </a:lnSpc>
              <a:spcBef>
                <a:spcPts val="0"/>
              </a:spcBef>
              <a:spcAft>
                <a:spcPct val="0"/>
              </a:spcAft>
              <a:buClr>
                <a:srgbClr val="FF0000"/>
              </a:buClr>
              <a:buSzPct val="100000"/>
              <a:buFont typeface="Wingdings" panose="05000000000000000000" pitchFamily="2" charset="2"/>
              <a:buChar char="v"/>
              <a:defRPr sz="2400" b="1">
                <a:solidFill>
                  <a:schemeClr val="tx1"/>
                </a:solidFill>
                <a:latin typeface="+mn-lt"/>
                <a:ea typeface="+mn-ea"/>
                <a:cs typeface="+mn-cs"/>
              </a:defRPr>
            </a:lvl1pPr>
            <a:lvl2pPr marL="668655" indent="-193675" algn="l" rtl="0" eaLnBrk="0" fontAlgn="base" hangingPunct="0">
              <a:lnSpc>
                <a:spcPct val="125000"/>
              </a:lnSpc>
              <a:spcBef>
                <a:spcPts val="0"/>
              </a:spcBef>
              <a:spcAft>
                <a:spcPct val="0"/>
              </a:spcAft>
              <a:buClr>
                <a:srgbClr val="001ADC"/>
              </a:buClr>
              <a:buSzPct val="100000"/>
              <a:buFont typeface="Wingdings" panose="05000000000000000000" pitchFamily="2" charset="2"/>
              <a:buChar char="Ø"/>
              <a:defRPr b="1">
                <a:solidFill>
                  <a:schemeClr val="tx1"/>
                </a:solidFill>
                <a:latin typeface="+mn-lt"/>
              </a:defRPr>
            </a:lvl2pPr>
            <a:lvl3pPr marL="1050925" indent="-192405" algn="l" rtl="0" eaLnBrk="0" fontAlgn="base" hangingPunct="0">
              <a:lnSpc>
                <a:spcPct val="125000"/>
              </a:lnSpc>
              <a:spcBef>
                <a:spcPts val="0"/>
              </a:spcBef>
              <a:spcAft>
                <a:spcPct val="0"/>
              </a:spcAft>
              <a:buClr>
                <a:srgbClr val="05AD01"/>
              </a:buClr>
              <a:buSzPct val="100000"/>
              <a:buFont typeface="Wingdings" panose="05000000000000000000" pitchFamily="2" charset="2"/>
              <a:buChar char="§"/>
              <a:defRPr b="1">
                <a:solidFill>
                  <a:schemeClr val="tx1"/>
                </a:solidFill>
                <a:latin typeface="+mn-lt"/>
              </a:defRPr>
            </a:lvl3pPr>
            <a:lvl4pPr marL="1968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4pPr>
            <a:lvl5pPr marL="25019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5pPr>
            <a:lvl6pPr marL="2959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416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873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3307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r>
              <a:rPr lang="zh-CN" altLang="en-US" dirty="0">
                <a:solidFill>
                  <a:srgbClr val="FF0000"/>
                </a:solidFill>
                <a:latin typeface="+mj-ea"/>
                <a:ea typeface="+mj-ea"/>
              </a:rPr>
              <a:t>装载延迟槽</a:t>
            </a:r>
            <a:endParaRPr lang="en-US" dirty="0">
              <a:solidFill>
                <a:srgbClr val="FF0000"/>
              </a:solidFill>
              <a:latin typeface="+mj-ea"/>
              <a:ea typeface="+mj-ea"/>
            </a:endParaRPr>
          </a:p>
          <a:p>
            <a:pPr lvl="1"/>
            <a:r>
              <a:rPr lang="zh-CN" altLang="en-US" dirty="0">
                <a:latin typeface="+mj-ea"/>
                <a:ea typeface="+mj-ea"/>
              </a:rPr>
              <a:t>如果指令使用了装载的结果，那么硬件互锁将会阻塞一个时钟周期。</a:t>
            </a:r>
            <a:endParaRPr lang="en-US" dirty="0">
              <a:latin typeface="+mj-ea"/>
              <a:ea typeface="+mj-ea"/>
            </a:endParaRPr>
          </a:p>
          <a:p>
            <a:pPr lvl="1"/>
            <a:r>
              <a:rPr lang="zh-CN" altLang="en-US" dirty="0">
                <a:latin typeface="+mj-ea"/>
                <a:ea typeface="+mj-ea"/>
              </a:rPr>
              <a:t>让硬件在延迟槽中阻塞一条指令等同于在槽中放入一个</a:t>
            </a:r>
            <a:r>
              <a:rPr lang="en-US" dirty="0">
                <a:latin typeface="+mj-ea"/>
                <a:ea typeface="+mj-ea"/>
                <a:cs typeface="Courier New" panose="02070309020205020404" pitchFamily="49" charset="0"/>
              </a:rPr>
              <a:t>nop</a:t>
            </a:r>
            <a:r>
              <a:rPr lang="en-US" dirty="0">
                <a:latin typeface="+mj-ea"/>
                <a:ea typeface="+mj-ea"/>
              </a:rPr>
              <a:t> (</a:t>
            </a:r>
            <a:r>
              <a:rPr lang="zh-CN" altLang="en-US" dirty="0">
                <a:latin typeface="+mj-ea"/>
                <a:ea typeface="+mj-ea"/>
              </a:rPr>
              <a:t>除非后者使用更多的空间</a:t>
            </a:r>
            <a:r>
              <a:rPr lang="en-US" dirty="0">
                <a:latin typeface="+mj-ea"/>
                <a:ea typeface="+mj-ea"/>
              </a:rPr>
              <a:t>)</a:t>
            </a:r>
          </a:p>
          <a:p>
            <a:pPr>
              <a:spcBef>
                <a:spcPts val="1800"/>
              </a:spcBef>
            </a:pPr>
            <a:r>
              <a:rPr lang="zh-CN" altLang="en-US" b="1" dirty="0">
                <a:latin typeface="+mj-ea"/>
                <a:ea typeface="+mj-ea"/>
              </a:rPr>
              <a:t>更优方案</a:t>
            </a:r>
            <a:r>
              <a:rPr lang="en-US" b="1" dirty="0">
                <a:latin typeface="+mj-ea"/>
                <a:ea typeface="+mj-ea"/>
              </a:rPr>
              <a:t>:</a:t>
            </a:r>
            <a:r>
              <a:rPr lang="en-US" dirty="0">
                <a:latin typeface="+mj-ea"/>
                <a:ea typeface="+mj-ea"/>
              </a:rPr>
              <a:t>  </a:t>
            </a:r>
            <a:r>
              <a:rPr lang="zh-CN" altLang="en-US" dirty="0">
                <a:latin typeface="+mj-ea"/>
                <a:ea typeface="+mj-ea"/>
              </a:rPr>
              <a:t>让编译器放一个无关指令于槽中。</a:t>
            </a:r>
            <a:endParaRPr lang="en-US" dirty="0">
              <a:latin typeface="+mj-ea"/>
              <a:ea typeface="+mj-ea"/>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B050">
            <a:alpha val="50000"/>
          </a:srgbClr>
        </a:solidFill>
        <a:effectLst/>
      </p:bgPr>
    </p:bg>
    <p:spTree>
      <p:nvGrpSpPr>
        <p:cNvPr id="1" name=""/>
        <p:cNvGrpSpPr/>
        <p:nvPr/>
      </p:nvGrpSpPr>
      <p:grpSpPr>
        <a:xfrm>
          <a:off x="0" y="0"/>
          <a:ext cx="0" cy="0"/>
          <a:chOff x="0" y="0"/>
          <a:chExt cx="0" cy="0"/>
        </a:xfrm>
      </p:grpSpPr>
      <p:sp>
        <p:nvSpPr>
          <p:cNvPr id="32770" name="Rectangle 2"/>
          <p:cNvSpPr>
            <a:spLocks noGrp="1" noChangeArrowheads="1"/>
          </p:cNvSpPr>
          <p:nvPr>
            <p:ph type="title" idx="4294967295"/>
          </p:nvPr>
        </p:nvSpPr>
        <p:spPr>
          <a:xfrm>
            <a:off x="0" y="212090"/>
            <a:ext cx="7344410" cy="478790"/>
          </a:xfrm>
        </p:spPr>
        <p:txBody>
          <a:bodyPr/>
          <a:lstStyle/>
          <a:p>
            <a:r>
              <a:rPr lang="en-US" altLang="zh-CN" sz="3200" dirty="0">
                <a:latin typeface="Times New Roman" panose="02020603050405020304" pitchFamily="18" charset="0"/>
                <a:cs typeface="Times New Roman" panose="02020603050405020304" pitchFamily="18" charset="0"/>
              </a:rPr>
              <a:t>4.3  </a:t>
            </a:r>
            <a:r>
              <a:rPr lang="zh-CN" altLang="en-US" sz="3200" dirty="0">
                <a:latin typeface="Times New Roman" panose="02020603050405020304" pitchFamily="18" charset="0"/>
                <a:cs typeface="Times New Roman" panose="02020603050405020304" pitchFamily="18" charset="0"/>
              </a:rPr>
              <a:t>多周期性能分析</a:t>
            </a:r>
            <a:endParaRPr lang="zh-CN" altLang="en-US" sz="3200" dirty="0"/>
          </a:p>
        </p:txBody>
      </p:sp>
      <p:sp>
        <p:nvSpPr>
          <p:cNvPr id="32771" name="Rectangle 3"/>
          <p:cNvSpPr>
            <a:spLocks noGrp="1" noChangeArrowheads="1"/>
          </p:cNvSpPr>
          <p:nvPr>
            <p:ph type="body" idx="4294967295"/>
          </p:nvPr>
        </p:nvSpPr>
        <p:spPr>
          <a:xfrm>
            <a:off x="1216660" y="853440"/>
            <a:ext cx="7920990" cy="1607185"/>
          </a:xfrm>
        </p:spPr>
        <p:txBody>
          <a:bodyPr/>
          <a:lstStyle/>
          <a:p>
            <a:pPr>
              <a:lnSpc>
                <a:spcPct val="110000"/>
              </a:lnSpc>
              <a:spcBef>
                <a:spcPts val="0"/>
              </a:spcBef>
              <a:spcAft>
                <a:spcPts val="0"/>
              </a:spcAft>
            </a:pPr>
            <a:r>
              <a:rPr lang="zh-CN" altLang="en-US" sz="2000" dirty="0">
                <a:ea typeface="宋体" panose="02010600030101010101" pitchFamily="2" charset="-122"/>
              </a:rPr>
              <a:t>假设主要功能单元的操作时间</a:t>
            </a:r>
          </a:p>
          <a:p>
            <a:pPr lvl="1">
              <a:lnSpc>
                <a:spcPct val="110000"/>
              </a:lnSpc>
              <a:spcBef>
                <a:spcPts val="0"/>
              </a:spcBef>
              <a:spcAft>
                <a:spcPts val="0"/>
              </a:spcAft>
            </a:pPr>
            <a:r>
              <a:rPr lang="zh-CN" altLang="en-US" dirty="0">
                <a:ea typeface="宋体" panose="02010600030101010101" pitchFamily="2" charset="-122"/>
              </a:rPr>
              <a:t> 存储器   ：</a:t>
            </a:r>
            <a:r>
              <a:rPr lang="en-US" altLang="zh-CN" dirty="0">
                <a:ea typeface="宋体" panose="02010600030101010101" pitchFamily="2" charset="-122"/>
              </a:rPr>
              <a:t>200ps</a:t>
            </a:r>
          </a:p>
          <a:p>
            <a:pPr lvl="1">
              <a:lnSpc>
                <a:spcPct val="110000"/>
              </a:lnSpc>
              <a:spcBef>
                <a:spcPts val="0"/>
              </a:spcBef>
              <a:spcAft>
                <a:spcPts val="0"/>
              </a:spcAft>
            </a:pPr>
            <a:r>
              <a:rPr lang="en-US" altLang="zh-CN" dirty="0">
                <a:ea typeface="宋体" panose="02010600030101010101" pitchFamily="2" charset="-122"/>
              </a:rPr>
              <a:t> ALU       </a:t>
            </a:r>
            <a:r>
              <a:rPr lang="zh-CN" altLang="en-US" dirty="0">
                <a:ea typeface="宋体" panose="02010600030101010101" pitchFamily="2" charset="-122"/>
              </a:rPr>
              <a:t>：</a:t>
            </a:r>
            <a:r>
              <a:rPr lang="en-US" altLang="zh-CN" dirty="0">
                <a:ea typeface="宋体" panose="02010600030101010101" pitchFamily="2" charset="-122"/>
              </a:rPr>
              <a:t>100ps</a:t>
            </a:r>
          </a:p>
          <a:p>
            <a:pPr lvl="1">
              <a:lnSpc>
                <a:spcPct val="110000"/>
              </a:lnSpc>
              <a:spcBef>
                <a:spcPts val="0"/>
              </a:spcBef>
              <a:spcAft>
                <a:spcPts val="0"/>
              </a:spcAft>
            </a:pPr>
            <a:r>
              <a:rPr lang="zh-CN" altLang="en-US" dirty="0">
                <a:ea typeface="宋体" panose="02010600030101010101" pitchFamily="2" charset="-122"/>
              </a:rPr>
              <a:t> 寄存器堆：</a:t>
            </a:r>
            <a:r>
              <a:rPr lang="en-US" altLang="zh-CN" dirty="0">
                <a:ea typeface="宋体" panose="02010600030101010101" pitchFamily="2" charset="-122"/>
              </a:rPr>
              <a:t>50ps</a:t>
            </a:r>
          </a:p>
          <a:p>
            <a:pPr lvl="1">
              <a:lnSpc>
                <a:spcPct val="110000"/>
              </a:lnSpc>
              <a:spcBef>
                <a:spcPts val="0"/>
              </a:spcBef>
              <a:spcAft>
                <a:spcPts val="0"/>
              </a:spcAft>
            </a:pPr>
            <a:r>
              <a:rPr lang="zh-CN" altLang="en-US" dirty="0">
                <a:ea typeface="宋体" panose="02010600030101010101" pitchFamily="2" charset="-122"/>
              </a:rPr>
              <a:t> 多路复用器、控制单元、</a:t>
            </a:r>
            <a:r>
              <a:rPr lang="en-US" altLang="zh-CN" dirty="0">
                <a:ea typeface="宋体" panose="02010600030101010101" pitchFamily="2" charset="-122"/>
              </a:rPr>
              <a:t>PC</a:t>
            </a:r>
            <a:r>
              <a:rPr lang="zh-CN" altLang="en-US" dirty="0">
                <a:ea typeface="宋体" panose="02010600030101010101" pitchFamily="2" charset="-122"/>
              </a:rPr>
              <a:t>、符号扩展单元、线路没有延迟</a:t>
            </a:r>
            <a:endParaRPr lang="en-US" altLang="zh-CN" dirty="0">
              <a:ea typeface="宋体" panose="02010600030101010101" pitchFamily="2" charset="-122"/>
            </a:endParaRPr>
          </a:p>
        </p:txBody>
      </p:sp>
      <p:graphicFrame>
        <p:nvGraphicFramePr>
          <p:cNvPr id="4" name="表格 3"/>
          <p:cNvGraphicFramePr>
            <a:graphicFrameLocks noGrp="1"/>
          </p:cNvGraphicFramePr>
          <p:nvPr/>
        </p:nvGraphicFramePr>
        <p:xfrm>
          <a:off x="1991544" y="2922316"/>
          <a:ext cx="8280400" cy="3638550"/>
        </p:xfrm>
        <a:graphic>
          <a:graphicData uri="http://schemas.openxmlformats.org/drawingml/2006/table">
            <a:tbl>
              <a:tblPr firstRow="1" bandRow="1">
                <a:tableStyleId>{10A1B5D5-9B99-4C35-A422-299274C87663}</a:tableStyleId>
              </a:tblPr>
              <a:tblGrid>
                <a:gridCol w="994410">
                  <a:extLst>
                    <a:ext uri="{9D8B030D-6E8A-4147-A177-3AD203B41FA5}">
                      <a16:colId xmlns:a16="http://schemas.microsoft.com/office/drawing/2014/main" val="20000"/>
                    </a:ext>
                  </a:extLst>
                </a:gridCol>
                <a:gridCol w="1165860">
                  <a:extLst>
                    <a:ext uri="{9D8B030D-6E8A-4147-A177-3AD203B41FA5}">
                      <a16:colId xmlns:a16="http://schemas.microsoft.com/office/drawing/2014/main" val="20001"/>
                    </a:ext>
                  </a:extLst>
                </a:gridCol>
                <a:gridCol w="1080135">
                  <a:extLst>
                    <a:ext uri="{9D8B030D-6E8A-4147-A177-3AD203B41FA5}">
                      <a16:colId xmlns:a16="http://schemas.microsoft.com/office/drawing/2014/main" val="20002"/>
                    </a:ext>
                  </a:extLst>
                </a:gridCol>
                <a:gridCol w="1042670">
                  <a:extLst>
                    <a:ext uri="{9D8B030D-6E8A-4147-A177-3AD203B41FA5}">
                      <a16:colId xmlns:a16="http://schemas.microsoft.com/office/drawing/2014/main" val="20003"/>
                    </a:ext>
                  </a:extLst>
                </a:gridCol>
                <a:gridCol w="1548765">
                  <a:extLst>
                    <a:ext uri="{9D8B030D-6E8A-4147-A177-3AD203B41FA5}">
                      <a16:colId xmlns:a16="http://schemas.microsoft.com/office/drawing/2014/main" val="20004"/>
                    </a:ext>
                  </a:extLst>
                </a:gridCol>
                <a:gridCol w="1512570">
                  <a:extLst>
                    <a:ext uri="{9D8B030D-6E8A-4147-A177-3AD203B41FA5}">
                      <a16:colId xmlns:a16="http://schemas.microsoft.com/office/drawing/2014/main" val="20005"/>
                    </a:ext>
                  </a:extLst>
                </a:gridCol>
                <a:gridCol w="935990">
                  <a:extLst>
                    <a:ext uri="{9D8B030D-6E8A-4147-A177-3AD203B41FA5}">
                      <a16:colId xmlns:a16="http://schemas.microsoft.com/office/drawing/2014/main" val="20006"/>
                    </a:ext>
                  </a:extLst>
                </a:gridCol>
              </a:tblGrid>
              <a:tr h="579120">
                <a:tc>
                  <a:txBody>
                    <a:bodyPr/>
                    <a:lstStyle/>
                    <a:p>
                      <a:pPr algn="ctr"/>
                      <a:r>
                        <a:rPr lang="zh-CN" altLang="en-US" sz="1600" dirty="0"/>
                        <a:t>步骤</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600" dirty="0"/>
                        <a:t>R</a:t>
                      </a:r>
                      <a:r>
                        <a:rPr lang="zh-CN" altLang="en-US" sz="1600" dirty="0"/>
                        <a:t>型指令</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600" dirty="0" err="1"/>
                        <a:t>Lw</a:t>
                      </a:r>
                      <a:r>
                        <a:rPr lang="zh-CN" altLang="en-US" sz="1600" dirty="0"/>
                        <a:t>指令</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600" dirty="0" err="1"/>
                        <a:t>Sw</a:t>
                      </a:r>
                      <a:r>
                        <a:rPr lang="zh-CN" altLang="en-US" sz="1600" dirty="0"/>
                        <a:t>指令</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600" dirty="0" err="1"/>
                        <a:t>Beq</a:t>
                      </a:r>
                      <a:r>
                        <a:rPr lang="zh-CN" altLang="en-US" sz="1600" dirty="0"/>
                        <a:t>指令</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600" dirty="0"/>
                        <a:t>J</a:t>
                      </a:r>
                      <a:r>
                        <a:rPr lang="zh-CN" altLang="en-US" sz="1600" dirty="0"/>
                        <a:t>指令</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CN" altLang="en-US" sz="1600" b="1" dirty="0">
                          <a:solidFill>
                            <a:schemeClr val="bg1"/>
                          </a:solidFill>
                        </a:rPr>
                        <a:t>执行</a:t>
                      </a:r>
                      <a:endParaRPr lang="en-US" altLang="zh-CN" sz="1600" b="1" dirty="0">
                        <a:solidFill>
                          <a:schemeClr val="bg1"/>
                        </a:solidFill>
                      </a:endParaRPr>
                    </a:p>
                    <a:p>
                      <a:pPr algn="ctr"/>
                      <a:r>
                        <a:rPr lang="zh-CN" altLang="en-US" sz="1600" b="1" dirty="0">
                          <a:solidFill>
                            <a:schemeClr val="bg1"/>
                          </a:solidFill>
                        </a:rPr>
                        <a:t>时间</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504825">
                <a:tc>
                  <a:txBody>
                    <a:bodyPr/>
                    <a:lstStyle/>
                    <a:p>
                      <a:pPr algn="ctr"/>
                      <a:r>
                        <a:rPr lang="zh-CN" altLang="en-US" sz="1400" dirty="0"/>
                        <a:t>取指令</a:t>
                      </a:r>
                      <a:endParaRPr lang="zh-CN" altLang="en-US" sz="1400" b="1" dirty="0">
                        <a:solidFill>
                          <a:srgbClr val="C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5">
                  <a:txBody>
                    <a:bodyPr/>
                    <a:lstStyle/>
                    <a:p>
                      <a:pPr algn="ctr">
                        <a:lnSpc>
                          <a:spcPct val="110000"/>
                        </a:lnSpc>
                      </a:pPr>
                      <a:r>
                        <a:rPr lang="en-US" altLang="zh-CN" sz="1400" b="0" dirty="0"/>
                        <a:t> IR </a:t>
                      </a:r>
                      <a:r>
                        <a:rPr lang="en-US" altLang="zh-CN" sz="1400" b="0" dirty="0">
                          <a:sym typeface="Wingdings" panose="05000000000000000000" pitchFamily="2" charset="2"/>
                        </a:rPr>
                        <a:t> M[PC]</a:t>
                      </a:r>
                      <a:r>
                        <a:rPr lang="zh-CN" altLang="en-US" sz="1400" b="0" dirty="0">
                          <a:sym typeface="Wingdings" panose="05000000000000000000" pitchFamily="2" charset="2"/>
                        </a:rPr>
                        <a:t>，</a:t>
                      </a:r>
                      <a:r>
                        <a:rPr lang="en-US" altLang="zh-CN" sz="1400" b="0" dirty="0">
                          <a:sym typeface="Wingdings" panose="05000000000000000000" pitchFamily="2" charset="2"/>
                        </a:rPr>
                        <a:t>PC  PC + 4</a:t>
                      </a:r>
                      <a:endParaRPr lang="zh-CN" altLang="en-US" sz="1400" b="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a:txBody>
                    <a:bodyPr/>
                    <a:lstStyle/>
                    <a:p>
                      <a:pPr algn="ctr">
                        <a:lnSpc>
                          <a:spcPct val="110000"/>
                        </a:lnSpc>
                      </a:pPr>
                      <a:r>
                        <a:rPr lang="en-US" altLang="zh-CN" sz="1400" b="0" i="1" dirty="0">
                          <a:solidFill>
                            <a:srgbClr val="FF0000"/>
                          </a:solidFill>
                        </a:rPr>
                        <a:t>200ps</a:t>
                      </a:r>
                      <a:endParaRPr lang="zh-CN" altLang="en-US" sz="1400" b="0" i="1"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560070">
                <a:tc>
                  <a:txBody>
                    <a:bodyPr/>
                    <a:lstStyle/>
                    <a:p>
                      <a:pPr algn="ctr"/>
                      <a:r>
                        <a:rPr lang="zh-CN" altLang="en-US" sz="1400" dirty="0"/>
                        <a:t>读寄存器</a:t>
                      </a:r>
                      <a:r>
                        <a:rPr lang="en-US" altLang="zh-CN" sz="1400" dirty="0"/>
                        <a:t>/</a:t>
                      </a:r>
                      <a:r>
                        <a:rPr lang="zh-CN" altLang="en-US" sz="1400" dirty="0"/>
                        <a:t>译码</a:t>
                      </a:r>
                      <a:endParaRPr lang="zh-CN" altLang="en-US" sz="1400" b="1" dirty="0">
                        <a:solidFill>
                          <a:srgbClr val="C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5">
                  <a:txBody>
                    <a:bodyPr/>
                    <a:lstStyle/>
                    <a:p>
                      <a:pPr algn="ctr">
                        <a:lnSpc>
                          <a:spcPct val="110000"/>
                        </a:lnSpc>
                      </a:pPr>
                      <a:r>
                        <a:rPr lang="en-US" altLang="zh-CN" sz="1400" b="0" dirty="0"/>
                        <a:t>A </a:t>
                      </a:r>
                      <a:r>
                        <a:rPr lang="en-US" altLang="zh-CN" sz="1400" b="0" dirty="0">
                          <a:sym typeface="Wingdings" panose="05000000000000000000" pitchFamily="2" charset="2"/>
                        </a:rPr>
                        <a:t> R[IR[25:21]]</a:t>
                      </a:r>
                      <a:r>
                        <a:rPr lang="zh-CN" altLang="en-US" sz="1400" b="0" dirty="0">
                          <a:sym typeface="Wingdings" panose="05000000000000000000" pitchFamily="2" charset="2"/>
                        </a:rPr>
                        <a:t>， </a:t>
                      </a:r>
                      <a:r>
                        <a:rPr lang="en-US" altLang="zh-CN" sz="1400" b="0" dirty="0">
                          <a:sym typeface="Wingdings" panose="05000000000000000000" pitchFamily="2" charset="2"/>
                        </a:rPr>
                        <a:t>B  R[IR[20:16]]</a:t>
                      </a:r>
                      <a:endParaRPr lang="zh-CN" altLang="en-US" sz="1400" b="0" dirty="0"/>
                    </a:p>
                    <a:p>
                      <a:pPr algn="ctr">
                        <a:lnSpc>
                          <a:spcPct val="110000"/>
                        </a:lnSpc>
                      </a:pPr>
                      <a:r>
                        <a:rPr lang="en-US" altLang="zh-CN" sz="1400" b="0" dirty="0" err="1"/>
                        <a:t>ALUOut</a:t>
                      </a:r>
                      <a:r>
                        <a:rPr lang="en-US" altLang="zh-CN" sz="1400" b="0" dirty="0"/>
                        <a:t> </a:t>
                      </a:r>
                      <a:r>
                        <a:rPr lang="en-US" altLang="zh-CN" sz="1400" b="0" dirty="0">
                          <a:sym typeface="Wingdings" panose="05000000000000000000" pitchFamily="2" charset="2"/>
                        </a:rPr>
                        <a:t> PC + </a:t>
                      </a:r>
                      <a:r>
                        <a:rPr lang="en-US" altLang="zh-CN" sz="1400" b="0" dirty="0" err="1">
                          <a:sym typeface="Wingdings" panose="05000000000000000000" pitchFamily="2" charset="2"/>
                        </a:rPr>
                        <a:t>Signext</a:t>
                      </a:r>
                      <a:r>
                        <a:rPr lang="en-US" altLang="zh-CN" sz="1400" b="0" dirty="0">
                          <a:sym typeface="Wingdings" panose="05000000000000000000" pitchFamily="2" charset="2"/>
                        </a:rPr>
                        <a:t>[IR[15:0]]&lt;&lt;2</a:t>
                      </a:r>
                      <a:endParaRPr lang="zh-CN" altLang="en-US" sz="1400" b="0" i="1" dirty="0">
                        <a:solidFill>
                          <a:schemeClr val="accent2"/>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a:txBody>
                    <a:bodyPr/>
                    <a:lstStyle/>
                    <a:p>
                      <a:pPr algn="ctr">
                        <a:lnSpc>
                          <a:spcPct val="110000"/>
                        </a:lnSpc>
                      </a:pPr>
                      <a:r>
                        <a:rPr lang="en-US" altLang="zh-CN" sz="1400" b="0" i="1" dirty="0">
                          <a:solidFill>
                            <a:srgbClr val="FF0000"/>
                          </a:solidFill>
                        </a:rPr>
                        <a:t>100ps</a:t>
                      </a:r>
                      <a:endParaRPr lang="zh-CN" altLang="en-US" sz="1400" b="0" i="1"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631190">
                <a:tc>
                  <a:txBody>
                    <a:bodyPr/>
                    <a:lstStyle/>
                    <a:p>
                      <a:pPr algn="ctr"/>
                      <a:r>
                        <a:rPr lang="zh-CN" altLang="en-US" sz="1400" dirty="0"/>
                        <a:t>计算</a:t>
                      </a:r>
                      <a:endParaRPr lang="zh-CN" altLang="en-US" sz="1400" b="1" dirty="0">
                        <a:solidFill>
                          <a:srgbClr val="C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altLang="zh-CN" sz="1400" dirty="0" err="1"/>
                        <a:t>ALUOut</a:t>
                      </a:r>
                      <a:r>
                        <a:rPr lang="en-US" altLang="zh-CN" sz="1400" baseline="0" dirty="0"/>
                        <a:t> </a:t>
                      </a:r>
                    </a:p>
                    <a:p>
                      <a:pPr algn="l"/>
                      <a:r>
                        <a:rPr lang="en-US" altLang="zh-CN" sz="1400" baseline="0" dirty="0">
                          <a:sym typeface="Wingdings" panose="05000000000000000000" pitchFamily="2" charset="2"/>
                        </a:rPr>
                        <a:t>    A op B</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a:lnSpc>
                          <a:spcPct val="100000"/>
                        </a:lnSpc>
                        <a:spcBef>
                          <a:spcPts val="0"/>
                        </a:spcBef>
                        <a:buNone/>
                      </a:pPr>
                      <a:r>
                        <a:rPr lang="en-US" altLang="zh-CN" sz="1400" dirty="0">
                          <a:sym typeface="Wingdings" panose="05000000000000000000" pitchFamily="2" charset="2"/>
                        </a:rPr>
                        <a:t>   </a:t>
                      </a:r>
                      <a:r>
                        <a:rPr lang="en-US" altLang="zh-CN" sz="1400" dirty="0" err="1">
                          <a:sym typeface="Wingdings" panose="05000000000000000000" pitchFamily="2" charset="2"/>
                        </a:rPr>
                        <a:t>ALUOut</a:t>
                      </a:r>
                      <a:r>
                        <a:rPr lang="en-US" altLang="zh-CN" sz="1400" dirty="0">
                          <a:sym typeface="Wingdings" panose="05000000000000000000" pitchFamily="2" charset="2"/>
                        </a:rPr>
                        <a:t>    A + </a:t>
                      </a:r>
                    </a:p>
                    <a:p>
                      <a:pPr>
                        <a:lnSpc>
                          <a:spcPct val="100000"/>
                        </a:lnSpc>
                        <a:spcBef>
                          <a:spcPts val="0"/>
                        </a:spcBef>
                        <a:buNone/>
                      </a:pPr>
                      <a:r>
                        <a:rPr lang="en-US" altLang="zh-CN" sz="1400" dirty="0">
                          <a:sym typeface="Wingdings" panose="05000000000000000000" pitchFamily="2" charset="2"/>
                        </a:rPr>
                        <a:t>           </a:t>
                      </a:r>
                      <a:r>
                        <a:rPr lang="en-US" altLang="zh-CN" sz="1400" dirty="0" err="1">
                          <a:sym typeface="Wingdings" panose="05000000000000000000" pitchFamily="2" charset="2"/>
                        </a:rPr>
                        <a:t>Signext</a:t>
                      </a:r>
                      <a:r>
                        <a:rPr lang="en-US" altLang="zh-CN" sz="1400" dirty="0">
                          <a:sym typeface="Wingdings" panose="05000000000000000000" pitchFamily="2" charset="2"/>
                        </a:rPr>
                        <a:t>(IR[15:0])</a:t>
                      </a:r>
                      <a:endParaRPr lang="zh-CN" altLang="en-US" sz="1400" dirty="0">
                        <a:solidFill>
                          <a:schemeClr val="accent2"/>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p>
                  </a:txBody>
                  <a:tcPr/>
                </a:tc>
                <a:tc>
                  <a:txBody>
                    <a:bodyPr/>
                    <a:lstStyle/>
                    <a:p>
                      <a:pPr algn="l"/>
                      <a:r>
                        <a:rPr lang="en-US" altLang="zh-CN" sz="1400" dirty="0"/>
                        <a:t>If</a:t>
                      </a:r>
                      <a:r>
                        <a:rPr lang="en-US" altLang="zh-CN" sz="1400" baseline="0" dirty="0"/>
                        <a:t> (A-B==0) then</a:t>
                      </a:r>
                    </a:p>
                    <a:p>
                      <a:pPr algn="l"/>
                      <a:r>
                        <a:rPr lang="en-US" altLang="zh-CN" sz="1400" baseline="0" dirty="0"/>
                        <a:t>  PC </a:t>
                      </a:r>
                      <a:r>
                        <a:rPr lang="en-US" altLang="zh-CN" sz="1400" baseline="0" dirty="0">
                          <a:sym typeface="Wingdings" panose="05000000000000000000" pitchFamily="2" charset="2"/>
                        </a:rPr>
                        <a:t> </a:t>
                      </a:r>
                      <a:r>
                        <a:rPr lang="en-US" altLang="zh-CN" sz="1400" baseline="0" dirty="0" err="1">
                          <a:sym typeface="Wingdings" panose="05000000000000000000" pitchFamily="2" charset="2"/>
                        </a:rPr>
                        <a:t>ALUout</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0"/>
                        </a:spcBef>
                        <a:buNone/>
                      </a:pPr>
                      <a:r>
                        <a:rPr lang="en-US" altLang="zh-CN" sz="1400" dirty="0"/>
                        <a:t>PC </a:t>
                      </a:r>
                      <a:r>
                        <a:rPr lang="en-US" altLang="zh-CN" sz="1400" dirty="0">
                          <a:sym typeface="Wingdings" panose="05000000000000000000" pitchFamily="2" charset="2"/>
                        </a:rPr>
                        <a:t> PC[31:28] </a:t>
                      </a:r>
                    </a:p>
                    <a:p>
                      <a:pPr>
                        <a:lnSpc>
                          <a:spcPct val="100000"/>
                        </a:lnSpc>
                        <a:spcBef>
                          <a:spcPts val="0"/>
                        </a:spcBef>
                        <a:buNone/>
                      </a:pPr>
                      <a:r>
                        <a:rPr lang="en-US" altLang="zh-CN" sz="1400" dirty="0">
                          <a:solidFill>
                            <a:srgbClr val="FF0000"/>
                          </a:solidFill>
                          <a:sym typeface="Wingdings" panose="05000000000000000000" pitchFamily="2" charset="2"/>
                        </a:rPr>
                        <a:t>    || </a:t>
                      </a:r>
                      <a:r>
                        <a:rPr lang="en-US" altLang="zh-CN" sz="1400" dirty="0">
                          <a:sym typeface="Wingdings" panose="05000000000000000000" pitchFamily="2" charset="2"/>
                        </a:rPr>
                        <a:t>IR[25:0]&lt;&lt;2</a:t>
                      </a:r>
                      <a:endParaRPr lang="zh-CN" altLang="en-US" sz="1400" b="0" i="1" dirty="0">
                        <a:solidFill>
                          <a:schemeClr val="accent2"/>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0000"/>
                        </a:lnSpc>
                        <a:spcBef>
                          <a:spcPts val="0"/>
                        </a:spcBef>
                        <a:buNone/>
                      </a:pPr>
                      <a:r>
                        <a:rPr lang="en-US" altLang="zh-CN" sz="1400" b="0" i="1" dirty="0">
                          <a:solidFill>
                            <a:srgbClr val="FF0000"/>
                          </a:solidFill>
                        </a:rPr>
                        <a:t>100ps</a:t>
                      </a:r>
                      <a:endParaRPr lang="zh-CN" altLang="en-US" sz="1400" b="0" i="1"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631825">
                <a:tc>
                  <a:txBody>
                    <a:bodyPr/>
                    <a:lstStyle/>
                    <a:p>
                      <a:pPr algn="ctr"/>
                      <a:r>
                        <a:rPr lang="en-US" altLang="zh-CN" sz="1400" dirty="0"/>
                        <a:t>R</a:t>
                      </a:r>
                      <a:r>
                        <a:rPr lang="zh-CN" altLang="en-US" sz="1400" dirty="0"/>
                        <a:t>型完成</a:t>
                      </a:r>
                      <a:r>
                        <a:rPr lang="en-US" altLang="zh-CN" sz="1400" dirty="0"/>
                        <a:t>/</a:t>
                      </a:r>
                      <a:r>
                        <a:rPr lang="zh-CN" altLang="en-US" sz="1400" dirty="0"/>
                        <a:t>访问内存</a:t>
                      </a:r>
                      <a:endParaRPr lang="zh-CN" altLang="en-US" sz="1400" b="1" dirty="0">
                        <a:solidFill>
                          <a:srgbClr val="C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400" dirty="0"/>
                        <a:t>R[IR[15:11]] </a:t>
                      </a:r>
                      <a:r>
                        <a:rPr lang="en-US" altLang="zh-CN" sz="1400" dirty="0">
                          <a:sym typeface="Wingdings" panose="05000000000000000000" pitchFamily="2" charset="2"/>
                        </a:rPr>
                        <a:t> </a:t>
                      </a:r>
                      <a:r>
                        <a:rPr lang="en-US" altLang="zh-CN" sz="1400" dirty="0" err="1">
                          <a:sym typeface="Wingdings" panose="05000000000000000000" pitchFamily="2" charset="2"/>
                        </a:rPr>
                        <a:t>ALUOut</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altLang="zh-CN" sz="1400" dirty="0">
                          <a:sym typeface="Wingdings" panose="05000000000000000000" pitchFamily="2" charset="2"/>
                        </a:rPr>
                        <a:t>DR   M[</a:t>
                      </a:r>
                      <a:r>
                        <a:rPr lang="en-US" altLang="zh-CN" sz="1400" dirty="0" err="1">
                          <a:sym typeface="Wingdings" panose="05000000000000000000" pitchFamily="2" charset="2"/>
                        </a:rPr>
                        <a:t>ALUOut</a:t>
                      </a:r>
                      <a:r>
                        <a:rPr lang="en-US" altLang="zh-CN" sz="1400" dirty="0">
                          <a:sym typeface="Wingdings" panose="05000000000000000000" pitchFamily="2" charset="2"/>
                        </a:rPr>
                        <a:t>]</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0"/>
                        </a:spcBef>
                        <a:buNone/>
                      </a:pPr>
                      <a:r>
                        <a:rPr lang="en-US" altLang="zh-CN" sz="1400" dirty="0">
                          <a:sym typeface="Wingdings" panose="05000000000000000000" pitchFamily="2" charset="2"/>
                        </a:rPr>
                        <a:t>M[</a:t>
                      </a:r>
                      <a:r>
                        <a:rPr lang="en-US" altLang="zh-CN" sz="1400" dirty="0" err="1">
                          <a:sym typeface="Wingdings" panose="05000000000000000000" pitchFamily="2" charset="2"/>
                        </a:rPr>
                        <a:t>ALUOut</a:t>
                      </a:r>
                      <a:r>
                        <a:rPr lang="en-US" altLang="zh-CN" sz="1400" dirty="0">
                          <a:sym typeface="Wingdings" panose="05000000000000000000" pitchFamily="2" charset="2"/>
                        </a:rPr>
                        <a:t>]</a:t>
                      </a:r>
                    </a:p>
                    <a:p>
                      <a:pPr>
                        <a:lnSpc>
                          <a:spcPct val="100000"/>
                        </a:lnSpc>
                        <a:spcBef>
                          <a:spcPts val="0"/>
                        </a:spcBef>
                        <a:buNone/>
                      </a:pPr>
                      <a:r>
                        <a:rPr lang="en-US" altLang="zh-CN" sz="1400" dirty="0">
                          <a:sym typeface="Wingdings" panose="05000000000000000000" pitchFamily="2" charset="2"/>
                        </a:rPr>
                        <a:t>      B</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lnSpc>
                          <a:spcPct val="100000"/>
                        </a:lnSpc>
                        <a:spcBef>
                          <a:spcPts val="0"/>
                        </a:spcBef>
                        <a:buNone/>
                      </a:pPr>
                      <a:r>
                        <a:rPr lang="en-US" altLang="zh-CN" sz="1400" b="0" i="1" kern="1200" dirty="0">
                          <a:solidFill>
                            <a:srgbClr val="FF0000"/>
                          </a:solidFill>
                          <a:latin typeface="+mn-lt"/>
                          <a:ea typeface="+mn-ea"/>
                          <a:cs typeface="+mn-cs"/>
                        </a:rPr>
                        <a:t>200ps</a:t>
                      </a:r>
                      <a:endParaRPr lang="zh-CN" altLang="en-US" sz="1400" b="0" i="1" kern="1200" dirty="0">
                        <a:solidFill>
                          <a:srgbClr val="FF0000"/>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731520">
                <a:tc>
                  <a:txBody>
                    <a:bodyPr/>
                    <a:lstStyle/>
                    <a:p>
                      <a:pPr algn="ctr"/>
                      <a:r>
                        <a:rPr lang="zh-CN" altLang="en-US" sz="1400" dirty="0"/>
                        <a:t>写寄</a:t>
                      </a:r>
                      <a:endParaRPr lang="en-US" altLang="zh-CN" sz="1400" dirty="0"/>
                    </a:p>
                    <a:p>
                      <a:pPr algn="ctr"/>
                      <a:r>
                        <a:rPr lang="zh-CN" altLang="en-US" sz="1400" dirty="0"/>
                        <a:t>存器</a:t>
                      </a:r>
                      <a:endParaRPr lang="zh-CN" altLang="en-US" sz="1400" b="1" dirty="0">
                        <a:solidFill>
                          <a:srgbClr val="C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CN"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00000"/>
                        </a:lnSpc>
                        <a:spcBef>
                          <a:spcPts val="0"/>
                        </a:spcBef>
                        <a:buNone/>
                      </a:pPr>
                      <a:r>
                        <a:rPr lang="en-US" altLang="zh-CN" sz="1400" dirty="0">
                          <a:sym typeface="Wingdings" panose="05000000000000000000" pitchFamily="2" charset="2"/>
                        </a:rPr>
                        <a:t>R[IR[20:16]]</a:t>
                      </a:r>
                    </a:p>
                    <a:p>
                      <a:pPr algn="l">
                        <a:lnSpc>
                          <a:spcPct val="100000"/>
                        </a:lnSpc>
                        <a:spcBef>
                          <a:spcPts val="0"/>
                        </a:spcBef>
                        <a:buNone/>
                      </a:pPr>
                      <a:r>
                        <a:rPr lang="en-US" altLang="zh-CN" sz="1400" dirty="0">
                          <a:sym typeface="Wingdings" panose="05000000000000000000" pitchFamily="2" charset="2"/>
                        </a:rPr>
                        <a:t>     DR</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lnSpc>
                          <a:spcPct val="100000"/>
                        </a:lnSpc>
                        <a:spcBef>
                          <a:spcPts val="0"/>
                        </a:spcBef>
                        <a:buNone/>
                      </a:pPr>
                      <a:r>
                        <a:rPr lang="en-US" altLang="zh-CN" sz="1400" b="0" i="1" kern="1200" dirty="0">
                          <a:solidFill>
                            <a:srgbClr val="FF0000"/>
                          </a:solidFill>
                          <a:latin typeface="+mn-lt"/>
                          <a:ea typeface="+mn-ea"/>
                          <a:cs typeface="+mn-cs"/>
                        </a:rPr>
                        <a:t>50ps</a:t>
                      </a:r>
                      <a:endParaRPr lang="zh-CN" altLang="en-US" sz="1400" b="0" i="1" kern="1200" dirty="0">
                        <a:solidFill>
                          <a:srgbClr val="FF0000"/>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
        <p:nvSpPr>
          <p:cNvPr id="2" name="文本框 1"/>
          <p:cNvSpPr txBox="1"/>
          <p:nvPr/>
        </p:nvSpPr>
        <p:spPr>
          <a:xfrm>
            <a:off x="4295800" y="2623323"/>
            <a:ext cx="3600400" cy="326390"/>
          </a:xfrm>
          <a:prstGeom prst="rect">
            <a:avLst/>
          </a:prstGeom>
          <a:noFill/>
        </p:spPr>
        <p:txBody>
          <a:bodyPr wrap="square" rtlCol="0">
            <a:spAutoFit/>
          </a:bodyPr>
          <a:lstStyle/>
          <a:p>
            <a:pPr algn="ctr" eaLnBrk="0" fontAlgn="base" hangingPunct="0">
              <a:lnSpc>
                <a:spcPct val="85000"/>
              </a:lnSpc>
              <a:spcBef>
                <a:spcPct val="40000"/>
              </a:spcBef>
              <a:spcAft>
                <a:spcPct val="0"/>
              </a:spcAft>
              <a:buClr>
                <a:srgbClr val="001ADC"/>
              </a:buClr>
              <a:buSzPct val="100000"/>
              <a:buFont typeface="Wingdings" panose="05000000000000000000" pitchFamily="2" charset="2"/>
              <a:buNone/>
            </a:pPr>
            <a:r>
              <a:rPr lang="zh-CN" altLang="en-US" dirty="0">
                <a:solidFill>
                  <a:srgbClr val="000000"/>
                </a:solidFill>
              </a:rPr>
              <a:t>各类指令执行时间</a:t>
            </a: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6114" name="Rectangle 2"/>
          <p:cNvSpPr>
            <a:spLocks noGrp="1" noChangeArrowheads="1"/>
          </p:cNvSpPr>
          <p:nvPr>
            <p:ph type="title" idx="4294967295"/>
          </p:nvPr>
        </p:nvSpPr>
        <p:spPr>
          <a:xfrm>
            <a:off x="0" y="323850"/>
            <a:ext cx="7010400" cy="371475"/>
          </a:xfrm>
        </p:spPr>
        <p:txBody>
          <a:bodyPr/>
          <a:lstStyle/>
          <a:p>
            <a:r>
              <a:rPr lang="zh-CN" altLang="en-US" dirty="0">
                <a:solidFill>
                  <a:schemeClr val="accent1"/>
                </a:solidFill>
              </a:rPr>
              <a:t>重新排列代码以避免流水线阻塞</a:t>
            </a:r>
          </a:p>
        </p:txBody>
      </p:sp>
      <p:sp>
        <p:nvSpPr>
          <p:cNvPr id="346115" name="Rectangle 3"/>
          <p:cNvSpPr>
            <a:spLocks noGrp="1" noChangeArrowheads="1"/>
          </p:cNvSpPr>
          <p:nvPr>
            <p:ph idx="4294967295"/>
          </p:nvPr>
        </p:nvSpPr>
        <p:spPr>
          <a:xfrm>
            <a:off x="81280" y="891540"/>
            <a:ext cx="8229600" cy="982345"/>
          </a:xfrm>
        </p:spPr>
        <p:txBody>
          <a:bodyPr>
            <a:normAutofit lnSpcReduction="10000"/>
          </a:bodyPr>
          <a:lstStyle/>
          <a:p>
            <a:r>
              <a:rPr lang="zh-CN" altLang="en-US" dirty="0"/>
              <a:t>重新排列代码，防止在下个指令中使用装载结果。</a:t>
            </a:r>
            <a:endParaRPr lang="en-US" dirty="0"/>
          </a:p>
          <a:p>
            <a:r>
              <a:rPr lang="zh-CN" altLang="en-US" sz="3000" dirty="0">
                <a:latin typeface="Courier New" panose="02070309020205020404" pitchFamily="49" charset="0"/>
                <a:cs typeface="Courier New" panose="02070309020205020404" pitchFamily="49" charset="0"/>
              </a:rPr>
              <a:t>考虑如下代码 </a:t>
            </a:r>
            <a:r>
              <a:rPr lang="en-US" sz="3000" dirty="0">
                <a:latin typeface="Courier New" panose="02070309020205020404" pitchFamily="49" charset="0"/>
                <a:cs typeface="Courier New" panose="02070309020205020404" pitchFamily="49" charset="0"/>
              </a:rPr>
              <a:t>A=B+E; C=B+F;</a:t>
            </a:r>
            <a:endParaRPr lang="en-AU" sz="3000" dirty="0">
              <a:latin typeface="Courier New" panose="02070309020205020404" pitchFamily="49" charset="0"/>
              <a:cs typeface="Courier New" panose="02070309020205020404" pitchFamily="49" charset="0"/>
            </a:endParaRPr>
          </a:p>
        </p:txBody>
      </p:sp>
      <p:sp>
        <p:nvSpPr>
          <p:cNvPr id="346116" name="Text Box 4"/>
          <p:cNvSpPr txBox="1">
            <a:spLocks noChangeArrowheads="1"/>
          </p:cNvSpPr>
          <p:nvPr/>
        </p:nvSpPr>
        <p:spPr bwMode="auto">
          <a:xfrm>
            <a:off x="2591435" y="2351249"/>
            <a:ext cx="2792730" cy="2614930"/>
          </a:xfrm>
          <a:prstGeom prst="rect">
            <a:avLst/>
          </a:prstGeom>
          <a:solidFill>
            <a:srgbClr val="F2F2F2"/>
          </a:solidFill>
          <a:ln w="9525">
            <a:noFill/>
            <a:miter lim="800000"/>
          </a:ln>
          <a:effectLst/>
        </p:spPr>
        <p:txBody>
          <a:bodyPr wrap="none">
            <a:spAutoFit/>
          </a:bodyPr>
          <a:lstStyle/>
          <a:p>
            <a:pPr indent="0" algn="l" defTabSz="628650">
              <a:spcBef>
                <a:spcPct val="20000"/>
              </a:spcBef>
              <a:buNone/>
            </a:pPr>
            <a:r>
              <a:rPr lang="en-US" sz="2000" b="1" dirty="0">
                <a:latin typeface="Courier New" panose="02070309020205020404" pitchFamily="49" charset="0"/>
                <a:cs typeface="Courier New" panose="02070309020205020404" pitchFamily="49" charset="0"/>
              </a:rPr>
              <a:t># Method 1:</a:t>
            </a:r>
          </a:p>
          <a:p>
            <a:pPr indent="0" algn="l" defTabSz="628650">
              <a:spcBef>
                <a:spcPct val="20000"/>
              </a:spcBef>
              <a:buNone/>
            </a:pPr>
            <a:r>
              <a:rPr lang="en-US" sz="2000" dirty="0" err="1">
                <a:latin typeface="Courier New" panose="02070309020205020404" pitchFamily="49" charset="0"/>
                <a:cs typeface="Courier New" panose="02070309020205020404" pitchFamily="49" charset="0"/>
              </a:rPr>
              <a:t>lw</a:t>
            </a:r>
            <a:r>
              <a:rPr lang="en-US" sz="2000" dirty="0">
                <a:latin typeface="Courier New" panose="02070309020205020404" pitchFamily="49" charset="0"/>
                <a:cs typeface="Courier New" panose="02070309020205020404" pitchFamily="49" charset="0"/>
              </a:rPr>
              <a:t>	$t1, 0($t0)</a:t>
            </a:r>
          </a:p>
          <a:p>
            <a:pPr indent="0" algn="l" defTabSz="628650">
              <a:spcBef>
                <a:spcPct val="20000"/>
              </a:spcBef>
              <a:buNone/>
            </a:pPr>
            <a:r>
              <a:rPr lang="en-US" sz="2000" dirty="0" err="1">
                <a:latin typeface="Courier New" panose="02070309020205020404" pitchFamily="49" charset="0"/>
                <a:cs typeface="Courier New" panose="02070309020205020404" pitchFamily="49" charset="0"/>
              </a:rPr>
              <a:t>lw</a:t>
            </a:r>
            <a:r>
              <a:rPr lang="en-US" sz="2000" dirty="0">
                <a:latin typeface="Courier New" panose="02070309020205020404" pitchFamily="49" charset="0"/>
                <a:cs typeface="Courier New" panose="02070309020205020404" pitchFamily="49" charset="0"/>
              </a:rPr>
              <a:t>	$t2, 4($t0)</a:t>
            </a:r>
          </a:p>
          <a:p>
            <a:pPr indent="0" algn="l" defTabSz="628650">
              <a:spcBef>
                <a:spcPct val="20000"/>
              </a:spcBef>
              <a:buNone/>
            </a:pPr>
            <a:r>
              <a:rPr lang="en-US" sz="2000" dirty="0">
                <a:latin typeface="Courier New" panose="02070309020205020404" pitchFamily="49" charset="0"/>
                <a:cs typeface="Courier New" panose="02070309020205020404" pitchFamily="49" charset="0"/>
              </a:rPr>
              <a:t>add	$t3, $t1, $t2</a:t>
            </a:r>
          </a:p>
          <a:p>
            <a:pPr indent="0" algn="l" defTabSz="628650">
              <a:spcBef>
                <a:spcPct val="20000"/>
              </a:spcBef>
              <a:buNone/>
            </a:pPr>
            <a:r>
              <a:rPr lang="en-US" sz="2000" dirty="0" err="1">
                <a:latin typeface="Courier New" panose="02070309020205020404" pitchFamily="49" charset="0"/>
                <a:cs typeface="Courier New" panose="02070309020205020404" pitchFamily="49" charset="0"/>
              </a:rPr>
              <a:t>sw</a:t>
            </a:r>
            <a:r>
              <a:rPr lang="en-US" sz="2000" dirty="0">
                <a:latin typeface="Courier New" panose="02070309020205020404" pitchFamily="49" charset="0"/>
                <a:cs typeface="Courier New" panose="02070309020205020404" pitchFamily="49" charset="0"/>
              </a:rPr>
              <a:t>	$t3, 12($t0)</a:t>
            </a:r>
          </a:p>
          <a:p>
            <a:pPr indent="0" algn="l" defTabSz="628650">
              <a:spcBef>
                <a:spcPct val="20000"/>
              </a:spcBef>
              <a:buNone/>
            </a:pPr>
            <a:r>
              <a:rPr lang="en-US" sz="2000" dirty="0" err="1">
                <a:latin typeface="Courier New" panose="02070309020205020404" pitchFamily="49" charset="0"/>
                <a:cs typeface="Courier New" panose="02070309020205020404" pitchFamily="49" charset="0"/>
              </a:rPr>
              <a:t>lw</a:t>
            </a:r>
            <a:r>
              <a:rPr lang="en-US" sz="2000" dirty="0">
                <a:latin typeface="Courier New" panose="02070309020205020404" pitchFamily="49" charset="0"/>
                <a:cs typeface="Courier New" panose="02070309020205020404" pitchFamily="49" charset="0"/>
              </a:rPr>
              <a:t>	$t4, 8($t0)</a:t>
            </a:r>
          </a:p>
          <a:p>
            <a:pPr indent="0" algn="l" defTabSz="628650">
              <a:spcBef>
                <a:spcPct val="20000"/>
              </a:spcBef>
              <a:buNone/>
            </a:pPr>
            <a:r>
              <a:rPr lang="en-US" sz="2000" dirty="0">
                <a:latin typeface="Courier New" panose="02070309020205020404" pitchFamily="49" charset="0"/>
                <a:cs typeface="Courier New" panose="02070309020205020404" pitchFamily="49" charset="0"/>
              </a:rPr>
              <a:t>add	$t5, $t1, $t4</a:t>
            </a:r>
          </a:p>
          <a:p>
            <a:pPr indent="0" algn="l" defTabSz="628650">
              <a:spcBef>
                <a:spcPct val="20000"/>
              </a:spcBef>
              <a:buNone/>
            </a:pPr>
            <a:r>
              <a:rPr lang="en-US" sz="2000" dirty="0" err="1">
                <a:latin typeface="Courier New" panose="02070309020205020404" pitchFamily="49" charset="0"/>
                <a:cs typeface="Courier New" panose="02070309020205020404" pitchFamily="49" charset="0"/>
              </a:rPr>
              <a:t>sw</a:t>
            </a:r>
            <a:r>
              <a:rPr lang="en-US" sz="2000" dirty="0">
                <a:latin typeface="Courier New" panose="02070309020205020404" pitchFamily="49" charset="0"/>
                <a:cs typeface="Courier New" panose="02070309020205020404" pitchFamily="49" charset="0"/>
              </a:rPr>
              <a:t>	$t5, 16($t0)</a:t>
            </a:r>
            <a:endParaRPr lang="en-AU" sz="2000" dirty="0">
              <a:latin typeface="Courier New" panose="02070309020205020404" pitchFamily="49" charset="0"/>
              <a:cs typeface="Courier New" panose="02070309020205020404" pitchFamily="49" charset="0"/>
            </a:endParaRPr>
          </a:p>
        </p:txBody>
      </p:sp>
      <p:sp>
        <p:nvSpPr>
          <p:cNvPr id="346119" name="Text Box 7"/>
          <p:cNvSpPr txBox="1">
            <a:spLocks noChangeArrowheads="1"/>
          </p:cNvSpPr>
          <p:nvPr/>
        </p:nvSpPr>
        <p:spPr bwMode="auto">
          <a:xfrm>
            <a:off x="6431915" y="2303939"/>
            <a:ext cx="2792730" cy="2614930"/>
          </a:xfrm>
          <a:prstGeom prst="rect">
            <a:avLst/>
          </a:prstGeom>
          <a:solidFill>
            <a:schemeClr val="bg1">
              <a:lumMod val="95000"/>
            </a:schemeClr>
          </a:solidFill>
          <a:ln w="9525">
            <a:noFill/>
            <a:miter lim="800000"/>
          </a:ln>
          <a:effectLst/>
        </p:spPr>
        <p:txBody>
          <a:bodyPr wrap="none">
            <a:spAutoFit/>
          </a:bodyPr>
          <a:lstStyle/>
          <a:p>
            <a:pPr indent="0" algn="l" defTabSz="628650">
              <a:spcBef>
                <a:spcPct val="20000"/>
              </a:spcBef>
              <a:buNone/>
            </a:pPr>
            <a:r>
              <a:rPr lang="en-US" sz="2000" b="1" dirty="0">
                <a:latin typeface="Courier New" panose="02070309020205020404" pitchFamily="49" charset="0"/>
                <a:cs typeface="Courier New" panose="02070309020205020404" pitchFamily="49" charset="0"/>
              </a:rPr>
              <a:t># Method 2:</a:t>
            </a:r>
          </a:p>
          <a:p>
            <a:pPr indent="0" algn="l" defTabSz="628650">
              <a:spcBef>
                <a:spcPct val="20000"/>
              </a:spcBef>
              <a:buNone/>
            </a:pPr>
            <a:r>
              <a:rPr lang="en-US" sz="2000" dirty="0" err="1">
                <a:latin typeface="Courier New" panose="02070309020205020404" pitchFamily="49" charset="0"/>
                <a:cs typeface="Courier New" panose="02070309020205020404" pitchFamily="49" charset="0"/>
              </a:rPr>
              <a:t>lw</a:t>
            </a:r>
            <a:r>
              <a:rPr lang="en-US" sz="2000" dirty="0">
                <a:latin typeface="Courier New" panose="02070309020205020404" pitchFamily="49" charset="0"/>
                <a:cs typeface="Courier New" panose="02070309020205020404" pitchFamily="49" charset="0"/>
              </a:rPr>
              <a:t>	$t1, 0($t0)</a:t>
            </a:r>
          </a:p>
          <a:p>
            <a:pPr indent="0" algn="l" defTabSz="628650">
              <a:spcBef>
                <a:spcPct val="20000"/>
              </a:spcBef>
              <a:buNone/>
            </a:pPr>
            <a:r>
              <a:rPr lang="en-US" sz="2000" dirty="0" err="1">
                <a:latin typeface="Courier New" panose="02070309020205020404" pitchFamily="49" charset="0"/>
                <a:cs typeface="Courier New" panose="02070309020205020404" pitchFamily="49" charset="0"/>
              </a:rPr>
              <a:t>lw</a:t>
            </a:r>
            <a:r>
              <a:rPr lang="en-US" sz="2000" dirty="0">
                <a:latin typeface="Courier New" panose="02070309020205020404" pitchFamily="49" charset="0"/>
                <a:cs typeface="Courier New" panose="02070309020205020404" pitchFamily="49" charset="0"/>
              </a:rPr>
              <a:t>	$t2, 4($t0)</a:t>
            </a:r>
          </a:p>
          <a:p>
            <a:pPr indent="0" algn="l" defTabSz="628650">
              <a:spcBef>
                <a:spcPct val="20000"/>
              </a:spcBef>
              <a:buNone/>
            </a:pPr>
            <a:r>
              <a:rPr lang="en-US" sz="2000" dirty="0" err="1">
                <a:latin typeface="Courier New" panose="02070309020205020404" pitchFamily="49" charset="0"/>
                <a:cs typeface="Courier New" panose="02070309020205020404" pitchFamily="49" charset="0"/>
              </a:rPr>
              <a:t>lw</a:t>
            </a:r>
            <a:r>
              <a:rPr lang="en-US" sz="2000" dirty="0">
                <a:latin typeface="Courier New" panose="02070309020205020404" pitchFamily="49" charset="0"/>
                <a:cs typeface="Courier New" panose="02070309020205020404" pitchFamily="49" charset="0"/>
              </a:rPr>
              <a:t>	$t4, 8($t0)</a:t>
            </a:r>
          </a:p>
          <a:p>
            <a:pPr indent="0" algn="l" defTabSz="628650">
              <a:spcBef>
                <a:spcPct val="20000"/>
              </a:spcBef>
              <a:buNone/>
            </a:pPr>
            <a:r>
              <a:rPr lang="en-US" sz="2000" dirty="0">
                <a:latin typeface="Courier New" panose="02070309020205020404" pitchFamily="49" charset="0"/>
                <a:cs typeface="Courier New" panose="02070309020205020404" pitchFamily="49" charset="0"/>
              </a:rPr>
              <a:t>add	$t3, $t1, $t2</a:t>
            </a:r>
          </a:p>
          <a:p>
            <a:pPr indent="0" algn="l" defTabSz="628650">
              <a:spcBef>
                <a:spcPct val="20000"/>
              </a:spcBef>
              <a:buNone/>
            </a:pPr>
            <a:r>
              <a:rPr lang="en-US" sz="2000" dirty="0" err="1">
                <a:latin typeface="Courier New" panose="02070309020205020404" pitchFamily="49" charset="0"/>
                <a:cs typeface="Courier New" panose="02070309020205020404" pitchFamily="49" charset="0"/>
              </a:rPr>
              <a:t>sw</a:t>
            </a:r>
            <a:r>
              <a:rPr lang="en-US" sz="2000" dirty="0">
                <a:latin typeface="Courier New" panose="02070309020205020404" pitchFamily="49" charset="0"/>
                <a:cs typeface="Courier New" panose="02070309020205020404" pitchFamily="49" charset="0"/>
              </a:rPr>
              <a:t>	$t3, 12($t0)</a:t>
            </a:r>
          </a:p>
          <a:p>
            <a:pPr indent="0" algn="l" defTabSz="628650">
              <a:spcBef>
                <a:spcPct val="20000"/>
              </a:spcBef>
              <a:buNone/>
            </a:pPr>
            <a:r>
              <a:rPr lang="en-US" sz="2000" dirty="0">
                <a:latin typeface="Courier New" panose="02070309020205020404" pitchFamily="49" charset="0"/>
                <a:cs typeface="Courier New" panose="02070309020205020404" pitchFamily="49" charset="0"/>
              </a:rPr>
              <a:t>add	$t5, $t1, $t4</a:t>
            </a:r>
          </a:p>
          <a:p>
            <a:pPr indent="0" algn="l" defTabSz="628650">
              <a:spcBef>
                <a:spcPct val="20000"/>
              </a:spcBef>
              <a:buNone/>
            </a:pPr>
            <a:r>
              <a:rPr lang="en-US" sz="2000" dirty="0" err="1">
                <a:latin typeface="Courier New" panose="02070309020205020404" pitchFamily="49" charset="0"/>
                <a:cs typeface="Courier New" panose="02070309020205020404" pitchFamily="49" charset="0"/>
              </a:rPr>
              <a:t>sw</a:t>
            </a:r>
            <a:r>
              <a:rPr lang="en-US" sz="2000" dirty="0">
                <a:latin typeface="Courier New" panose="02070309020205020404" pitchFamily="49" charset="0"/>
                <a:cs typeface="Courier New" panose="02070309020205020404" pitchFamily="49" charset="0"/>
              </a:rPr>
              <a:t>	$t5, 16($t0)</a:t>
            </a:r>
            <a:endParaRPr lang="en-AU" sz="2000" dirty="0">
              <a:latin typeface="Courier New" panose="02070309020205020404" pitchFamily="49" charset="0"/>
              <a:cs typeface="Courier New" panose="02070309020205020404" pitchFamily="49" charset="0"/>
            </a:endParaRPr>
          </a:p>
        </p:txBody>
      </p:sp>
      <p:sp>
        <p:nvSpPr>
          <p:cNvPr id="346120" name="Line 8"/>
          <p:cNvSpPr>
            <a:spLocks noChangeShapeType="1"/>
          </p:cNvSpPr>
          <p:nvPr/>
        </p:nvSpPr>
        <p:spPr bwMode="auto">
          <a:xfrm flipV="1">
            <a:off x="5411439" y="3593498"/>
            <a:ext cx="1020476" cy="769429"/>
          </a:xfrm>
          <a:prstGeom prst="line">
            <a:avLst/>
          </a:prstGeom>
          <a:noFill/>
          <a:ln w="28575">
            <a:solidFill>
              <a:schemeClr val="hlink"/>
            </a:solidFill>
            <a:round/>
            <a:tailEnd type="triangle" w="med" len="med"/>
          </a:ln>
          <a:effectLst/>
        </p:spPr>
        <p:txBody>
          <a:bodyPr/>
          <a:lstStyle/>
          <a:p>
            <a:endParaRPr lang="en-US"/>
          </a:p>
        </p:txBody>
      </p:sp>
      <p:grpSp>
        <p:nvGrpSpPr>
          <p:cNvPr id="5" name="Group 4"/>
          <p:cNvGrpSpPr/>
          <p:nvPr/>
        </p:nvGrpSpPr>
        <p:grpSpPr>
          <a:xfrm>
            <a:off x="3231515" y="3055337"/>
            <a:ext cx="2160588" cy="792162"/>
            <a:chOff x="2782792" y="3937024"/>
            <a:chExt cx="2160588" cy="792162"/>
          </a:xfrm>
        </p:grpSpPr>
        <p:sp>
          <p:nvSpPr>
            <p:cNvPr id="346121" name="Oval 9"/>
            <p:cNvSpPr>
              <a:spLocks noChangeArrowheads="1"/>
            </p:cNvSpPr>
            <p:nvPr/>
          </p:nvSpPr>
          <p:spPr bwMode="auto">
            <a:xfrm>
              <a:off x="2782792" y="3937024"/>
              <a:ext cx="647700" cy="431800"/>
            </a:xfrm>
            <a:prstGeom prst="ellipse">
              <a:avLst/>
            </a:prstGeom>
            <a:noFill/>
            <a:ln w="19050">
              <a:solidFill>
                <a:srgbClr val="FF0000"/>
              </a:solidFill>
              <a:round/>
            </a:ln>
            <a:effectLst/>
          </p:spPr>
          <p:txBody>
            <a:bodyPr wrap="none" anchor="ctr"/>
            <a:lstStyle/>
            <a:p>
              <a:endParaRPr lang="en-US"/>
            </a:p>
          </p:txBody>
        </p:sp>
        <p:sp>
          <p:nvSpPr>
            <p:cNvPr id="346122" name="Oval 10"/>
            <p:cNvSpPr>
              <a:spLocks noChangeArrowheads="1"/>
            </p:cNvSpPr>
            <p:nvPr/>
          </p:nvSpPr>
          <p:spPr bwMode="auto">
            <a:xfrm>
              <a:off x="4295680" y="4297386"/>
              <a:ext cx="647700" cy="431800"/>
            </a:xfrm>
            <a:prstGeom prst="ellipse">
              <a:avLst/>
            </a:prstGeom>
            <a:noFill/>
            <a:ln w="19050">
              <a:solidFill>
                <a:srgbClr val="FF0000"/>
              </a:solidFill>
              <a:round/>
            </a:ln>
            <a:effectLst/>
          </p:spPr>
          <p:txBody>
            <a:bodyPr wrap="none" anchor="ctr"/>
            <a:lstStyle/>
            <a:p>
              <a:endParaRPr lang="en-US"/>
            </a:p>
          </p:txBody>
        </p:sp>
        <p:sp>
          <p:nvSpPr>
            <p:cNvPr id="346129" name="Line 17"/>
            <p:cNvSpPr>
              <a:spLocks noChangeShapeType="1"/>
            </p:cNvSpPr>
            <p:nvPr/>
          </p:nvSpPr>
          <p:spPr bwMode="auto">
            <a:xfrm>
              <a:off x="3420967" y="4183086"/>
              <a:ext cx="879475" cy="292100"/>
            </a:xfrm>
            <a:prstGeom prst="line">
              <a:avLst/>
            </a:prstGeom>
            <a:noFill/>
            <a:ln w="19050">
              <a:solidFill>
                <a:srgbClr val="FF0000"/>
              </a:solidFill>
              <a:round/>
            </a:ln>
            <a:effectLst/>
          </p:spPr>
          <p:txBody>
            <a:bodyPr/>
            <a:lstStyle/>
            <a:p>
              <a:endParaRPr lang="en-US"/>
            </a:p>
          </p:txBody>
        </p:sp>
      </p:grpSp>
      <p:grpSp>
        <p:nvGrpSpPr>
          <p:cNvPr id="6" name="Group 5"/>
          <p:cNvGrpSpPr/>
          <p:nvPr/>
        </p:nvGrpSpPr>
        <p:grpSpPr>
          <a:xfrm>
            <a:off x="3231515" y="4161761"/>
            <a:ext cx="2160588" cy="792162"/>
            <a:chOff x="2793809" y="5027541"/>
            <a:chExt cx="2160588" cy="792162"/>
          </a:xfrm>
        </p:grpSpPr>
        <p:sp>
          <p:nvSpPr>
            <p:cNvPr id="346123" name="Oval 11"/>
            <p:cNvSpPr>
              <a:spLocks noChangeArrowheads="1"/>
            </p:cNvSpPr>
            <p:nvPr/>
          </p:nvSpPr>
          <p:spPr bwMode="auto">
            <a:xfrm>
              <a:off x="2793809" y="5027541"/>
              <a:ext cx="647700" cy="431800"/>
            </a:xfrm>
            <a:prstGeom prst="ellipse">
              <a:avLst/>
            </a:prstGeom>
            <a:noFill/>
            <a:ln w="19050">
              <a:solidFill>
                <a:srgbClr val="FF0000"/>
              </a:solidFill>
              <a:round/>
            </a:ln>
            <a:effectLst/>
          </p:spPr>
          <p:txBody>
            <a:bodyPr wrap="none" anchor="ctr"/>
            <a:lstStyle/>
            <a:p>
              <a:endParaRPr lang="en-US"/>
            </a:p>
          </p:txBody>
        </p:sp>
        <p:sp>
          <p:nvSpPr>
            <p:cNvPr id="346124" name="Oval 12"/>
            <p:cNvSpPr>
              <a:spLocks noChangeArrowheads="1"/>
            </p:cNvSpPr>
            <p:nvPr/>
          </p:nvSpPr>
          <p:spPr bwMode="auto">
            <a:xfrm>
              <a:off x="4306697" y="5387903"/>
              <a:ext cx="647700" cy="431800"/>
            </a:xfrm>
            <a:prstGeom prst="ellipse">
              <a:avLst/>
            </a:prstGeom>
            <a:noFill/>
            <a:ln w="19050">
              <a:solidFill>
                <a:srgbClr val="FF0000"/>
              </a:solidFill>
              <a:round/>
            </a:ln>
            <a:effectLst/>
          </p:spPr>
          <p:txBody>
            <a:bodyPr wrap="none" anchor="ctr"/>
            <a:lstStyle/>
            <a:p>
              <a:endParaRPr lang="en-US"/>
            </a:p>
          </p:txBody>
        </p:sp>
        <p:sp>
          <p:nvSpPr>
            <p:cNvPr id="346130" name="Line 18"/>
            <p:cNvSpPr>
              <a:spLocks noChangeShapeType="1"/>
            </p:cNvSpPr>
            <p:nvPr/>
          </p:nvSpPr>
          <p:spPr bwMode="auto">
            <a:xfrm>
              <a:off x="3422459" y="5292653"/>
              <a:ext cx="903288" cy="215900"/>
            </a:xfrm>
            <a:prstGeom prst="line">
              <a:avLst/>
            </a:prstGeom>
            <a:noFill/>
            <a:ln w="19050">
              <a:solidFill>
                <a:srgbClr val="FF0000"/>
              </a:solidFill>
              <a:round/>
            </a:ln>
            <a:effectLst/>
          </p:spPr>
          <p:txBody>
            <a:bodyPr/>
            <a:lstStyle/>
            <a:p>
              <a:endParaRPr lang="en-US"/>
            </a:p>
          </p:txBody>
        </p:sp>
      </p:grpSp>
      <p:grpSp>
        <p:nvGrpSpPr>
          <p:cNvPr id="16" name="Group 15"/>
          <p:cNvGrpSpPr/>
          <p:nvPr/>
        </p:nvGrpSpPr>
        <p:grpSpPr>
          <a:xfrm>
            <a:off x="7071995" y="3010059"/>
            <a:ext cx="2159000" cy="1150937"/>
            <a:chOff x="6084888" y="3573463"/>
            <a:chExt cx="2159000" cy="1150937"/>
          </a:xfrm>
        </p:grpSpPr>
        <p:sp>
          <p:nvSpPr>
            <p:cNvPr id="346125" name="Oval 13"/>
            <p:cNvSpPr>
              <a:spLocks noChangeArrowheads="1"/>
            </p:cNvSpPr>
            <p:nvPr/>
          </p:nvSpPr>
          <p:spPr bwMode="auto">
            <a:xfrm>
              <a:off x="6084888" y="3573463"/>
              <a:ext cx="647700" cy="431800"/>
            </a:xfrm>
            <a:prstGeom prst="ellipse">
              <a:avLst/>
            </a:prstGeom>
            <a:noFill/>
            <a:ln w="19050">
              <a:solidFill>
                <a:srgbClr val="FF0000"/>
              </a:solidFill>
              <a:round/>
            </a:ln>
            <a:effectLst/>
          </p:spPr>
          <p:txBody>
            <a:bodyPr wrap="none" anchor="ctr"/>
            <a:lstStyle/>
            <a:p>
              <a:endParaRPr lang="en-US"/>
            </a:p>
          </p:txBody>
        </p:sp>
        <p:sp>
          <p:nvSpPr>
            <p:cNvPr id="346126" name="Oval 14"/>
            <p:cNvSpPr>
              <a:spLocks noChangeArrowheads="1"/>
            </p:cNvSpPr>
            <p:nvPr/>
          </p:nvSpPr>
          <p:spPr bwMode="auto">
            <a:xfrm>
              <a:off x="7596188" y="4292600"/>
              <a:ext cx="647700" cy="431800"/>
            </a:xfrm>
            <a:prstGeom prst="ellipse">
              <a:avLst/>
            </a:prstGeom>
            <a:noFill/>
            <a:ln w="19050">
              <a:solidFill>
                <a:srgbClr val="FF0000"/>
              </a:solidFill>
              <a:round/>
            </a:ln>
            <a:effectLst/>
          </p:spPr>
          <p:txBody>
            <a:bodyPr wrap="none" anchor="ctr"/>
            <a:lstStyle/>
            <a:p>
              <a:endParaRPr lang="en-US"/>
            </a:p>
          </p:txBody>
        </p:sp>
        <p:sp>
          <p:nvSpPr>
            <p:cNvPr id="346131" name="Line 19"/>
            <p:cNvSpPr>
              <a:spLocks noChangeShapeType="1"/>
            </p:cNvSpPr>
            <p:nvPr/>
          </p:nvSpPr>
          <p:spPr bwMode="auto">
            <a:xfrm>
              <a:off x="6726238" y="3829050"/>
              <a:ext cx="895350" cy="608013"/>
            </a:xfrm>
            <a:prstGeom prst="line">
              <a:avLst/>
            </a:prstGeom>
            <a:noFill/>
            <a:ln w="19050">
              <a:solidFill>
                <a:srgbClr val="FF0000"/>
              </a:solidFill>
              <a:round/>
            </a:ln>
            <a:effectLst/>
          </p:spPr>
          <p:txBody>
            <a:bodyPr/>
            <a:lstStyle/>
            <a:p>
              <a:endParaRPr lang="en-US"/>
            </a:p>
          </p:txBody>
        </p:sp>
      </p:grpSp>
      <p:grpSp>
        <p:nvGrpSpPr>
          <p:cNvPr id="15" name="Group 14"/>
          <p:cNvGrpSpPr/>
          <p:nvPr/>
        </p:nvGrpSpPr>
        <p:grpSpPr>
          <a:xfrm>
            <a:off x="7071995" y="3375819"/>
            <a:ext cx="2159000" cy="1511300"/>
            <a:chOff x="6084888" y="3933825"/>
            <a:chExt cx="2159000" cy="1511300"/>
          </a:xfrm>
        </p:grpSpPr>
        <p:sp>
          <p:nvSpPr>
            <p:cNvPr id="346127" name="Oval 15"/>
            <p:cNvSpPr>
              <a:spLocks noChangeArrowheads="1"/>
            </p:cNvSpPr>
            <p:nvPr/>
          </p:nvSpPr>
          <p:spPr bwMode="auto">
            <a:xfrm>
              <a:off x="7596188" y="5013325"/>
              <a:ext cx="647700" cy="431800"/>
            </a:xfrm>
            <a:prstGeom prst="ellipse">
              <a:avLst/>
            </a:prstGeom>
            <a:noFill/>
            <a:ln w="19050">
              <a:solidFill>
                <a:srgbClr val="FF0000"/>
              </a:solidFill>
              <a:round/>
            </a:ln>
            <a:effectLst/>
          </p:spPr>
          <p:txBody>
            <a:bodyPr wrap="none" anchor="ctr"/>
            <a:lstStyle/>
            <a:p>
              <a:endParaRPr lang="en-US"/>
            </a:p>
          </p:txBody>
        </p:sp>
        <p:sp>
          <p:nvSpPr>
            <p:cNvPr id="346128" name="Oval 16"/>
            <p:cNvSpPr>
              <a:spLocks noChangeArrowheads="1"/>
            </p:cNvSpPr>
            <p:nvPr/>
          </p:nvSpPr>
          <p:spPr bwMode="auto">
            <a:xfrm>
              <a:off x="6084888" y="3933825"/>
              <a:ext cx="647700" cy="431800"/>
            </a:xfrm>
            <a:prstGeom prst="ellipse">
              <a:avLst/>
            </a:prstGeom>
            <a:noFill/>
            <a:ln w="19050">
              <a:solidFill>
                <a:srgbClr val="FF0000"/>
              </a:solidFill>
              <a:round/>
            </a:ln>
            <a:effectLst/>
          </p:spPr>
          <p:txBody>
            <a:bodyPr wrap="none" anchor="ctr"/>
            <a:lstStyle/>
            <a:p>
              <a:endParaRPr lang="en-US"/>
            </a:p>
          </p:txBody>
        </p:sp>
        <p:sp>
          <p:nvSpPr>
            <p:cNvPr id="346132" name="Line 20"/>
            <p:cNvSpPr>
              <a:spLocks noChangeShapeType="1"/>
            </p:cNvSpPr>
            <p:nvPr/>
          </p:nvSpPr>
          <p:spPr bwMode="auto">
            <a:xfrm>
              <a:off x="6654800" y="4287838"/>
              <a:ext cx="966788" cy="846137"/>
            </a:xfrm>
            <a:prstGeom prst="line">
              <a:avLst/>
            </a:prstGeom>
            <a:noFill/>
            <a:ln w="19050">
              <a:solidFill>
                <a:srgbClr val="FF0000"/>
              </a:solidFill>
              <a:round/>
            </a:ln>
            <a:effectLst/>
          </p:spPr>
          <p:txBody>
            <a:bodyPr/>
            <a:lstStyle/>
            <a:p>
              <a:endParaRPr lang="en-US"/>
            </a:p>
          </p:txBody>
        </p:sp>
      </p:grpSp>
      <p:grpSp>
        <p:nvGrpSpPr>
          <p:cNvPr id="10" name="Group 9"/>
          <p:cNvGrpSpPr/>
          <p:nvPr/>
        </p:nvGrpSpPr>
        <p:grpSpPr>
          <a:xfrm>
            <a:off x="1555115" y="3271520"/>
            <a:ext cx="1706245" cy="352425"/>
            <a:chOff x="518979" y="4303268"/>
            <a:chExt cx="1584141" cy="352425"/>
          </a:xfrm>
        </p:grpSpPr>
        <p:sp>
          <p:nvSpPr>
            <p:cNvPr id="7" name="TextBox 6"/>
            <p:cNvSpPr txBox="1"/>
            <p:nvPr/>
          </p:nvSpPr>
          <p:spPr>
            <a:xfrm>
              <a:off x="518979" y="4303268"/>
              <a:ext cx="749147" cy="352425"/>
            </a:xfrm>
            <a:prstGeom prst="rect">
              <a:avLst/>
            </a:prstGeom>
            <a:noFill/>
          </p:spPr>
          <p:txBody>
            <a:bodyPr wrap="square" rtlCol="0">
              <a:spAutoFit/>
            </a:bodyPr>
            <a:lstStyle/>
            <a:p>
              <a:pPr indent="0" algn="r">
                <a:buNone/>
              </a:pPr>
              <a:r>
                <a:rPr lang="en-US" sz="2000" dirty="0">
                  <a:solidFill>
                    <a:srgbClr val="FF0000"/>
                  </a:solidFill>
                </a:rPr>
                <a:t>Stall!</a:t>
              </a:r>
            </a:p>
          </p:txBody>
        </p:sp>
        <p:cxnSp>
          <p:nvCxnSpPr>
            <p:cNvPr id="9" name="Straight Arrow Connector 8"/>
            <p:cNvCxnSpPr/>
            <p:nvPr/>
          </p:nvCxnSpPr>
          <p:spPr>
            <a:xfrm>
              <a:off x="1188720" y="4519168"/>
              <a:ext cx="914400" cy="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grpSp>
        <p:nvGrpSpPr>
          <p:cNvPr id="32" name="Group 31"/>
          <p:cNvGrpSpPr/>
          <p:nvPr/>
        </p:nvGrpSpPr>
        <p:grpSpPr>
          <a:xfrm>
            <a:off x="1555115" y="4363085"/>
            <a:ext cx="1706245" cy="352425"/>
            <a:chOff x="518979" y="4303268"/>
            <a:chExt cx="1584141" cy="352425"/>
          </a:xfrm>
        </p:grpSpPr>
        <p:sp>
          <p:nvSpPr>
            <p:cNvPr id="33" name="TextBox 32"/>
            <p:cNvSpPr txBox="1"/>
            <p:nvPr/>
          </p:nvSpPr>
          <p:spPr>
            <a:xfrm>
              <a:off x="518979" y="4303268"/>
              <a:ext cx="749147" cy="352425"/>
            </a:xfrm>
            <a:prstGeom prst="rect">
              <a:avLst/>
            </a:prstGeom>
            <a:noFill/>
          </p:spPr>
          <p:txBody>
            <a:bodyPr wrap="square" rtlCol="0">
              <a:spAutoFit/>
            </a:bodyPr>
            <a:lstStyle/>
            <a:p>
              <a:pPr indent="0" algn="r">
                <a:buNone/>
              </a:pPr>
              <a:r>
                <a:rPr lang="en-US" sz="2000" dirty="0">
                  <a:solidFill>
                    <a:srgbClr val="FF0000"/>
                  </a:solidFill>
                </a:rPr>
                <a:t>Stall!</a:t>
              </a:r>
            </a:p>
          </p:txBody>
        </p:sp>
        <p:cxnSp>
          <p:nvCxnSpPr>
            <p:cNvPr id="34" name="Straight Arrow Connector 33"/>
            <p:cNvCxnSpPr/>
            <p:nvPr/>
          </p:nvCxnSpPr>
          <p:spPr>
            <a:xfrm>
              <a:off x="1188720" y="4519168"/>
              <a:ext cx="914400" cy="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cxnSp>
        <p:nvCxnSpPr>
          <p:cNvPr id="37" name="Straight Arrow Connector 36"/>
          <p:cNvCxnSpPr/>
          <p:nvPr/>
        </p:nvCxnSpPr>
        <p:spPr>
          <a:xfrm>
            <a:off x="5517515" y="2351248"/>
            <a:ext cx="0" cy="1133856"/>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a:off x="5517515" y="3485105"/>
            <a:ext cx="0" cy="109728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nvGrpSpPr>
          <p:cNvPr id="14" name="Group 13"/>
          <p:cNvGrpSpPr/>
          <p:nvPr/>
        </p:nvGrpSpPr>
        <p:grpSpPr>
          <a:xfrm>
            <a:off x="5004265" y="4582385"/>
            <a:ext cx="1198880" cy="900368"/>
            <a:chOff x="3875870" y="5504246"/>
            <a:chExt cx="1198880" cy="900368"/>
          </a:xfrm>
        </p:grpSpPr>
        <p:cxnSp>
          <p:nvCxnSpPr>
            <p:cNvPr id="39" name="Straight Arrow Connector 38"/>
            <p:cNvCxnSpPr/>
            <p:nvPr/>
          </p:nvCxnSpPr>
          <p:spPr>
            <a:xfrm>
              <a:off x="4389120" y="5504246"/>
              <a:ext cx="0" cy="64008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3875870" y="6078224"/>
              <a:ext cx="1198880" cy="326390"/>
            </a:xfrm>
            <a:prstGeom prst="rect">
              <a:avLst/>
            </a:prstGeom>
            <a:noFill/>
          </p:spPr>
          <p:txBody>
            <a:bodyPr wrap="none" rtlCol="0">
              <a:spAutoFit/>
            </a:bodyPr>
            <a:lstStyle/>
            <a:p>
              <a:pPr indent="0">
                <a:buNone/>
              </a:pPr>
              <a:r>
                <a:rPr lang="en-US" b="1" dirty="0"/>
                <a:t>13 cycles</a:t>
              </a:r>
            </a:p>
          </p:txBody>
        </p:sp>
      </p:grpSp>
      <p:grpSp>
        <p:nvGrpSpPr>
          <p:cNvPr id="17" name="Group 16"/>
          <p:cNvGrpSpPr/>
          <p:nvPr/>
        </p:nvGrpSpPr>
        <p:grpSpPr>
          <a:xfrm>
            <a:off x="8841539" y="2305971"/>
            <a:ext cx="1186180" cy="3179318"/>
            <a:chOff x="7713144" y="3227832"/>
            <a:chExt cx="1186180" cy="3179318"/>
          </a:xfrm>
        </p:grpSpPr>
        <p:cxnSp>
          <p:nvCxnSpPr>
            <p:cNvPr id="42" name="Straight Arrow Connector 41"/>
            <p:cNvCxnSpPr/>
            <p:nvPr/>
          </p:nvCxnSpPr>
          <p:spPr>
            <a:xfrm>
              <a:off x="8229600" y="3227832"/>
              <a:ext cx="0" cy="2916936"/>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7713144" y="6080760"/>
              <a:ext cx="1186180" cy="326390"/>
            </a:xfrm>
            <a:prstGeom prst="rect">
              <a:avLst/>
            </a:prstGeom>
            <a:noFill/>
          </p:spPr>
          <p:txBody>
            <a:bodyPr wrap="none" rtlCol="0">
              <a:spAutoFit/>
            </a:bodyPr>
            <a:lstStyle/>
            <a:p>
              <a:pPr indent="0">
                <a:buNone/>
              </a:pPr>
              <a:r>
                <a:rPr lang="en-US" b="1" dirty="0"/>
                <a:t>11 cycles</a:t>
              </a:r>
            </a:p>
          </p:txBody>
        </p:sp>
      </p:grpSp>
      <p:sp>
        <p:nvSpPr>
          <p:cNvPr id="2" name="TextBox 1"/>
          <p:cNvSpPr txBox="1"/>
          <p:nvPr/>
        </p:nvSpPr>
        <p:spPr>
          <a:xfrm>
            <a:off x="4831869" y="5774036"/>
            <a:ext cx="5616624" cy="671830"/>
          </a:xfrm>
          <a:prstGeom prst="rect">
            <a:avLst/>
          </a:prstGeom>
          <a:noFill/>
        </p:spPr>
        <p:txBody>
          <a:bodyPr wrap="square" rtlCol="0">
            <a:spAutoFit/>
          </a:bodyPr>
          <a:lstStyle/>
          <a:p>
            <a:r>
              <a:rPr lang="zh-CN" altLang="en-US" b="1" dirty="0"/>
              <a:t>完美流水线</a:t>
            </a:r>
            <a:r>
              <a:rPr lang="en-US" altLang="zh-CN" b="1" dirty="0"/>
              <a:t>N</a:t>
            </a:r>
            <a:r>
              <a:rPr lang="zh-CN" altLang="en-US" b="1" dirty="0"/>
              <a:t>条指令总时钟周期数：</a:t>
            </a:r>
            <a:r>
              <a:rPr lang="en-US" altLang="zh-CN" b="1" dirty="0"/>
              <a:t>5+</a:t>
            </a:r>
            <a:r>
              <a:rPr lang="zh-CN" altLang="en-US" b="1" dirty="0"/>
              <a:t>（</a:t>
            </a:r>
            <a:r>
              <a:rPr lang="en-US" altLang="zh-CN" b="1" dirty="0"/>
              <a:t>N-1</a:t>
            </a:r>
            <a:r>
              <a:rPr lang="zh-CN" altLang="en-US" b="1" dirty="0"/>
              <a:t>）</a:t>
            </a:r>
            <a:endParaRPr lang="en-US" altLang="zh-CN" b="1" dirty="0"/>
          </a:p>
          <a:p>
            <a:r>
              <a:rPr lang="zh-CN" altLang="en-US" b="1" dirty="0"/>
              <a:t>当</a:t>
            </a:r>
            <a:r>
              <a:rPr lang="en-US" altLang="zh-CN" b="1" dirty="0"/>
              <a:t>N</a:t>
            </a:r>
            <a:r>
              <a:rPr lang="zh-CN" altLang="en-US" b="1" dirty="0"/>
              <a:t>很大时</a:t>
            </a:r>
            <a:r>
              <a:rPr lang="en-US" altLang="zh-CN" b="1" dirty="0"/>
              <a:t>CPI </a:t>
            </a:r>
            <a:r>
              <a:rPr lang="en-US" altLang="zh-CN" b="1" dirty="0">
                <a:latin typeface="Arial" panose="020B0604020202020204" pitchFamily="34" charset="0"/>
                <a:ea typeface="宋体" panose="02010600030101010101" pitchFamily="2" charset="-122"/>
                <a:cs typeface="Arial" panose="020B0604020202020204" pitchFamily="34" charset="0"/>
              </a:rPr>
              <a:t>≈ </a:t>
            </a:r>
            <a:r>
              <a:rPr lang="en-US" altLang="zh-CN" b="1" dirty="0">
                <a:latin typeface="宋体" panose="02010600030101010101" pitchFamily="2" charset="-122"/>
                <a:ea typeface="宋体" panose="02010600030101010101" pitchFamily="2" charset="-122"/>
              </a:rPr>
              <a:t>1</a:t>
            </a:r>
            <a:r>
              <a:rPr lang="zh-CN" altLang="en-US" b="1" dirty="0">
                <a:latin typeface="宋体" panose="02010600030101010101" pitchFamily="2" charset="-122"/>
                <a:ea typeface="宋体" panose="02010600030101010101" pitchFamily="2" charset="-122"/>
              </a:rPr>
              <a:t>，</a:t>
            </a:r>
            <a:r>
              <a:rPr lang="zh-CN" altLang="en-US" b="1" dirty="0">
                <a:solidFill>
                  <a:srgbClr val="FF0000"/>
                </a:solidFill>
                <a:latin typeface="宋体" panose="02010600030101010101" pitchFamily="2" charset="-122"/>
                <a:ea typeface="宋体" panose="02010600030101010101" pitchFamily="2" charset="-122"/>
              </a:rPr>
              <a:t>最大加速比？</a:t>
            </a:r>
            <a:endParaRPr lang="zh-CN" altLang="en-US" b="1"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6"/>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22" presetClass="entr" presetSubtype="1" fill="hold" nodeType="clickEffect">
                                  <p:stCondLst>
                                    <p:cond delay="0"/>
                                  </p:stCondLst>
                                  <p:childTnLst>
                                    <p:set>
                                      <p:cBhvr>
                                        <p:cTn id="13" dur="1" fill="hold">
                                          <p:stCondLst>
                                            <p:cond delay="0"/>
                                          </p:stCondLst>
                                        </p:cTn>
                                        <p:tgtEl>
                                          <p:spTgt spid="37"/>
                                        </p:tgtEl>
                                        <p:attrNameLst>
                                          <p:attrName>style.visibility</p:attrName>
                                        </p:attrNameLst>
                                      </p:cBhvr>
                                      <p:to>
                                        <p:strVal val="visible"/>
                                      </p:to>
                                    </p:set>
                                    <p:animEffect transition="in" filter="wipe(up)">
                                      <p:cBhvr>
                                        <p:cTn id="14" dur="1000"/>
                                        <p:tgtEl>
                                          <p:spTgt spid="37"/>
                                        </p:tgtEl>
                                      </p:cBhvr>
                                    </p:animEffect>
                                  </p:childTnLst>
                                </p:cTn>
                              </p:par>
                            </p:childTnLst>
                          </p:cTn>
                        </p:par>
                        <p:par>
                          <p:cTn id="15" fill="hold">
                            <p:stCondLst>
                              <p:cond delay="1000"/>
                            </p:stCondLst>
                            <p:childTnLst>
                              <p:par>
                                <p:cTn id="16" presetID="1" presetClass="entr" presetSubtype="0" fill="hold" nodeType="afterEffect">
                                  <p:stCondLst>
                                    <p:cond delay="0"/>
                                  </p:stCondLst>
                                  <p:childTnLst>
                                    <p:set>
                                      <p:cBhvr>
                                        <p:cTn id="17" dur="1" fill="hold">
                                          <p:stCondLst>
                                            <p:cond delay="0"/>
                                          </p:stCondLst>
                                        </p:cTn>
                                        <p:tgtEl>
                                          <p:spTgt spid="10"/>
                                        </p:tgtEl>
                                        <p:attrNameLst>
                                          <p:attrName>style.visibility</p:attrName>
                                        </p:attrNameLst>
                                      </p:cBhvr>
                                      <p:to>
                                        <p:strVal val="visible"/>
                                      </p:to>
                                    </p:set>
                                  </p:childTnLst>
                                </p:cTn>
                              </p:par>
                            </p:childTnLst>
                          </p:cTn>
                        </p:par>
                        <p:par>
                          <p:cTn id="18" fill="hold">
                            <p:stCondLst>
                              <p:cond delay="1000"/>
                            </p:stCondLst>
                            <p:childTnLst>
                              <p:par>
                                <p:cTn id="19" presetID="22" presetClass="entr" presetSubtype="1" fill="hold" nodeType="afterEffect">
                                  <p:stCondLst>
                                    <p:cond delay="500"/>
                                  </p:stCondLst>
                                  <p:childTnLst>
                                    <p:set>
                                      <p:cBhvr>
                                        <p:cTn id="20" dur="1" fill="hold">
                                          <p:stCondLst>
                                            <p:cond delay="0"/>
                                          </p:stCondLst>
                                        </p:cTn>
                                        <p:tgtEl>
                                          <p:spTgt spid="38"/>
                                        </p:tgtEl>
                                        <p:attrNameLst>
                                          <p:attrName>style.visibility</p:attrName>
                                        </p:attrNameLst>
                                      </p:cBhvr>
                                      <p:to>
                                        <p:strVal val="visible"/>
                                      </p:to>
                                    </p:set>
                                    <p:animEffect transition="in" filter="wipe(up)">
                                      <p:cBhvr>
                                        <p:cTn id="21" dur="1000"/>
                                        <p:tgtEl>
                                          <p:spTgt spid="38"/>
                                        </p:tgtEl>
                                      </p:cBhvr>
                                    </p:animEffect>
                                  </p:childTnLst>
                                </p:cTn>
                              </p:par>
                            </p:childTnLst>
                          </p:cTn>
                        </p:par>
                        <p:par>
                          <p:cTn id="22" fill="hold">
                            <p:stCondLst>
                              <p:cond delay="2500"/>
                            </p:stCondLst>
                            <p:childTnLst>
                              <p:par>
                                <p:cTn id="23" presetID="1" presetClass="entr" presetSubtype="0" fill="hold" nodeType="afterEffect">
                                  <p:stCondLst>
                                    <p:cond delay="0"/>
                                  </p:stCondLst>
                                  <p:childTnLst>
                                    <p:set>
                                      <p:cBhvr>
                                        <p:cTn id="24" dur="1" fill="hold">
                                          <p:stCondLst>
                                            <p:cond delay="0"/>
                                          </p:stCondLst>
                                        </p:cTn>
                                        <p:tgtEl>
                                          <p:spTgt spid="32"/>
                                        </p:tgtEl>
                                        <p:attrNameLst>
                                          <p:attrName>style.visibility</p:attrName>
                                        </p:attrNameLst>
                                      </p:cBhvr>
                                      <p:to>
                                        <p:strVal val="visible"/>
                                      </p:to>
                                    </p:set>
                                  </p:childTnLst>
                                </p:cTn>
                              </p:par>
                            </p:childTnLst>
                          </p:cTn>
                        </p:par>
                        <p:par>
                          <p:cTn id="25" fill="hold">
                            <p:stCondLst>
                              <p:cond delay="2500"/>
                            </p:stCondLst>
                            <p:childTnLst>
                              <p:par>
                                <p:cTn id="26" presetID="22" presetClass="entr" presetSubtype="1" fill="hold" nodeType="afterEffect">
                                  <p:stCondLst>
                                    <p:cond delay="500"/>
                                  </p:stCondLst>
                                  <p:childTnLst>
                                    <p:set>
                                      <p:cBhvr>
                                        <p:cTn id="27" dur="1" fill="hold">
                                          <p:stCondLst>
                                            <p:cond delay="0"/>
                                          </p:stCondLst>
                                        </p:cTn>
                                        <p:tgtEl>
                                          <p:spTgt spid="14"/>
                                        </p:tgtEl>
                                        <p:attrNameLst>
                                          <p:attrName>style.visibility</p:attrName>
                                        </p:attrNameLst>
                                      </p:cBhvr>
                                      <p:to>
                                        <p:strVal val="visible"/>
                                      </p:to>
                                    </p:set>
                                    <p:animEffect transition="in" filter="wipe(up)">
                                      <p:cBhvr>
                                        <p:cTn id="28" dur="1000"/>
                                        <p:tgtEl>
                                          <p:spTgt spid="14"/>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346120"/>
                                        </p:tgtEl>
                                        <p:attrNameLst>
                                          <p:attrName>style.visibility</p:attrName>
                                        </p:attrNameLst>
                                      </p:cBhvr>
                                      <p:to>
                                        <p:strVal val="visible"/>
                                      </p:to>
                                    </p:set>
                                    <p:animEffect transition="in" filter="wipe(left)">
                                      <p:cBhvr>
                                        <p:cTn id="33" dur="500"/>
                                        <p:tgtEl>
                                          <p:spTgt spid="346120"/>
                                        </p:tgtEl>
                                      </p:cBhvr>
                                    </p:animEffect>
                                  </p:childTnLst>
                                </p:cTn>
                              </p:par>
                            </p:childTnLst>
                          </p:cTn>
                        </p:par>
                        <p:par>
                          <p:cTn id="34" fill="hold">
                            <p:stCondLst>
                              <p:cond delay="500"/>
                            </p:stCondLst>
                            <p:childTnLst>
                              <p:par>
                                <p:cTn id="35" presetID="1" presetClass="entr" presetSubtype="0" fill="hold" grpId="0" nodeType="afterEffect">
                                  <p:stCondLst>
                                    <p:cond delay="0"/>
                                  </p:stCondLst>
                                  <p:childTnLst>
                                    <p:set>
                                      <p:cBhvr>
                                        <p:cTn id="36" dur="1" fill="hold">
                                          <p:stCondLst>
                                            <p:cond delay="0"/>
                                          </p:stCondLst>
                                        </p:cTn>
                                        <p:tgtEl>
                                          <p:spTgt spid="34611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nodeType="click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wipe(up)">
                                      <p:cBhvr>
                                        <p:cTn id="47" dur="2000"/>
                                        <p:tgtEl>
                                          <p:spTgt spid="17"/>
                                        </p:tgtEl>
                                      </p:cBhvr>
                                    </p:animEffect>
                                  </p:childTnLst>
                                </p:cTn>
                              </p:par>
                            </p:childTnLst>
                          </p:cTn>
                        </p:par>
                      </p:childTnLst>
                    </p:cTn>
                  </p:par>
                  <p:par>
                    <p:cTn id="48" fill="hold">
                      <p:stCondLst>
                        <p:cond delay="indefinite"/>
                      </p:stCondLst>
                      <p:childTnLst>
                        <p:par>
                          <p:cTn id="49" fill="hold">
                            <p:stCondLst>
                              <p:cond delay="0"/>
                            </p:stCondLst>
                            <p:childTnLst>
                              <p:par>
                                <p:cTn id="50" presetID="2" presetClass="entr" presetSubtype="4" fill="hold" grpId="0" nodeType="clickEffect">
                                  <p:stCondLst>
                                    <p:cond delay="0"/>
                                  </p:stCondLst>
                                  <p:childTnLst>
                                    <p:set>
                                      <p:cBhvr>
                                        <p:cTn id="51" dur="1" fill="hold">
                                          <p:stCondLst>
                                            <p:cond delay="0"/>
                                          </p:stCondLst>
                                        </p:cTn>
                                        <p:tgtEl>
                                          <p:spTgt spid="2"/>
                                        </p:tgtEl>
                                        <p:attrNameLst>
                                          <p:attrName>style.visibility</p:attrName>
                                        </p:attrNameLst>
                                      </p:cBhvr>
                                      <p:to>
                                        <p:strVal val="visible"/>
                                      </p:to>
                                    </p:set>
                                    <p:anim calcmode="lin" valueType="num">
                                      <p:cBhvr additive="base">
                                        <p:cTn id="52" dur="500" fill="hold"/>
                                        <p:tgtEl>
                                          <p:spTgt spid="2"/>
                                        </p:tgtEl>
                                        <p:attrNameLst>
                                          <p:attrName>ppt_x</p:attrName>
                                        </p:attrNameLst>
                                      </p:cBhvr>
                                      <p:tavLst>
                                        <p:tav tm="0">
                                          <p:val>
                                            <p:strVal val="#ppt_x"/>
                                          </p:val>
                                        </p:tav>
                                        <p:tav tm="100000">
                                          <p:val>
                                            <p:strVal val="#ppt_x"/>
                                          </p:val>
                                        </p:tav>
                                      </p:tavLst>
                                    </p:anim>
                                    <p:anim calcmode="lin" valueType="num">
                                      <p:cBhvr additive="base">
                                        <p:cTn id="53"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6119" grpId="0" bldLvl="0" animBg="1"/>
      <p:bldP spid="346120" grpId="0" bldLvl="0" animBg="1"/>
      <p:bldP spid="2"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71120" y="294005"/>
            <a:ext cx="7010400" cy="371475"/>
          </a:xfrm>
        </p:spPr>
        <p:txBody>
          <a:bodyPr/>
          <a:lstStyle/>
          <a:p>
            <a:r>
              <a:rPr lang="zh-CN" altLang="en-US" dirty="0">
                <a:solidFill>
                  <a:schemeClr val="accent1"/>
                </a:solidFill>
              </a:rPr>
              <a:t>目录</a:t>
            </a:r>
            <a:endParaRPr lang="en-US" dirty="0">
              <a:solidFill>
                <a:schemeClr val="accent1"/>
              </a:solidFill>
            </a:endParaRPr>
          </a:p>
        </p:txBody>
      </p:sp>
      <p:sp>
        <p:nvSpPr>
          <p:cNvPr id="3" name="Content Placeholder 2"/>
          <p:cNvSpPr>
            <a:spLocks noGrp="1"/>
          </p:cNvSpPr>
          <p:nvPr>
            <p:ph sz="half" idx="4294967295"/>
          </p:nvPr>
        </p:nvSpPr>
        <p:spPr>
          <a:xfrm>
            <a:off x="415290" y="1062355"/>
            <a:ext cx="8229600" cy="4937760"/>
          </a:xfrm>
        </p:spPr>
        <p:txBody>
          <a:bodyPr>
            <a:normAutofit/>
          </a:bodyPr>
          <a:lstStyle/>
          <a:p>
            <a:r>
              <a:rPr lang="zh-CN" altLang="en-US" sz="3200" dirty="0">
                <a:solidFill>
                  <a:schemeClr val="bg1">
                    <a:lumMod val="65000"/>
                  </a:schemeClr>
                </a:solidFill>
              </a:rPr>
              <a:t>结构冒险</a:t>
            </a:r>
            <a:endParaRPr lang="en-US" altLang="zh-CN" sz="3200" dirty="0">
              <a:solidFill>
                <a:schemeClr val="bg1">
                  <a:lumMod val="65000"/>
                </a:schemeClr>
              </a:solidFill>
            </a:endParaRPr>
          </a:p>
          <a:p>
            <a:r>
              <a:rPr lang="zh-CN" altLang="en-US" sz="3200" dirty="0">
                <a:solidFill>
                  <a:schemeClr val="bg1">
                    <a:lumMod val="65000"/>
                  </a:schemeClr>
                </a:solidFill>
              </a:rPr>
              <a:t>数据冒险</a:t>
            </a:r>
            <a:endParaRPr lang="en-US" altLang="zh-CN" sz="3200" dirty="0">
              <a:solidFill>
                <a:schemeClr val="bg1">
                  <a:lumMod val="65000"/>
                </a:schemeClr>
              </a:solidFill>
            </a:endParaRPr>
          </a:p>
          <a:p>
            <a:pPr lvl="1"/>
            <a:r>
              <a:rPr lang="zh-CN" altLang="en-US" sz="2400" dirty="0">
                <a:solidFill>
                  <a:schemeClr val="bg1">
                    <a:lumMod val="65000"/>
                  </a:schemeClr>
                </a:solidFill>
              </a:rPr>
              <a:t>旁路（转发）</a:t>
            </a:r>
          </a:p>
          <a:p>
            <a:pPr lvl="1"/>
            <a:r>
              <a:rPr lang="zh-CN" altLang="en-US" sz="2400" dirty="0">
                <a:solidFill>
                  <a:schemeClr val="bg1">
                    <a:lumMod val="65000"/>
                  </a:schemeClr>
                </a:solidFill>
              </a:rPr>
              <a:t>阻塞</a:t>
            </a:r>
            <a:endParaRPr lang="en-US" altLang="zh-CN" sz="2400" dirty="0">
              <a:solidFill>
                <a:schemeClr val="bg1">
                  <a:lumMod val="65000"/>
                </a:schemeClr>
              </a:solidFill>
            </a:endParaRPr>
          </a:p>
          <a:p>
            <a:r>
              <a:rPr lang="zh-CN" altLang="en-US" sz="3200" dirty="0"/>
              <a:t>控制冒险</a:t>
            </a:r>
            <a:endParaRPr lang="en-US" altLang="zh-CN" sz="3200" dirty="0"/>
          </a:p>
          <a:p>
            <a:pPr lvl="1"/>
            <a:r>
              <a:rPr lang="zh-CN" altLang="en-US" sz="2400" dirty="0">
                <a:solidFill>
                  <a:srgbClr val="FF0000"/>
                </a:solidFill>
              </a:rPr>
              <a:t>阻塞</a:t>
            </a:r>
            <a:endParaRPr lang="en-US" altLang="zh-CN" sz="2400" dirty="0">
              <a:solidFill>
                <a:srgbClr val="FF0000"/>
              </a:solidFill>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62" name="Rectangle 2"/>
          <p:cNvSpPr>
            <a:spLocks noGrp="1" noChangeArrowheads="1"/>
          </p:cNvSpPr>
          <p:nvPr>
            <p:ph type="title" idx="4294967295"/>
          </p:nvPr>
        </p:nvSpPr>
        <p:spPr>
          <a:xfrm>
            <a:off x="0" y="313690"/>
            <a:ext cx="7010400" cy="372110"/>
          </a:xfrm>
        </p:spPr>
        <p:txBody>
          <a:bodyPr>
            <a:normAutofit/>
          </a:bodyPr>
          <a:lstStyle/>
          <a:p>
            <a:r>
              <a:rPr lang="en-US" dirty="0">
                <a:solidFill>
                  <a:schemeClr val="accent1"/>
                </a:solidFill>
              </a:rPr>
              <a:t>3. </a:t>
            </a:r>
            <a:r>
              <a:rPr lang="zh-CN" altLang="en-US" dirty="0">
                <a:solidFill>
                  <a:schemeClr val="accent1"/>
                </a:solidFill>
              </a:rPr>
              <a:t>控制冒险</a:t>
            </a:r>
            <a:r>
              <a:rPr lang="en-US" altLang="zh-CN" dirty="0">
                <a:solidFill>
                  <a:schemeClr val="accent1"/>
                </a:solidFill>
              </a:rPr>
              <a:t>/</a:t>
            </a:r>
            <a:r>
              <a:rPr lang="zh-CN" altLang="en-US" dirty="0">
                <a:solidFill>
                  <a:schemeClr val="accent1"/>
                </a:solidFill>
              </a:rPr>
              <a:t>分支冒险</a:t>
            </a:r>
            <a:endParaRPr lang="en-AU" dirty="0">
              <a:solidFill>
                <a:schemeClr val="accent1"/>
              </a:solidFill>
            </a:endParaRPr>
          </a:p>
        </p:txBody>
      </p:sp>
      <p:sp>
        <p:nvSpPr>
          <p:cNvPr id="348163" name="Rectangle 3"/>
          <p:cNvSpPr>
            <a:spLocks noGrp="1" noChangeArrowheads="1"/>
          </p:cNvSpPr>
          <p:nvPr>
            <p:ph idx="4294967295"/>
          </p:nvPr>
        </p:nvSpPr>
        <p:spPr>
          <a:xfrm>
            <a:off x="121920" y="1042035"/>
            <a:ext cx="9882505" cy="4937760"/>
          </a:xfrm>
        </p:spPr>
        <p:txBody>
          <a:bodyPr>
            <a:normAutofit/>
          </a:bodyPr>
          <a:lstStyle/>
          <a:p>
            <a:pPr>
              <a:lnSpc>
                <a:spcPct val="150000"/>
              </a:lnSpc>
            </a:pPr>
            <a:r>
              <a:rPr lang="zh-CN" altLang="en-US" dirty="0"/>
              <a:t>分支</a:t>
            </a:r>
            <a:r>
              <a:rPr lang="en-US" dirty="0"/>
              <a:t> (</a:t>
            </a:r>
            <a:r>
              <a:rPr lang="en-US" sz="3000" dirty="0">
                <a:latin typeface="Courier New" panose="02070309020205020404" pitchFamily="49" charset="0"/>
                <a:cs typeface="Courier New" panose="02070309020205020404" pitchFamily="49" charset="0"/>
              </a:rPr>
              <a:t>beq</a:t>
            </a:r>
            <a:r>
              <a:rPr lang="en-US" dirty="0"/>
              <a:t>, </a:t>
            </a:r>
            <a:r>
              <a:rPr lang="en-US" sz="3000" dirty="0">
                <a:latin typeface="Courier New" panose="02070309020205020404" pitchFamily="49" charset="0"/>
                <a:cs typeface="Courier New" panose="02070309020205020404" pitchFamily="49" charset="0"/>
              </a:rPr>
              <a:t>bne</a:t>
            </a:r>
            <a:r>
              <a:rPr lang="en-US" dirty="0"/>
              <a:t>) </a:t>
            </a:r>
            <a:r>
              <a:rPr lang="zh-CN" altLang="en-US" dirty="0"/>
              <a:t>是控制的重要部分</a:t>
            </a:r>
            <a:endParaRPr lang="en-US" dirty="0"/>
          </a:p>
          <a:p>
            <a:pPr lvl="1">
              <a:lnSpc>
                <a:spcPct val="150000"/>
              </a:lnSpc>
            </a:pPr>
            <a:r>
              <a:rPr lang="zh-CN" altLang="en-US" sz="2400" dirty="0"/>
              <a:t>下次的取址取决于分支的结果</a:t>
            </a:r>
            <a:endParaRPr lang="en-US" sz="2400" dirty="0"/>
          </a:p>
          <a:p>
            <a:pPr lvl="1">
              <a:lnSpc>
                <a:spcPct val="150000"/>
              </a:lnSpc>
            </a:pPr>
            <a:r>
              <a:rPr lang="zh-CN" altLang="en-US" sz="2400" dirty="0"/>
              <a:t>流水线不一定总能取得正确的指令</a:t>
            </a:r>
            <a:endParaRPr lang="en-US" sz="2400" dirty="0"/>
          </a:p>
          <a:p>
            <a:pPr>
              <a:lnSpc>
                <a:spcPct val="90000"/>
              </a:lnSpc>
              <a:spcBef>
                <a:spcPts val="3000"/>
              </a:spcBef>
            </a:pPr>
            <a:r>
              <a:rPr lang="zh-CN" altLang="en-US" b="1" dirty="0"/>
              <a:t>简单的解决方案</a:t>
            </a:r>
            <a:r>
              <a:rPr lang="en-US" b="1" dirty="0"/>
              <a:t>:</a:t>
            </a:r>
            <a:r>
              <a:rPr lang="en-US" dirty="0"/>
              <a:t>  </a:t>
            </a:r>
            <a:r>
              <a:rPr lang="zh-CN" altLang="en-US" dirty="0"/>
              <a:t>在每条分支指令上进行组阻塞直到有一个新的</a:t>
            </a:r>
            <a:r>
              <a:rPr lang="en-US" altLang="zh-CN" dirty="0"/>
              <a:t>PC</a:t>
            </a:r>
            <a:r>
              <a:rPr lang="zh-CN" altLang="en-US" dirty="0"/>
              <a:t>。</a:t>
            </a:r>
            <a:endParaRPr lang="en-US" dirty="0"/>
          </a:p>
          <a:p>
            <a:pPr lvl="1">
              <a:lnSpc>
                <a:spcPct val="90000"/>
              </a:lnSpc>
              <a:spcBef>
                <a:spcPts val="600"/>
              </a:spcBef>
            </a:pPr>
            <a:r>
              <a:rPr lang="zh-CN" altLang="en-US" dirty="0"/>
              <a:t>需要阻塞多久</a:t>
            </a:r>
            <a:r>
              <a:rPr lang="en-US" dirty="0"/>
              <a:t>?</a:t>
            </a: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62" name="Rectangle 2"/>
          <p:cNvSpPr>
            <a:spLocks noGrp="1" noChangeArrowheads="1"/>
          </p:cNvSpPr>
          <p:nvPr>
            <p:ph type="title" idx="4294967295"/>
          </p:nvPr>
        </p:nvSpPr>
        <p:spPr>
          <a:xfrm>
            <a:off x="0" y="249555"/>
            <a:ext cx="8229600" cy="394335"/>
          </a:xfrm>
        </p:spPr>
        <p:txBody>
          <a:bodyPr>
            <a:normAutofit/>
          </a:bodyPr>
          <a:lstStyle/>
          <a:p>
            <a:r>
              <a:rPr lang="en-US" dirty="0">
                <a:solidFill>
                  <a:schemeClr val="accent1"/>
                </a:solidFill>
              </a:rPr>
              <a:t>3. </a:t>
            </a:r>
            <a:r>
              <a:rPr lang="zh-CN" altLang="en-US" dirty="0">
                <a:solidFill>
                  <a:schemeClr val="accent1"/>
                </a:solidFill>
              </a:rPr>
              <a:t>控制冒险</a:t>
            </a:r>
            <a:r>
              <a:rPr lang="en-US" altLang="zh-CN" dirty="0">
                <a:solidFill>
                  <a:schemeClr val="accent1"/>
                </a:solidFill>
              </a:rPr>
              <a:t>/</a:t>
            </a:r>
            <a:r>
              <a:rPr lang="zh-CN" altLang="en-US" dirty="0">
                <a:solidFill>
                  <a:schemeClr val="accent1"/>
                </a:solidFill>
              </a:rPr>
              <a:t>分支冒险</a:t>
            </a:r>
            <a:endParaRPr lang="en-AU" dirty="0">
              <a:solidFill>
                <a:schemeClr val="accent1"/>
              </a:solidFill>
            </a:endParaRPr>
          </a:p>
        </p:txBody>
      </p:sp>
      <p:sp>
        <p:nvSpPr>
          <p:cNvPr id="2" name="内容占位符 1"/>
          <p:cNvSpPr>
            <a:spLocks noGrp="1"/>
          </p:cNvSpPr>
          <p:nvPr>
            <p:ph idx="4294967295"/>
          </p:nvPr>
        </p:nvSpPr>
        <p:spPr>
          <a:xfrm>
            <a:off x="1727200" y="1019175"/>
            <a:ext cx="8229600" cy="512445"/>
          </a:xfrm>
        </p:spPr>
        <p:txBody>
          <a:bodyPr/>
          <a:lstStyle/>
          <a:p>
            <a:r>
              <a:rPr lang="zh-CN" altLang="en-US" dirty="0"/>
              <a:t>需要废掉</a:t>
            </a:r>
            <a:r>
              <a:rPr lang="en-US" altLang="zh-CN" dirty="0"/>
              <a:t>3</a:t>
            </a:r>
            <a:r>
              <a:rPr lang="zh-CN" altLang="en-US" dirty="0"/>
              <a:t>条指令</a:t>
            </a:r>
          </a:p>
        </p:txBody>
      </p:sp>
      <p:pic>
        <p:nvPicPr>
          <p:cNvPr id="3" name="图片 2"/>
          <p:cNvPicPr>
            <a:picLocks noChangeAspect="1"/>
          </p:cNvPicPr>
          <p:nvPr/>
        </p:nvPicPr>
        <p:blipFill>
          <a:blip r:embed="rId3">
            <a:lum bright="-20000" contrast="40000"/>
          </a:blip>
          <a:stretch>
            <a:fillRect/>
          </a:stretch>
        </p:blipFill>
        <p:spPr>
          <a:xfrm>
            <a:off x="1828677" y="1726203"/>
            <a:ext cx="8422886" cy="4381070"/>
          </a:xfrm>
          <a:prstGeom prst="rect">
            <a:avLst/>
          </a:prstGeom>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0" y="294005"/>
            <a:ext cx="7010400" cy="371475"/>
          </a:xfrm>
        </p:spPr>
        <p:txBody>
          <a:bodyPr/>
          <a:lstStyle/>
          <a:p>
            <a:r>
              <a:rPr lang="en-US" altLang="zh-CN" dirty="0"/>
              <a:t>B</a:t>
            </a:r>
            <a:r>
              <a:rPr lang="zh-CN" altLang="en-US" dirty="0"/>
              <a:t>指令冒险造成的停顿代价</a:t>
            </a:r>
          </a:p>
        </p:txBody>
      </p:sp>
      <p:sp>
        <p:nvSpPr>
          <p:cNvPr id="3" name="内容占位符 2"/>
          <p:cNvSpPr>
            <a:spLocks noGrp="1"/>
          </p:cNvSpPr>
          <p:nvPr>
            <p:ph idx="4294967295"/>
          </p:nvPr>
        </p:nvSpPr>
        <p:spPr>
          <a:xfrm>
            <a:off x="0" y="4191000"/>
            <a:ext cx="5711190" cy="2251075"/>
          </a:xfrm>
        </p:spPr>
        <p:txBody>
          <a:bodyPr>
            <a:noAutofit/>
          </a:bodyPr>
          <a:lstStyle/>
          <a:p>
            <a:r>
              <a:rPr lang="zh-CN" altLang="en-US" sz="2400" dirty="0"/>
              <a:t>如不对</a:t>
            </a:r>
            <a:r>
              <a:rPr lang="en-US" altLang="zh-CN" sz="2400" dirty="0"/>
              <a:t>B</a:t>
            </a:r>
            <a:r>
              <a:rPr lang="zh-CN" altLang="en-US" sz="2400" dirty="0"/>
              <a:t>指令做任何处理，则必须插入</a:t>
            </a:r>
            <a:r>
              <a:rPr lang="en-US" altLang="zh-CN" sz="2400" dirty="0"/>
              <a:t>3</a:t>
            </a:r>
            <a:r>
              <a:rPr lang="zh-CN" altLang="en-US" sz="2400" dirty="0"/>
              <a:t>个</a:t>
            </a:r>
            <a:r>
              <a:rPr lang="en-US" altLang="zh-CN" sz="2400" dirty="0"/>
              <a:t>NOP</a:t>
            </a:r>
          </a:p>
          <a:p>
            <a:pPr lvl="1"/>
            <a:r>
              <a:rPr lang="en-US" altLang="zh-CN" sz="2000" dirty="0"/>
              <a:t>b</a:t>
            </a:r>
            <a:r>
              <a:rPr lang="zh-CN" altLang="en-US" sz="2000" dirty="0"/>
              <a:t>指令结果及新</a:t>
            </a:r>
            <a:r>
              <a:rPr lang="en-US" altLang="zh-CN" sz="2000" dirty="0"/>
              <a:t>PC</a:t>
            </a:r>
            <a:r>
              <a:rPr lang="zh-CN" altLang="en-US" sz="2000" dirty="0"/>
              <a:t>值保存在</a:t>
            </a:r>
            <a:r>
              <a:rPr lang="en-US" altLang="zh-CN" sz="2000" dirty="0"/>
              <a:t>EX/MEM</a:t>
            </a:r>
            <a:r>
              <a:rPr lang="zh-CN" altLang="en-US" sz="2000" dirty="0"/>
              <a:t>，</a:t>
            </a:r>
            <a:r>
              <a:rPr lang="zh-CN" altLang="en-US" sz="2000" dirty="0">
                <a:solidFill>
                  <a:srgbClr val="FF0000"/>
                </a:solidFill>
              </a:rPr>
              <a:t>因此</a:t>
            </a:r>
            <a:r>
              <a:rPr lang="en-US" altLang="zh-CN" sz="2000" dirty="0">
                <a:solidFill>
                  <a:srgbClr val="FF0000"/>
                </a:solidFill>
              </a:rPr>
              <a:t>PC</a:t>
            </a:r>
            <a:r>
              <a:rPr lang="zh-CN" altLang="en-US" sz="2000" dirty="0">
                <a:solidFill>
                  <a:srgbClr val="FF0000"/>
                </a:solidFill>
              </a:rPr>
              <a:t>在</a:t>
            </a:r>
            <a:r>
              <a:rPr lang="en-US" altLang="zh-CN" sz="2000" dirty="0">
                <a:solidFill>
                  <a:srgbClr val="FF0000"/>
                </a:solidFill>
              </a:rPr>
              <a:t>clk4</a:t>
            </a:r>
            <a:r>
              <a:rPr lang="zh-CN" altLang="en-US" sz="2000" dirty="0">
                <a:solidFill>
                  <a:srgbClr val="FF0000"/>
                </a:solidFill>
              </a:rPr>
              <a:t>才能加载正确值</a:t>
            </a:r>
            <a:endParaRPr lang="en-US" altLang="zh-CN" sz="2000" dirty="0">
              <a:solidFill>
                <a:srgbClr val="FF0000"/>
              </a:solidFill>
            </a:endParaRPr>
          </a:p>
          <a:p>
            <a:pPr lvl="1"/>
            <a:r>
              <a:rPr lang="en-US" altLang="zh-CN" sz="2000" dirty="0"/>
              <a:t>IF/ID</a:t>
            </a:r>
            <a:r>
              <a:rPr lang="zh-CN" altLang="en-US" sz="2000" dirty="0"/>
              <a:t>在</a:t>
            </a:r>
            <a:r>
              <a:rPr lang="en-US" altLang="zh-CN" sz="2000" dirty="0"/>
              <a:t>clk5</a:t>
            </a:r>
            <a:r>
              <a:rPr lang="zh-CN" altLang="en-US" sz="2000" dirty="0"/>
              <a:t>才能存入转移后指令</a:t>
            </a:r>
            <a:r>
              <a:rPr lang="en-US" altLang="zh-CN" sz="2000" dirty="0"/>
              <a:t>(</a:t>
            </a:r>
            <a:r>
              <a:rPr lang="zh-CN" altLang="en-US" sz="2000" dirty="0"/>
              <a:t>即</a:t>
            </a:r>
            <a:r>
              <a:rPr lang="en-US" altLang="zh-CN" sz="2000" dirty="0" err="1"/>
              <a:t>lw</a:t>
            </a:r>
            <a:r>
              <a:rPr lang="zh-CN" altLang="en-US" sz="2000" dirty="0"/>
              <a:t>指令</a:t>
            </a:r>
            <a:r>
              <a:rPr lang="en-US" altLang="zh-CN" sz="2000" dirty="0"/>
              <a:t>)</a:t>
            </a:r>
          </a:p>
        </p:txBody>
      </p:sp>
      <p:graphicFrame>
        <p:nvGraphicFramePr>
          <p:cNvPr id="193" name="表格 192"/>
          <p:cNvGraphicFramePr>
            <a:graphicFrameLocks noGrp="1"/>
          </p:cNvGraphicFramePr>
          <p:nvPr>
            <p:custDataLst>
              <p:tags r:id="rId1"/>
            </p:custDataLst>
          </p:nvPr>
        </p:nvGraphicFramePr>
        <p:xfrm>
          <a:off x="1631504" y="1002096"/>
          <a:ext cx="8875395" cy="3188970"/>
        </p:xfrm>
        <a:graphic>
          <a:graphicData uri="http://schemas.openxmlformats.org/drawingml/2006/table">
            <a:tbl>
              <a:tblPr firstRow="1" bandRow="1">
                <a:tableStyleId>{5940675A-B579-460E-94D1-54222C63F5DA}</a:tableStyleId>
              </a:tblPr>
              <a:tblGrid>
                <a:gridCol w="431800">
                  <a:extLst>
                    <a:ext uri="{9D8B030D-6E8A-4147-A177-3AD203B41FA5}">
                      <a16:colId xmlns:a16="http://schemas.microsoft.com/office/drawing/2014/main" val="20000"/>
                    </a:ext>
                  </a:extLst>
                </a:gridCol>
                <a:gridCol w="2088515">
                  <a:extLst>
                    <a:ext uri="{9D8B030D-6E8A-4147-A177-3AD203B41FA5}">
                      <a16:colId xmlns:a16="http://schemas.microsoft.com/office/drawing/2014/main" val="20001"/>
                    </a:ext>
                  </a:extLst>
                </a:gridCol>
                <a:gridCol w="467995">
                  <a:extLst>
                    <a:ext uri="{9D8B030D-6E8A-4147-A177-3AD203B41FA5}">
                      <a16:colId xmlns:a16="http://schemas.microsoft.com/office/drawing/2014/main" val="20002"/>
                    </a:ext>
                  </a:extLst>
                </a:gridCol>
                <a:gridCol w="791845">
                  <a:extLst>
                    <a:ext uri="{9D8B030D-6E8A-4147-A177-3AD203B41FA5}">
                      <a16:colId xmlns:a16="http://schemas.microsoft.com/office/drawing/2014/main" val="20003"/>
                    </a:ext>
                  </a:extLst>
                </a:gridCol>
                <a:gridCol w="933450">
                  <a:extLst>
                    <a:ext uri="{9D8B030D-6E8A-4147-A177-3AD203B41FA5}">
                      <a16:colId xmlns:a16="http://schemas.microsoft.com/office/drawing/2014/main" val="20004"/>
                    </a:ext>
                  </a:extLst>
                </a:gridCol>
                <a:gridCol w="806450">
                  <a:extLst>
                    <a:ext uri="{9D8B030D-6E8A-4147-A177-3AD203B41FA5}">
                      <a16:colId xmlns:a16="http://schemas.microsoft.com/office/drawing/2014/main" val="20005"/>
                    </a:ext>
                  </a:extLst>
                </a:gridCol>
                <a:gridCol w="806450">
                  <a:extLst>
                    <a:ext uri="{9D8B030D-6E8A-4147-A177-3AD203B41FA5}">
                      <a16:colId xmlns:a16="http://schemas.microsoft.com/office/drawing/2014/main" val="20006"/>
                    </a:ext>
                  </a:extLst>
                </a:gridCol>
                <a:gridCol w="806450">
                  <a:extLst>
                    <a:ext uri="{9D8B030D-6E8A-4147-A177-3AD203B41FA5}">
                      <a16:colId xmlns:a16="http://schemas.microsoft.com/office/drawing/2014/main" val="20007"/>
                    </a:ext>
                  </a:extLst>
                </a:gridCol>
                <a:gridCol w="935990">
                  <a:extLst>
                    <a:ext uri="{9D8B030D-6E8A-4147-A177-3AD203B41FA5}">
                      <a16:colId xmlns:a16="http://schemas.microsoft.com/office/drawing/2014/main" val="20008"/>
                    </a:ext>
                  </a:extLst>
                </a:gridCol>
                <a:gridCol w="806450">
                  <a:extLst>
                    <a:ext uri="{9D8B030D-6E8A-4147-A177-3AD203B41FA5}">
                      <a16:colId xmlns:a16="http://schemas.microsoft.com/office/drawing/2014/main" val="20009"/>
                    </a:ext>
                  </a:extLst>
                </a:gridCol>
              </a:tblGrid>
              <a:tr h="316230">
                <a:tc>
                  <a:txBody>
                    <a:bodyPr/>
                    <a:lstStyle/>
                    <a:p>
                      <a:pPr algn="ctr"/>
                      <a:r>
                        <a:rPr lang="zh-CN" altLang="en-US" sz="1600" dirty="0">
                          <a:latin typeface="+mn-lt"/>
                          <a:ea typeface="黑体" panose="02010609060101010101" pitchFamily="49" charset="-122"/>
                        </a:rPr>
                        <a:t>地址</a:t>
                      </a:r>
                      <a:endParaRPr lang="zh-CN" altLang="en-US" sz="1600" b="0" dirty="0">
                        <a:latin typeface="+mn-lt"/>
                        <a:ea typeface="黑体" panose="02010609060101010101" pitchFamily="49" charset="-122"/>
                        <a:cs typeface="Times New Roman" panose="02020603050405020304" pitchFamily="18" charset="0"/>
                      </a:endParaRPr>
                    </a:p>
                  </a:txBody>
                  <a:tcPr marL="0" marR="0" marT="36000" marB="3600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zh-CN" altLang="en-US" sz="1600" dirty="0">
                          <a:latin typeface="+mn-lt"/>
                          <a:ea typeface="黑体" panose="02010609060101010101" pitchFamily="49" charset="-122"/>
                        </a:rPr>
                        <a:t>指令</a:t>
                      </a:r>
                      <a:endParaRPr lang="zh-CN" altLang="en-US" sz="1600" b="0" dirty="0">
                        <a:latin typeface="+mn-lt"/>
                        <a:ea typeface="黑体" panose="02010609060101010101" pitchFamily="49" charset="-122"/>
                        <a:cs typeface="Times New Roman" panose="02020603050405020304" pitchFamily="18" charset="0"/>
                      </a:endParaRPr>
                    </a:p>
                  </a:txBody>
                  <a:tcPr marL="0" marR="0" marT="36000" marB="36000" anchor="ctr">
                    <a:lnL w="19050"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600" b="0" dirty="0" err="1">
                          <a:latin typeface="+mn-lt"/>
                          <a:ea typeface="黑体" panose="02010609060101010101" pitchFamily="49" charset="-122"/>
                          <a:cs typeface="Times New Roman" panose="02020603050405020304" pitchFamily="18" charset="0"/>
                        </a:rPr>
                        <a:t>CLK</a:t>
                      </a:r>
                      <a:endParaRPr lang="en-US" altLang="zh-CN" sz="1600" b="0" dirty="0">
                        <a:latin typeface="+mn-lt"/>
                        <a:ea typeface="黑体" panose="02010609060101010101" pitchFamily="49" charset="-122"/>
                        <a:cs typeface="Times New Roman" panose="02020603050405020304" pitchFamily="18" charset="0"/>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a:r>
                        <a:rPr lang="en-US" altLang="zh-CN" sz="1600" b="0" dirty="0">
                          <a:latin typeface="+mn-lt"/>
                          <a:ea typeface="黑体" panose="02010609060101010101" pitchFamily="49" charset="-122"/>
                          <a:cs typeface="Times New Roman" panose="02020603050405020304" pitchFamily="18" charset="0"/>
                        </a:rPr>
                        <a:t>PC</a:t>
                      </a: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a:r>
                        <a:rPr lang="en-US" altLang="zh-CN" sz="1600">
                          <a:latin typeface="+mn-lt"/>
                          <a:ea typeface="黑体" panose="02010609060101010101" pitchFamily="49" charset="-122"/>
                        </a:rPr>
                        <a:t>IM</a:t>
                      </a:r>
                      <a:endParaRPr lang="en-US" altLang="zh-CN" sz="1600" b="0" dirty="0">
                        <a:latin typeface="+mn-lt"/>
                        <a:ea typeface="黑体" panose="02010609060101010101" pitchFamily="49" charset="-122"/>
                        <a:cs typeface="Times New Roman" panose="02020603050405020304" pitchFamily="18" charset="0"/>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a:r>
                        <a:rPr lang="en-US" altLang="zh-CN" sz="1600" dirty="0">
                          <a:latin typeface="+mn-lt"/>
                          <a:ea typeface="黑体" panose="02010609060101010101" pitchFamily="49" charset="-122"/>
                        </a:rPr>
                        <a:t>IF</a:t>
                      </a:r>
                      <a:endParaRPr lang="en-US" altLang="zh-CN" sz="1600" b="0" dirty="0">
                        <a:latin typeface="+mn-lt"/>
                        <a:ea typeface="黑体" panose="02010609060101010101" pitchFamily="49" charset="-122"/>
                        <a:cs typeface="Times New Roman" panose="02020603050405020304" pitchFamily="18" charset="0"/>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a:r>
                        <a:rPr lang="en-US" altLang="zh-CN" sz="1600" b="0" dirty="0">
                          <a:latin typeface="+mn-lt"/>
                          <a:ea typeface="黑体" panose="02010609060101010101" pitchFamily="49" charset="-122"/>
                          <a:cs typeface="Times New Roman" panose="02020603050405020304" pitchFamily="18" charset="0"/>
                        </a:rPr>
                        <a:t>ID</a:t>
                      </a: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a:r>
                        <a:rPr lang="en-US" altLang="zh-CN" sz="1600" b="0" dirty="0">
                          <a:latin typeface="+mn-lt"/>
                          <a:ea typeface="黑体" panose="02010609060101010101" pitchFamily="49" charset="-122"/>
                          <a:cs typeface="Times New Roman" panose="02020603050405020304" pitchFamily="18" charset="0"/>
                        </a:rPr>
                        <a:t>EX</a:t>
                      </a: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a:r>
                        <a:rPr lang="en-US" altLang="zh-CN" sz="1600" dirty="0">
                          <a:latin typeface="+mn-lt"/>
                          <a:ea typeface="黑体" panose="02010609060101010101" pitchFamily="49" charset="-122"/>
                        </a:rPr>
                        <a:t>MEM</a:t>
                      </a:r>
                      <a:endParaRPr lang="en-US" altLang="zh-CN" sz="1600" b="0" dirty="0">
                        <a:latin typeface="+mn-lt"/>
                        <a:ea typeface="黑体" panose="02010609060101010101" pitchFamily="49" charset="-122"/>
                        <a:cs typeface="Times New Roman" panose="02020603050405020304" pitchFamily="18" charset="0"/>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a:r>
                        <a:rPr lang="en-US" altLang="zh-CN" sz="1600" b="0" dirty="0">
                          <a:latin typeface="+mn-lt"/>
                          <a:ea typeface="黑体" panose="02010609060101010101" pitchFamily="49" charset="-122"/>
                          <a:cs typeface="Times New Roman" panose="02020603050405020304" pitchFamily="18" charset="0"/>
                        </a:rPr>
                        <a:t>WB</a:t>
                      </a: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560070">
                <a:tc>
                  <a:txBody>
                    <a:bodyPr/>
                    <a:lstStyle/>
                    <a:p>
                      <a:pPr algn="ctr"/>
                      <a:r>
                        <a:rPr lang="en-US" altLang="zh-CN" sz="1600" dirty="0">
                          <a:latin typeface="+mn-lt"/>
                          <a:ea typeface="黑体" panose="02010609060101010101" pitchFamily="49" charset="-122"/>
                        </a:rPr>
                        <a:t>0</a:t>
                      </a:r>
                      <a:endParaRPr lang="zh-CN" altLang="en-US" sz="1600" dirty="0">
                        <a:latin typeface="+mn-lt"/>
                        <a:ea typeface="黑体" panose="02010609060101010101" pitchFamily="49" charset="-122"/>
                        <a:cs typeface="Courier New" panose="02070309020205020404" pitchFamily="49" charset="0"/>
                      </a:endParaRPr>
                    </a:p>
                  </a:txBody>
                  <a:tcPr marL="0" marR="0" marT="36000" marB="3600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altLang="zh-CN" sz="1600" b="1" dirty="0" err="1">
                          <a:solidFill>
                            <a:schemeClr val="tx1"/>
                          </a:solidFill>
                          <a:latin typeface="Courier New" panose="02070309020205020404" pitchFamily="49" charset="0"/>
                          <a:ea typeface="黑体" panose="02010609060101010101" pitchFamily="49" charset="-122"/>
                          <a:cs typeface="Courier New" panose="02070309020205020404" pitchFamily="49" charset="0"/>
                        </a:rPr>
                        <a:t>beq</a:t>
                      </a:r>
                      <a:r>
                        <a:rPr lang="en-US" altLang="zh-CN" sz="1600" b="1" dirty="0">
                          <a:solidFill>
                            <a:schemeClr val="tx1"/>
                          </a:solidFill>
                          <a:latin typeface="Courier New" panose="02070309020205020404" pitchFamily="49" charset="0"/>
                          <a:ea typeface="黑体" panose="02010609060101010101" pitchFamily="49" charset="-122"/>
                          <a:cs typeface="Courier New" panose="02070309020205020404" pitchFamily="49" charset="0"/>
                        </a:rPr>
                        <a:t> $1, $3, 24</a:t>
                      </a:r>
                    </a:p>
                  </a:txBody>
                  <a:tcPr marL="0" marR="0" marT="36000" marB="36000" anchor="ctr">
                    <a:lnL w="19050"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600" dirty="0">
                          <a:latin typeface="Courier New" panose="02070309020205020404" pitchFamily="49" charset="0"/>
                          <a:ea typeface="黑体" panose="02010609060101010101" pitchFamily="49" charset="-122"/>
                          <a:cs typeface="Courier New" panose="02070309020205020404" pitchFamily="49" charset="0"/>
                          <a:sym typeface="Wingdings 3" panose="05040102010807070707"/>
                        </a:rPr>
                        <a:t> </a:t>
                      </a:r>
                      <a:r>
                        <a:rPr lang="en-US" altLang="zh-CN" sz="1600" dirty="0">
                          <a:latin typeface="Courier New" panose="02070309020205020404" pitchFamily="49" charset="0"/>
                          <a:ea typeface="黑体" panose="02010609060101010101" pitchFamily="49" charset="-122"/>
                          <a:cs typeface="Courier New" panose="02070309020205020404" pitchFamily="49" charset="0"/>
                          <a:sym typeface="Wingdings 3" panose="05040102010807070707"/>
                        </a:rPr>
                        <a:t>1</a:t>
                      </a:r>
                      <a:endParaRPr lang="zh-CN" altLang="en-US" sz="1600" b="1" dirty="0">
                        <a:latin typeface="Courier New" panose="02070309020205020404" pitchFamily="49" charset="0"/>
                        <a:ea typeface="黑体" panose="02010609060101010101" pitchFamily="49" charset="-122"/>
                        <a:cs typeface="Courier New" panose="02070309020205020404" pitchFamily="49" charset="0"/>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a:r>
                        <a:rPr lang="en-US" altLang="zh-CN" sz="1600" dirty="0">
                          <a:latin typeface="Courier New" panose="02070309020205020404" pitchFamily="49" charset="0"/>
                          <a:ea typeface="黑体" panose="02010609060101010101" pitchFamily="49" charset="-122"/>
                          <a:cs typeface="Courier New" panose="02070309020205020404" pitchFamily="49" charset="0"/>
                        </a:rPr>
                        <a:t>0</a:t>
                      </a:r>
                      <a:r>
                        <a:rPr lang="en-US" altLang="zh-CN" sz="1600" dirty="0">
                          <a:latin typeface="Courier New" panose="02070309020205020404" pitchFamily="49" charset="0"/>
                          <a:ea typeface="黑体" panose="02010609060101010101" pitchFamily="49" charset="-122"/>
                          <a:cs typeface="Courier New" panose="02070309020205020404" pitchFamily="49" charset="0"/>
                          <a:sym typeface="Wingdings" panose="05000000000000000000" pitchFamily="2" charset="2"/>
                        </a:rPr>
                        <a:t>4</a:t>
                      </a:r>
                      <a:endParaRPr lang="zh-CN" altLang="en-US" sz="1600" b="0" dirty="0">
                        <a:latin typeface="Courier New" panose="02070309020205020404" pitchFamily="49" charset="0"/>
                        <a:ea typeface="黑体" panose="02010609060101010101" pitchFamily="49" charset="-122"/>
                        <a:cs typeface="Courier New" panose="02070309020205020404" pitchFamily="49" charset="0"/>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a:r>
                        <a:rPr lang="en-US" altLang="zh-CN" sz="1600" dirty="0" err="1">
                          <a:latin typeface="+mn-lt"/>
                          <a:ea typeface="黑体" panose="02010609060101010101" pitchFamily="49" charset="-122"/>
                        </a:rPr>
                        <a:t>beq</a:t>
                      </a:r>
                      <a:r>
                        <a:rPr lang="en-US" altLang="zh-CN" sz="1600" dirty="0" err="1">
                          <a:latin typeface="+mn-lt"/>
                          <a:ea typeface="黑体" panose="02010609060101010101" pitchFamily="49" charset="-122"/>
                          <a:sym typeface="Wingdings" panose="05000000000000000000" pitchFamily="2" charset="2"/>
                        </a:rPr>
                        <a:t>and</a:t>
                      </a:r>
                      <a:endParaRPr lang="zh-CN" altLang="en-US" sz="1600" dirty="0">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600" b="1" dirty="0" err="1">
                          <a:solidFill>
                            <a:srgbClr val="FF0000"/>
                          </a:solidFill>
                          <a:latin typeface="+mn-lt"/>
                          <a:ea typeface="黑体" panose="02010609060101010101" pitchFamily="49" charset="-122"/>
                        </a:rPr>
                        <a:t>beq</a:t>
                      </a:r>
                      <a:endParaRPr lang="zh-CN" altLang="en-US" sz="1600" b="1" dirty="0">
                        <a:solidFill>
                          <a:srgbClr val="FF0000"/>
                        </a:solidFill>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1600" b="1" dirty="0">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1600" b="1" dirty="0">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1600" b="1" dirty="0">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1600" b="1" dirty="0">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316230">
                <a:tc>
                  <a:txBody>
                    <a:bodyPr/>
                    <a:lstStyle/>
                    <a:p>
                      <a:pPr algn="ctr"/>
                      <a:r>
                        <a:rPr lang="en-US" altLang="zh-CN" sz="1600" dirty="0">
                          <a:latin typeface="+mn-lt"/>
                          <a:ea typeface="黑体" panose="02010609060101010101" pitchFamily="49" charset="-122"/>
                        </a:rPr>
                        <a:t>4</a:t>
                      </a:r>
                      <a:endParaRPr lang="zh-CN" altLang="en-US" sz="1600" dirty="0">
                        <a:latin typeface="+mn-lt"/>
                        <a:ea typeface="黑体" panose="02010609060101010101" pitchFamily="49" charset="-122"/>
                        <a:cs typeface="Courier New" panose="02070309020205020404" pitchFamily="49" charset="0"/>
                      </a:endParaRPr>
                    </a:p>
                  </a:txBody>
                  <a:tcPr marL="0" marR="0" marT="36000" marB="3600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altLang="zh-CN" sz="1600" dirty="0">
                          <a:latin typeface="Courier New" panose="02070309020205020404" pitchFamily="49" charset="0"/>
                          <a:ea typeface="黑体" panose="02010609060101010101" pitchFamily="49" charset="-122"/>
                          <a:cs typeface="Courier New" panose="02070309020205020404" pitchFamily="49" charset="0"/>
                        </a:rPr>
                        <a:t>and $12, $2, $5</a:t>
                      </a:r>
                      <a:endParaRPr lang="zh-CN" altLang="en-US" sz="1600" dirty="0">
                        <a:latin typeface="Courier New" panose="02070309020205020404" pitchFamily="49" charset="0"/>
                        <a:ea typeface="黑体" panose="02010609060101010101" pitchFamily="49" charset="-122"/>
                        <a:cs typeface="Courier New" panose="02070309020205020404" pitchFamily="49" charset="0"/>
                      </a:endParaRPr>
                    </a:p>
                  </a:txBody>
                  <a:tcPr marL="0" marR="0" marT="36000" marB="36000" anchor="ctr">
                    <a:lnL w="19050"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600" dirty="0">
                          <a:latin typeface="Courier New" panose="02070309020205020404" pitchFamily="49" charset="0"/>
                          <a:ea typeface="黑体" panose="02010609060101010101" pitchFamily="49" charset="-122"/>
                          <a:cs typeface="Courier New" panose="02070309020205020404" pitchFamily="49" charset="0"/>
                          <a:sym typeface="Wingdings 3" panose="05040102010807070707"/>
                        </a:rPr>
                        <a:t> </a:t>
                      </a:r>
                      <a:r>
                        <a:rPr lang="en-US" altLang="zh-CN" sz="1600" dirty="0">
                          <a:latin typeface="Courier New" panose="02070309020205020404" pitchFamily="49" charset="0"/>
                          <a:ea typeface="黑体" panose="02010609060101010101" pitchFamily="49" charset="-122"/>
                          <a:cs typeface="Courier New" panose="02070309020205020404" pitchFamily="49" charset="0"/>
                          <a:sym typeface="Wingdings 3" panose="05040102010807070707"/>
                        </a:rPr>
                        <a:t>2</a:t>
                      </a:r>
                      <a:endParaRPr lang="zh-CN" altLang="en-US" sz="1600" b="1" dirty="0">
                        <a:latin typeface="Courier New" panose="02070309020205020404" pitchFamily="49" charset="0"/>
                        <a:ea typeface="黑体" panose="02010609060101010101" pitchFamily="49" charset="-122"/>
                        <a:cs typeface="Courier New" panose="02070309020205020404" pitchFamily="49" charset="0"/>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1600" b="0" dirty="0">
                          <a:latin typeface="Courier New" panose="02070309020205020404" pitchFamily="49" charset="0"/>
                          <a:ea typeface="黑体" panose="02010609060101010101" pitchFamily="49" charset="-122"/>
                          <a:cs typeface="Courier New" panose="02070309020205020404" pitchFamily="49" charset="0"/>
                        </a:rPr>
                        <a:t>4</a:t>
                      </a:r>
                      <a:endParaRPr lang="zh-CN" altLang="en-US" sz="1600" b="0" dirty="0">
                        <a:latin typeface="Courier New" panose="02070309020205020404" pitchFamily="49" charset="0"/>
                        <a:ea typeface="黑体" panose="02010609060101010101" pitchFamily="49" charset="-122"/>
                        <a:cs typeface="Courier New" panose="02070309020205020404" pitchFamily="49" charset="0"/>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a:r>
                        <a:rPr lang="en-US" altLang="zh-CN" sz="1600" dirty="0">
                          <a:solidFill>
                            <a:schemeClr val="tx1"/>
                          </a:solidFill>
                          <a:latin typeface="+mn-lt"/>
                          <a:ea typeface="黑体" panose="02010609060101010101" pitchFamily="49" charset="-122"/>
                        </a:rPr>
                        <a:t>and</a:t>
                      </a:r>
                      <a:endParaRPr lang="zh-CN" altLang="en-US" sz="1600" dirty="0">
                        <a:solidFill>
                          <a:schemeClr val="tx1"/>
                        </a:solidFill>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600" b="1" dirty="0">
                          <a:solidFill>
                            <a:schemeClr val="tx1"/>
                          </a:solidFill>
                          <a:latin typeface="+mn-lt"/>
                          <a:ea typeface="黑体" panose="02010609060101010101" pitchFamily="49" charset="-122"/>
                        </a:rPr>
                        <a:t>and</a:t>
                      </a:r>
                      <a:endParaRPr lang="zh-CN" altLang="en-US" sz="1600" b="1" dirty="0">
                        <a:solidFill>
                          <a:schemeClr val="tx1"/>
                        </a:solidFill>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FFC000"/>
                    </a:solidFill>
                  </a:tcPr>
                </a:tc>
                <a:tc>
                  <a:txBody>
                    <a:bodyPr/>
                    <a:lstStyle/>
                    <a:p>
                      <a:pPr algn="ctr"/>
                      <a:r>
                        <a:rPr lang="en-US" altLang="zh-CN" sz="1600" b="1" dirty="0" err="1">
                          <a:solidFill>
                            <a:srgbClr val="FF0000"/>
                          </a:solidFill>
                          <a:latin typeface="+mn-lt"/>
                          <a:ea typeface="黑体" panose="02010609060101010101" pitchFamily="49" charset="-122"/>
                        </a:rPr>
                        <a:t>beq</a:t>
                      </a:r>
                      <a:endParaRPr lang="zh-CN" altLang="en-US" sz="1600" b="1" dirty="0">
                        <a:solidFill>
                          <a:srgbClr val="FF0000"/>
                        </a:solidFill>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1600" b="1" dirty="0">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1600" b="1" dirty="0">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1600" b="1" dirty="0">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560070">
                <a:tc>
                  <a:txBody>
                    <a:bodyPr/>
                    <a:lstStyle/>
                    <a:p>
                      <a:pPr algn="ctr"/>
                      <a:r>
                        <a:rPr lang="en-US" altLang="zh-CN" sz="1600" dirty="0">
                          <a:latin typeface="+mn-lt"/>
                          <a:ea typeface="黑体" panose="02010609060101010101" pitchFamily="49" charset="-122"/>
                        </a:rPr>
                        <a:t>8</a:t>
                      </a:r>
                      <a:endParaRPr lang="zh-CN" altLang="en-US" sz="1600" dirty="0">
                        <a:latin typeface="+mn-lt"/>
                        <a:ea typeface="黑体" panose="02010609060101010101" pitchFamily="49" charset="-122"/>
                        <a:cs typeface="Courier New" panose="02070309020205020404" pitchFamily="49" charset="0"/>
                      </a:endParaRPr>
                    </a:p>
                  </a:txBody>
                  <a:tcPr marL="0" marR="0" marT="36000" marB="3600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altLang="zh-CN" sz="1600" dirty="0">
                          <a:latin typeface="Courier New" panose="02070309020205020404" pitchFamily="49" charset="0"/>
                          <a:ea typeface="黑体" panose="02010609060101010101" pitchFamily="49" charset="-122"/>
                          <a:cs typeface="Courier New" panose="02070309020205020404" pitchFamily="49" charset="0"/>
                        </a:rPr>
                        <a:t>or $13, $6, $2</a:t>
                      </a:r>
                    </a:p>
                  </a:txBody>
                  <a:tcPr marL="0" marR="0" marT="36000" marB="36000" anchor="ctr">
                    <a:lnL w="19050"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600" dirty="0">
                          <a:latin typeface="Courier New" panose="02070309020205020404" pitchFamily="49" charset="0"/>
                          <a:ea typeface="黑体" panose="02010609060101010101" pitchFamily="49" charset="-122"/>
                          <a:cs typeface="Courier New" panose="02070309020205020404" pitchFamily="49" charset="0"/>
                          <a:sym typeface="Wingdings 3" panose="05040102010807070707"/>
                        </a:rPr>
                        <a:t> </a:t>
                      </a:r>
                      <a:r>
                        <a:rPr lang="en-US" altLang="zh-CN" sz="1600" dirty="0">
                          <a:latin typeface="Courier New" panose="02070309020205020404" pitchFamily="49" charset="0"/>
                          <a:ea typeface="黑体" panose="02010609060101010101" pitchFamily="49" charset="-122"/>
                          <a:cs typeface="Courier New" panose="02070309020205020404" pitchFamily="49" charset="0"/>
                          <a:sym typeface="Wingdings 3" panose="05040102010807070707"/>
                        </a:rPr>
                        <a:t>3</a:t>
                      </a:r>
                      <a:endParaRPr lang="zh-CN" altLang="en-US" sz="1600" b="1" dirty="0">
                        <a:latin typeface="Courier New" panose="02070309020205020404" pitchFamily="49" charset="0"/>
                        <a:ea typeface="黑体" panose="02010609060101010101" pitchFamily="49" charset="-122"/>
                        <a:cs typeface="Courier New" panose="02070309020205020404" pitchFamily="49" charset="0"/>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1600" b="0" dirty="0">
                          <a:latin typeface="Courier New" panose="02070309020205020404" pitchFamily="49" charset="0"/>
                          <a:ea typeface="黑体" panose="02010609060101010101" pitchFamily="49" charset="-122"/>
                          <a:cs typeface="Courier New" panose="02070309020205020404" pitchFamily="49" charset="0"/>
                          <a:sym typeface="Wingdings" panose="05000000000000000000" pitchFamily="2" charset="2"/>
                        </a:rPr>
                        <a:t>4</a:t>
                      </a:r>
                      <a:endParaRPr lang="zh-CN" altLang="en-US" sz="1600" b="0" dirty="0">
                        <a:latin typeface="Courier New" panose="02070309020205020404" pitchFamily="49" charset="0"/>
                        <a:ea typeface="黑体" panose="02010609060101010101" pitchFamily="49" charset="-122"/>
                        <a:cs typeface="Courier New" panose="02070309020205020404" pitchFamily="49" charset="0"/>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a:r>
                        <a:rPr lang="en-US" altLang="zh-CN" sz="1600" dirty="0">
                          <a:latin typeface="+mn-lt"/>
                          <a:ea typeface="黑体" panose="02010609060101010101" pitchFamily="49" charset="-122"/>
                        </a:rPr>
                        <a:t>and</a:t>
                      </a:r>
                      <a:endParaRPr lang="zh-CN" altLang="en-US" sz="1600" dirty="0">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600" b="1" dirty="0" err="1">
                          <a:solidFill>
                            <a:schemeClr val="tx1"/>
                          </a:solidFill>
                          <a:latin typeface="+mn-lt"/>
                          <a:ea typeface="黑体" panose="02010609060101010101" pitchFamily="49" charset="-122"/>
                        </a:rPr>
                        <a:t>nop</a:t>
                      </a:r>
                      <a:endParaRPr lang="zh-CN" altLang="en-US" sz="1600" b="1" dirty="0">
                        <a:solidFill>
                          <a:schemeClr val="tx1"/>
                        </a:solidFill>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FFC000"/>
                    </a:solidFill>
                  </a:tcPr>
                </a:tc>
                <a:tc>
                  <a:txBody>
                    <a:bodyPr/>
                    <a:lstStyle/>
                    <a:p>
                      <a:pPr algn="ctr"/>
                      <a:r>
                        <a:rPr lang="en-US" altLang="zh-CN" sz="1600" b="1" dirty="0" err="1">
                          <a:solidFill>
                            <a:schemeClr val="tx1"/>
                          </a:solidFill>
                          <a:latin typeface="+mn-lt"/>
                          <a:ea typeface="黑体" panose="02010609060101010101" pitchFamily="49" charset="-122"/>
                        </a:rPr>
                        <a:t>nop</a:t>
                      </a:r>
                      <a:endParaRPr lang="zh-CN" altLang="en-US" sz="1600" b="1" dirty="0">
                        <a:solidFill>
                          <a:schemeClr val="tx1"/>
                        </a:solidFill>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600" b="1" dirty="0" err="1">
                          <a:solidFill>
                            <a:srgbClr val="FF0000"/>
                          </a:solidFill>
                          <a:latin typeface="+mn-lt"/>
                          <a:ea typeface="黑体" panose="02010609060101010101" pitchFamily="49" charset="-122"/>
                        </a:rPr>
                        <a:t>beq</a:t>
                      </a:r>
                      <a:r>
                        <a:rPr lang="zh-CN" altLang="en-US" sz="1600" b="1" dirty="0">
                          <a:solidFill>
                            <a:srgbClr val="FF0000"/>
                          </a:solidFill>
                          <a:latin typeface="+mn-lt"/>
                          <a:ea typeface="黑体" panose="02010609060101010101" pitchFamily="49" charset="-122"/>
                        </a:rPr>
                        <a:t>结果</a:t>
                      </a: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1600" b="1" dirty="0">
                        <a:solidFill>
                          <a:schemeClr val="tx1"/>
                        </a:solidFill>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1600" b="1" dirty="0">
                        <a:solidFill>
                          <a:schemeClr val="tx1"/>
                        </a:solidFill>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803910">
                <a:tc>
                  <a:txBody>
                    <a:bodyPr/>
                    <a:lstStyle/>
                    <a:p>
                      <a:pPr algn="ctr"/>
                      <a:r>
                        <a:rPr lang="en-US" altLang="zh-CN" sz="1600" dirty="0">
                          <a:latin typeface="+mn-lt"/>
                          <a:ea typeface="黑体" panose="02010609060101010101" pitchFamily="49" charset="-122"/>
                        </a:rPr>
                        <a:t>12</a:t>
                      </a:r>
                      <a:endParaRPr lang="zh-CN" altLang="en-US" sz="1600" dirty="0">
                        <a:latin typeface="+mn-lt"/>
                        <a:ea typeface="黑体" panose="02010609060101010101" pitchFamily="49" charset="-122"/>
                        <a:cs typeface="Courier New" panose="02070309020205020404" pitchFamily="49" charset="0"/>
                      </a:endParaRPr>
                    </a:p>
                  </a:txBody>
                  <a:tcPr marL="0" marR="0" marT="36000" marB="3600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altLang="zh-CN" sz="1600" dirty="0">
                          <a:latin typeface="Courier New" panose="02070309020205020404" pitchFamily="49" charset="0"/>
                          <a:ea typeface="黑体" panose="02010609060101010101" pitchFamily="49" charset="-122"/>
                          <a:cs typeface="Courier New" panose="02070309020205020404" pitchFamily="49" charset="0"/>
                        </a:rPr>
                        <a:t>add $14, $2,</a:t>
                      </a:r>
                      <a:r>
                        <a:rPr lang="en-US" altLang="zh-CN" sz="1600" baseline="0" dirty="0">
                          <a:latin typeface="Courier New" panose="02070309020205020404" pitchFamily="49" charset="0"/>
                          <a:ea typeface="黑体" panose="02010609060101010101" pitchFamily="49" charset="-122"/>
                          <a:cs typeface="Courier New" panose="02070309020205020404" pitchFamily="49" charset="0"/>
                        </a:rPr>
                        <a:t> $2</a:t>
                      </a:r>
                      <a:endParaRPr lang="en-US" altLang="zh-CN" sz="1600" dirty="0">
                        <a:latin typeface="Courier New" panose="02070309020205020404" pitchFamily="49" charset="0"/>
                        <a:ea typeface="黑体" panose="02010609060101010101" pitchFamily="49" charset="-122"/>
                        <a:cs typeface="Courier New" panose="02070309020205020404" pitchFamily="49" charset="0"/>
                      </a:endParaRPr>
                    </a:p>
                  </a:txBody>
                  <a:tcPr marL="0" marR="0" marT="36000" marB="36000" anchor="ctr">
                    <a:lnL w="19050"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600" dirty="0">
                          <a:latin typeface="Courier New" panose="02070309020205020404" pitchFamily="49" charset="0"/>
                          <a:ea typeface="黑体" panose="02010609060101010101" pitchFamily="49" charset="-122"/>
                          <a:cs typeface="Courier New" panose="02070309020205020404" pitchFamily="49" charset="0"/>
                          <a:sym typeface="Wingdings 3" panose="05040102010807070707"/>
                        </a:rPr>
                        <a:t> </a:t>
                      </a:r>
                      <a:r>
                        <a:rPr lang="en-US" altLang="zh-CN" sz="1600" dirty="0">
                          <a:latin typeface="Courier New" panose="02070309020205020404" pitchFamily="49" charset="0"/>
                          <a:ea typeface="黑体" panose="02010609060101010101" pitchFamily="49" charset="-122"/>
                          <a:cs typeface="Courier New" panose="02070309020205020404" pitchFamily="49" charset="0"/>
                          <a:sym typeface="Wingdings 3" panose="05040102010807070707"/>
                        </a:rPr>
                        <a:t>4</a:t>
                      </a:r>
                      <a:endParaRPr lang="zh-CN" altLang="en-US" sz="1600" b="1" dirty="0">
                        <a:latin typeface="Courier New" panose="02070309020205020404" pitchFamily="49" charset="0"/>
                        <a:ea typeface="黑体" panose="02010609060101010101" pitchFamily="49" charset="-122"/>
                        <a:cs typeface="Courier New" panose="02070309020205020404" pitchFamily="49" charset="0"/>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1600" b="0" dirty="0">
                          <a:latin typeface="Courier New" panose="02070309020205020404" pitchFamily="49" charset="0"/>
                          <a:ea typeface="黑体" panose="02010609060101010101" pitchFamily="49" charset="-122"/>
                          <a:cs typeface="Courier New" panose="02070309020205020404" pitchFamily="49" charset="0"/>
                          <a:sym typeface="Wingdings" panose="05000000000000000000" pitchFamily="2" charset="2"/>
                        </a:rPr>
                        <a:t>428</a:t>
                      </a:r>
                      <a:endParaRPr lang="zh-CN" altLang="en-US" sz="1600" b="0" dirty="0">
                        <a:latin typeface="Courier New" panose="02070309020205020404" pitchFamily="49" charset="0"/>
                        <a:ea typeface="黑体" panose="02010609060101010101" pitchFamily="49" charset="-122"/>
                        <a:cs typeface="Courier New" panose="02070309020205020404" pitchFamily="49" charset="0"/>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a:r>
                        <a:rPr lang="en-US" altLang="zh-CN" sz="1600" dirty="0" err="1">
                          <a:latin typeface="+mn-lt"/>
                          <a:ea typeface="黑体" panose="02010609060101010101" pitchFamily="49" charset="-122"/>
                        </a:rPr>
                        <a:t>and</a:t>
                      </a:r>
                      <a:r>
                        <a:rPr lang="en-US" altLang="zh-CN" sz="1600" dirty="0" err="1">
                          <a:latin typeface="+mn-lt"/>
                          <a:ea typeface="黑体" panose="02010609060101010101" pitchFamily="49" charset="-122"/>
                          <a:sym typeface="Wingdings" panose="05000000000000000000" pitchFamily="2" charset="2"/>
                        </a:rPr>
                        <a:t></a:t>
                      </a:r>
                      <a:r>
                        <a:rPr lang="en-US" altLang="zh-CN" sz="1600" dirty="0" err="1">
                          <a:latin typeface="+mn-lt"/>
                          <a:ea typeface="黑体" panose="02010609060101010101" pitchFamily="49" charset="-122"/>
                        </a:rPr>
                        <a:t>lw</a:t>
                      </a:r>
                      <a:endParaRPr lang="zh-CN" altLang="en-US" sz="1600" dirty="0">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600" b="1" dirty="0" err="1">
                          <a:solidFill>
                            <a:schemeClr val="tx1"/>
                          </a:solidFill>
                          <a:latin typeface="+mn-lt"/>
                          <a:ea typeface="黑体" panose="02010609060101010101" pitchFamily="49" charset="-122"/>
                        </a:rPr>
                        <a:t>nop</a:t>
                      </a:r>
                      <a:endParaRPr lang="zh-CN" altLang="en-US" sz="1600" b="1" dirty="0">
                        <a:solidFill>
                          <a:schemeClr val="tx1"/>
                        </a:solidFill>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FFC000"/>
                    </a:solidFill>
                  </a:tcPr>
                </a:tc>
                <a:tc>
                  <a:txBody>
                    <a:bodyPr/>
                    <a:lstStyle/>
                    <a:p>
                      <a:pPr algn="ctr"/>
                      <a:r>
                        <a:rPr lang="en-US" altLang="zh-CN" sz="1600" b="1" dirty="0" err="1">
                          <a:solidFill>
                            <a:schemeClr val="tx1"/>
                          </a:solidFill>
                          <a:latin typeface="+mn-lt"/>
                          <a:ea typeface="黑体" panose="02010609060101010101" pitchFamily="49" charset="-122"/>
                        </a:rPr>
                        <a:t>nop</a:t>
                      </a:r>
                      <a:endParaRPr lang="zh-CN" altLang="en-US" sz="1600" b="1" dirty="0">
                        <a:solidFill>
                          <a:schemeClr val="tx1"/>
                        </a:solidFill>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600" b="1" dirty="0" err="1">
                          <a:solidFill>
                            <a:schemeClr val="tx1"/>
                          </a:solidFill>
                          <a:latin typeface="+mn-lt"/>
                          <a:ea typeface="黑体" panose="02010609060101010101" pitchFamily="49" charset="-122"/>
                        </a:rPr>
                        <a:t>nop</a:t>
                      </a:r>
                      <a:endParaRPr lang="zh-CN" altLang="en-US" sz="1600" b="1" dirty="0">
                        <a:solidFill>
                          <a:schemeClr val="tx1"/>
                        </a:solidFill>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600" b="1" dirty="0" err="1">
                          <a:solidFill>
                            <a:schemeClr val="tx1"/>
                          </a:solidFill>
                          <a:latin typeface="+mn-lt"/>
                          <a:ea typeface="黑体" panose="02010609060101010101" pitchFamily="49" charset="-122"/>
                        </a:rPr>
                        <a:t>PC+Imm</a:t>
                      </a:r>
                      <a:endParaRPr lang="en-US" altLang="zh-CN" sz="1600" b="1" dirty="0">
                        <a:solidFill>
                          <a:schemeClr val="tx1"/>
                        </a:solidFill>
                        <a:latin typeface="+mn-lt"/>
                        <a:ea typeface="黑体" panose="02010609060101010101" pitchFamily="49" charset="-122"/>
                      </a:endParaRPr>
                    </a:p>
                    <a:p>
                      <a:pPr algn="ctr"/>
                      <a:r>
                        <a:rPr lang="en-US" altLang="zh-CN" sz="1600" b="1" dirty="0">
                          <a:solidFill>
                            <a:schemeClr val="tx1"/>
                          </a:solidFill>
                          <a:latin typeface="+mn-lt"/>
                          <a:ea typeface="黑体" panose="02010609060101010101" pitchFamily="49" charset="-122"/>
                        </a:rPr>
                        <a:t>(Write PC)</a:t>
                      </a:r>
                      <a:endParaRPr lang="zh-CN" altLang="en-US" sz="1600" b="1" dirty="0">
                        <a:solidFill>
                          <a:schemeClr val="tx1"/>
                        </a:solidFill>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1600" b="1" dirty="0">
                        <a:solidFill>
                          <a:schemeClr val="tx1"/>
                        </a:solidFill>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316230">
                <a:tc>
                  <a:txBody>
                    <a:bodyPr/>
                    <a:lstStyle/>
                    <a:p>
                      <a:pPr algn="ctr"/>
                      <a:endParaRPr lang="zh-CN" altLang="en-US" sz="1600" dirty="0">
                        <a:latin typeface="+mn-lt"/>
                        <a:ea typeface="黑体" panose="02010609060101010101" pitchFamily="49" charset="-122"/>
                        <a:cs typeface="Courier New" panose="02070309020205020404" pitchFamily="49" charset="0"/>
                      </a:endParaRPr>
                    </a:p>
                  </a:txBody>
                  <a:tcPr marL="0" marR="0" marT="36000" marB="3600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endParaRPr lang="en-US" altLang="zh-CN" sz="1600" dirty="0">
                        <a:latin typeface="Courier New" panose="02070309020205020404" pitchFamily="49" charset="0"/>
                        <a:ea typeface="黑体" panose="02010609060101010101" pitchFamily="49" charset="-122"/>
                        <a:cs typeface="Courier New" panose="02070309020205020404" pitchFamily="49" charset="0"/>
                      </a:endParaRPr>
                    </a:p>
                  </a:txBody>
                  <a:tcPr marL="0" marR="0" marT="36000" marB="36000" anchor="ctr">
                    <a:lnL w="19050"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600" dirty="0">
                          <a:latin typeface="Courier New" panose="02070309020205020404" pitchFamily="49" charset="0"/>
                          <a:ea typeface="黑体" panose="02010609060101010101" pitchFamily="49" charset="-122"/>
                          <a:cs typeface="Courier New" panose="02070309020205020404" pitchFamily="49" charset="0"/>
                          <a:sym typeface="Wingdings 3" panose="05040102010807070707"/>
                        </a:rPr>
                        <a:t> </a:t>
                      </a:r>
                      <a:r>
                        <a:rPr lang="en-US" altLang="zh-CN" sz="1600" dirty="0">
                          <a:latin typeface="Courier New" panose="02070309020205020404" pitchFamily="49" charset="0"/>
                          <a:ea typeface="黑体" panose="02010609060101010101" pitchFamily="49" charset="-122"/>
                          <a:cs typeface="Courier New" panose="02070309020205020404" pitchFamily="49" charset="0"/>
                          <a:sym typeface="Wingdings 3" panose="05040102010807070707"/>
                        </a:rPr>
                        <a:t>5</a:t>
                      </a:r>
                      <a:endParaRPr lang="zh-CN" altLang="en-US" sz="1600" b="1" dirty="0">
                        <a:latin typeface="Courier New" panose="02070309020205020404" pitchFamily="49" charset="0"/>
                        <a:ea typeface="黑体" panose="02010609060101010101" pitchFamily="49" charset="-122"/>
                        <a:cs typeface="Courier New" panose="02070309020205020404" pitchFamily="49" charset="0"/>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1600" b="0" dirty="0">
                          <a:latin typeface="Courier New" panose="02070309020205020404" pitchFamily="49" charset="0"/>
                          <a:ea typeface="黑体" panose="02010609060101010101" pitchFamily="49" charset="-122"/>
                          <a:cs typeface="Courier New" panose="02070309020205020404" pitchFamily="49" charset="0"/>
                        </a:rPr>
                        <a:t>28</a:t>
                      </a:r>
                      <a:r>
                        <a:rPr lang="en-US" altLang="zh-CN" sz="1600" b="0" dirty="0">
                          <a:latin typeface="Courier New" panose="02070309020205020404" pitchFamily="49" charset="0"/>
                          <a:ea typeface="黑体" panose="02010609060101010101" pitchFamily="49" charset="-122"/>
                          <a:cs typeface="Courier New" panose="02070309020205020404" pitchFamily="49" charset="0"/>
                          <a:sym typeface="Wingdings" panose="05000000000000000000" pitchFamily="2" charset="2"/>
                        </a:rPr>
                        <a:t>32</a:t>
                      </a:r>
                      <a:endParaRPr lang="zh-CN" altLang="en-US" sz="1600" b="0" dirty="0">
                        <a:latin typeface="Courier New" panose="02070309020205020404" pitchFamily="49" charset="0"/>
                        <a:ea typeface="黑体" panose="02010609060101010101" pitchFamily="49" charset="-122"/>
                        <a:cs typeface="Courier New" panose="02070309020205020404" pitchFamily="49" charset="0"/>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a:r>
                        <a:rPr lang="en-US" altLang="zh-CN" sz="1600" dirty="0" err="1">
                          <a:latin typeface="+mn-lt"/>
                          <a:ea typeface="黑体" panose="02010609060101010101" pitchFamily="49" charset="-122"/>
                        </a:rPr>
                        <a:t>lw</a:t>
                      </a:r>
                      <a:r>
                        <a:rPr lang="en-US" altLang="zh-CN" sz="1600" dirty="0" err="1">
                          <a:latin typeface="+mn-lt"/>
                          <a:ea typeface="黑体" panose="02010609060101010101" pitchFamily="49" charset="-122"/>
                          <a:sym typeface="Wingdings" panose="05000000000000000000" pitchFamily="2" charset="2"/>
                        </a:rPr>
                        <a:t>XX</a:t>
                      </a:r>
                      <a:endParaRPr lang="zh-CN" altLang="en-US" sz="1600" dirty="0">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600" b="1" dirty="0" err="1">
                          <a:solidFill>
                            <a:srgbClr val="00B050"/>
                          </a:solidFill>
                          <a:latin typeface="+mn-lt"/>
                          <a:ea typeface="黑体" panose="02010609060101010101" pitchFamily="49" charset="-122"/>
                        </a:rPr>
                        <a:t>lw</a:t>
                      </a:r>
                      <a:endParaRPr lang="zh-CN" altLang="en-US" sz="1600" b="1" dirty="0">
                        <a:solidFill>
                          <a:srgbClr val="00B050"/>
                        </a:solidFill>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600" b="1" dirty="0" err="1">
                          <a:solidFill>
                            <a:schemeClr val="tx1"/>
                          </a:solidFill>
                          <a:latin typeface="+mn-lt"/>
                          <a:ea typeface="黑体" panose="02010609060101010101" pitchFamily="49" charset="-122"/>
                        </a:rPr>
                        <a:t>nop</a:t>
                      </a:r>
                      <a:endParaRPr lang="zh-CN" altLang="en-US" sz="1600" b="1" dirty="0">
                        <a:solidFill>
                          <a:schemeClr val="tx1"/>
                        </a:solidFill>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600" b="1" dirty="0" err="1">
                          <a:solidFill>
                            <a:schemeClr val="tx1"/>
                          </a:solidFill>
                          <a:latin typeface="+mn-lt"/>
                          <a:ea typeface="黑体" panose="02010609060101010101" pitchFamily="49" charset="-122"/>
                        </a:rPr>
                        <a:t>nop</a:t>
                      </a:r>
                      <a:endParaRPr lang="zh-CN" altLang="en-US" sz="1600" b="1" dirty="0">
                        <a:solidFill>
                          <a:schemeClr val="tx1"/>
                        </a:solidFill>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600" b="1" dirty="0" err="1">
                          <a:solidFill>
                            <a:schemeClr val="tx1"/>
                          </a:solidFill>
                          <a:latin typeface="+mn-lt"/>
                          <a:ea typeface="黑体" panose="02010609060101010101" pitchFamily="49" charset="-122"/>
                        </a:rPr>
                        <a:t>nop</a:t>
                      </a:r>
                      <a:endParaRPr lang="zh-CN" altLang="en-US" sz="1600" b="1" dirty="0">
                        <a:solidFill>
                          <a:schemeClr val="tx1"/>
                        </a:solidFill>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600" b="1" dirty="0" err="1">
                          <a:solidFill>
                            <a:schemeClr val="tx1"/>
                          </a:solidFill>
                          <a:latin typeface="+mn-lt"/>
                          <a:ea typeface="黑体" panose="02010609060101010101" pitchFamily="49" charset="-122"/>
                        </a:rPr>
                        <a:t>nop</a:t>
                      </a:r>
                      <a:endParaRPr lang="zh-CN" altLang="en-US" sz="1600" b="1" dirty="0">
                        <a:solidFill>
                          <a:schemeClr val="tx1"/>
                        </a:solidFill>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r h="316230">
                <a:tc>
                  <a:txBody>
                    <a:bodyPr/>
                    <a:lstStyle/>
                    <a:p>
                      <a:pPr algn="ctr"/>
                      <a:r>
                        <a:rPr lang="en-US" altLang="zh-CN" sz="1600" dirty="0">
                          <a:latin typeface="+mn-lt"/>
                          <a:ea typeface="黑体" panose="02010609060101010101" pitchFamily="49" charset="-122"/>
                          <a:cs typeface="Courier New" panose="02070309020205020404" pitchFamily="49" charset="0"/>
                        </a:rPr>
                        <a:t>28</a:t>
                      </a:r>
                      <a:endParaRPr lang="zh-CN" altLang="en-US" sz="1600" dirty="0">
                        <a:latin typeface="+mn-lt"/>
                        <a:ea typeface="黑体" panose="02010609060101010101" pitchFamily="49" charset="-122"/>
                        <a:cs typeface="Courier New" panose="02070309020205020404" pitchFamily="49" charset="0"/>
                      </a:endParaRPr>
                    </a:p>
                  </a:txBody>
                  <a:tcPr marL="0" marR="0" marT="36000" marB="3600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just" defTabSz="914400" rtl="0" eaLnBrk="1" fontAlgn="auto" latinLnBrk="0" hangingPunct="1">
                        <a:lnSpc>
                          <a:spcPct val="100000"/>
                        </a:lnSpc>
                        <a:spcBef>
                          <a:spcPts val="0"/>
                        </a:spcBef>
                        <a:spcAft>
                          <a:spcPts val="0"/>
                        </a:spcAft>
                        <a:buClrTx/>
                        <a:buSzTx/>
                        <a:buFontTx/>
                        <a:buNone/>
                        <a:defRPr/>
                      </a:pPr>
                      <a:r>
                        <a:rPr lang="en-US" altLang="zh-CN" sz="1600" b="1" dirty="0" err="1">
                          <a:solidFill>
                            <a:schemeClr val="tx1"/>
                          </a:solidFill>
                          <a:latin typeface="Courier New" panose="02070309020205020404" pitchFamily="49" charset="0"/>
                          <a:ea typeface="黑体" panose="02010609060101010101" pitchFamily="49" charset="-122"/>
                          <a:cs typeface="Courier New" panose="02070309020205020404" pitchFamily="49" charset="0"/>
                        </a:rPr>
                        <a:t>lw</a:t>
                      </a:r>
                      <a:r>
                        <a:rPr lang="en-US" altLang="zh-CN" sz="1600" b="1" dirty="0">
                          <a:solidFill>
                            <a:schemeClr val="tx1"/>
                          </a:solidFill>
                          <a:latin typeface="Courier New" panose="02070309020205020404" pitchFamily="49" charset="0"/>
                          <a:ea typeface="黑体" panose="02010609060101010101" pitchFamily="49" charset="-122"/>
                          <a:cs typeface="Courier New" panose="02070309020205020404" pitchFamily="49" charset="0"/>
                        </a:rPr>
                        <a:t> $4, 50($7)</a:t>
                      </a:r>
                      <a:endParaRPr lang="zh-CN" altLang="en-US" sz="1600" b="1" dirty="0">
                        <a:solidFill>
                          <a:schemeClr val="tx1"/>
                        </a:solidFill>
                        <a:latin typeface="Courier New" panose="02070309020205020404" pitchFamily="49" charset="0"/>
                        <a:ea typeface="黑体" panose="02010609060101010101" pitchFamily="49" charset="-122"/>
                        <a:cs typeface="Courier New" panose="02070309020205020404" pitchFamily="49" charset="0"/>
                      </a:endParaRPr>
                    </a:p>
                  </a:txBody>
                  <a:tcPr marL="0" marR="0" marT="36000" marB="36000" anchor="ctr">
                    <a:lnL w="19050"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endParaRPr lang="zh-CN" altLang="en-US" sz="1600" b="1" dirty="0">
                        <a:latin typeface="Courier New" panose="02070309020205020404" pitchFamily="49" charset="0"/>
                        <a:ea typeface="黑体" panose="02010609060101010101" pitchFamily="49" charset="-122"/>
                        <a:cs typeface="Courier New" panose="02070309020205020404" pitchFamily="49" charset="0"/>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endParaRPr lang="zh-CN" altLang="en-US" sz="1600" b="0" dirty="0">
                        <a:latin typeface="Courier New" panose="02070309020205020404" pitchFamily="49" charset="0"/>
                        <a:ea typeface="黑体" panose="02010609060101010101" pitchFamily="49" charset="-122"/>
                        <a:cs typeface="Courier New" panose="02070309020205020404" pitchFamily="49" charset="0"/>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a:endParaRPr lang="zh-CN" altLang="en-US" sz="1600" dirty="0">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1600" b="1" dirty="0">
                        <a:solidFill>
                          <a:schemeClr val="tx1"/>
                        </a:solidFill>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endParaRPr lang="zh-CN" altLang="en-US" sz="1600" b="1" dirty="0">
                        <a:solidFill>
                          <a:schemeClr val="tx1"/>
                        </a:solidFill>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1600" b="1" dirty="0">
                        <a:solidFill>
                          <a:schemeClr val="tx1"/>
                        </a:solidFill>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1600" b="1" dirty="0">
                        <a:solidFill>
                          <a:schemeClr val="tx1"/>
                        </a:solidFill>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endParaRPr lang="en-US" altLang="zh-CN" sz="1600" b="1" dirty="0">
                        <a:solidFill>
                          <a:schemeClr val="tx1"/>
                        </a:solidFill>
                        <a:latin typeface="+mn-lt"/>
                        <a:ea typeface="黑体" panose="02010609060101010101" pitchFamily="49"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6"/>
                  </a:ext>
                </a:extLst>
              </a:tr>
            </a:tbl>
          </a:graphicData>
        </a:graphic>
      </p:graphicFrame>
      <p:grpSp>
        <p:nvGrpSpPr>
          <p:cNvPr id="207" name="组合 206"/>
          <p:cNvGrpSpPr/>
          <p:nvPr/>
        </p:nvGrpSpPr>
        <p:grpSpPr>
          <a:xfrm>
            <a:off x="3719736" y="1628800"/>
            <a:ext cx="288032" cy="1584176"/>
            <a:chOff x="2195736" y="2708920"/>
            <a:chExt cx="288032" cy="1584176"/>
          </a:xfrm>
        </p:grpSpPr>
        <p:cxnSp>
          <p:nvCxnSpPr>
            <p:cNvPr id="197" name="直接连接符 196"/>
            <p:cNvCxnSpPr/>
            <p:nvPr/>
          </p:nvCxnSpPr>
          <p:spPr>
            <a:xfrm>
              <a:off x="2483768" y="2708920"/>
              <a:ext cx="0" cy="1584000"/>
            </a:xfrm>
            <a:prstGeom prst="line">
              <a:avLst/>
            </a:prstGeom>
            <a:ln w="28575">
              <a:solidFill>
                <a:srgbClr val="FF0000"/>
              </a:solidFill>
              <a:headEnd type="diamond" w="lg" len="lg"/>
            </a:ln>
          </p:spPr>
          <p:style>
            <a:lnRef idx="1">
              <a:schemeClr val="accent1"/>
            </a:lnRef>
            <a:fillRef idx="0">
              <a:schemeClr val="accent1"/>
            </a:fillRef>
            <a:effectRef idx="0">
              <a:schemeClr val="accent1"/>
            </a:effectRef>
            <a:fontRef idx="minor">
              <a:schemeClr val="tx1"/>
            </a:fontRef>
          </p:style>
        </p:cxnSp>
        <p:cxnSp>
          <p:nvCxnSpPr>
            <p:cNvPr id="198" name="直接连接符 197"/>
            <p:cNvCxnSpPr/>
            <p:nvPr/>
          </p:nvCxnSpPr>
          <p:spPr>
            <a:xfrm flipH="1">
              <a:off x="2195736" y="4293096"/>
              <a:ext cx="288032" cy="0"/>
            </a:xfrm>
            <a:prstGeom prst="line">
              <a:avLst/>
            </a:prstGeom>
            <a:ln w="28575">
              <a:solidFill>
                <a:srgbClr val="FF0000"/>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grpSp>
      <p:grpSp>
        <p:nvGrpSpPr>
          <p:cNvPr id="208" name="组合 207"/>
          <p:cNvGrpSpPr/>
          <p:nvPr/>
        </p:nvGrpSpPr>
        <p:grpSpPr>
          <a:xfrm>
            <a:off x="6351905" y="4307205"/>
            <a:ext cx="4704715" cy="2002155"/>
            <a:chOff x="3923928" y="4437112"/>
            <a:chExt cx="5201924" cy="2397628"/>
          </a:xfrm>
        </p:grpSpPr>
        <p:pic>
          <p:nvPicPr>
            <p:cNvPr id="194" name="Picture 6" descr="f04-41-P374493"/>
            <p:cNvPicPr>
              <a:picLocks noChangeAspect="1" noChangeArrowheads="1"/>
            </p:cNvPicPr>
            <p:nvPr/>
          </p:nvPicPr>
          <p:blipFill>
            <a:blip r:embed="rId3"/>
            <a:srcRect/>
            <a:stretch>
              <a:fillRect/>
            </a:stretch>
          </p:blipFill>
          <p:spPr bwMode="auto">
            <a:xfrm>
              <a:off x="3923928" y="4437112"/>
              <a:ext cx="5201924" cy="2397628"/>
            </a:xfrm>
            <a:prstGeom prst="rect">
              <a:avLst/>
            </a:prstGeom>
            <a:solidFill>
              <a:schemeClr val="bg1"/>
            </a:solidFill>
          </p:spPr>
        </p:pic>
        <p:sp>
          <p:nvSpPr>
            <p:cNvPr id="206" name="TextBox 205"/>
            <p:cNvSpPr txBox="1"/>
            <p:nvPr/>
          </p:nvSpPr>
          <p:spPr>
            <a:xfrm>
              <a:off x="7784824" y="4626458"/>
              <a:ext cx="1232903" cy="804532"/>
            </a:xfrm>
            <a:prstGeom prst="rect">
              <a:avLst/>
            </a:prstGeom>
            <a:noFill/>
          </p:spPr>
          <p:txBody>
            <a:bodyPr wrap="square" rtlCol="0">
              <a:spAutoFit/>
            </a:bodyPr>
            <a:lstStyle/>
            <a:p>
              <a:pPr indent="0">
                <a:buNone/>
              </a:pPr>
              <a:r>
                <a:rPr lang="en-US" altLang="zh-CN" b="1" dirty="0" err="1">
                  <a:solidFill>
                    <a:srgbClr val="FF0000"/>
                  </a:solidFill>
                  <a:latin typeface="Times New Roman" panose="02020603050405020304" pitchFamily="18" charset="0"/>
                  <a:ea typeface="黑体" panose="02010609060101010101" pitchFamily="49" charset="-122"/>
                  <a:cs typeface="Times New Roman" panose="02020603050405020304" pitchFamily="18" charset="0"/>
                </a:rPr>
                <a:t>beq</a:t>
              </a:r>
              <a:r>
                <a:rPr lang="zh-CN" altLang="en-US"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结果</a:t>
              </a:r>
              <a:endParaRPr lang="en-US" altLang="zh-CN"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endParaRPr>
            </a:p>
            <a:p>
              <a:pPr indent="0">
                <a:buNone/>
              </a:pPr>
              <a:r>
                <a:rPr lang="en-US" altLang="zh-CN"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PC+28</a:t>
              </a:r>
              <a:endParaRPr lang="zh-CN" altLang="en-US"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endParaRPr>
            </a:p>
          </p:txBody>
        </p:sp>
      </p:grpSp>
      <p:sp>
        <p:nvSpPr>
          <p:cNvPr id="209" name="椭圆 208"/>
          <p:cNvSpPr/>
          <p:nvPr/>
        </p:nvSpPr>
        <p:spPr>
          <a:xfrm>
            <a:off x="7576185" y="5996940"/>
            <a:ext cx="456565" cy="34417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0" name="Rectangle 75"/>
          <p:cNvSpPr/>
          <p:nvPr/>
        </p:nvSpPr>
        <p:spPr>
          <a:xfrm>
            <a:off x="6098540" y="5996940"/>
            <a:ext cx="901065" cy="846455"/>
          </a:xfrm>
          <a:prstGeom prst="rect">
            <a:avLst/>
          </a:prstGeom>
          <a:effectLst/>
        </p:spPr>
        <p:style>
          <a:lnRef idx="1">
            <a:schemeClr val="accent1"/>
          </a:lnRef>
          <a:fillRef idx="3">
            <a:schemeClr val="accent1"/>
          </a:fillRef>
          <a:effectRef idx="2">
            <a:schemeClr val="accent1"/>
          </a:effectRef>
          <a:fontRef idx="minor">
            <a:schemeClr val="lt1"/>
          </a:fontRef>
        </p:style>
        <p:txBody>
          <a:bodyPr rtlCol="0" anchor="b"/>
          <a:lstStyle/>
          <a:p>
            <a:pPr indent="0" defTabSz="457200">
              <a:buNone/>
            </a:pPr>
            <a:r>
              <a:rPr lang="en-US" altLang="zh-CN" sz="2400" dirty="0" err="1">
                <a:solidFill>
                  <a:prstClr val="white"/>
                </a:solidFill>
              </a:rPr>
              <a:t>CLR</a:t>
            </a:r>
            <a:endParaRPr lang="en-US" sz="2400" dirty="0">
              <a:solidFill>
                <a:prstClr val="white"/>
              </a:solidFill>
            </a:endParaRPr>
          </a:p>
        </p:txBody>
      </p:sp>
      <p:sp>
        <p:nvSpPr>
          <p:cNvPr id="211" name="Isosceles Triangle 77"/>
          <p:cNvSpPr/>
          <p:nvPr/>
        </p:nvSpPr>
        <p:spPr>
          <a:xfrm>
            <a:off x="6814820" y="6636385"/>
            <a:ext cx="195580" cy="180340"/>
          </a:xfrm>
          <a:prstGeom prst="triangl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u="sng">
              <a:solidFill>
                <a:prstClr val="white"/>
              </a:solidFill>
            </a:endParaRPr>
          </a:p>
        </p:txBody>
      </p:sp>
      <p:cxnSp>
        <p:nvCxnSpPr>
          <p:cNvPr id="213" name="曲线连接符 212"/>
          <p:cNvCxnSpPr>
            <a:stCxn id="209" idx="1"/>
            <a:endCxn id="210" idx="0"/>
          </p:cNvCxnSpPr>
          <p:nvPr/>
        </p:nvCxnSpPr>
        <p:spPr>
          <a:xfrm rot="16200000" flipV="1">
            <a:off x="7071043" y="5475288"/>
            <a:ext cx="50165" cy="1093470"/>
          </a:xfrm>
          <a:prstGeom prst="curvedConnector3">
            <a:avLst>
              <a:gd name="adj1" fmla="val 575316"/>
            </a:avLst>
          </a:prstGeom>
          <a:ln w="28575">
            <a:solidFill>
              <a:srgbClr val="FF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214" name="TextBox 213"/>
          <p:cNvSpPr txBox="1"/>
          <p:nvPr/>
        </p:nvSpPr>
        <p:spPr>
          <a:xfrm>
            <a:off x="7842297" y="6464071"/>
            <a:ext cx="1113790" cy="352425"/>
          </a:xfrm>
          <a:prstGeom prst="rect">
            <a:avLst/>
          </a:prstGeom>
          <a:noFill/>
        </p:spPr>
        <p:txBody>
          <a:bodyPr wrap="none" rtlCol="0">
            <a:spAutoFit/>
          </a:bodyPr>
          <a:lstStyle/>
          <a:p>
            <a:pPr indent="0">
              <a:buNone/>
            </a:pPr>
            <a:r>
              <a:rPr lang="en-US" altLang="zh-CN" sz="2000" b="1" dirty="0">
                <a:ea typeface="黑体" panose="02010609060101010101" pitchFamily="49" charset="-122"/>
              </a:rPr>
              <a:t>IF/</a:t>
            </a:r>
            <a:r>
              <a:rPr lang="en-US" altLang="zh-CN" sz="2000" b="1" dirty="0" err="1">
                <a:ea typeface="黑体" panose="02010609060101010101" pitchFamily="49" charset="-122"/>
              </a:rPr>
              <a:t>ID.clr</a:t>
            </a:r>
            <a:endParaRPr lang="zh-CN" altLang="en-US" sz="2000" b="1" dirty="0">
              <a:ea typeface="黑体" panose="02010609060101010101" pitchFamily="49" charset="-122"/>
            </a:endParaRPr>
          </a:p>
        </p:txBody>
      </p:sp>
      <p:sp>
        <p:nvSpPr>
          <p:cNvPr id="215" name="Line 32"/>
          <p:cNvSpPr>
            <a:spLocks noChangeShapeType="1"/>
          </p:cNvSpPr>
          <p:nvPr/>
        </p:nvSpPr>
        <p:spPr bwMode="auto">
          <a:xfrm flipV="1">
            <a:off x="7863840" y="6247765"/>
            <a:ext cx="635" cy="391160"/>
          </a:xfrm>
          <a:prstGeom prst="line">
            <a:avLst/>
          </a:prstGeom>
          <a:noFill/>
          <a:ln w="28575">
            <a:solidFill>
              <a:schemeClr val="tx1"/>
            </a:solidFill>
            <a:round/>
            <a:tailEnd type="triangle" w="med" len="med"/>
          </a:ln>
        </p:spPr>
        <p:txBody>
          <a:bodyPr wrap="none" anchor="ctr"/>
          <a:lstStyle/>
          <a:p>
            <a:pPr defTabSz="457200"/>
            <a:endParaRPr lang="en-US">
              <a:solidFill>
                <a:prstClr val="black"/>
              </a:solidFill>
            </a:endParaRPr>
          </a:p>
        </p:txBody>
      </p:sp>
      <p:sp>
        <p:nvSpPr>
          <p:cNvPr id="237" name="TextBox 236"/>
          <p:cNvSpPr txBox="1"/>
          <p:nvPr/>
        </p:nvSpPr>
        <p:spPr>
          <a:xfrm>
            <a:off x="138798" y="6341070"/>
            <a:ext cx="3109595" cy="404495"/>
          </a:xfrm>
          <a:prstGeom prst="rect">
            <a:avLst/>
          </a:prstGeom>
          <a:noFill/>
        </p:spPr>
        <p:txBody>
          <a:bodyPr wrap="none" rtlCol="0">
            <a:spAutoFit/>
          </a:bodyPr>
          <a:lstStyle/>
          <a:p>
            <a:pPr indent="0">
              <a:buNone/>
            </a:pPr>
            <a:r>
              <a:rPr lang="en-US" altLang="zh-CN" sz="2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Q</a:t>
            </a:r>
            <a:r>
              <a:rPr lang="zh-CN" altLang="en-US" sz="2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2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IF/</a:t>
            </a:r>
            <a:r>
              <a:rPr lang="en-US" altLang="zh-CN" sz="2400" b="1" dirty="0" err="1">
                <a:solidFill>
                  <a:srgbClr val="FF0000"/>
                </a:solidFill>
                <a:latin typeface="Times New Roman" panose="02020603050405020304" pitchFamily="18" charset="0"/>
                <a:ea typeface="黑体" panose="02010609060101010101" pitchFamily="49" charset="-122"/>
                <a:cs typeface="Times New Roman" panose="02020603050405020304" pitchFamily="18" charset="0"/>
              </a:rPr>
              <a:t>ID.clr</a:t>
            </a:r>
            <a:r>
              <a:rPr lang="zh-CN" altLang="en-US" sz="2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表达式？</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1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9" grpId="0" bldLvl="0" animBg="1"/>
      <p:bldP spid="210" grpId="0" bldLvl="0" animBg="1"/>
      <p:bldP spid="211" grpId="0" bldLvl="0" animBg="1"/>
      <p:bldP spid="214" grpId="0"/>
      <p:bldP spid="215" grpId="0" bldLvl="0" animBg="1"/>
      <p:bldP spid="237"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0" y="273050"/>
            <a:ext cx="7010400" cy="371475"/>
          </a:xfrm>
        </p:spPr>
        <p:txBody>
          <a:bodyPr/>
          <a:lstStyle/>
          <a:p>
            <a:r>
              <a:rPr lang="zh-CN" altLang="en-US" dirty="0"/>
              <a:t>方案</a:t>
            </a:r>
            <a:r>
              <a:rPr lang="en-US" altLang="zh-CN" dirty="0"/>
              <a:t>1</a:t>
            </a:r>
            <a:r>
              <a:rPr lang="zh-CN" altLang="en-US" dirty="0"/>
              <a:t>：正常执行，如分支发生则清除</a:t>
            </a:r>
          </a:p>
        </p:txBody>
      </p:sp>
      <p:sp>
        <p:nvSpPr>
          <p:cNvPr id="3" name="内容占位符 2"/>
          <p:cNvSpPr>
            <a:spLocks noGrp="1"/>
          </p:cNvSpPr>
          <p:nvPr>
            <p:ph idx="4294967295"/>
          </p:nvPr>
        </p:nvSpPr>
        <p:spPr>
          <a:xfrm>
            <a:off x="0" y="755650"/>
            <a:ext cx="7536815" cy="1271905"/>
          </a:xfrm>
        </p:spPr>
        <p:txBody>
          <a:bodyPr>
            <a:normAutofit/>
          </a:bodyPr>
          <a:lstStyle/>
          <a:p>
            <a:r>
              <a:rPr lang="zh-CN" altLang="en-US" sz="2000" dirty="0"/>
              <a:t>即使在</a:t>
            </a:r>
            <a:r>
              <a:rPr lang="en-US" altLang="zh-CN" sz="2000" dirty="0"/>
              <a:t>ID</a:t>
            </a:r>
            <a:r>
              <a:rPr lang="zh-CN" altLang="en-US" sz="2000" dirty="0"/>
              <a:t>级发现是</a:t>
            </a:r>
            <a:r>
              <a:rPr lang="en-US" altLang="zh-CN" sz="2000" dirty="0"/>
              <a:t>B</a:t>
            </a:r>
            <a:r>
              <a:rPr lang="zh-CN" altLang="en-US" sz="2000" dirty="0"/>
              <a:t>指令也不停顿</a:t>
            </a:r>
            <a:endParaRPr lang="en-US" altLang="zh-CN" sz="2000" dirty="0"/>
          </a:p>
          <a:p>
            <a:r>
              <a:rPr lang="zh-CN" altLang="en-US" sz="2000" dirty="0"/>
              <a:t>根据</a:t>
            </a:r>
            <a:r>
              <a:rPr lang="en-US" altLang="zh-CN" sz="2000" dirty="0"/>
              <a:t>B</a:t>
            </a:r>
            <a:r>
              <a:rPr lang="zh-CN" altLang="en-US" sz="2000" dirty="0"/>
              <a:t>指令结果，决定是否清除条后继指令（</a:t>
            </a:r>
            <a:r>
              <a:rPr lang="en-US" altLang="zh-CN" sz="2000" dirty="0"/>
              <a:t>Flush IF/ID/EX</a:t>
            </a:r>
            <a:r>
              <a:rPr lang="zh-CN" altLang="en-US" sz="2000" dirty="0"/>
              <a:t>）</a:t>
            </a:r>
            <a:endParaRPr lang="en-US" altLang="zh-CN" sz="2000" dirty="0"/>
          </a:p>
          <a:p>
            <a:pPr lvl="1"/>
            <a:r>
              <a:rPr lang="zh-CN" altLang="en-US" sz="1800" dirty="0"/>
              <a:t>使得</a:t>
            </a:r>
            <a:r>
              <a:rPr lang="en-US" altLang="zh-CN" sz="1800" dirty="0"/>
              <a:t>and/or/add</a:t>
            </a:r>
            <a:r>
              <a:rPr lang="zh-CN" altLang="en-US" sz="1800" dirty="0"/>
              <a:t>不能前进</a:t>
            </a:r>
          </a:p>
        </p:txBody>
      </p:sp>
      <p:pic>
        <p:nvPicPr>
          <p:cNvPr id="187" name="Picture 6" descr="f04-41-P374493"/>
          <p:cNvPicPr>
            <a:picLocks noChangeAspect="1" noChangeArrowheads="1"/>
          </p:cNvPicPr>
          <p:nvPr/>
        </p:nvPicPr>
        <p:blipFill>
          <a:blip r:embed="rId4"/>
          <a:srcRect/>
          <a:stretch>
            <a:fillRect/>
          </a:stretch>
        </p:blipFill>
        <p:spPr bwMode="auto">
          <a:xfrm>
            <a:off x="687006" y="2315543"/>
            <a:ext cx="9078522" cy="4184396"/>
          </a:xfrm>
          <a:prstGeom prst="rect">
            <a:avLst/>
          </a:prstGeom>
          <a:solidFill>
            <a:schemeClr val="bg1"/>
          </a:solidFill>
        </p:spPr>
      </p:pic>
      <p:sp>
        <p:nvSpPr>
          <p:cNvPr id="5" name="TextBox 4"/>
          <p:cNvSpPr txBox="1"/>
          <p:nvPr/>
        </p:nvSpPr>
        <p:spPr>
          <a:xfrm>
            <a:off x="6303630" y="2827531"/>
            <a:ext cx="807720" cy="326390"/>
          </a:xfrm>
          <a:prstGeom prst="rect">
            <a:avLst/>
          </a:prstGeom>
          <a:noFill/>
        </p:spPr>
        <p:txBody>
          <a:bodyPr wrap="none" rtlCol="0">
            <a:spAutoFit/>
          </a:bodyPr>
          <a:lstStyle/>
          <a:p>
            <a:pPr indent="0">
              <a:buNone/>
            </a:pPr>
            <a:r>
              <a:rPr lang="en-US" altLang="zh-CN" b="1" dirty="0">
                <a:solidFill>
                  <a:srgbClr val="0070C0"/>
                </a:solidFill>
              </a:rPr>
              <a:t>B</a:t>
            </a:r>
            <a:r>
              <a:rPr lang="zh-CN" altLang="en-US" b="1" dirty="0">
                <a:solidFill>
                  <a:srgbClr val="0070C0"/>
                </a:solidFill>
              </a:rPr>
              <a:t>结果</a:t>
            </a:r>
          </a:p>
        </p:txBody>
      </p:sp>
      <p:sp>
        <p:nvSpPr>
          <p:cNvPr id="188" name="TextBox 187"/>
          <p:cNvSpPr txBox="1"/>
          <p:nvPr/>
        </p:nvSpPr>
        <p:spPr>
          <a:xfrm>
            <a:off x="4719454" y="2818239"/>
            <a:ext cx="589280" cy="326390"/>
          </a:xfrm>
          <a:prstGeom prst="rect">
            <a:avLst/>
          </a:prstGeom>
          <a:noFill/>
        </p:spPr>
        <p:txBody>
          <a:bodyPr wrap="none" rtlCol="0">
            <a:spAutoFit/>
          </a:bodyPr>
          <a:lstStyle/>
          <a:p>
            <a:pPr indent="0">
              <a:buNone/>
            </a:pPr>
            <a:r>
              <a:rPr lang="en-US" altLang="zh-CN" b="1" dirty="0">
                <a:solidFill>
                  <a:srgbClr val="FF0000"/>
                </a:solidFill>
              </a:rPr>
              <a:t>and</a:t>
            </a:r>
            <a:endParaRPr lang="zh-CN" altLang="en-US" b="1" dirty="0">
              <a:solidFill>
                <a:srgbClr val="FF0000"/>
              </a:solidFill>
            </a:endParaRPr>
          </a:p>
        </p:txBody>
      </p:sp>
      <p:sp>
        <p:nvSpPr>
          <p:cNvPr id="189" name="TextBox 188"/>
          <p:cNvSpPr txBox="1"/>
          <p:nvPr/>
        </p:nvSpPr>
        <p:spPr>
          <a:xfrm>
            <a:off x="2991262" y="2818239"/>
            <a:ext cx="411480" cy="326390"/>
          </a:xfrm>
          <a:prstGeom prst="rect">
            <a:avLst/>
          </a:prstGeom>
          <a:noFill/>
        </p:spPr>
        <p:txBody>
          <a:bodyPr wrap="none" rtlCol="0">
            <a:spAutoFit/>
          </a:bodyPr>
          <a:lstStyle/>
          <a:p>
            <a:pPr indent="0">
              <a:buNone/>
            </a:pPr>
            <a:r>
              <a:rPr lang="en-US" altLang="zh-CN" b="1" dirty="0">
                <a:solidFill>
                  <a:srgbClr val="FF0000"/>
                </a:solidFill>
              </a:rPr>
              <a:t>or</a:t>
            </a:r>
            <a:endParaRPr lang="zh-CN" altLang="en-US" b="1" dirty="0">
              <a:solidFill>
                <a:srgbClr val="FF0000"/>
              </a:solidFill>
            </a:endParaRPr>
          </a:p>
        </p:txBody>
      </p:sp>
      <p:sp>
        <p:nvSpPr>
          <p:cNvPr id="190" name="TextBox 189"/>
          <p:cNvSpPr txBox="1"/>
          <p:nvPr/>
        </p:nvSpPr>
        <p:spPr>
          <a:xfrm>
            <a:off x="2487206" y="4978479"/>
            <a:ext cx="589280" cy="326390"/>
          </a:xfrm>
          <a:prstGeom prst="rect">
            <a:avLst/>
          </a:prstGeom>
          <a:noFill/>
        </p:spPr>
        <p:txBody>
          <a:bodyPr wrap="none" rtlCol="0">
            <a:spAutoFit/>
          </a:bodyPr>
          <a:lstStyle/>
          <a:p>
            <a:pPr indent="0">
              <a:buNone/>
            </a:pPr>
            <a:r>
              <a:rPr lang="en-US" altLang="zh-CN" b="1" dirty="0">
                <a:solidFill>
                  <a:srgbClr val="FF0000"/>
                </a:solidFill>
              </a:rPr>
              <a:t>add</a:t>
            </a:r>
            <a:endParaRPr lang="zh-CN" altLang="en-US" b="1" dirty="0">
              <a:solidFill>
                <a:srgbClr val="FF0000"/>
              </a:solidFill>
            </a:endParaRPr>
          </a:p>
        </p:txBody>
      </p:sp>
      <p:graphicFrame>
        <p:nvGraphicFramePr>
          <p:cNvPr id="191" name="表格 190"/>
          <p:cNvGraphicFramePr>
            <a:graphicFrameLocks noGrp="1"/>
          </p:cNvGraphicFramePr>
          <p:nvPr>
            <p:custDataLst>
              <p:tags r:id="rId1"/>
            </p:custDataLst>
          </p:nvPr>
        </p:nvGraphicFramePr>
        <p:xfrm>
          <a:off x="9435153" y="755592"/>
          <a:ext cx="2663825" cy="2457450"/>
        </p:xfrm>
        <a:graphic>
          <a:graphicData uri="http://schemas.openxmlformats.org/drawingml/2006/table">
            <a:tbl>
              <a:tblPr firstRow="1" bandRow="1">
                <a:tableStyleId>{5940675A-B579-460E-94D1-54222C63F5DA}</a:tableStyleId>
              </a:tblPr>
              <a:tblGrid>
                <a:gridCol w="720090">
                  <a:extLst>
                    <a:ext uri="{9D8B030D-6E8A-4147-A177-3AD203B41FA5}">
                      <a16:colId xmlns:a16="http://schemas.microsoft.com/office/drawing/2014/main" val="20000"/>
                    </a:ext>
                  </a:extLst>
                </a:gridCol>
                <a:gridCol w="1943735">
                  <a:extLst>
                    <a:ext uri="{9D8B030D-6E8A-4147-A177-3AD203B41FA5}">
                      <a16:colId xmlns:a16="http://schemas.microsoft.com/office/drawing/2014/main" val="20001"/>
                    </a:ext>
                  </a:extLst>
                </a:gridCol>
              </a:tblGrid>
              <a:tr h="560070">
                <a:tc>
                  <a:txBody>
                    <a:bodyPr/>
                    <a:lstStyle/>
                    <a:p>
                      <a:pPr algn="ctr"/>
                      <a:r>
                        <a:rPr lang="en-US" altLang="zh-CN" sz="1600" b="0" dirty="0">
                          <a:latin typeface="+mn-lt"/>
                          <a:ea typeface="黑体" panose="02010609060101010101" pitchFamily="49" charset="-122"/>
                          <a:cs typeface="Times New Roman" panose="02020603050405020304" pitchFamily="18" charset="0"/>
                        </a:rPr>
                        <a:t>PC</a:t>
                      </a:r>
                      <a:r>
                        <a:rPr lang="zh-CN" altLang="en-US" sz="1600" b="0" dirty="0">
                          <a:latin typeface="+mn-lt"/>
                          <a:ea typeface="黑体" panose="02010609060101010101" pitchFamily="49" charset="-122"/>
                          <a:cs typeface="Times New Roman" panose="02020603050405020304" pitchFamily="18" charset="0"/>
                        </a:rPr>
                        <a:t>相对偏移</a:t>
                      </a:r>
                    </a:p>
                  </a:txBody>
                  <a:tcPr marL="0" marR="0" marT="36000" marB="3600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zh-CN" altLang="en-US" sz="1600" dirty="0">
                          <a:latin typeface="+mn-lt"/>
                          <a:ea typeface="黑体" panose="02010609060101010101" pitchFamily="49" charset="-122"/>
                        </a:rPr>
                        <a:t>指令</a:t>
                      </a:r>
                      <a:endParaRPr lang="zh-CN" altLang="en-US" sz="1600" b="0" dirty="0">
                        <a:latin typeface="+mn-lt"/>
                        <a:ea typeface="黑体" panose="02010609060101010101" pitchFamily="49" charset="-122"/>
                        <a:cs typeface="Times New Roman" panose="02020603050405020304" pitchFamily="18" charset="0"/>
                      </a:endParaRPr>
                    </a:p>
                  </a:txBody>
                  <a:tcPr marL="0" marR="0" marT="36000" marB="36000" anchor="ctr">
                    <a:lnL w="19050"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316230">
                <a:tc>
                  <a:txBody>
                    <a:bodyPr/>
                    <a:lstStyle/>
                    <a:p>
                      <a:pPr algn="ctr"/>
                      <a:r>
                        <a:rPr lang="en-US" altLang="zh-CN" sz="1600" dirty="0">
                          <a:latin typeface="+mn-lt"/>
                          <a:ea typeface="黑体" panose="02010609060101010101" pitchFamily="49" charset="-122"/>
                        </a:rPr>
                        <a:t>0</a:t>
                      </a:r>
                      <a:endParaRPr lang="zh-CN" altLang="en-US" sz="1600" dirty="0">
                        <a:latin typeface="+mn-lt"/>
                        <a:ea typeface="黑体" panose="02010609060101010101" pitchFamily="49" charset="-122"/>
                        <a:cs typeface="Courier New" panose="02070309020205020404" pitchFamily="49" charset="0"/>
                      </a:endParaRPr>
                    </a:p>
                  </a:txBody>
                  <a:tcPr marL="0" marR="0" marT="36000" marB="3600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altLang="zh-CN" sz="1600" dirty="0" err="1">
                          <a:latin typeface="Courier New" panose="02070309020205020404" pitchFamily="49" charset="0"/>
                          <a:ea typeface="黑体" panose="02010609060101010101" pitchFamily="49" charset="-122"/>
                          <a:cs typeface="Courier New" panose="02070309020205020404" pitchFamily="49" charset="0"/>
                        </a:rPr>
                        <a:t>beq</a:t>
                      </a:r>
                      <a:r>
                        <a:rPr lang="en-US" altLang="zh-CN" sz="1600" dirty="0">
                          <a:latin typeface="Courier New" panose="02070309020205020404" pitchFamily="49" charset="0"/>
                          <a:ea typeface="黑体" panose="02010609060101010101" pitchFamily="49" charset="-122"/>
                          <a:cs typeface="Courier New" panose="02070309020205020404" pitchFamily="49" charset="0"/>
                        </a:rPr>
                        <a:t> $1, $3, 24</a:t>
                      </a:r>
                    </a:p>
                  </a:txBody>
                  <a:tcPr marL="0" marR="0" marT="36000" marB="36000" anchor="ctr">
                    <a:lnL w="19050"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316230">
                <a:tc>
                  <a:txBody>
                    <a:bodyPr/>
                    <a:lstStyle/>
                    <a:p>
                      <a:pPr algn="ctr"/>
                      <a:r>
                        <a:rPr lang="en-US" altLang="zh-CN" sz="1600" dirty="0">
                          <a:latin typeface="+mn-lt"/>
                          <a:ea typeface="黑体" panose="02010609060101010101" pitchFamily="49" charset="-122"/>
                        </a:rPr>
                        <a:t>4</a:t>
                      </a:r>
                      <a:endParaRPr lang="zh-CN" altLang="en-US" sz="1600" dirty="0">
                        <a:latin typeface="+mn-lt"/>
                        <a:ea typeface="黑体" panose="02010609060101010101" pitchFamily="49" charset="-122"/>
                        <a:cs typeface="Courier New" panose="02070309020205020404" pitchFamily="49" charset="0"/>
                      </a:endParaRPr>
                    </a:p>
                  </a:txBody>
                  <a:tcPr marL="0" marR="0" marT="36000" marB="3600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altLang="zh-CN" sz="1600" dirty="0">
                          <a:latin typeface="Courier New" panose="02070309020205020404" pitchFamily="49" charset="0"/>
                          <a:ea typeface="黑体" panose="02010609060101010101" pitchFamily="49" charset="-122"/>
                          <a:cs typeface="Courier New" panose="02070309020205020404" pitchFamily="49" charset="0"/>
                        </a:rPr>
                        <a:t>and $12, $2, $5</a:t>
                      </a:r>
                      <a:endParaRPr lang="zh-CN" altLang="en-US" sz="1600" dirty="0">
                        <a:latin typeface="Courier New" panose="02070309020205020404" pitchFamily="49" charset="0"/>
                        <a:ea typeface="黑体" panose="02010609060101010101" pitchFamily="49" charset="-122"/>
                        <a:cs typeface="Courier New" panose="02070309020205020404" pitchFamily="49" charset="0"/>
                      </a:endParaRPr>
                    </a:p>
                  </a:txBody>
                  <a:tcPr marL="0" marR="0" marT="36000" marB="36000" anchor="ctr">
                    <a:lnL w="19050"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316230">
                <a:tc>
                  <a:txBody>
                    <a:bodyPr/>
                    <a:lstStyle/>
                    <a:p>
                      <a:pPr algn="ctr"/>
                      <a:r>
                        <a:rPr lang="en-US" altLang="zh-CN" sz="1600" dirty="0">
                          <a:latin typeface="+mn-lt"/>
                          <a:ea typeface="黑体" panose="02010609060101010101" pitchFamily="49" charset="-122"/>
                        </a:rPr>
                        <a:t>8</a:t>
                      </a:r>
                      <a:endParaRPr lang="zh-CN" altLang="en-US" sz="1600" dirty="0">
                        <a:latin typeface="+mn-lt"/>
                        <a:ea typeface="黑体" panose="02010609060101010101" pitchFamily="49" charset="-122"/>
                        <a:cs typeface="Courier New" panose="02070309020205020404" pitchFamily="49" charset="0"/>
                      </a:endParaRPr>
                    </a:p>
                  </a:txBody>
                  <a:tcPr marL="0" marR="0" marT="36000" marB="3600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altLang="zh-CN" sz="1600" dirty="0">
                          <a:latin typeface="Courier New" panose="02070309020205020404" pitchFamily="49" charset="0"/>
                          <a:ea typeface="黑体" panose="02010609060101010101" pitchFamily="49" charset="-122"/>
                          <a:cs typeface="Courier New" panose="02070309020205020404" pitchFamily="49" charset="0"/>
                        </a:rPr>
                        <a:t>or $13, $6, $2</a:t>
                      </a:r>
                    </a:p>
                  </a:txBody>
                  <a:tcPr marL="0" marR="0" marT="36000" marB="36000" anchor="ctr">
                    <a:lnL w="19050"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316230">
                <a:tc>
                  <a:txBody>
                    <a:bodyPr/>
                    <a:lstStyle/>
                    <a:p>
                      <a:pPr algn="ctr"/>
                      <a:r>
                        <a:rPr lang="en-US" altLang="zh-CN" sz="1600" dirty="0">
                          <a:latin typeface="+mn-lt"/>
                          <a:ea typeface="黑体" panose="02010609060101010101" pitchFamily="49" charset="-122"/>
                        </a:rPr>
                        <a:t>12</a:t>
                      </a:r>
                      <a:endParaRPr lang="zh-CN" altLang="en-US" sz="1600" dirty="0">
                        <a:latin typeface="+mn-lt"/>
                        <a:ea typeface="黑体" panose="02010609060101010101" pitchFamily="49" charset="-122"/>
                        <a:cs typeface="Courier New" panose="02070309020205020404" pitchFamily="49" charset="0"/>
                      </a:endParaRPr>
                    </a:p>
                  </a:txBody>
                  <a:tcPr marL="0" marR="0" marT="36000" marB="3600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altLang="zh-CN" sz="1600" dirty="0">
                          <a:latin typeface="Courier New" panose="02070309020205020404" pitchFamily="49" charset="0"/>
                          <a:ea typeface="黑体" panose="02010609060101010101" pitchFamily="49" charset="-122"/>
                          <a:cs typeface="Courier New" panose="02070309020205020404" pitchFamily="49" charset="0"/>
                        </a:rPr>
                        <a:t>add $14, $2,</a:t>
                      </a:r>
                      <a:r>
                        <a:rPr lang="en-US" altLang="zh-CN" sz="1600" baseline="0" dirty="0">
                          <a:latin typeface="Courier New" panose="02070309020205020404" pitchFamily="49" charset="0"/>
                          <a:ea typeface="黑体" panose="02010609060101010101" pitchFamily="49" charset="-122"/>
                          <a:cs typeface="Courier New" panose="02070309020205020404" pitchFamily="49" charset="0"/>
                        </a:rPr>
                        <a:t> $2</a:t>
                      </a:r>
                      <a:endParaRPr lang="en-US" altLang="zh-CN" sz="1600" dirty="0">
                        <a:latin typeface="Courier New" panose="02070309020205020404" pitchFamily="49" charset="0"/>
                        <a:ea typeface="黑体" panose="02010609060101010101" pitchFamily="49" charset="-122"/>
                        <a:cs typeface="Courier New" panose="02070309020205020404" pitchFamily="49" charset="0"/>
                      </a:endParaRPr>
                    </a:p>
                  </a:txBody>
                  <a:tcPr marL="0" marR="0" marT="36000" marB="36000" anchor="ctr">
                    <a:lnL w="19050"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316230">
                <a:tc>
                  <a:txBody>
                    <a:bodyPr/>
                    <a:lstStyle/>
                    <a:p>
                      <a:pPr algn="ctr"/>
                      <a:endParaRPr lang="zh-CN" altLang="en-US" sz="1600" dirty="0">
                        <a:latin typeface="+mn-lt"/>
                        <a:ea typeface="黑体" panose="02010609060101010101" pitchFamily="49" charset="-122"/>
                        <a:cs typeface="Courier New" panose="02070309020205020404" pitchFamily="49" charset="0"/>
                      </a:endParaRPr>
                    </a:p>
                  </a:txBody>
                  <a:tcPr marL="0" marR="0" marT="36000" marB="3600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endParaRPr lang="en-US" altLang="zh-CN" sz="1600" dirty="0">
                        <a:latin typeface="Courier New" panose="02070309020205020404" pitchFamily="49" charset="0"/>
                        <a:ea typeface="黑体" panose="02010609060101010101" pitchFamily="49" charset="-122"/>
                        <a:cs typeface="Courier New" panose="02070309020205020404" pitchFamily="49" charset="0"/>
                      </a:endParaRPr>
                    </a:p>
                  </a:txBody>
                  <a:tcPr marL="0" marR="0" marT="36000" marB="36000" anchor="ctr">
                    <a:lnL w="19050"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6230">
                <a:tc>
                  <a:txBody>
                    <a:bodyPr/>
                    <a:lstStyle/>
                    <a:p>
                      <a:pPr algn="ctr"/>
                      <a:r>
                        <a:rPr lang="en-US" altLang="zh-CN" sz="1600" dirty="0">
                          <a:latin typeface="+mn-lt"/>
                          <a:ea typeface="黑体" panose="02010609060101010101" pitchFamily="49" charset="-122"/>
                          <a:cs typeface="Courier New" panose="02070309020205020404" pitchFamily="49" charset="0"/>
                        </a:rPr>
                        <a:t>28</a:t>
                      </a:r>
                      <a:endParaRPr lang="zh-CN" altLang="en-US" sz="1600" dirty="0">
                        <a:latin typeface="+mn-lt"/>
                        <a:ea typeface="黑体" panose="02010609060101010101" pitchFamily="49" charset="-122"/>
                        <a:cs typeface="Courier New" panose="02070309020205020404" pitchFamily="49" charset="0"/>
                      </a:endParaRPr>
                    </a:p>
                  </a:txBody>
                  <a:tcPr marL="0" marR="0" marT="36000" marB="3600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just" defTabSz="914400" rtl="0" eaLnBrk="1" fontAlgn="auto" latinLnBrk="0" hangingPunct="1">
                        <a:lnSpc>
                          <a:spcPct val="100000"/>
                        </a:lnSpc>
                        <a:spcBef>
                          <a:spcPts val="0"/>
                        </a:spcBef>
                        <a:spcAft>
                          <a:spcPts val="0"/>
                        </a:spcAft>
                        <a:buClrTx/>
                        <a:buSzTx/>
                        <a:buFontTx/>
                        <a:buNone/>
                        <a:defRPr/>
                      </a:pPr>
                      <a:r>
                        <a:rPr lang="en-US" altLang="zh-CN" sz="1600" dirty="0" err="1">
                          <a:latin typeface="Courier New" panose="02070309020205020404" pitchFamily="49" charset="0"/>
                          <a:ea typeface="黑体" panose="02010609060101010101" pitchFamily="49" charset="-122"/>
                          <a:cs typeface="Courier New" panose="02070309020205020404" pitchFamily="49" charset="0"/>
                        </a:rPr>
                        <a:t>lw</a:t>
                      </a:r>
                      <a:r>
                        <a:rPr lang="en-US" altLang="zh-CN" sz="1600" dirty="0">
                          <a:latin typeface="Courier New" panose="02070309020205020404" pitchFamily="49" charset="0"/>
                          <a:ea typeface="黑体" panose="02010609060101010101" pitchFamily="49" charset="-122"/>
                          <a:cs typeface="Courier New" panose="02070309020205020404" pitchFamily="49" charset="0"/>
                        </a:rPr>
                        <a:t> $4, 50($7)</a:t>
                      </a:r>
                      <a:endParaRPr lang="zh-CN" altLang="en-US" sz="1600" dirty="0">
                        <a:latin typeface="Courier New" panose="02070309020205020404" pitchFamily="49" charset="0"/>
                        <a:ea typeface="黑体" panose="02010609060101010101" pitchFamily="49" charset="-122"/>
                        <a:cs typeface="Courier New" panose="02070309020205020404" pitchFamily="49" charset="0"/>
                      </a:endParaRPr>
                    </a:p>
                  </a:txBody>
                  <a:tcPr marL="0" marR="0" marT="36000" marB="36000" anchor="ctr">
                    <a:lnL w="19050"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bl>
          </a:graphicData>
        </a:graphic>
      </p:graphicFrame>
      <p:sp>
        <p:nvSpPr>
          <p:cNvPr id="6" name="TextBox 5"/>
          <p:cNvSpPr txBox="1"/>
          <p:nvPr/>
        </p:nvSpPr>
        <p:spPr>
          <a:xfrm>
            <a:off x="1047046" y="4834463"/>
            <a:ext cx="887730" cy="326390"/>
          </a:xfrm>
          <a:prstGeom prst="rect">
            <a:avLst/>
          </a:prstGeom>
          <a:noFill/>
        </p:spPr>
        <p:txBody>
          <a:bodyPr wrap="none" rtlCol="0">
            <a:spAutoFit/>
          </a:bodyPr>
          <a:lstStyle/>
          <a:p>
            <a:pPr indent="0">
              <a:buNone/>
            </a:pPr>
            <a:r>
              <a:rPr lang="en-US" altLang="zh-CN" b="1" dirty="0">
                <a:solidFill>
                  <a:srgbClr val="FF0000"/>
                </a:solidFill>
              </a:rPr>
              <a:t>PC+12</a:t>
            </a:r>
            <a:endParaRPr lang="zh-CN" altLang="en-US" b="1" dirty="0">
              <a:solidFill>
                <a:srgbClr val="FF0000"/>
              </a:solidFill>
            </a:endParaRPr>
          </a:p>
        </p:txBody>
      </p:sp>
      <p:sp>
        <p:nvSpPr>
          <p:cNvPr id="192" name="TextBox 191"/>
          <p:cNvSpPr txBox="1"/>
          <p:nvPr/>
        </p:nvSpPr>
        <p:spPr>
          <a:xfrm>
            <a:off x="6663670" y="3826351"/>
            <a:ext cx="887730" cy="326390"/>
          </a:xfrm>
          <a:prstGeom prst="rect">
            <a:avLst/>
          </a:prstGeom>
          <a:noFill/>
        </p:spPr>
        <p:txBody>
          <a:bodyPr wrap="none" rtlCol="0">
            <a:spAutoFit/>
          </a:bodyPr>
          <a:lstStyle/>
          <a:p>
            <a:pPr indent="0">
              <a:buNone/>
            </a:pPr>
            <a:r>
              <a:rPr lang="en-US" altLang="zh-CN" b="1" dirty="0">
                <a:solidFill>
                  <a:srgbClr val="0070C0"/>
                </a:solidFill>
              </a:rPr>
              <a:t>PC+28</a:t>
            </a:r>
            <a:endParaRPr lang="zh-CN" altLang="en-US" b="1" dirty="0">
              <a:solidFill>
                <a:srgbClr val="0070C0"/>
              </a:solidFill>
            </a:endParaRPr>
          </a:p>
        </p:txBody>
      </p:sp>
      <p:sp>
        <p:nvSpPr>
          <p:cNvPr id="12" name="椭圆 11"/>
          <p:cNvSpPr/>
          <p:nvPr/>
        </p:nvSpPr>
        <p:spPr>
          <a:xfrm>
            <a:off x="2891207" y="6146158"/>
            <a:ext cx="4780575" cy="34385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Rectangle 75"/>
          <p:cNvSpPr/>
          <p:nvPr/>
        </p:nvSpPr>
        <p:spPr>
          <a:xfrm>
            <a:off x="986790" y="5467350"/>
            <a:ext cx="924560" cy="889635"/>
          </a:xfrm>
          <a:prstGeom prst="rect">
            <a:avLst/>
          </a:prstGeom>
          <a:effectLst/>
        </p:spPr>
        <p:style>
          <a:lnRef idx="1">
            <a:schemeClr val="accent1"/>
          </a:lnRef>
          <a:fillRef idx="3">
            <a:schemeClr val="accent1"/>
          </a:fillRef>
          <a:effectRef idx="2">
            <a:schemeClr val="accent1"/>
          </a:effectRef>
          <a:fontRef idx="minor">
            <a:schemeClr val="lt1"/>
          </a:fontRef>
        </p:style>
        <p:txBody>
          <a:bodyPr rtlCol="0" anchor="b"/>
          <a:lstStyle/>
          <a:p>
            <a:pPr indent="0" defTabSz="457200">
              <a:buNone/>
            </a:pPr>
            <a:r>
              <a:rPr lang="en-US" altLang="zh-CN" sz="2400" dirty="0" err="1">
                <a:solidFill>
                  <a:prstClr val="white"/>
                </a:solidFill>
              </a:rPr>
              <a:t>CLR</a:t>
            </a:r>
            <a:endParaRPr lang="en-US" sz="2400" dirty="0">
              <a:solidFill>
                <a:prstClr val="white"/>
              </a:solidFill>
            </a:endParaRPr>
          </a:p>
        </p:txBody>
      </p:sp>
      <p:sp>
        <p:nvSpPr>
          <p:cNvPr id="14" name="Isosceles Triangle 77"/>
          <p:cNvSpPr/>
          <p:nvPr/>
        </p:nvSpPr>
        <p:spPr>
          <a:xfrm>
            <a:off x="1695118" y="6141273"/>
            <a:ext cx="216000" cy="216000"/>
          </a:xfrm>
          <a:prstGeom prst="triangl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u="sng">
              <a:solidFill>
                <a:prstClr val="white"/>
              </a:solidFill>
            </a:endParaRPr>
          </a:p>
        </p:txBody>
      </p:sp>
      <p:cxnSp>
        <p:nvCxnSpPr>
          <p:cNvPr id="15" name="曲线连接符 14"/>
          <p:cNvCxnSpPr>
            <a:stCxn id="12" idx="1"/>
            <a:endCxn id="13" idx="0"/>
          </p:cNvCxnSpPr>
          <p:nvPr/>
        </p:nvCxnSpPr>
        <p:spPr>
          <a:xfrm rot="16200000" flipV="1">
            <a:off x="2155508" y="4760913"/>
            <a:ext cx="728980" cy="2141855"/>
          </a:xfrm>
          <a:prstGeom prst="curvedConnector3">
            <a:avLst>
              <a:gd name="adj1" fmla="val 132709"/>
            </a:avLst>
          </a:prstGeom>
          <a:ln w="28575">
            <a:solidFill>
              <a:srgbClr val="FF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2329282" y="5851867"/>
            <a:ext cx="493395" cy="352425"/>
          </a:xfrm>
          <a:prstGeom prst="rect">
            <a:avLst/>
          </a:prstGeom>
          <a:noFill/>
        </p:spPr>
        <p:txBody>
          <a:bodyPr wrap="none" rtlCol="0">
            <a:spAutoFit/>
          </a:bodyPr>
          <a:lstStyle/>
          <a:p>
            <a:pPr indent="0">
              <a:buNone/>
            </a:pPr>
            <a:r>
              <a:rPr lang="en-US" altLang="zh-CN" sz="2000" b="1" dirty="0" err="1">
                <a:ea typeface="黑体" panose="02010609060101010101" pitchFamily="49" charset="-122"/>
              </a:rPr>
              <a:t>clr</a:t>
            </a:r>
            <a:endParaRPr lang="zh-CN" altLang="en-US" sz="2000" b="1" dirty="0">
              <a:ea typeface="黑体" panose="02010609060101010101" pitchFamily="49" charset="-122"/>
            </a:endParaRPr>
          </a:p>
        </p:txBody>
      </p:sp>
      <p:sp>
        <p:nvSpPr>
          <p:cNvPr id="17" name="Line 32"/>
          <p:cNvSpPr>
            <a:spLocks noChangeShapeType="1"/>
          </p:cNvSpPr>
          <p:nvPr/>
        </p:nvSpPr>
        <p:spPr bwMode="auto">
          <a:xfrm>
            <a:off x="2595646" y="6283915"/>
            <a:ext cx="3888000" cy="0"/>
          </a:xfrm>
          <a:prstGeom prst="line">
            <a:avLst/>
          </a:prstGeom>
          <a:noFill/>
          <a:ln w="28575">
            <a:solidFill>
              <a:schemeClr val="tx1"/>
            </a:solidFill>
            <a:round/>
            <a:tailEnd type="triangle" w="med" len="med"/>
          </a:ln>
        </p:spPr>
        <p:txBody>
          <a:bodyPr wrap="none" anchor="ctr"/>
          <a:lstStyle/>
          <a:p>
            <a:pPr defTabSz="457200"/>
            <a:endParaRPr lang="en-US">
              <a:solidFill>
                <a:prstClr val="black"/>
              </a:solidFill>
            </a:endParaRPr>
          </a:p>
        </p:txBody>
      </p:sp>
      <p:sp>
        <p:nvSpPr>
          <p:cNvPr id="4" name="文本框 3"/>
          <p:cNvSpPr txBox="1"/>
          <p:nvPr/>
        </p:nvSpPr>
        <p:spPr>
          <a:xfrm>
            <a:off x="5099903" y="1885461"/>
            <a:ext cx="3312368" cy="352425"/>
          </a:xfrm>
          <a:prstGeom prst="rect">
            <a:avLst/>
          </a:prstGeom>
          <a:noFill/>
        </p:spPr>
        <p:txBody>
          <a:bodyPr wrap="square" rtlCol="0">
            <a:spAutoFit/>
          </a:bodyPr>
          <a:lstStyle/>
          <a:p>
            <a:pPr indent="0">
              <a:buNone/>
            </a:pPr>
            <a:r>
              <a:rPr lang="en-US" altLang="zh-CN" sz="2000" b="1" dirty="0">
                <a:solidFill>
                  <a:srgbClr val="FF0000"/>
                </a:solidFill>
              </a:rPr>
              <a:t>32</a:t>
            </a:r>
            <a:r>
              <a:rPr lang="zh-CN" altLang="en-US" sz="2000" b="1" dirty="0">
                <a:solidFill>
                  <a:srgbClr val="FF0000"/>
                </a:solidFill>
              </a:rPr>
              <a:t>为全零指令做什么？</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ldLvl="0" animBg="1"/>
      <p:bldP spid="13" grpId="0" bldLvl="0" animBg="1"/>
      <p:bldP spid="14" grpId="0" bldLvl="0" animBg="1"/>
      <p:bldP spid="16" grpId="0"/>
      <p:bldP spid="17" grpId="0" bldLvl="0"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27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52418" y="2281947"/>
            <a:ext cx="7686675" cy="422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标题 1"/>
          <p:cNvSpPr>
            <a:spLocks noGrp="1"/>
          </p:cNvSpPr>
          <p:nvPr>
            <p:ph type="title" idx="4294967295"/>
          </p:nvPr>
        </p:nvSpPr>
        <p:spPr>
          <a:xfrm>
            <a:off x="-71120" y="283845"/>
            <a:ext cx="7010400" cy="371475"/>
          </a:xfrm>
        </p:spPr>
        <p:txBody>
          <a:bodyPr/>
          <a:lstStyle/>
          <a:p>
            <a:r>
              <a:rPr lang="zh-CN" altLang="en-US" dirty="0"/>
              <a:t>方案</a:t>
            </a:r>
            <a:r>
              <a:rPr lang="en-US" altLang="zh-CN" dirty="0"/>
              <a:t>2</a:t>
            </a:r>
            <a:r>
              <a:rPr lang="zh-CN" altLang="en-US" dirty="0"/>
              <a:t>：缩短分支延迟</a:t>
            </a:r>
          </a:p>
        </p:txBody>
      </p:sp>
      <p:sp>
        <p:nvSpPr>
          <p:cNvPr id="3" name="内容占位符 2"/>
          <p:cNvSpPr>
            <a:spLocks noGrp="1"/>
          </p:cNvSpPr>
          <p:nvPr>
            <p:ph idx="4294967295"/>
          </p:nvPr>
        </p:nvSpPr>
        <p:spPr>
          <a:xfrm>
            <a:off x="680085" y="721995"/>
            <a:ext cx="8929370" cy="1560195"/>
          </a:xfrm>
        </p:spPr>
        <p:txBody>
          <a:bodyPr>
            <a:noAutofit/>
          </a:bodyPr>
          <a:lstStyle/>
          <a:p>
            <a:r>
              <a:rPr lang="zh-CN" altLang="en-US" sz="2000" dirty="0"/>
              <a:t>在</a:t>
            </a:r>
            <a:r>
              <a:rPr lang="en-US" altLang="zh-CN" sz="2000" dirty="0"/>
              <a:t>ID</a:t>
            </a:r>
            <a:r>
              <a:rPr lang="zh-CN" altLang="en-US" sz="2000" dirty="0"/>
              <a:t>阶段放置比较器，尽快得到</a:t>
            </a:r>
            <a:r>
              <a:rPr lang="en-US" altLang="zh-CN" sz="2000" dirty="0"/>
              <a:t>B</a:t>
            </a:r>
            <a:r>
              <a:rPr lang="zh-CN" altLang="en-US" sz="2000" dirty="0"/>
              <a:t>指令结果</a:t>
            </a:r>
            <a:endParaRPr lang="en-US" altLang="zh-CN" sz="2000" dirty="0"/>
          </a:p>
          <a:p>
            <a:pPr lvl="1"/>
            <a:r>
              <a:rPr lang="en-US" altLang="zh-CN" sz="1800" dirty="0"/>
              <a:t>B</a:t>
            </a:r>
            <a:r>
              <a:rPr lang="zh-CN" altLang="en-US" sz="1800" dirty="0"/>
              <a:t>指令结果可以提前</a:t>
            </a:r>
            <a:r>
              <a:rPr lang="en-US" altLang="zh-CN" sz="1800" dirty="0"/>
              <a:t>2</a:t>
            </a:r>
            <a:r>
              <a:rPr lang="zh-CN" altLang="en-US" sz="1800" dirty="0"/>
              <a:t>个</a:t>
            </a:r>
            <a:r>
              <a:rPr lang="en-US" altLang="zh-CN" sz="1800" dirty="0"/>
              <a:t>clock</a:t>
            </a:r>
            <a:r>
              <a:rPr lang="zh-CN" altLang="en-US" sz="1800" dirty="0"/>
              <a:t>得到</a:t>
            </a:r>
            <a:endParaRPr lang="en-US" altLang="zh-CN" sz="1800" dirty="0"/>
          </a:p>
          <a:p>
            <a:pPr lvl="1"/>
            <a:r>
              <a:rPr lang="en-US" altLang="zh-CN" sz="1800" dirty="0"/>
              <a:t>B</a:t>
            </a:r>
            <a:r>
              <a:rPr lang="zh-CN" altLang="en-US" sz="1800" dirty="0"/>
              <a:t>指令后继可能被废弃的指令减少为</a:t>
            </a:r>
            <a:r>
              <a:rPr lang="en-US" altLang="zh-CN" sz="1800" dirty="0"/>
              <a:t>1</a:t>
            </a:r>
            <a:r>
              <a:rPr lang="zh-CN" altLang="en-US" sz="1800" dirty="0"/>
              <a:t>条</a:t>
            </a:r>
            <a:endParaRPr lang="en-US" altLang="zh-CN" sz="1800" dirty="0"/>
          </a:p>
          <a:p>
            <a:pPr lvl="2"/>
            <a:r>
              <a:rPr lang="zh-CN" altLang="en-US" sz="1600" dirty="0"/>
              <a:t>当需要转移时，清除</a:t>
            </a:r>
            <a:r>
              <a:rPr lang="en-US" altLang="zh-CN" sz="1600" dirty="0"/>
              <a:t>IF/ID</a:t>
            </a:r>
            <a:r>
              <a:rPr lang="zh-CN" altLang="en-US" sz="1600" dirty="0"/>
              <a:t>即可</a:t>
            </a:r>
            <a:endParaRPr lang="en-US" altLang="zh-CN" sz="1600" dirty="0"/>
          </a:p>
        </p:txBody>
      </p:sp>
      <p:sp>
        <p:nvSpPr>
          <p:cNvPr id="4" name="椭圆 3"/>
          <p:cNvSpPr/>
          <p:nvPr/>
        </p:nvSpPr>
        <p:spPr>
          <a:xfrm>
            <a:off x="4250462" y="3866123"/>
            <a:ext cx="288032" cy="86409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a:t>
            </a:r>
            <a:endParaRPr lang="zh-CN" altLang="en-US" dirty="0">
              <a:solidFill>
                <a:schemeClr val="tx1"/>
              </a:solidFill>
            </a:endParaRPr>
          </a:p>
        </p:txBody>
      </p:sp>
      <p:cxnSp>
        <p:nvCxnSpPr>
          <p:cNvPr id="33" name="直接连接符 32"/>
          <p:cNvCxnSpPr/>
          <p:nvPr/>
        </p:nvCxnSpPr>
        <p:spPr>
          <a:xfrm rot="5400000" flipV="1">
            <a:off x="3296390" y="4063939"/>
            <a:ext cx="612000" cy="0"/>
          </a:xfrm>
          <a:prstGeom prst="line">
            <a:avLst/>
          </a:prstGeom>
          <a:ln w="28575">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rot="5400000" flipV="1">
            <a:off x="3304790" y="3488019"/>
            <a:ext cx="900000" cy="0"/>
          </a:xfrm>
          <a:prstGeom prst="line">
            <a:avLst/>
          </a:prstGeom>
          <a:ln w="28575">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a:off x="3610774" y="4370179"/>
            <a:ext cx="648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a:off x="3763174" y="3938131"/>
            <a:ext cx="540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37" name="Line 55"/>
          <p:cNvSpPr>
            <a:spLocks noChangeShapeType="1"/>
          </p:cNvSpPr>
          <p:nvPr/>
        </p:nvSpPr>
        <p:spPr bwMode="auto">
          <a:xfrm flipH="1">
            <a:off x="4394478" y="4738523"/>
            <a:ext cx="0" cy="567760"/>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fontAlgn="ctr">
              <a:spcBef>
                <a:spcPct val="0"/>
              </a:spcBef>
              <a:spcAft>
                <a:spcPct val="0"/>
              </a:spcAft>
            </a:pPr>
            <a:endParaRPr kumimoji="1" lang="zh-CN" altLang="en-US" sz="1400">
              <a:solidFill>
                <a:srgbClr val="000000"/>
              </a:solidFill>
            </a:endParaRPr>
          </a:p>
        </p:txBody>
      </p:sp>
      <p:sp>
        <p:nvSpPr>
          <p:cNvPr id="9" name="TextBox 8"/>
          <p:cNvSpPr txBox="1"/>
          <p:nvPr/>
        </p:nvSpPr>
        <p:spPr>
          <a:xfrm>
            <a:off x="3378267" y="4420473"/>
            <a:ext cx="824230" cy="671830"/>
          </a:xfrm>
          <a:prstGeom prst="rect">
            <a:avLst/>
          </a:prstGeom>
          <a:noFill/>
        </p:spPr>
        <p:txBody>
          <a:bodyPr wrap="none" rtlCol="0">
            <a:spAutoFit/>
          </a:bodyPr>
          <a:lstStyle/>
          <a:p>
            <a:r>
              <a:rPr lang="zh-CN" altLang="en-US" dirty="0">
                <a:solidFill>
                  <a:srgbClr val="FF0000"/>
                </a:solidFill>
                <a:latin typeface="黑体" panose="02010609060101010101" pitchFamily="49" charset="-122"/>
                <a:ea typeface="黑体" panose="02010609060101010101" pitchFamily="49" charset="-122"/>
              </a:rPr>
              <a:t>比较</a:t>
            </a:r>
            <a:endParaRPr lang="en-US" altLang="zh-CN" dirty="0">
              <a:solidFill>
                <a:srgbClr val="FF0000"/>
              </a:solidFill>
              <a:latin typeface="黑体" panose="02010609060101010101" pitchFamily="49" charset="-122"/>
              <a:ea typeface="黑体" panose="02010609060101010101" pitchFamily="49" charset="-122"/>
            </a:endParaRPr>
          </a:p>
          <a:p>
            <a:r>
              <a:rPr lang="zh-CN" altLang="en-US" dirty="0">
                <a:solidFill>
                  <a:srgbClr val="FF0000"/>
                </a:solidFill>
                <a:latin typeface="黑体" panose="02010609060101010101" pitchFamily="49" charset="-122"/>
                <a:ea typeface="黑体" panose="02010609060101010101" pitchFamily="49" charset="-122"/>
              </a:rPr>
              <a:t>结果</a:t>
            </a:r>
          </a:p>
        </p:txBody>
      </p:sp>
      <p:grpSp>
        <p:nvGrpSpPr>
          <p:cNvPr id="12" name="组合 279"/>
          <p:cNvGrpSpPr/>
          <p:nvPr/>
        </p:nvGrpSpPr>
        <p:grpSpPr>
          <a:xfrm>
            <a:off x="3818486" y="5306339"/>
            <a:ext cx="648000" cy="567166"/>
            <a:chOff x="3132139" y="4437112"/>
            <a:chExt cx="863600" cy="1312755"/>
          </a:xfrm>
        </p:grpSpPr>
        <p:sp>
          <p:nvSpPr>
            <p:cNvPr id="13" name="Rectangle 16"/>
            <p:cNvSpPr>
              <a:spLocks noChangeAspect="1" noChangeArrowheads="1"/>
            </p:cNvSpPr>
            <p:nvPr/>
          </p:nvSpPr>
          <p:spPr bwMode="auto">
            <a:xfrm>
              <a:off x="3132139" y="4437112"/>
              <a:ext cx="863600" cy="1166552"/>
            </a:xfrm>
            <a:prstGeom prst="rect">
              <a:avLst/>
            </a:prstGeom>
            <a:solidFill>
              <a:srgbClr val="FFFFFF"/>
            </a:solidFill>
            <a:ln w="28575">
              <a:solidFill>
                <a:schemeClr val="tx1"/>
              </a:solidFill>
              <a:miter lim="800000"/>
            </a:ln>
          </p:spPr>
          <p:txBody>
            <a:bodyPr wrap="none" rIns="0" anchor="t"/>
            <a:lstStyle/>
            <a:p>
              <a:pPr algn="r" fontAlgn="ctr">
                <a:spcBef>
                  <a:spcPct val="0"/>
                </a:spcBef>
                <a:spcAft>
                  <a:spcPct val="0"/>
                </a:spcAft>
              </a:pPr>
              <a:r>
                <a:rPr kumimoji="1" lang="en-US" altLang="zh-CN" sz="1100">
                  <a:solidFill>
                    <a:srgbClr val="000000"/>
                  </a:solidFill>
                  <a:latin typeface="黑体" panose="02010609060101010101" pitchFamily="49" charset="-122"/>
                </a:rPr>
                <a:t>PC</a:t>
              </a:r>
              <a:r>
                <a:rPr kumimoji="1" lang="zh-CN" altLang="en-US" sz="1100">
                  <a:solidFill>
                    <a:srgbClr val="000000"/>
                  </a:solidFill>
                  <a:latin typeface="黑体" panose="02010609060101010101" pitchFamily="49" charset="-122"/>
                </a:rPr>
                <a:t>计算</a:t>
              </a:r>
            </a:p>
          </p:txBody>
        </p:sp>
        <p:sp>
          <p:nvSpPr>
            <p:cNvPr id="14" name="Text Box 17"/>
            <p:cNvSpPr txBox="1">
              <a:spLocks noChangeArrowheads="1"/>
            </p:cNvSpPr>
            <p:nvPr/>
          </p:nvSpPr>
          <p:spPr bwMode="auto">
            <a:xfrm>
              <a:off x="3132139" y="4691638"/>
              <a:ext cx="440792" cy="1058229"/>
            </a:xfrm>
            <a:prstGeom prst="rect">
              <a:avLst/>
            </a:prstGeom>
            <a:noFill/>
            <a:ln w="19050" algn="ctr">
              <a:noFill/>
              <a:miter lim="800000"/>
            </a:ln>
            <a:extLst>
              <a:ext uri="{909E8E84-426E-40DD-AFC4-6F175D3DCCD1}">
                <a14:hiddenFill xmlns:a14="http://schemas.microsoft.com/office/drawing/2010/main">
                  <a:solidFill>
                    <a:srgbClr val="FFFFFF"/>
                  </a:solidFill>
                </a14:hiddenFill>
              </a:ext>
            </a:extLst>
          </p:spPr>
          <p:txBody>
            <a:bodyPr wrap="square" lIns="36000" tIns="0" rIns="0" bIns="0">
              <a:spAutoFit/>
            </a:bodyPr>
            <a:lstStyle>
              <a:lvl1pPr eaLnBrk="0" hangingPunct="0">
                <a:defRPr kumimoji="1"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1400">
                  <a:solidFill>
                    <a:schemeClr val="tx1"/>
                  </a:solidFill>
                  <a:latin typeface="Times New Roman" panose="02020603050405020304" pitchFamily="18" charset="0"/>
                  <a:ea typeface="宋体" panose="02010600030101010101" pitchFamily="2" charset="-122"/>
                </a:defRPr>
              </a:lvl5pPr>
              <a:lvl6pPr marL="2514600" indent="-228600" algn="ctr" eaLnBrk="0" fontAlgn="ctr" hangingPunct="0">
                <a:spcBef>
                  <a:spcPct val="0"/>
                </a:spcBef>
                <a:spcAft>
                  <a:spcPct val="0"/>
                </a:spcAft>
                <a:defRPr kumimoji="1" sz="1400">
                  <a:solidFill>
                    <a:schemeClr val="tx1"/>
                  </a:solidFill>
                  <a:latin typeface="Times New Roman" panose="02020603050405020304" pitchFamily="18" charset="0"/>
                  <a:ea typeface="宋体" panose="02010600030101010101" pitchFamily="2" charset="-122"/>
                </a:defRPr>
              </a:lvl6pPr>
              <a:lvl7pPr marL="2971800" indent="-228600" algn="ctr" eaLnBrk="0" fontAlgn="ctr" hangingPunct="0">
                <a:spcBef>
                  <a:spcPct val="0"/>
                </a:spcBef>
                <a:spcAft>
                  <a:spcPct val="0"/>
                </a:spcAft>
                <a:defRPr kumimoji="1" sz="1400">
                  <a:solidFill>
                    <a:schemeClr val="tx1"/>
                  </a:solidFill>
                  <a:latin typeface="Times New Roman" panose="02020603050405020304" pitchFamily="18" charset="0"/>
                  <a:ea typeface="宋体" panose="02010600030101010101" pitchFamily="2" charset="-122"/>
                </a:defRPr>
              </a:lvl7pPr>
              <a:lvl8pPr marL="3429000" indent="-228600" algn="ctr" eaLnBrk="0" fontAlgn="ctr" hangingPunct="0">
                <a:spcBef>
                  <a:spcPct val="0"/>
                </a:spcBef>
                <a:spcAft>
                  <a:spcPct val="0"/>
                </a:spcAft>
                <a:defRPr kumimoji="1" sz="1400">
                  <a:solidFill>
                    <a:schemeClr val="tx1"/>
                  </a:solidFill>
                  <a:latin typeface="Times New Roman" panose="02020603050405020304" pitchFamily="18" charset="0"/>
                  <a:ea typeface="宋体" panose="02010600030101010101" pitchFamily="2" charset="-122"/>
                </a:defRPr>
              </a:lvl8pPr>
              <a:lvl9pPr marL="3886200" indent="-228600" algn="ctr" eaLnBrk="0" fontAlgn="ctr" hangingPunct="0">
                <a:spcBef>
                  <a:spcPct val="0"/>
                </a:spcBef>
                <a:spcAft>
                  <a:spcPct val="0"/>
                </a:spcAft>
                <a:defRPr kumimoji="1" sz="1400">
                  <a:solidFill>
                    <a:schemeClr val="tx1"/>
                  </a:solidFill>
                  <a:latin typeface="Times New Roman" panose="02020603050405020304" pitchFamily="18" charset="0"/>
                  <a:ea typeface="宋体" panose="02010600030101010101" pitchFamily="2" charset="-122"/>
                </a:defRPr>
              </a:lvl9pPr>
            </a:lstStyle>
            <a:p>
              <a:pPr eaLnBrk="1" fontAlgn="ctr" hangingPunct="1">
                <a:spcBef>
                  <a:spcPct val="0"/>
                </a:spcBef>
                <a:spcAft>
                  <a:spcPct val="0"/>
                </a:spcAft>
              </a:pPr>
              <a:r>
                <a:rPr lang="en-US" altLang="zh-CN" sz="1000">
                  <a:solidFill>
                    <a:srgbClr val="000000"/>
                  </a:solidFill>
                </a:rPr>
                <a:t>PC</a:t>
              </a:r>
            </a:p>
            <a:p>
              <a:pPr eaLnBrk="1" fontAlgn="ctr" hangingPunct="1">
                <a:spcBef>
                  <a:spcPct val="0"/>
                </a:spcBef>
                <a:spcAft>
                  <a:spcPct val="0"/>
                </a:spcAft>
              </a:pPr>
              <a:endParaRPr lang="en-US" altLang="zh-CN" sz="500">
                <a:solidFill>
                  <a:srgbClr val="000000"/>
                </a:solidFill>
              </a:endParaRPr>
            </a:p>
            <a:p>
              <a:pPr eaLnBrk="1" fontAlgn="ctr" hangingPunct="1">
                <a:spcBef>
                  <a:spcPct val="0"/>
                </a:spcBef>
                <a:spcAft>
                  <a:spcPct val="0"/>
                </a:spcAft>
              </a:pPr>
              <a:r>
                <a:rPr lang="en-US" altLang="zh-CN" sz="1000">
                  <a:solidFill>
                    <a:srgbClr val="000000"/>
                  </a:solidFill>
                </a:rPr>
                <a:t>IMM</a:t>
              </a:r>
            </a:p>
          </p:txBody>
        </p:sp>
        <p:sp>
          <p:nvSpPr>
            <p:cNvPr id="15" name="Text Box 22"/>
            <p:cNvSpPr txBox="1">
              <a:spLocks noChangeArrowheads="1"/>
            </p:cNvSpPr>
            <p:nvPr/>
          </p:nvSpPr>
          <p:spPr bwMode="auto">
            <a:xfrm>
              <a:off x="3420006" y="5062470"/>
              <a:ext cx="575733" cy="604073"/>
            </a:xfrm>
            <a:prstGeom prst="rect">
              <a:avLst/>
            </a:prstGeom>
            <a:noFill/>
            <a:ln w="19050" algn="ctr">
              <a:noFill/>
              <a:miter lim="800000"/>
            </a:ln>
            <a:extLst>
              <a:ext uri="{909E8E84-426E-40DD-AFC4-6F175D3DCCD1}">
                <a14:hiddenFill xmlns:a14="http://schemas.microsoft.com/office/drawing/2010/main">
                  <a:solidFill>
                    <a:srgbClr val="FFFFFF"/>
                  </a:solidFill>
                </a14:hiddenFill>
              </a:ext>
            </a:extLst>
          </p:spPr>
          <p:txBody>
            <a:bodyPr wrap="square" lIns="36000" tIns="0" rIns="36000" bIns="0">
              <a:spAutoFit/>
            </a:bodyPr>
            <a:lstStyle>
              <a:lvl1pPr eaLnBrk="0" hangingPunct="0">
                <a:defRPr kumimoji="1"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1400">
                  <a:solidFill>
                    <a:schemeClr val="tx1"/>
                  </a:solidFill>
                  <a:latin typeface="Times New Roman" panose="02020603050405020304" pitchFamily="18" charset="0"/>
                  <a:ea typeface="宋体" panose="02010600030101010101" pitchFamily="2" charset="-122"/>
                </a:defRPr>
              </a:lvl5pPr>
              <a:lvl6pPr marL="2514600" indent="-228600" algn="ctr" eaLnBrk="0" fontAlgn="ctr" hangingPunct="0">
                <a:spcBef>
                  <a:spcPct val="0"/>
                </a:spcBef>
                <a:spcAft>
                  <a:spcPct val="0"/>
                </a:spcAft>
                <a:defRPr kumimoji="1" sz="1400">
                  <a:solidFill>
                    <a:schemeClr val="tx1"/>
                  </a:solidFill>
                  <a:latin typeface="Times New Roman" panose="02020603050405020304" pitchFamily="18" charset="0"/>
                  <a:ea typeface="宋体" panose="02010600030101010101" pitchFamily="2" charset="-122"/>
                </a:defRPr>
              </a:lvl6pPr>
              <a:lvl7pPr marL="2971800" indent="-228600" algn="ctr" eaLnBrk="0" fontAlgn="ctr" hangingPunct="0">
                <a:spcBef>
                  <a:spcPct val="0"/>
                </a:spcBef>
                <a:spcAft>
                  <a:spcPct val="0"/>
                </a:spcAft>
                <a:defRPr kumimoji="1" sz="1400">
                  <a:solidFill>
                    <a:schemeClr val="tx1"/>
                  </a:solidFill>
                  <a:latin typeface="Times New Roman" panose="02020603050405020304" pitchFamily="18" charset="0"/>
                  <a:ea typeface="宋体" panose="02010600030101010101" pitchFamily="2" charset="-122"/>
                </a:defRPr>
              </a:lvl7pPr>
              <a:lvl8pPr marL="3429000" indent="-228600" algn="ctr" eaLnBrk="0" fontAlgn="ctr" hangingPunct="0">
                <a:spcBef>
                  <a:spcPct val="0"/>
                </a:spcBef>
                <a:spcAft>
                  <a:spcPct val="0"/>
                </a:spcAft>
                <a:defRPr kumimoji="1" sz="1400">
                  <a:solidFill>
                    <a:schemeClr val="tx1"/>
                  </a:solidFill>
                  <a:latin typeface="Times New Roman" panose="02020603050405020304" pitchFamily="18" charset="0"/>
                  <a:ea typeface="宋体" panose="02010600030101010101" pitchFamily="2" charset="-122"/>
                </a:defRPr>
              </a:lvl8pPr>
              <a:lvl9pPr marL="3886200" indent="-228600" algn="ctr" eaLnBrk="0" fontAlgn="ctr" hangingPunct="0">
                <a:spcBef>
                  <a:spcPct val="0"/>
                </a:spcBef>
                <a:spcAft>
                  <a:spcPct val="0"/>
                </a:spcAft>
                <a:defRPr kumimoji="1" sz="1400">
                  <a:solidFill>
                    <a:schemeClr val="tx1"/>
                  </a:solidFill>
                  <a:latin typeface="Times New Roman" panose="02020603050405020304" pitchFamily="18" charset="0"/>
                  <a:ea typeface="宋体" panose="02010600030101010101" pitchFamily="2" charset="-122"/>
                </a:defRPr>
              </a:lvl9pPr>
            </a:lstStyle>
            <a:p>
              <a:pPr algn="r" eaLnBrk="1" fontAlgn="ctr" hangingPunct="1">
                <a:spcBef>
                  <a:spcPct val="0"/>
                </a:spcBef>
                <a:spcAft>
                  <a:spcPct val="0"/>
                </a:spcAft>
              </a:pPr>
              <a:r>
                <a:rPr lang="en-US" altLang="zh-CN" sz="1000">
                  <a:solidFill>
                    <a:srgbClr val="000000"/>
                  </a:solidFill>
                </a:rPr>
                <a:t>NPC</a:t>
              </a:r>
            </a:p>
          </p:txBody>
        </p:sp>
      </p:grpSp>
      <p:cxnSp>
        <p:nvCxnSpPr>
          <p:cNvPr id="6" name="直接箭头连接符 5"/>
          <p:cNvCxnSpPr/>
          <p:nvPr/>
        </p:nvCxnSpPr>
        <p:spPr>
          <a:xfrm>
            <a:off x="3378267" y="5416305"/>
            <a:ext cx="440219"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 name="直接箭头连接符 7"/>
          <p:cNvCxnSpPr/>
          <p:nvPr/>
        </p:nvCxnSpPr>
        <p:spPr>
          <a:xfrm>
            <a:off x="3378267" y="5653464"/>
            <a:ext cx="440219"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直接箭头连接符 10"/>
          <p:cNvCxnSpPr/>
          <p:nvPr/>
        </p:nvCxnSpPr>
        <p:spPr>
          <a:xfrm>
            <a:off x="4466486" y="5648142"/>
            <a:ext cx="360040" cy="1818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2954318" y="5260697"/>
            <a:ext cx="495957" cy="378460"/>
          </a:xfrm>
          <a:prstGeom prst="rect">
            <a:avLst/>
          </a:prstGeom>
          <a:noFill/>
        </p:spPr>
        <p:txBody>
          <a:bodyPr wrap="square" rtlCol="0">
            <a:spAutoFit/>
          </a:bodyPr>
          <a:lstStyle/>
          <a:p>
            <a:r>
              <a:rPr lang="en-US" altLang="zh-CN" sz="1100" b="1" dirty="0"/>
              <a:t>PC+4</a:t>
            </a:r>
            <a:endParaRPr lang="zh-CN" altLang="en-US" sz="1100" b="1" dirty="0"/>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27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25749" y="2636912"/>
            <a:ext cx="7110611" cy="39121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标题 1"/>
          <p:cNvSpPr>
            <a:spLocks noGrp="1"/>
          </p:cNvSpPr>
          <p:nvPr>
            <p:ph type="title" idx="4294967295"/>
          </p:nvPr>
        </p:nvSpPr>
        <p:spPr>
          <a:xfrm>
            <a:off x="0" y="282575"/>
            <a:ext cx="7010400" cy="371475"/>
          </a:xfrm>
        </p:spPr>
        <p:txBody>
          <a:bodyPr/>
          <a:lstStyle/>
          <a:p>
            <a:r>
              <a:rPr lang="zh-CN" altLang="en-US" dirty="0"/>
              <a:t>方案</a:t>
            </a:r>
            <a:r>
              <a:rPr lang="en-US" altLang="zh-CN" dirty="0"/>
              <a:t>2</a:t>
            </a:r>
            <a:r>
              <a:rPr lang="zh-CN" altLang="en-US" dirty="0"/>
              <a:t>：缩短分支延迟</a:t>
            </a:r>
          </a:p>
        </p:txBody>
      </p:sp>
      <p:sp>
        <p:nvSpPr>
          <p:cNvPr id="3" name="内容占位符 2"/>
          <p:cNvSpPr>
            <a:spLocks noGrp="1"/>
          </p:cNvSpPr>
          <p:nvPr>
            <p:ph idx="4294967295"/>
          </p:nvPr>
        </p:nvSpPr>
        <p:spPr>
          <a:xfrm>
            <a:off x="211455" y="721995"/>
            <a:ext cx="7404100" cy="1753870"/>
          </a:xfrm>
        </p:spPr>
        <p:txBody>
          <a:bodyPr>
            <a:noAutofit/>
          </a:bodyPr>
          <a:lstStyle/>
          <a:p>
            <a:pPr>
              <a:spcBef>
                <a:spcPts val="600"/>
              </a:spcBef>
            </a:pPr>
            <a:r>
              <a:rPr lang="zh-CN" altLang="en-US" sz="2000" dirty="0">
                <a:latin typeface="黑体" panose="02010609060101010101" pitchFamily="49" charset="-122"/>
              </a:rPr>
              <a:t>比较器前置后，会产生数据相关</a:t>
            </a:r>
            <a:endParaRPr lang="en-US" altLang="zh-CN" sz="2000" dirty="0">
              <a:latin typeface="黑体" panose="02010609060101010101" pitchFamily="49" charset="-122"/>
            </a:endParaRPr>
          </a:p>
          <a:p>
            <a:pPr lvl="1">
              <a:spcBef>
                <a:spcPts val="600"/>
              </a:spcBef>
            </a:pPr>
            <a:r>
              <a:rPr lang="en-US" altLang="zh-CN" sz="1800" dirty="0">
                <a:latin typeface="黑体" panose="02010609060101010101" pitchFamily="49" charset="-122"/>
              </a:rPr>
              <a:t>B</a:t>
            </a:r>
            <a:r>
              <a:rPr lang="zh-CN" altLang="en-US" sz="1800" dirty="0">
                <a:latin typeface="黑体" panose="02010609060101010101" pitchFamily="49" charset="-122"/>
              </a:rPr>
              <a:t>指令可能依赖于前序指令的结果</a:t>
            </a:r>
            <a:endParaRPr lang="en-US" altLang="zh-CN" sz="1800" dirty="0">
              <a:latin typeface="黑体" panose="02010609060101010101" pitchFamily="49" charset="-122"/>
            </a:endParaRPr>
          </a:p>
          <a:p>
            <a:pPr marL="342900" lvl="1" indent="-342900">
              <a:spcBef>
                <a:spcPts val="600"/>
              </a:spcBef>
              <a:buClr>
                <a:srgbClr val="00B050"/>
              </a:buClr>
              <a:buFont typeface="Wingdings" panose="05000000000000000000" pitchFamily="2" charset="2"/>
              <a:buChar char=""/>
            </a:pPr>
            <a:r>
              <a:rPr lang="zh-CN" altLang="en-US" sz="2000" dirty="0">
                <a:latin typeface="黑体" panose="02010609060101010101" pitchFamily="49" charset="-122"/>
              </a:rPr>
              <a:t>依赖计算</a:t>
            </a:r>
            <a:r>
              <a:rPr lang="en-US" altLang="zh-CN" sz="2000" dirty="0">
                <a:latin typeface="黑体" panose="02010609060101010101" pitchFamily="49" charset="-122"/>
              </a:rPr>
              <a:t>1</a:t>
            </a:r>
            <a:r>
              <a:rPr lang="zh-CN" altLang="en-US" sz="2000" dirty="0">
                <a:latin typeface="黑体" panose="02010609060101010101" pitchFamily="49" charset="-122"/>
              </a:rPr>
              <a:t>结果（上上一条指令</a:t>
            </a:r>
            <a:r>
              <a:rPr lang="en-US" altLang="zh-CN" sz="2000" dirty="0">
                <a:latin typeface="黑体" panose="02010609060101010101" pitchFamily="49" charset="-122"/>
              </a:rPr>
              <a:t>EX</a:t>
            </a:r>
            <a:r>
              <a:rPr lang="zh-CN" altLang="en-US" sz="2000" dirty="0">
                <a:latin typeface="黑体" panose="02010609060101010101" pitchFamily="49" charset="-122"/>
              </a:rPr>
              <a:t>段结果）：从</a:t>
            </a:r>
            <a:r>
              <a:rPr lang="en-US" altLang="zh-CN" sz="2000" dirty="0">
                <a:latin typeface="黑体" panose="02010609060101010101" pitchFamily="49" charset="-122"/>
              </a:rPr>
              <a:t>ALU</a:t>
            </a:r>
            <a:r>
              <a:rPr lang="zh-CN" altLang="en-US" sz="2000" dirty="0">
                <a:latin typeface="黑体" panose="02010609060101010101" pitchFamily="49" charset="-122"/>
              </a:rPr>
              <a:t>转发数据</a:t>
            </a:r>
            <a:endParaRPr lang="en-US" altLang="zh-CN" sz="2000" dirty="0">
              <a:latin typeface="黑体" panose="02010609060101010101" pitchFamily="49" charset="-122"/>
            </a:endParaRPr>
          </a:p>
          <a:p>
            <a:pPr marL="342900" lvl="1" indent="-342900">
              <a:spcBef>
                <a:spcPts val="600"/>
              </a:spcBef>
              <a:buClr>
                <a:srgbClr val="00B050"/>
              </a:buClr>
              <a:buFont typeface="Wingdings" panose="05000000000000000000" pitchFamily="2" charset="2"/>
              <a:buChar char=""/>
            </a:pPr>
            <a:r>
              <a:rPr lang="zh-CN" altLang="en-US" sz="2000" dirty="0">
                <a:latin typeface="黑体" panose="02010609060101010101" pitchFamily="49" charset="-122"/>
              </a:rPr>
              <a:t>依赖计算</a:t>
            </a:r>
            <a:r>
              <a:rPr lang="en-US" altLang="zh-CN" sz="2000" dirty="0">
                <a:latin typeface="黑体" panose="02010609060101010101" pitchFamily="49" charset="-122"/>
              </a:rPr>
              <a:t>2</a:t>
            </a:r>
            <a:r>
              <a:rPr lang="zh-CN" altLang="en-US" sz="2000" dirty="0">
                <a:latin typeface="黑体" panose="02010609060101010101" pitchFamily="49" charset="-122"/>
              </a:rPr>
              <a:t>结果（上一条指令</a:t>
            </a:r>
            <a:r>
              <a:rPr lang="en-US" altLang="zh-CN" sz="2000" dirty="0">
                <a:latin typeface="黑体" panose="02010609060101010101" pitchFamily="49" charset="-122"/>
              </a:rPr>
              <a:t>EX</a:t>
            </a:r>
            <a:r>
              <a:rPr lang="zh-CN" altLang="en-US" sz="2000" dirty="0">
                <a:latin typeface="黑体" panose="02010609060101010101" pitchFamily="49" charset="-122"/>
              </a:rPr>
              <a:t>段结果）：只能暂停</a:t>
            </a:r>
          </a:p>
        </p:txBody>
      </p:sp>
      <p:sp>
        <p:nvSpPr>
          <p:cNvPr id="4" name="椭圆 3"/>
          <p:cNvSpPr/>
          <p:nvPr/>
        </p:nvSpPr>
        <p:spPr>
          <a:xfrm>
            <a:off x="4223792" y="4149080"/>
            <a:ext cx="288032" cy="86409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0" algn="ctr">
              <a:buNone/>
            </a:pPr>
            <a:r>
              <a:rPr lang="en-US" altLang="zh-CN" dirty="0">
                <a:solidFill>
                  <a:schemeClr val="tx1"/>
                </a:solidFill>
              </a:rPr>
              <a:t>=</a:t>
            </a:r>
            <a:endParaRPr lang="zh-CN" altLang="en-US" dirty="0">
              <a:solidFill>
                <a:schemeClr val="tx1"/>
              </a:solidFill>
            </a:endParaRPr>
          </a:p>
        </p:txBody>
      </p:sp>
      <p:sp>
        <p:nvSpPr>
          <p:cNvPr id="23" name="任意多边形 22"/>
          <p:cNvSpPr/>
          <p:nvPr/>
        </p:nvSpPr>
        <p:spPr bwMode="auto">
          <a:xfrm>
            <a:off x="3863752" y="4581168"/>
            <a:ext cx="216000" cy="360000"/>
          </a:xfrm>
          <a:custGeom>
            <a:avLst/>
            <a:gdLst>
              <a:gd name="connsiteX0" fmla="*/ 0 w 220980"/>
              <a:gd name="connsiteY0" fmla="*/ 0 h 800100"/>
              <a:gd name="connsiteX1" fmla="*/ 0 w 220980"/>
              <a:gd name="connsiteY1" fmla="*/ 800100 h 800100"/>
              <a:gd name="connsiteX2" fmla="*/ 220980 w 220980"/>
              <a:gd name="connsiteY2" fmla="*/ 716280 h 800100"/>
              <a:gd name="connsiteX3" fmla="*/ 220980 w 220980"/>
              <a:gd name="connsiteY3" fmla="*/ 68580 h 800100"/>
              <a:gd name="connsiteX4" fmla="*/ 0 w 220980"/>
              <a:gd name="connsiteY4" fmla="*/ 0 h 800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80" h="800100">
                <a:moveTo>
                  <a:pt x="0" y="0"/>
                </a:moveTo>
                <a:lnTo>
                  <a:pt x="0" y="800100"/>
                </a:lnTo>
                <a:lnTo>
                  <a:pt x="220980" y="716280"/>
                </a:lnTo>
                <a:lnTo>
                  <a:pt x="220980" y="68580"/>
                </a:lnTo>
                <a:lnTo>
                  <a:pt x="0" y="0"/>
                </a:lnTo>
                <a:close/>
              </a:path>
            </a:pathLst>
          </a:custGeom>
          <a:noFill/>
          <a:ln w="19050" cap="flat" cmpd="sng" algn="ctr">
            <a:solidFill>
              <a:srgbClr val="FF0000"/>
            </a:solidFill>
            <a:prstDash val="solid"/>
            <a:round/>
            <a:headEnd type="none" w="med" len="med"/>
            <a:tailEnd type="none" w="med" len="med"/>
          </a:ln>
          <a:effectLst/>
        </p:spPr>
        <p:txBody>
          <a:bodyPr vert="horz" wrap="none" lIns="36000" tIns="45720" rIns="36000" bIns="45720" numCol="1" rtlCol="0" anchor="ctr" anchorCtr="0" compatLnSpc="1"/>
          <a:lstStyle/>
          <a:p>
            <a:pPr indent="0" fontAlgn="ctr">
              <a:spcBef>
                <a:spcPct val="0"/>
              </a:spcBef>
              <a:spcAft>
                <a:spcPct val="0"/>
              </a:spcAft>
              <a:buNone/>
            </a:pPr>
            <a:r>
              <a:rPr kumimoji="1" lang="en-US" altLang="zh-CN" sz="900" dirty="0">
                <a:solidFill>
                  <a:srgbClr val="000000"/>
                </a:solidFill>
              </a:rPr>
              <a:t>0</a:t>
            </a:r>
          </a:p>
          <a:p>
            <a:pPr fontAlgn="ctr">
              <a:spcBef>
                <a:spcPct val="0"/>
              </a:spcBef>
              <a:spcAft>
                <a:spcPct val="0"/>
              </a:spcAft>
            </a:pPr>
            <a:endParaRPr kumimoji="1" lang="en-US" altLang="zh-CN" sz="300" dirty="0">
              <a:solidFill>
                <a:srgbClr val="000000"/>
              </a:solidFill>
            </a:endParaRPr>
          </a:p>
          <a:p>
            <a:pPr indent="0" fontAlgn="ctr">
              <a:spcBef>
                <a:spcPct val="0"/>
              </a:spcBef>
              <a:spcAft>
                <a:spcPct val="0"/>
              </a:spcAft>
              <a:buNone/>
            </a:pPr>
            <a:r>
              <a:rPr kumimoji="1" lang="en-US" altLang="zh-CN" sz="900" dirty="0">
                <a:solidFill>
                  <a:srgbClr val="000000"/>
                </a:solidFill>
              </a:rPr>
              <a:t>1</a:t>
            </a:r>
          </a:p>
        </p:txBody>
      </p:sp>
      <p:sp>
        <p:nvSpPr>
          <p:cNvPr id="25" name="Line 55"/>
          <p:cNvSpPr>
            <a:spLocks noChangeShapeType="1"/>
          </p:cNvSpPr>
          <p:nvPr/>
        </p:nvSpPr>
        <p:spPr bwMode="auto">
          <a:xfrm>
            <a:off x="4079776" y="4797192"/>
            <a:ext cx="144000" cy="0"/>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fontAlgn="ctr">
              <a:spcBef>
                <a:spcPct val="0"/>
              </a:spcBef>
              <a:spcAft>
                <a:spcPct val="0"/>
              </a:spcAft>
            </a:pPr>
            <a:endParaRPr kumimoji="1" lang="zh-CN" altLang="en-US" sz="1400">
              <a:solidFill>
                <a:srgbClr val="000000"/>
              </a:solidFill>
            </a:endParaRPr>
          </a:p>
        </p:txBody>
      </p:sp>
      <p:cxnSp>
        <p:nvCxnSpPr>
          <p:cNvPr id="8" name="直接连接符 7"/>
          <p:cNvCxnSpPr/>
          <p:nvPr/>
        </p:nvCxnSpPr>
        <p:spPr>
          <a:xfrm flipH="1">
            <a:off x="3431704" y="6311323"/>
            <a:ext cx="1944000" cy="0"/>
          </a:xfrm>
          <a:prstGeom prst="line">
            <a:avLst/>
          </a:prstGeom>
          <a:ln w="28575">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3431705" y="4437112"/>
            <a:ext cx="16744" cy="187906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9" name="任意多边形 28"/>
          <p:cNvSpPr/>
          <p:nvPr/>
        </p:nvSpPr>
        <p:spPr bwMode="auto">
          <a:xfrm>
            <a:off x="3863776" y="4149080"/>
            <a:ext cx="216000" cy="360000"/>
          </a:xfrm>
          <a:custGeom>
            <a:avLst/>
            <a:gdLst>
              <a:gd name="connsiteX0" fmla="*/ 0 w 220980"/>
              <a:gd name="connsiteY0" fmla="*/ 0 h 800100"/>
              <a:gd name="connsiteX1" fmla="*/ 0 w 220980"/>
              <a:gd name="connsiteY1" fmla="*/ 800100 h 800100"/>
              <a:gd name="connsiteX2" fmla="*/ 220980 w 220980"/>
              <a:gd name="connsiteY2" fmla="*/ 716280 h 800100"/>
              <a:gd name="connsiteX3" fmla="*/ 220980 w 220980"/>
              <a:gd name="connsiteY3" fmla="*/ 68580 h 800100"/>
              <a:gd name="connsiteX4" fmla="*/ 0 w 220980"/>
              <a:gd name="connsiteY4" fmla="*/ 0 h 800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80" h="800100">
                <a:moveTo>
                  <a:pt x="0" y="0"/>
                </a:moveTo>
                <a:lnTo>
                  <a:pt x="0" y="800100"/>
                </a:lnTo>
                <a:lnTo>
                  <a:pt x="220980" y="716280"/>
                </a:lnTo>
                <a:lnTo>
                  <a:pt x="220980" y="68580"/>
                </a:lnTo>
                <a:lnTo>
                  <a:pt x="0" y="0"/>
                </a:lnTo>
                <a:close/>
              </a:path>
            </a:pathLst>
          </a:custGeom>
          <a:noFill/>
          <a:ln w="19050" cap="flat" cmpd="sng" algn="ctr">
            <a:solidFill>
              <a:srgbClr val="FF0000"/>
            </a:solidFill>
            <a:prstDash val="solid"/>
            <a:round/>
            <a:headEnd type="none" w="med" len="med"/>
            <a:tailEnd type="none" w="med" len="med"/>
          </a:ln>
          <a:effectLst/>
        </p:spPr>
        <p:txBody>
          <a:bodyPr vert="horz" wrap="none" lIns="36000" tIns="45720" rIns="36000" bIns="45720" numCol="1" rtlCol="0" anchor="ctr" anchorCtr="0" compatLnSpc="1"/>
          <a:lstStyle/>
          <a:p>
            <a:pPr indent="0" fontAlgn="ctr">
              <a:spcBef>
                <a:spcPct val="0"/>
              </a:spcBef>
              <a:spcAft>
                <a:spcPct val="0"/>
              </a:spcAft>
              <a:buNone/>
            </a:pPr>
            <a:r>
              <a:rPr kumimoji="1" lang="en-US" altLang="zh-CN" sz="900" dirty="0">
                <a:solidFill>
                  <a:srgbClr val="000000"/>
                </a:solidFill>
              </a:rPr>
              <a:t>0</a:t>
            </a:r>
          </a:p>
          <a:p>
            <a:pPr fontAlgn="ctr">
              <a:spcBef>
                <a:spcPct val="0"/>
              </a:spcBef>
              <a:spcAft>
                <a:spcPct val="0"/>
              </a:spcAft>
            </a:pPr>
            <a:endParaRPr kumimoji="1" lang="en-US" altLang="zh-CN" sz="300" dirty="0">
              <a:solidFill>
                <a:srgbClr val="000000"/>
              </a:solidFill>
            </a:endParaRPr>
          </a:p>
          <a:p>
            <a:pPr indent="0" fontAlgn="ctr">
              <a:spcBef>
                <a:spcPct val="0"/>
              </a:spcBef>
              <a:spcAft>
                <a:spcPct val="0"/>
              </a:spcAft>
              <a:buNone/>
            </a:pPr>
            <a:r>
              <a:rPr kumimoji="1" lang="en-US" altLang="zh-CN" sz="900" dirty="0">
                <a:solidFill>
                  <a:srgbClr val="000000"/>
                </a:solidFill>
              </a:rPr>
              <a:t>1</a:t>
            </a:r>
          </a:p>
        </p:txBody>
      </p:sp>
      <p:sp>
        <p:nvSpPr>
          <p:cNvPr id="30" name="Line 55"/>
          <p:cNvSpPr>
            <a:spLocks noChangeShapeType="1"/>
          </p:cNvSpPr>
          <p:nvPr/>
        </p:nvSpPr>
        <p:spPr bwMode="auto">
          <a:xfrm>
            <a:off x="4079776" y="4365104"/>
            <a:ext cx="144000" cy="0"/>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fontAlgn="ctr">
              <a:spcBef>
                <a:spcPct val="0"/>
              </a:spcBef>
              <a:spcAft>
                <a:spcPct val="0"/>
              </a:spcAft>
            </a:pPr>
            <a:endParaRPr kumimoji="1" lang="zh-CN" altLang="en-US" sz="1400">
              <a:solidFill>
                <a:srgbClr val="000000"/>
              </a:solidFill>
            </a:endParaRPr>
          </a:p>
        </p:txBody>
      </p:sp>
      <p:cxnSp>
        <p:nvCxnSpPr>
          <p:cNvPr id="31" name="直接连接符 30"/>
          <p:cNvCxnSpPr/>
          <p:nvPr/>
        </p:nvCxnSpPr>
        <p:spPr>
          <a:xfrm>
            <a:off x="3431704" y="4869160"/>
            <a:ext cx="432000" cy="0"/>
          </a:xfrm>
          <a:prstGeom prst="line">
            <a:avLst/>
          </a:prstGeom>
          <a:ln w="28575">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a:off x="3431704" y="4437112"/>
            <a:ext cx="432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rot="5400000" flipV="1">
            <a:off x="3269720" y="4346896"/>
            <a:ext cx="612000" cy="0"/>
          </a:xfrm>
          <a:prstGeom prst="line">
            <a:avLst/>
          </a:prstGeom>
          <a:ln w="28575">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rot="5400000" flipV="1">
            <a:off x="3278120" y="3770976"/>
            <a:ext cx="900000" cy="0"/>
          </a:xfrm>
          <a:prstGeom prst="line">
            <a:avLst/>
          </a:prstGeom>
          <a:ln w="28575">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a:off x="3584104" y="4653136"/>
            <a:ext cx="288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a:off x="3736504" y="4221088"/>
            <a:ext cx="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37" name="Line 55"/>
          <p:cNvSpPr>
            <a:spLocks noChangeShapeType="1"/>
          </p:cNvSpPr>
          <p:nvPr/>
        </p:nvSpPr>
        <p:spPr bwMode="auto">
          <a:xfrm flipH="1">
            <a:off x="4367808" y="5021480"/>
            <a:ext cx="0" cy="567760"/>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fontAlgn="ctr">
              <a:spcBef>
                <a:spcPct val="0"/>
              </a:spcBef>
              <a:spcAft>
                <a:spcPct val="0"/>
              </a:spcAft>
            </a:pPr>
            <a:endParaRPr kumimoji="1" lang="zh-CN" altLang="en-US" sz="1400">
              <a:solidFill>
                <a:srgbClr val="000000"/>
              </a:solidFill>
            </a:endParaRPr>
          </a:p>
        </p:txBody>
      </p:sp>
      <p:sp>
        <p:nvSpPr>
          <p:cNvPr id="18" name="TextBox 17"/>
          <p:cNvSpPr txBox="1"/>
          <p:nvPr/>
        </p:nvSpPr>
        <p:spPr>
          <a:xfrm>
            <a:off x="7615456" y="721732"/>
            <a:ext cx="4064922" cy="718185"/>
          </a:xfrm>
          <a:prstGeom prst="rect">
            <a:avLst/>
          </a:prstGeom>
          <a:noFill/>
        </p:spPr>
        <p:txBody>
          <a:bodyPr wrap="square" rtlCol="0">
            <a:spAutoFit/>
          </a:bodyPr>
          <a:lstStyle/>
          <a:p>
            <a:pPr marL="0" lvl="1" indent="0">
              <a:buNone/>
            </a:pPr>
            <a:r>
              <a:rPr lang="en-US" altLang="zh-CN" sz="24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Q</a:t>
            </a:r>
            <a:r>
              <a:rPr lang="zh-CN" altLang="en-US" sz="24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：如果依赖</a:t>
            </a:r>
            <a:r>
              <a:rPr lang="en-US" altLang="zh-CN" sz="24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MEM/WB</a:t>
            </a:r>
            <a:r>
              <a:rPr lang="zh-CN" altLang="en-US" sz="24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的结果，是否需要设置转发？</a:t>
            </a:r>
            <a:endParaRPr lang="en-US" altLang="zh-CN" sz="2400"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5" name="TextBox 4"/>
          <p:cNvSpPr txBox="1"/>
          <p:nvPr/>
        </p:nvSpPr>
        <p:spPr>
          <a:xfrm>
            <a:off x="1836058" y="2721790"/>
            <a:ext cx="807720" cy="326390"/>
          </a:xfrm>
          <a:prstGeom prst="rect">
            <a:avLst/>
          </a:prstGeom>
          <a:noFill/>
        </p:spPr>
        <p:txBody>
          <a:bodyPr wrap="none" rtlCol="0">
            <a:spAutoFit/>
          </a:bodyPr>
          <a:lstStyle/>
          <a:p>
            <a:pPr indent="0">
              <a:buNone/>
            </a:pPr>
            <a:r>
              <a:rPr lang="en-US" altLang="zh-CN" b="1" dirty="0">
                <a:solidFill>
                  <a:srgbClr val="FF0000"/>
                </a:solidFill>
              </a:rPr>
              <a:t>B</a:t>
            </a:r>
            <a:r>
              <a:rPr lang="zh-CN" altLang="en-US" b="1" dirty="0">
                <a:solidFill>
                  <a:srgbClr val="FF0000"/>
                </a:solidFill>
              </a:rPr>
              <a:t>指令</a:t>
            </a:r>
          </a:p>
        </p:txBody>
      </p:sp>
      <p:sp>
        <p:nvSpPr>
          <p:cNvPr id="22" name="TextBox 21"/>
          <p:cNvSpPr txBox="1"/>
          <p:nvPr/>
        </p:nvSpPr>
        <p:spPr>
          <a:xfrm>
            <a:off x="4612353" y="2706711"/>
            <a:ext cx="769620" cy="326390"/>
          </a:xfrm>
          <a:prstGeom prst="rect">
            <a:avLst/>
          </a:prstGeom>
          <a:noFill/>
        </p:spPr>
        <p:txBody>
          <a:bodyPr wrap="none" rtlCol="0">
            <a:spAutoFit/>
          </a:bodyPr>
          <a:lstStyle/>
          <a:p>
            <a:pPr indent="0">
              <a:buNone/>
            </a:pPr>
            <a:r>
              <a:rPr lang="zh-CN" altLang="en-US" b="1" dirty="0">
                <a:solidFill>
                  <a:srgbClr val="FF0000"/>
                </a:solidFill>
              </a:rPr>
              <a:t>计算</a:t>
            </a:r>
            <a:r>
              <a:rPr lang="en-US" altLang="zh-CN" b="1" dirty="0">
                <a:solidFill>
                  <a:srgbClr val="FF0000"/>
                </a:solidFill>
              </a:rPr>
              <a:t>2</a:t>
            </a:r>
            <a:endParaRPr lang="zh-CN" altLang="en-US" b="1" dirty="0">
              <a:solidFill>
                <a:srgbClr val="FF0000"/>
              </a:solidFill>
            </a:endParaRPr>
          </a:p>
        </p:txBody>
      </p:sp>
      <p:sp>
        <p:nvSpPr>
          <p:cNvPr id="24" name="TextBox 23"/>
          <p:cNvSpPr txBox="1"/>
          <p:nvPr/>
        </p:nvSpPr>
        <p:spPr>
          <a:xfrm>
            <a:off x="7189781" y="2792669"/>
            <a:ext cx="769620" cy="326390"/>
          </a:xfrm>
          <a:prstGeom prst="rect">
            <a:avLst/>
          </a:prstGeom>
          <a:noFill/>
        </p:spPr>
        <p:txBody>
          <a:bodyPr wrap="none" rtlCol="0">
            <a:spAutoFit/>
          </a:bodyPr>
          <a:lstStyle/>
          <a:p>
            <a:pPr indent="0">
              <a:buNone/>
            </a:pPr>
            <a:r>
              <a:rPr lang="zh-CN" altLang="en-US" b="1" dirty="0">
                <a:solidFill>
                  <a:srgbClr val="FF0000"/>
                </a:solidFill>
              </a:rPr>
              <a:t>计算</a:t>
            </a:r>
            <a:r>
              <a:rPr lang="en-US" altLang="zh-CN" b="1" dirty="0">
                <a:solidFill>
                  <a:srgbClr val="FF0000"/>
                </a:solidFill>
              </a:rPr>
              <a:t>1</a:t>
            </a:r>
            <a:endParaRPr lang="zh-CN" altLang="en-US" b="1" dirty="0">
              <a:solidFill>
                <a:srgbClr val="FF0000"/>
              </a:solidFill>
            </a:endParaRPr>
          </a:p>
        </p:txBody>
      </p:sp>
      <p:grpSp>
        <p:nvGrpSpPr>
          <p:cNvPr id="26" name="组合 279"/>
          <p:cNvGrpSpPr/>
          <p:nvPr/>
        </p:nvGrpSpPr>
        <p:grpSpPr>
          <a:xfrm>
            <a:off x="3791816" y="5589296"/>
            <a:ext cx="648000" cy="504000"/>
            <a:chOff x="3132139" y="4437112"/>
            <a:chExt cx="863600" cy="1166552"/>
          </a:xfrm>
        </p:grpSpPr>
        <p:sp>
          <p:nvSpPr>
            <p:cNvPr id="27" name="Rectangle 16"/>
            <p:cNvSpPr>
              <a:spLocks noChangeAspect="1" noChangeArrowheads="1"/>
            </p:cNvSpPr>
            <p:nvPr/>
          </p:nvSpPr>
          <p:spPr bwMode="auto">
            <a:xfrm>
              <a:off x="3132139" y="4437112"/>
              <a:ext cx="863600" cy="1166552"/>
            </a:xfrm>
            <a:prstGeom prst="rect">
              <a:avLst/>
            </a:prstGeom>
            <a:solidFill>
              <a:srgbClr val="FFFFFF"/>
            </a:solidFill>
            <a:ln w="28575">
              <a:solidFill>
                <a:schemeClr val="tx1"/>
              </a:solidFill>
              <a:miter lim="800000"/>
            </a:ln>
          </p:spPr>
          <p:txBody>
            <a:bodyPr wrap="none" rIns="0" anchor="t"/>
            <a:lstStyle/>
            <a:p>
              <a:pPr indent="0" algn="r" fontAlgn="ctr">
                <a:spcBef>
                  <a:spcPct val="0"/>
                </a:spcBef>
                <a:spcAft>
                  <a:spcPct val="0"/>
                </a:spcAft>
                <a:buNone/>
              </a:pPr>
              <a:r>
                <a:rPr kumimoji="1" lang="en-US" altLang="zh-CN" sz="1100">
                  <a:solidFill>
                    <a:srgbClr val="000000"/>
                  </a:solidFill>
                  <a:latin typeface="黑体" panose="02010609060101010101" pitchFamily="49" charset="-122"/>
                </a:rPr>
                <a:t>PC</a:t>
              </a:r>
              <a:r>
                <a:rPr kumimoji="1" lang="zh-CN" altLang="en-US" sz="1100">
                  <a:solidFill>
                    <a:srgbClr val="000000"/>
                  </a:solidFill>
                  <a:latin typeface="黑体" panose="02010609060101010101" pitchFamily="49" charset="-122"/>
                </a:rPr>
                <a:t>计算</a:t>
              </a:r>
            </a:p>
          </p:txBody>
        </p:sp>
        <p:sp>
          <p:nvSpPr>
            <p:cNvPr id="38" name="Text Box 17"/>
            <p:cNvSpPr txBox="1">
              <a:spLocks noChangeArrowheads="1"/>
            </p:cNvSpPr>
            <p:nvPr/>
          </p:nvSpPr>
          <p:spPr bwMode="auto">
            <a:xfrm>
              <a:off x="3132139" y="4691638"/>
              <a:ext cx="440792" cy="755458"/>
            </a:xfrm>
            <a:prstGeom prst="rect">
              <a:avLst/>
            </a:prstGeom>
            <a:noFill/>
            <a:ln w="19050" algn="ctr">
              <a:noFill/>
              <a:miter lim="800000"/>
            </a:ln>
            <a:extLst>
              <a:ext uri="{909E8E84-426E-40DD-AFC4-6F175D3DCCD1}">
                <a14:hiddenFill xmlns:a14="http://schemas.microsoft.com/office/drawing/2010/main">
                  <a:solidFill>
                    <a:srgbClr val="FFFFFF"/>
                  </a:solidFill>
                </a14:hiddenFill>
              </a:ext>
            </a:extLst>
          </p:spPr>
          <p:txBody>
            <a:bodyPr wrap="square" lIns="36000" tIns="0" rIns="0" bIns="0">
              <a:spAutoFit/>
            </a:bodyPr>
            <a:lstStyle>
              <a:lvl1pPr eaLnBrk="0" hangingPunct="0">
                <a:defRPr kumimoji="1"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1400">
                  <a:solidFill>
                    <a:schemeClr val="tx1"/>
                  </a:solidFill>
                  <a:latin typeface="Times New Roman" panose="02020603050405020304" pitchFamily="18" charset="0"/>
                  <a:ea typeface="宋体" panose="02010600030101010101" pitchFamily="2" charset="-122"/>
                </a:defRPr>
              </a:lvl5pPr>
              <a:lvl6pPr marL="2514600" indent="-228600" algn="ctr" eaLnBrk="0" fontAlgn="ctr" hangingPunct="0">
                <a:spcBef>
                  <a:spcPct val="0"/>
                </a:spcBef>
                <a:spcAft>
                  <a:spcPct val="0"/>
                </a:spcAft>
                <a:defRPr kumimoji="1" sz="1400">
                  <a:solidFill>
                    <a:schemeClr val="tx1"/>
                  </a:solidFill>
                  <a:latin typeface="Times New Roman" panose="02020603050405020304" pitchFamily="18" charset="0"/>
                  <a:ea typeface="宋体" panose="02010600030101010101" pitchFamily="2" charset="-122"/>
                </a:defRPr>
              </a:lvl6pPr>
              <a:lvl7pPr marL="2971800" indent="-228600" algn="ctr" eaLnBrk="0" fontAlgn="ctr" hangingPunct="0">
                <a:spcBef>
                  <a:spcPct val="0"/>
                </a:spcBef>
                <a:spcAft>
                  <a:spcPct val="0"/>
                </a:spcAft>
                <a:defRPr kumimoji="1" sz="1400">
                  <a:solidFill>
                    <a:schemeClr val="tx1"/>
                  </a:solidFill>
                  <a:latin typeface="Times New Roman" panose="02020603050405020304" pitchFamily="18" charset="0"/>
                  <a:ea typeface="宋体" panose="02010600030101010101" pitchFamily="2" charset="-122"/>
                </a:defRPr>
              </a:lvl7pPr>
              <a:lvl8pPr marL="3429000" indent="-228600" algn="ctr" eaLnBrk="0" fontAlgn="ctr" hangingPunct="0">
                <a:spcBef>
                  <a:spcPct val="0"/>
                </a:spcBef>
                <a:spcAft>
                  <a:spcPct val="0"/>
                </a:spcAft>
                <a:defRPr kumimoji="1" sz="1400">
                  <a:solidFill>
                    <a:schemeClr val="tx1"/>
                  </a:solidFill>
                  <a:latin typeface="Times New Roman" panose="02020603050405020304" pitchFamily="18" charset="0"/>
                  <a:ea typeface="宋体" panose="02010600030101010101" pitchFamily="2" charset="-122"/>
                </a:defRPr>
              </a:lvl8pPr>
              <a:lvl9pPr marL="3886200" indent="-228600" algn="ctr" eaLnBrk="0" fontAlgn="ctr" hangingPunct="0">
                <a:spcBef>
                  <a:spcPct val="0"/>
                </a:spcBef>
                <a:spcAft>
                  <a:spcPct val="0"/>
                </a:spcAft>
                <a:defRPr kumimoji="1" sz="1400">
                  <a:solidFill>
                    <a:schemeClr val="tx1"/>
                  </a:solidFill>
                  <a:latin typeface="Times New Roman" panose="02020603050405020304" pitchFamily="18" charset="0"/>
                  <a:ea typeface="宋体" panose="02010600030101010101" pitchFamily="2" charset="-122"/>
                </a:defRPr>
              </a:lvl9pPr>
            </a:lstStyle>
            <a:p>
              <a:pPr indent="0" eaLnBrk="1" fontAlgn="ctr" hangingPunct="1">
                <a:spcBef>
                  <a:spcPct val="0"/>
                </a:spcBef>
                <a:spcAft>
                  <a:spcPct val="0"/>
                </a:spcAft>
                <a:buNone/>
              </a:pPr>
              <a:r>
                <a:rPr lang="en-US" altLang="zh-CN" sz="1000">
                  <a:solidFill>
                    <a:srgbClr val="000000"/>
                  </a:solidFill>
                </a:rPr>
                <a:t>PC</a:t>
              </a:r>
            </a:p>
            <a:p>
              <a:pPr eaLnBrk="1" fontAlgn="ctr" hangingPunct="1">
                <a:spcBef>
                  <a:spcPct val="0"/>
                </a:spcBef>
                <a:spcAft>
                  <a:spcPct val="0"/>
                </a:spcAft>
              </a:pPr>
              <a:endParaRPr lang="en-US" altLang="zh-CN" sz="500">
                <a:solidFill>
                  <a:srgbClr val="000000"/>
                </a:solidFill>
              </a:endParaRPr>
            </a:p>
            <a:p>
              <a:pPr indent="0" eaLnBrk="1" fontAlgn="ctr" hangingPunct="1">
                <a:spcBef>
                  <a:spcPct val="0"/>
                </a:spcBef>
                <a:spcAft>
                  <a:spcPct val="0"/>
                </a:spcAft>
                <a:buNone/>
              </a:pPr>
              <a:r>
                <a:rPr lang="en-US" altLang="zh-CN" sz="1000">
                  <a:solidFill>
                    <a:srgbClr val="000000"/>
                  </a:solidFill>
                </a:rPr>
                <a:t>IMM</a:t>
              </a:r>
            </a:p>
          </p:txBody>
        </p:sp>
        <p:sp>
          <p:nvSpPr>
            <p:cNvPr id="39" name="Text Box 22"/>
            <p:cNvSpPr txBox="1">
              <a:spLocks noChangeArrowheads="1"/>
            </p:cNvSpPr>
            <p:nvPr/>
          </p:nvSpPr>
          <p:spPr bwMode="auto">
            <a:xfrm>
              <a:off x="3420006" y="5062470"/>
              <a:ext cx="575733" cy="301301"/>
            </a:xfrm>
            <a:prstGeom prst="rect">
              <a:avLst/>
            </a:prstGeom>
            <a:noFill/>
            <a:ln w="19050" algn="ctr">
              <a:noFill/>
              <a:miter lim="800000"/>
            </a:ln>
            <a:extLst>
              <a:ext uri="{909E8E84-426E-40DD-AFC4-6F175D3DCCD1}">
                <a14:hiddenFill xmlns:a14="http://schemas.microsoft.com/office/drawing/2010/main">
                  <a:solidFill>
                    <a:srgbClr val="FFFFFF"/>
                  </a:solidFill>
                </a14:hiddenFill>
              </a:ext>
            </a:extLst>
          </p:spPr>
          <p:txBody>
            <a:bodyPr wrap="square" lIns="36000" tIns="0" rIns="36000" bIns="0">
              <a:spAutoFit/>
            </a:bodyPr>
            <a:lstStyle>
              <a:lvl1pPr eaLnBrk="0" hangingPunct="0">
                <a:defRPr kumimoji="1"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1400">
                  <a:solidFill>
                    <a:schemeClr val="tx1"/>
                  </a:solidFill>
                  <a:latin typeface="Times New Roman" panose="02020603050405020304" pitchFamily="18" charset="0"/>
                  <a:ea typeface="宋体" panose="02010600030101010101" pitchFamily="2" charset="-122"/>
                </a:defRPr>
              </a:lvl5pPr>
              <a:lvl6pPr marL="2514600" indent="-228600" algn="ctr" eaLnBrk="0" fontAlgn="ctr" hangingPunct="0">
                <a:spcBef>
                  <a:spcPct val="0"/>
                </a:spcBef>
                <a:spcAft>
                  <a:spcPct val="0"/>
                </a:spcAft>
                <a:defRPr kumimoji="1" sz="1400">
                  <a:solidFill>
                    <a:schemeClr val="tx1"/>
                  </a:solidFill>
                  <a:latin typeface="Times New Roman" panose="02020603050405020304" pitchFamily="18" charset="0"/>
                  <a:ea typeface="宋体" panose="02010600030101010101" pitchFamily="2" charset="-122"/>
                </a:defRPr>
              </a:lvl6pPr>
              <a:lvl7pPr marL="2971800" indent="-228600" algn="ctr" eaLnBrk="0" fontAlgn="ctr" hangingPunct="0">
                <a:spcBef>
                  <a:spcPct val="0"/>
                </a:spcBef>
                <a:spcAft>
                  <a:spcPct val="0"/>
                </a:spcAft>
                <a:defRPr kumimoji="1" sz="1400">
                  <a:solidFill>
                    <a:schemeClr val="tx1"/>
                  </a:solidFill>
                  <a:latin typeface="Times New Roman" panose="02020603050405020304" pitchFamily="18" charset="0"/>
                  <a:ea typeface="宋体" panose="02010600030101010101" pitchFamily="2" charset="-122"/>
                </a:defRPr>
              </a:lvl7pPr>
              <a:lvl8pPr marL="3429000" indent="-228600" algn="ctr" eaLnBrk="0" fontAlgn="ctr" hangingPunct="0">
                <a:spcBef>
                  <a:spcPct val="0"/>
                </a:spcBef>
                <a:spcAft>
                  <a:spcPct val="0"/>
                </a:spcAft>
                <a:defRPr kumimoji="1" sz="1400">
                  <a:solidFill>
                    <a:schemeClr val="tx1"/>
                  </a:solidFill>
                  <a:latin typeface="Times New Roman" panose="02020603050405020304" pitchFamily="18" charset="0"/>
                  <a:ea typeface="宋体" panose="02010600030101010101" pitchFamily="2" charset="-122"/>
                </a:defRPr>
              </a:lvl8pPr>
              <a:lvl9pPr marL="3886200" indent="-228600" algn="ctr" eaLnBrk="0" fontAlgn="ctr" hangingPunct="0">
                <a:spcBef>
                  <a:spcPct val="0"/>
                </a:spcBef>
                <a:spcAft>
                  <a:spcPct val="0"/>
                </a:spcAft>
                <a:defRPr kumimoji="1" sz="1400">
                  <a:solidFill>
                    <a:schemeClr val="tx1"/>
                  </a:solidFill>
                  <a:latin typeface="Times New Roman" panose="02020603050405020304" pitchFamily="18" charset="0"/>
                  <a:ea typeface="宋体" panose="02010600030101010101" pitchFamily="2" charset="-122"/>
                </a:defRPr>
              </a:lvl9pPr>
            </a:lstStyle>
            <a:p>
              <a:pPr indent="0" algn="r" eaLnBrk="1" fontAlgn="ctr" hangingPunct="1">
                <a:spcBef>
                  <a:spcPct val="0"/>
                </a:spcBef>
                <a:spcAft>
                  <a:spcPct val="0"/>
                </a:spcAft>
                <a:buNone/>
              </a:pPr>
              <a:r>
                <a:rPr lang="en-US" altLang="zh-CN" sz="1000">
                  <a:solidFill>
                    <a:srgbClr val="000000"/>
                  </a:solidFill>
                </a:rPr>
                <a:t>NPC</a:t>
              </a:r>
            </a:p>
          </p:txBody>
        </p:sp>
      </p:grpSp>
      <p:cxnSp>
        <p:nvCxnSpPr>
          <p:cNvPr id="40" name="直接箭头连接符 39"/>
          <p:cNvCxnSpPr/>
          <p:nvPr/>
        </p:nvCxnSpPr>
        <p:spPr>
          <a:xfrm>
            <a:off x="3571706" y="5699262"/>
            <a:ext cx="22011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1" name="直接箭头连接符 40"/>
          <p:cNvCxnSpPr/>
          <p:nvPr/>
        </p:nvCxnSpPr>
        <p:spPr>
          <a:xfrm>
            <a:off x="3571706" y="5931099"/>
            <a:ext cx="220110" cy="532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2" name="直接箭头连接符 41"/>
          <p:cNvCxnSpPr/>
          <p:nvPr/>
        </p:nvCxnSpPr>
        <p:spPr>
          <a:xfrm>
            <a:off x="4439816" y="5931099"/>
            <a:ext cx="360040" cy="1818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27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25748" y="2636912"/>
            <a:ext cx="7686675" cy="422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标题 1"/>
          <p:cNvSpPr>
            <a:spLocks noGrp="1"/>
          </p:cNvSpPr>
          <p:nvPr>
            <p:ph type="title" idx="4294967295"/>
          </p:nvPr>
        </p:nvSpPr>
        <p:spPr>
          <a:xfrm>
            <a:off x="0" y="283210"/>
            <a:ext cx="7010400" cy="371475"/>
          </a:xfrm>
        </p:spPr>
        <p:txBody>
          <a:bodyPr/>
          <a:lstStyle/>
          <a:p>
            <a:r>
              <a:rPr lang="zh-CN" altLang="en-US" dirty="0"/>
              <a:t>方案</a:t>
            </a:r>
            <a:r>
              <a:rPr lang="en-US" altLang="zh-CN" dirty="0"/>
              <a:t>2</a:t>
            </a:r>
            <a:r>
              <a:rPr lang="zh-CN" altLang="en-US" dirty="0"/>
              <a:t>：缩短分支延迟（典型情况）</a:t>
            </a:r>
          </a:p>
        </p:txBody>
      </p:sp>
      <p:sp>
        <p:nvSpPr>
          <p:cNvPr id="3" name="内容占位符 2"/>
          <p:cNvSpPr>
            <a:spLocks noGrp="1"/>
          </p:cNvSpPr>
          <p:nvPr>
            <p:ph idx="4294967295"/>
          </p:nvPr>
        </p:nvSpPr>
        <p:spPr>
          <a:xfrm>
            <a:off x="0" y="721995"/>
            <a:ext cx="3456305" cy="1915160"/>
          </a:xfrm>
        </p:spPr>
        <p:txBody>
          <a:bodyPr>
            <a:noAutofit/>
          </a:bodyPr>
          <a:lstStyle/>
          <a:p>
            <a:r>
              <a:rPr lang="en-US" altLang="zh-CN" sz="2400" dirty="0">
                <a:latin typeface="Courier New" panose="02070309020205020404" pitchFamily="49" charset="0"/>
              </a:rPr>
              <a:t>add $1, $2, $3</a:t>
            </a:r>
          </a:p>
          <a:p>
            <a:r>
              <a:rPr lang="en-US" altLang="zh-CN" sz="2400" dirty="0" err="1">
                <a:latin typeface="Courier New" panose="02070309020205020404" pitchFamily="49" charset="0"/>
              </a:rPr>
              <a:t>Beq</a:t>
            </a:r>
            <a:r>
              <a:rPr lang="en-US" altLang="zh-CN" sz="2400" dirty="0">
                <a:latin typeface="Courier New" panose="02070309020205020404" pitchFamily="49" charset="0"/>
              </a:rPr>
              <a:t> $1, $2, Exit</a:t>
            </a:r>
          </a:p>
          <a:p>
            <a:r>
              <a:rPr lang="zh-CN" altLang="en-US" sz="2400" dirty="0">
                <a:latin typeface="Courier New" panose="02070309020205020404" pitchFamily="49" charset="0"/>
              </a:rPr>
              <a:t>需要暂停吗？</a:t>
            </a:r>
            <a:endParaRPr lang="en-US" altLang="zh-CN" sz="2400" dirty="0">
              <a:latin typeface="Courier New" panose="02070309020205020404" pitchFamily="49" charset="0"/>
            </a:endParaRPr>
          </a:p>
        </p:txBody>
      </p:sp>
      <p:sp>
        <p:nvSpPr>
          <p:cNvPr id="4" name="椭圆 3"/>
          <p:cNvSpPr/>
          <p:nvPr/>
        </p:nvSpPr>
        <p:spPr>
          <a:xfrm>
            <a:off x="4223792" y="4221088"/>
            <a:ext cx="288032" cy="86409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0" algn="ctr">
              <a:buNone/>
            </a:pPr>
            <a:r>
              <a:rPr lang="en-US" altLang="zh-CN" dirty="0">
                <a:solidFill>
                  <a:schemeClr val="tx1"/>
                </a:solidFill>
              </a:rPr>
              <a:t>=</a:t>
            </a:r>
            <a:endParaRPr lang="zh-CN" altLang="en-US" dirty="0">
              <a:solidFill>
                <a:schemeClr val="tx1"/>
              </a:solidFill>
            </a:endParaRPr>
          </a:p>
        </p:txBody>
      </p:sp>
      <p:sp>
        <p:nvSpPr>
          <p:cNvPr id="23" name="任意多边形 22"/>
          <p:cNvSpPr/>
          <p:nvPr/>
        </p:nvSpPr>
        <p:spPr bwMode="auto">
          <a:xfrm>
            <a:off x="3863752" y="4653176"/>
            <a:ext cx="216000" cy="360000"/>
          </a:xfrm>
          <a:custGeom>
            <a:avLst/>
            <a:gdLst>
              <a:gd name="connsiteX0" fmla="*/ 0 w 220980"/>
              <a:gd name="connsiteY0" fmla="*/ 0 h 800100"/>
              <a:gd name="connsiteX1" fmla="*/ 0 w 220980"/>
              <a:gd name="connsiteY1" fmla="*/ 800100 h 800100"/>
              <a:gd name="connsiteX2" fmla="*/ 220980 w 220980"/>
              <a:gd name="connsiteY2" fmla="*/ 716280 h 800100"/>
              <a:gd name="connsiteX3" fmla="*/ 220980 w 220980"/>
              <a:gd name="connsiteY3" fmla="*/ 68580 h 800100"/>
              <a:gd name="connsiteX4" fmla="*/ 0 w 220980"/>
              <a:gd name="connsiteY4" fmla="*/ 0 h 800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80" h="800100">
                <a:moveTo>
                  <a:pt x="0" y="0"/>
                </a:moveTo>
                <a:lnTo>
                  <a:pt x="0" y="800100"/>
                </a:lnTo>
                <a:lnTo>
                  <a:pt x="220980" y="716280"/>
                </a:lnTo>
                <a:lnTo>
                  <a:pt x="220980" y="68580"/>
                </a:lnTo>
                <a:lnTo>
                  <a:pt x="0" y="0"/>
                </a:lnTo>
                <a:close/>
              </a:path>
            </a:pathLst>
          </a:custGeom>
          <a:noFill/>
          <a:ln w="19050" cap="flat" cmpd="sng" algn="ctr">
            <a:solidFill>
              <a:srgbClr val="FF0000"/>
            </a:solidFill>
            <a:prstDash val="solid"/>
            <a:round/>
            <a:headEnd type="none" w="med" len="med"/>
            <a:tailEnd type="none" w="med" len="med"/>
          </a:ln>
          <a:effectLst/>
        </p:spPr>
        <p:txBody>
          <a:bodyPr vert="horz" wrap="none" lIns="36000" tIns="45720" rIns="36000" bIns="45720" numCol="1" rtlCol="0" anchor="ctr" anchorCtr="0" compatLnSpc="1"/>
          <a:lstStyle/>
          <a:p>
            <a:pPr indent="0" fontAlgn="ctr">
              <a:spcBef>
                <a:spcPct val="0"/>
              </a:spcBef>
              <a:spcAft>
                <a:spcPct val="0"/>
              </a:spcAft>
              <a:buNone/>
            </a:pPr>
            <a:r>
              <a:rPr kumimoji="1" lang="en-US" altLang="zh-CN" sz="900" dirty="0">
                <a:solidFill>
                  <a:srgbClr val="000000"/>
                </a:solidFill>
              </a:rPr>
              <a:t>0</a:t>
            </a:r>
          </a:p>
          <a:p>
            <a:pPr fontAlgn="ctr">
              <a:spcBef>
                <a:spcPct val="0"/>
              </a:spcBef>
              <a:spcAft>
                <a:spcPct val="0"/>
              </a:spcAft>
            </a:pPr>
            <a:endParaRPr kumimoji="1" lang="en-US" altLang="zh-CN" sz="300" dirty="0">
              <a:solidFill>
                <a:srgbClr val="000000"/>
              </a:solidFill>
            </a:endParaRPr>
          </a:p>
          <a:p>
            <a:pPr indent="0" fontAlgn="ctr">
              <a:spcBef>
                <a:spcPct val="0"/>
              </a:spcBef>
              <a:spcAft>
                <a:spcPct val="0"/>
              </a:spcAft>
              <a:buNone/>
            </a:pPr>
            <a:r>
              <a:rPr kumimoji="1" lang="en-US" altLang="zh-CN" sz="900" dirty="0">
                <a:solidFill>
                  <a:srgbClr val="000000"/>
                </a:solidFill>
              </a:rPr>
              <a:t>1</a:t>
            </a:r>
          </a:p>
        </p:txBody>
      </p:sp>
      <p:sp>
        <p:nvSpPr>
          <p:cNvPr id="25" name="Line 55"/>
          <p:cNvSpPr>
            <a:spLocks noChangeShapeType="1"/>
          </p:cNvSpPr>
          <p:nvPr/>
        </p:nvSpPr>
        <p:spPr bwMode="auto">
          <a:xfrm>
            <a:off x="4079776" y="4869200"/>
            <a:ext cx="144000" cy="0"/>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fontAlgn="ctr">
              <a:spcBef>
                <a:spcPct val="0"/>
              </a:spcBef>
              <a:spcAft>
                <a:spcPct val="0"/>
              </a:spcAft>
            </a:pPr>
            <a:endParaRPr kumimoji="1" lang="zh-CN" altLang="en-US" sz="1400">
              <a:solidFill>
                <a:srgbClr val="000000"/>
              </a:solidFill>
            </a:endParaRPr>
          </a:p>
        </p:txBody>
      </p:sp>
      <p:cxnSp>
        <p:nvCxnSpPr>
          <p:cNvPr id="8" name="直接连接符 7"/>
          <p:cNvCxnSpPr/>
          <p:nvPr/>
        </p:nvCxnSpPr>
        <p:spPr>
          <a:xfrm flipH="1">
            <a:off x="3431704" y="6628264"/>
            <a:ext cx="1944000" cy="0"/>
          </a:xfrm>
          <a:prstGeom prst="line">
            <a:avLst/>
          </a:prstGeom>
          <a:ln w="28575">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rot="16200000">
            <a:off x="2369705" y="5571120"/>
            <a:ext cx="212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9" name="任意多边形 28"/>
          <p:cNvSpPr/>
          <p:nvPr/>
        </p:nvSpPr>
        <p:spPr bwMode="auto">
          <a:xfrm>
            <a:off x="3863776" y="4221088"/>
            <a:ext cx="216000" cy="360000"/>
          </a:xfrm>
          <a:custGeom>
            <a:avLst/>
            <a:gdLst>
              <a:gd name="connsiteX0" fmla="*/ 0 w 220980"/>
              <a:gd name="connsiteY0" fmla="*/ 0 h 800100"/>
              <a:gd name="connsiteX1" fmla="*/ 0 w 220980"/>
              <a:gd name="connsiteY1" fmla="*/ 800100 h 800100"/>
              <a:gd name="connsiteX2" fmla="*/ 220980 w 220980"/>
              <a:gd name="connsiteY2" fmla="*/ 716280 h 800100"/>
              <a:gd name="connsiteX3" fmla="*/ 220980 w 220980"/>
              <a:gd name="connsiteY3" fmla="*/ 68580 h 800100"/>
              <a:gd name="connsiteX4" fmla="*/ 0 w 220980"/>
              <a:gd name="connsiteY4" fmla="*/ 0 h 800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80" h="800100">
                <a:moveTo>
                  <a:pt x="0" y="0"/>
                </a:moveTo>
                <a:lnTo>
                  <a:pt x="0" y="800100"/>
                </a:lnTo>
                <a:lnTo>
                  <a:pt x="220980" y="716280"/>
                </a:lnTo>
                <a:lnTo>
                  <a:pt x="220980" y="68580"/>
                </a:lnTo>
                <a:lnTo>
                  <a:pt x="0" y="0"/>
                </a:lnTo>
                <a:close/>
              </a:path>
            </a:pathLst>
          </a:custGeom>
          <a:noFill/>
          <a:ln w="19050" cap="flat" cmpd="sng" algn="ctr">
            <a:solidFill>
              <a:srgbClr val="FF0000"/>
            </a:solidFill>
            <a:prstDash val="solid"/>
            <a:round/>
            <a:headEnd type="none" w="med" len="med"/>
            <a:tailEnd type="none" w="med" len="med"/>
          </a:ln>
          <a:effectLst/>
        </p:spPr>
        <p:txBody>
          <a:bodyPr vert="horz" wrap="none" lIns="36000" tIns="45720" rIns="36000" bIns="45720" numCol="1" rtlCol="0" anchor="ctr" anchorCtr="0" compatLnSpc="1"/>
          <a:lstStyle/>
          <a:p>
            <a:pPr indent="0" fontAlgn="ctr">
              <a:spcBef>
                <a:spcPct val="0"/>
              </a:spcBef>
              <a:spcAft>
                <a:spcPct val="0"/>
              </a:spcAft>
              <a:buNone/>
            </a:pPr>
            <a:r>
              <a:rPr kumimoji="1" lang="en-US" altLang="zh-CN" sz="900" dirty="0">
                <a:solidFill>
                  <a:srgbClr val="000000"/>
                </a:solidFill>
              </a:rPr>
              <a:t>0</a:t>
            </a:r>
          </a:p>
          <a:p>
            <a:pPr fontAlgn="ctr">
              <a:spcBef>
                <a:spcPct val="0"/>
              </a:spcBef>
              <a:spcAft>
                <a:spcPct val="0"/>
              </a:spcAft>
            </a:pPr>
            <a:endParaRPr kumimoji="1" lang="en-US" altLang="zh-CN" sz="300" dirty="0">
              <a:solidFill>
                <a:srgbClr val="000000"/>
              </a:solidFill>
            </a:endParaRPr>
          </a:p>
          <a:p>
            <a:pPr indent="0" fontAlgn="ctr">
              <a:spcBef>
                <a:spcPct val="0"/>
              </a:spcBef>
              <a:spcAft>
                <a:spcPct val="0"/>
              </a:spcAft>
              <a:buNone/>
            </a:pPr>
            <a:r>
              <a:rPr kumimoji="1" lang="en-US" altLang="zh-CN" sz="900" dirty="0">
                <a:solidFill>
                  <a:srgbClr val="000000"/>
                </a:solidFill>
              </a:rPr>
              <a:t>1</a:t>
            </a:r>
          </a:p>
        </p:txBody>
      </p:sp>
      <p:sp>
        <p:nvSpPr>
          <p:cNvPr id="30" name="Line 55"/>
          <p:cNvSpPr>
            <a:spLocks noChangeShapeType="1"/>
          </p:cNvSpPr>
          <p:nvPr/>
        </p:nvSpPr>
        <p:spPr bwMode="auto">
          <a:xfrm>
            <a:off x="4079776" y="4437112"/>
            <a:ext cx="144000" cy="0"/>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fontAlgn="ctr">
              <a:spcBef>
                <a:spcPct val="0"/>
              </a:spcBef>
              <a:spcAft>
                <a:spcPct val="0"/>
              </a:spcAft>
            </a:pPr>
            <a:endParaRPr kumimoji="1" lang="zh-CN" altLang="en-US" sz="1400">
              <a:solidFill>
                <a:srgbClr val="000000"/>
              </a:solidFill>
            </a:endParaRPr>
          </a:p>
        </p:txBody>
      </p:sp>
      <p:cxnSp>
        <p:nvCxnSpPr>
          <p:cNvPr id="31" name="直接连接符 30"/>
          <p:cNvCxnSpPr/>
          <p:nvPr/>
        </p:nvCxnSpPr>
        <p:spPr>
          <a:xfrm>
            <a:off x="3431704" y="4941168"/>
            <a:ext cx="432000" cy="0"/>
          </a:xfrm>
          <a:prstGeom prst="line">
            <a:avLst/>
          </a:prstGeom>
          <a:ln w="28575">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a:off x="3431704" y="4509120"/>
            <a:ext cx="432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rot="5400000" flipV="1">
            <a:off x="3269720" y="4418904"/>
            <a:ext cx="612000" cy="0"/>
          </a:xfrm>
          <a:prstGeom prst="line">
            <a:avLst/>
          </a:prstGeom>
          <a:ln w="28575">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rot="5400000" flipV="1">
            <a:off x="3278120" y="3842984"/>
            <a:ext cx="900000" cy="0"/>
          </a:xfrm>
          <a:prstGeom prst="line">
            <a:avLst/>
          </a:prstGeom>
          <a:ln w="28575">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a:off x="3584104" y="4725144"/>
            <a:ext cx="288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a:off x="3736504" y="4293096"/>
            <a:ext cx="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37" name="Line 55"/>
          <p:cNvSpPr>
            <a:spLocks noChangeShapeType="1"/>
          </p:cNvSpPr>
          <p:nvPr/>
        </p:nvSpPr>
        <p:spPr bwMode="auto">
          <a:xfrm flipH="1">
            <a:off x="4367808" y="5093488"/>
            <a:ext cx="0" cy="567760"/>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fontAlgn="ctr">
              <a:spcBef>
                <a:spcPct val="0"/>
              </a:spcBef>
              <a:spcAft>
                <a:spcPct val="0"/>
              </a:spcAft>
            </a:pPr>
            <a:endParaRPr kumimoji="1" lang="zh-CN" altLang="en-US" sz="1400">
              <a:solidFill>
                <a:srgbClr val="000000"/>
              </a:solidFill>
            </a:endParaRPr>
          </a:p>
        </p:txBody>
      </p:sp>
      <p:sp>
        <p:nvSpPr>
          <p:cNvPr id="5" name="TextBox 4"/>
          <p:cNvSpPr txBox="1"/>
          <p:nvPr/>
        </p:nvSpPr>
        <p:spPr>
          <a:xfrm>
            <a:off x="1991544" y="2699628"/>
            <a:ext cx="807720" cy="326390"/>
          </a:xfrm>
          <a:prstGeom prst="rect">
            <a:avLst/>
          </a:prstGeom>
          <a:noFill/>
        </p:spPr>
        <p:txBody>
          <a:bodyPr wrap="none" rtlCol="0">
            <a:spAutoFit/>
          </a:bodyPr>
          <a:lstStyle/>
          <a:p>
            <a:pPr indent="0">
              <a:buNone/>
            </a:pPr>
            <a:r>
              <a:rPr lang="en-US" altLang="zh-CN" b="1" dirty="0">
                <a:solidFill>
                  <a:srgbClr val="FF0000"/>
                </a:solidFill>
              </a:rPr>
              <a:t>B</a:t>
            </a:r>
            <a:r>
              <a:rPr lang="zh-CN" altLang="en-US" b="1" dirty="0">
                <a:solidFill>
                  <a:srgbClr val="FF0000"/>
                </a:solidFill>
              </a:rPr>
              <a:t>指令</a:t>
            </a:r>
          </a:p>
        </p:txBody>
      </p:sp>
      <p:grpSp>
        <p:nvGrpSpPr>
          <p:cNvPr id="26" name="组合 279"/>
          <p:cNvGrpSpPr/>
          <p:nvPr/>
        </p:nvGrpSpPr>
        <p:grpSpPr>
          <a:xfrm>
            <a:off x="3791816" y="5661304"/>
            <a:ext cx="648000" cy="504000"/>
            <a:chOff x="3132139" y="4437112"/>
            <a:chExt cx="863600" cy="1166552"/>
          </a:xfrm>
        </p:grpSpPr>
        <p:sp>
          <p:nvSpPr>
            <p:cNvPr id="27" name="Rectangle 16"/>
            <p:cNvSpPr>
              <a:spLocks noChangeAspect="1" noChangeArrowheads="1"/>
            </p:cNvSpPr>
            <p:nvPr/>
          </p:nvSpPr>
          <p:spPr bwMode="auto">
            <a:xfrm>
              <a:off x="3132139" y="4437112"/>
              <a:ext cx="863600" cy="1166552"/>
            </a:xfrm>
            <a:prstGeom prst="rect">
              <a:avLst/>
            </a:prstGeom>
            <a:solidFill>
              <a:srgbClr val="FFFFFF"/>
            </a:solidFill>
            <a:ln w="28575">
              <a:solidFill>
                <a:schemeClr val="tx1"/>
              </a:solidFill>
              <a:miter lim="800000"/>
            </a:ln>
          </p:spPr>
          <p:txBody>
            <a:bodyPr wrap="none" rIns="0" anchor="t"/>
            <a:lstStyle/>
            <a:p>
              <a:pPr indent="0" algn="r" fontAlgn="ctr">
                <a:spcBef>
                  <a:spcPct val="0"/>
                </a:spcBef>
                <a:spcAft>
                  <a:spcPct val="0"/>
                </a:spcAft>
                <a:buNone/>
              </a:pPr>
              <a:r>
                <a:rPr kumimoji="1" lang="en-US" altLang="zh-CN" sz="1100">
                  <a:solidFill>
                    <a:srgbClr val="000000"/>
                  </a:solidFill>
                  <a:latin typeface="黑体" panose="02010609060101010101" pitchFamily="49" charset="-122"/>
                </a:rPr>
                <a:t>PC</a:t>
              </a:r>
              <a:r>
                <a:rPr kumimoji="1" lang="zh-CN" altLang="en-US" sz="1100">
                  <a:solidFill>
                    <a:srgbClr val="000000"/>
                  </a:solidFill>
                  <a:latin typeface="黑体" panose="02010609060101010101" pitchFamily="49" charset="-122"/>
                </a:rPr>
                <a:t>计算</a:t>
              </a:r>
            </a:p>
          </p:txBody>
        </p:sp>
        <p:sp>
          <p:nvSpPr>
            <p:cNvPr id="38" name="Text Box 17"/>
            <p:cNvSpPr txBox="1">
              <a:spLocks noChangeArrowheads="1"/>
            </p:cNvSpPr>
            <p:nvPr/>
          </p:nvSpPr>
          <p:spPr bwMode="auto">
            <a:xfrm>
              <a:off x="3132139" y="4691638"/>
              <a:ext cx="440792" cy="755458"/>
            </a:xfrm>
            <a:prstGeom prst="rect">
              <a:avLst/>
            </a:prstGeom>
            <a:noFill/>
            <a:ln w="19050" algn="ctr">
              <a:noFill/>
              <a:miter lim="800000"/>
            </a:ln>
            <a:extLst>
              <a:ext uri="{909E8E84-426E-40DD-AFC4-6F175D3DCCD1}">
                <a14:hiddenFill xmlns:a14="http://schemas.microsoft.com/office/drawing/2010/main">
                  <a:solidFill>
                    <a:srgbClr val="FFFFFF"/>
                  </a:solidFill>
                </a14:hiddenFill>
              </a:ext>
            </a:extLst>
          </p:spPr>
          <p:txBody>
            <a:bodyPr wrap="square" lIns="36000" tIns="0" rIns="0" bIns="0">
              <a:spAutoFit/>
            </a:bodyPr>
            <a:lstStyle>
              <a:lvl1pPr eaLnBrk="0" hangingPunct="0">
                <a:defRPr kumimoji="1"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1400">
                  <a:solidFill>
                    <a:schemeClr val="tx1"/>
                  </a:solidFill>
                  <a:latin typeface="Times New Roman" panose="02020603050405020304" pitchFamily="18" charset="0"/>
                  <a:ea typeface="宋体" panose="02010600030101010101" pitchFamily="2" charset="-122"/>
                </a:defRPr>
              </a:lvl5pPr>
              <a:lvl6pPr marL="2514600" indent="-228600" algn="ctr" eaLnBrk="0" fontAlgn="ctr" hangingPunct="0">
                <a:spcBef>
                  <a:spcPct val="0"/>
                </a:spcBef>
                <a:spcAft>
                  <a:spcPct val="0"/>
                </a:spcAft>
                <a:defRPr kumimoji="1" sz="1400">
                  <a:solidFill>
                    <a:schemeClr val="tx1"/>
                  </a:solidFill>
                  <a:latin typeface="Times New Roman" panose="02020603050405020304" pitchFamily="18" charset="0"/>
                  <a:ea typeface="宋体" panose="02010600030101010101" pitchFamily="2" charset="-122"/>
                </a:defRPr>
              </a:lvl6pPr>
              <a:lvl7pPr marL="2971800" indent="-228600" algn="ctr" eaLnBrk="0" fontAlgn="ctr" hangingPunct="0">
                <a:spcBef>
                  <a:spcPct val="0"/>
                </a:spcBef>
                <a:spcAft>
                  <a:spcPct val="0"/>
                </a:spcAft>
                <a:defRPr kumimoji="1" sz="1400">
                  <a:solidFill>
                    <a:schemeClr val="tx1"/>
                  </a:solidFill>
                  <a:latin typeface="Times New Roman" panose="02020603050405020304" pitchFamily="18" charset="0"/>
                  <a:ea typeface="宋体" panose="02010600030101010101" pitchFamily="2" charset="-122"/>
                </a:defRPr>
              </a:lvl7pPr>
              <a:lvl8pPr marL="3429000" indent="-228600" algn="ctr" eaLnBrk="0" fontAlgn="ctr" hangingPunct="0">
                <a:spcBef>
                  <a:spcPct val="0"/>
                </a:spcBef>
                <a:spcAft>
                  <a:spcPct val="0"/>
                </a:spcAft>
                <a:defRPr kumimoji="1" sz="1400">
                  <a:solidFill>
                    <a:schemeClr val="tx1"/>
                  </a:solidFill>
                  <a:latin typeface="Times New Roman" panose="02020603050405020304" pitchFamily="18" charset="0"/>
                  <a:ea typeface="宋体" panose="02010600030101010101" pitchFamily="2" charset="-122"/>
                </a:defRPr>
              </a:lvl8pPr>
              <a:lvl9pPr marL="3886200" indent="-228600" algn="ctr" eaLnBrk="0" fontAlgn="ctr" hangingPunct="0">
                <a:spcBef>
                  <a:spcPct val="0"/>
                </a:spcBef>
                <a:spcAft>
                  <a:spcPct val="0"/>
                </a:spcAft>
                <a:defRPr kumimoji="1" sz="1400">
                  <a:solidFill>
                    <a:schemeClr val="tx1"/>
                  </a:solidFill>
                  <a:latin typeface="Times New Roman" panose="02020603050405020304" pitchFamily="18" charset="0"/>
                  <a:ea typeface="宋体" panose="02010600030101010101" pitchFamily="2" charset="-122"/>
                </a:defRPr>
              </a:lvl9pPr>
            </a:lstStyle>
            <a:p>
              <a:pPr indent="0" eaLnBrk="1" fontAlgn="ctr" hangingPunct="1">
                <a:spcBef>
                  <a:spcPct val="0"/>
                </a:spcBef>
                <a:spcAft>
                  <a:spcPct val="0"/>
                </a:spcAft>
                <a:buNone/>
              </a:pPr>
              <a:r>
                <a:rPr lang="en-US" altLang="zh-CN" sz="1000">
                  <a:solidFill>
                    <a:srgbClr val="000000"/>
                  </a:solidFill>
                </a:rPr>
                <a:t>PC</a:t>
              </a:r>
            </a:p>
            <a:p>
              <a:pPr eaLnBrk="1" fontAlgn="ctr" hangingPunct="1">
                <a:spcBef>
                  <a:spcPct val="0"/>
                </a:spcBef>
                <a:spcAft>
                  <a:spcPct val="0"/>
                </a:spcAft>
              </a:pPr>
              <a:endParaRPr lang="en-US" altLang="zh-CN" sz="500">
                <a:solidFill>
                  <a:srgbClr val="000000"/>
                </a:solidFill>
              </a:endParaRPr>
            </a:p>
            <a:p>
              <a:pPr indent="0" eaLnBrk="1" fontAlgn="ctr" hangingPunct="1">
                <a:spcBef>
                  <a:spcPct val="0"/>
                </a:spcBef>
                <a:spcAft>
                  <a:spcPct val="0"/>
                </a:spcAft>
                <a:buNone/>
              </a:pPr>
              <a:r>
                <a:rPr lang="en-US" altLang="zh-CN" sz="1000">
                  <a:solidFill>
                    <a:srgbClr val="000000"/>
                  </a:solidFill>
                </a:rPr>
                <a:t>IMM</a:t>
              </a:r>
            </a:p>
          </p:txBody>
        </p:sp>
        <p:sp>
          <p:nvSpPr>
            <p:cNvPr id="39" name="Text Box 22"/>
            <p:cNvSpPr txBox="1">
              <a:spLocks noChangeArrowheads="1"/>
            </p:cNvSpPr>
            <p:nvPr/>
          </p:nvSpPr>
          <p:spPr bwMode="auto">
            <a:xfrm>
              <a:off x="3420006" y="5062470"/>
              <a:ext cx="575733" cy="301301"/>
            </a:xfrm>
            <a:prstGeom prst="rect">
              <a:avLst/>
            </a:prstGeom>
            <a:noFill/>
            <a:ln w="19050" algn="ctr">
              <a:noFill/>
              <a:miter lim="800000"/>
            </a:ln>
            <a:extLst>
              <a:ext uri="{909E8E84-426E-40DD-AFC4-6F175D3DCCD1}">
                <a14:hiddenFill xmlns:a14="http://schemas.microsoft.com/office/drawing/2010/main">
                  <a:solidFill>
                    <a:srgbClr val="FFFFFF"/>
                  </a:solidFill>
                </a14:hiddenFill>
              </a:ext>
            </a:extLst>
          </p:spPr>
          <p:txBody>
            <a:bodyPr wrap="square" lIns="36000" tIns="0" rIns="36000" bIns="0">
              <a:spAutoFit/>
            </a:bodyPr>
            <a:lstStyle>
              <a:lvl1pPr eaLnBrk="0" hangingPunct="0">
                <a:defRPr kumimoji="1"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1400">
                  <a:solidFill>
                    <a:schemeClr val="tx1"/>
                  </a:solidFill>
                  <a:latin typeface="Times New Roman" panose="02020603050405020304" pitchFamily="18" charset="0"/>
                  <a:ea typeface="宋体" panose="02010600030101010101" pitchFamily="2" charset="-122"/>
                </a:defRPr>
              </a:lvl5pPr>
              <a:lvl6pPr marL="2514600" indent="-228600" algn="ctr" eaLnBrk="0" fontAlgn="ctr" hangingPunct="0">
                <a:spcBef>
                  <a:spcPct val="0"/>
                </a:spcBef>
                <a:spcAft>
                  <a:spcPct val="0"/>
                </a:spcAft>
                <a:defRPr kumimoji="1" sz="1400">
                  <a:solidFill>
                    <a:schemeClr val="tx1"/>
                  </a:solidFill>
                  <a:latin typeface="Times New Roman" panose="02020603050405020304" pitchFamily="18" charset="0"/>
                  <a:ea typeface="宋体" panose="02010600030101010101" pitchFamily="2" charset="-122"/>
                </a:defRPr>
              </a:lvl6pPr>
              <a:lvl7pPr marL="2971800" indent="-228600" algn="ctr" eaLnBrk="0" fontAlgn="ctr" hangingPunct="0">
                <a:spcBef>
                  <a:spcPct val="0"/>
                </a:spcBef>
                <a:spcAft>
                  <a:spcPct val="0"/>
                </a:spcAft>
                <a:defRPr kumimoji="1" sz="1400">
                  <a:solidFill>
                    <a:schemeClr val="tx1"/>
                  </a:solidFill>
                  <a:latin typeface="Times New Roman" panose="02020603050405020304" pitchFamily="18" charset="0"/>
                  <a:ea typeface="宋体" panose="02010600030101010101" pitchFamily="2" charset="-122"/>
                </a:defRPr>
              </a:lvl7pPr>
              <a:lvl8pPr marL="3429000" indent="-228600" algn="ctr" eaLnBrk="0" fontAlgn="ctr" hangingPunct="0">
                <a:spcBef>
                  <a:spcPct val="0"/>
                </a:spcBef>
                <a:spcAft>
                  <a:spcPct val="0"/>
                </a:spcAft>
                <a:defRPr kumimoji="1" sz="1400">
                  <a:solidFill>
                    <a:schemeClr val="tx1"/>
                  </a:solidFill>
                  <a:latin typeface="Times New Roman" panose="02020603050405020304" pitchFamily="18" charset="0"/>
                  <a:ea typeface="宋体" panose="02010600030101010101" pitchFamily="2" charset="-122"/>
                </a:defRPr>
              </a:lvl8pPr>
              <a:lvl9pPr marL="3886200" indent="-228600" algn="ctr" eaLnBrk="0" fontAlgn="ctr" hangingPunct="0">
                <a:spcBef>
                  <a:spcPct val="0"/>
                </a:spcBef>
                <a:spcAft>
                  <a:spcPct val="0"/>
                </a:spcAft>
                <a:defRPr kumimoji="1" sz="1400">
                  <a:solidFill>
                    <a:schemeClr val="tx1"/>
                  </a:solidFill>
                  <a:latin typeface="Times New Roman" panose="02020603050405020304" pitchFamily="18" charset="0"/>
                  <a:ea typeface="宋体" panose="02010600030101010101" pitchFamily="2" charset="-122"/>
                </a:defRPr>
              </a:lvl9pPr>
            </a:lstStyle>
            <a:p>
              <a:pPr indent="0" algn="r" eaLnBrk="1" fontAlgn="ctr" hangingPunct="1">
                <a:spcBef>
                  <a:spcPct val="0"/>
                </a:spcBef>
                <a:spcAft>
                  <a:spcPct val="0"/>
                </a:spcAft>
                <a:buNone/>
              </a:pPr>
              <a:r>
                <a:rPr lang="en-US" altLang="zh-CN" sz="1000">
                  <a:solidFill>
                    <a:srgbClr val="000000"/>
                  </a:solidFill>
                </a:rPr>
                <a:t>NPC</a:t>
              </a:r>
            </a:p>
          </p:txBody>
        </p:sp>
      </p:grpSp>
      <p:cxnSp>
        <p:nvCxnSpPr>
          <p:cNvPr id="40" name="直接箭头连接符 39"/>
          <p:cNvCxnSpPr/>
          <p:nvPr/>
        </p:nvCxnSpPr>
        <p:spPr>
          <a:xfrm>
            <a:off x="3571706" y="5771270"/>
            <a:ext cx="22011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1" name="直接箭头连接符 40"/>
          <p:cNvCxnSpPr/>
          <p:nvPr/>
        </p:nvCxnSpPr>
        <p:spPr>
          <a:xfrm>
            <a:off x="3571706" y="6003107"/>
            <a:ext cx="220110" cy="532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2" name="直接箭头连接符 41"/>
          <p:cNvCxnSpPr/>
          <p:nvPr/>
        </p:nvCxnSpPr>
        <p:spPr>
          <a:xfrm>
            <a:off x="4439816" y="6003107"/>
            <a:ext cx="360040" cy="1818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43" name="内容占位符 2"/>
          <p:cNvSpPr txBox="1"/>
          <p:nvPr/>
        </p:nvSpPr>
        <p:spPr>
          <a:xfrm>
            <a:off x="5735960" y="722177"/>
            <a:ext cx="4932040" cy="1914735"/>
          </a:xfrm>
          <a:prstGeom prst="rect">
            <a:avLst/>
          </a:prstGeom>
        </p:spPr>
        <p:txBody>
          <a:bodyPr vert="horz" lIns="91440" tIns="45720" rIns="91440" bIns="45720" rtlCol="0">
            <a:noAutofit/>
          </a:bodyPr>
          <a:lstStyle>
            <a:lvl1pPr marL="342900" indent="-342900" algn="l" defTabSz="914400" rtl="0" eaLnBrk="1" fontAlgn="ctr" latinLnBrk="0" hangingPunct="1">
              <a:spcBef>
                <a:spcPts val="1200"/>
              </a:spcBef>
              <a:buClr>
                <a:srgbClr val="00B050"/>
              </a:buClr>
              <a:buSzPct val="50000"/>
              <a:buFont typeface="Wingdings" panose="05000000000000000000" pitchFamily="2" charset="2"/>
              <a:buChar char=""/>
              <a:defRPr sz="3200" kern="1200">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1pPr>
            <a:lvl2pPr marL="742950" indent="-285750" algn="l" defTabSz="914400" rtl="0" eaLnBrk="1" fontAlgn="ctr" latinLnBrk="0" hangingPunct="1">
              <a:spcBef>
                <a:spcPts val="1200"/>
              </a:spcBef>
              <a:buClr>
                <a:srgbClr val="0070C0"/>
              </a:buClr>
              <a:buSzPct val="50000"/>
              <a:buFont typeface="Wingdings" panose="05000000000000000000" pitchFamily="2" charset="2"/>
              <a:buChar char="u"/>
              <a:defRPr sz="2800" kern="1200">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2pPr>
            <a:lvl3pPr marL="1143000" indent="-228600" algn="l" defTabSz="914400" rtl="0" eaLnBrk="1" fontAlgn="ctr" latinLnBrk="0" hangingPunct="1">
              <a:spcBef>
                <a:spcPts val="1200"/>
              </a:spcBef>
              <a:buClr>
                <a:srgbClr val="FF0000"/>
              </a:buClr>
              <a:buSzPct val="50000"/>
              <a:buFont typeface="Wingdings" panose="05000000000000000000" pitchFamily="2" charset="2"/>
              <a:buChar char="l"/>
              <a:defRPr sz="2400" kern="1200">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3pPr>
            <a:lvl4pPr marL="1600200" indent="-228600" algn="l" defTabSz="914400" rtl="0" eaLnBrk="1" fontAlgn="ctr" latinLnBrk="0" hangingPunct="1">
              <a:spcBef>
                <a:spcPts val="1200"/>
              </a:spcBef>
              <a:buFont typeface="Arial" panose="020B0604020202020204" pitchFamily="34" charset="0"/>
              <a:buChar char="–"/>
              <a:defRPr sz="2000" kern="1200">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4pPr>
            <a:lvl5pPr marL="2057400" indent="-228600" algn="l" defTabSz="914400" rtl="0" eaLnBrk="1" fontAlgn="ctr" latinLnBrk="0" hangingPunct="1">
              <a:spcBef>
                <a:spcPts val="1200"/>
              </a:spcBef>
              <a:buFont typeface="Arial" panose="020B0604020202020204" pitchFamily="34" charset="0"/>
              <a:buChar char="»"/>
              <a:defRPr sz="2000" kern="1200">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tabLst>
                <a:tab pos="626745" algn="l"/>
              </a:tabLst>
            </a:pPr>
            <a:r>
              <a:rPr lang="en-US" altLang="zh-CN" sz="2400" dirty="0" err="1">
                <a:latin typeface="Courier New" panose="02070309020205020404"/>
                <a:cs typeface="Courier New" panose="02070309020205020404"/>
              </a:rPr>
              <a:t>lw</a:t>
            </a:r>
            <a:r>
              <a:rPr lang="en-US" altLang="zh-CN" sz="2400" dirty="0">
                <a:latin typeface="Courier New" panose="02070309020205020404"/>
                <a:cs typeface="Courier New" panose="02070309020205020404"/>
              </a:rPr>
              <a:t>	$1,0($0)</a:t>
            </a:r>
          </a:p>
          <a:p>
            <a:r>
              <a:rPr lang="en-US" altLang="zh-CN" sz="2400" dirty="0" err="1">
                <a:latin typeface="Courier New" panose="02070309020205020404" pitchFamily="49" charset="0"/>
              </a:rPr>
              <a:t>Beq</a:t>
            </a:r>
            <a:r>
              <a:rPr lang="en-US" altLang="zh-CN" sz="2400" dirty="0">
                <a:latin typeface="Courier New" panose="02070309020205020404" pitchFamily="49" charset="0"/>
              </a:rPr>
              <a:t> $1, $2, Exit</a:t>
            </a:r>
          </a:p>
          <a:p>
            <a:r>
              <a:rPr lang="zh-CN" altLang="en-US" sz="2400" dirty="0">
                <a:latin typeface="Courier New" panose="02070309020205020404" pitchFamily="49" charset="0"/>
              </a:rPr>
              <a:t>需要暂停吗？暂停几个时钟周期？</a:t>
            </a:r>
            <a:endParaRPr lang="en-US" altLang="zh-CN" sz="2400" dirty="0">
              <a:latin typeface="Courier New" panose="02070309020205020404" pitchFamily="49" charset="0"/>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6066" name="Rectangle 2"/>
          <p:cNvSpPr>
            <a:spLocks noGrp="1" noChangeArrowheads="1"/>
          </p:cNvSpPr>
          <p:nvPr>
            <p:ph type="title" idx="4294967295"/>
          </p:nvPr>
        </p:nvSpPr>
        <p:spPr>
          <a:xfrm>
            <a:off x="0" y="262890"/>
            <a:ext cx="7010400" cy="372110"/>
          </a:xfrm>
        </p:spPr>
        <p:txBody>
          <a:bodyPr>
            <a:normAutofit fontScale="90000"/>
          </a:bodyPr>
          <a:lstStyle/>
          <a:p>
            <a:r>
              <a:rPr lang="zh-CN" altLang="en-US" sz="2665" b="1" dirty="0"/>
              <a:t>方案</a:t>
            </a:r>
            <a:r>
              <a:rPr lang="en-US" altLang="zh-CN" sz="2665" b="1" dirty="0"/>
              <a:t>2</a:t>
            </a:r>
            <a:r>
              <a:rPr lang="zh-CN" altLang="en-US" sz="2665" b="1" dirty="0"/>
              <a:t>进一步优化：分支延迟槽</a:t>
            </a:r>
            <a:r>
              <a:rPr lang="en-US" altLang="zh-CN" sz="2665" b="1" dirty="0"/>
              <a:t>/</a:t>
            </a:r>
            <a:r>
              <a:rPr lang="zh-CN" altLang="en-US" sz="2665" b="1" dirty="0"/>
              <a:t>时隙</a:t>
            </a:r>
            <a:endParaRPr lang="en-US" sz="2665" b="1" dirty="0">
              <a:solidFill>
                <a:schemeClr val="accent1"/>
              </a:solidFill>
            </a:endParaRPr>
          </a:p>
        </p:txBody>
      </p:sp>
      <p:sp>
        <p:nvSpPr>
          <p:cNvPr id="2776067" name="Rectangle 3"/>
          <p:cNvSpPr>
            <a:spLocks noGrp="1" noChangeArrowheads="1"/>
          </p:cNvSpPr>
          <p:nvPr>
            <p:ph idx="4294967295"/>
          </p:nvPr>
        </p:nvSpPr>
        <p:spPr>
          <a:xfrm>
            <a:off x="448945" y="1265555"/>
            <a:ext cx="9166225" cy="4937760"/>
          </a:xfrm>
        </p:spPr>
        <p:txBody>
          <a:bodyPr>
            <a:normAutofit/>
          </a:bodyPr>
          <a:lstStyle/>
          <a:p>
            <a:r>
              <a:rPr lang="zh-CN" altLang="en-US" dirty="0"/>
              <a:t>总是在分支后立即执行指令。</a:t>
            </a:r>
            <a:endParaRPr lang="en-US" dirty="0"/>
          </a:p>
          <a:p>
            <a:r>
              <a:rPr lang="zh-CN" altLang="en-US" u="sng" dirty="0"/>
              <a:t>最坏解决方案</a:t>
            </a:r>
            <a:r>
              <a:rPr lang="en-US" dirty="0"/>
              <a:t>:  </a:t>
            </a:r>
            <a:r>
              <a:rPr lang="zh-CN" altLang="en-US" dirty="0"/>
              <a:t>在分支延迟槽中放入一个</a:t>
            </a:r>
            <a:r>
              <a:rPr lang="en-US" sz="3000" dirty="0">
                <a:latin typeface="Courier New" panose="02070309020205020404" pitchFamily="49" charset="0"/>
                <a:cs typeface="Courier New" panose="02070309020205020404" pitchFamily="49" charset="0"/>
              </a:rPr>
              <a:t>nop</a:t>
            </a:r>
            <a:endParaRPr lang="en-US" dirty="0"/>
          </a:p>
          <a:p>
            <a:r>
              <a:rPr lang="zh-CN" altLang="en-US" u="sng" dirty="0"/>
              <a:t>较好解决方案</a:t>
            </a:r>
            <a:r>
              <a:rPr lang="en-US" dirty="0"/>
              <a:t>:  </a:t>
            </a:r>
            <a:r>
              <a:rPr lang="zh-CN" altLang="en-US" dirty="0"/>
              <a:t>在分支指令放入分支延迟槽前放入一个指令。</a:t>
            </a:r>
            <a:endParaRPr lang="en-US" dirty="0"/>
          </a:p>
          <a:p>
            <a:pPr lvl="2"/>
            <a:r>
              <a:rPr lang="zh-CN" altLang="en-US" dirty="0"/>
              <a:t>不能影响程序的逻辑</a:t>
            </a:r>
            <a:endParaRPr lang="en-US" dirty="0"/>
          </a:p>
        </p:txBody>
      </p:sp>
    </p:spTree>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KSO_WM_UNIT_TABLE_BEAUTIFY" val="smartTable{7d4a8d29-d045-4b07-bf18-dd9173845063}"/>
</p:tagLst>
</file>

<file path=ppt/tags/tag10.xml><?xml version="1.0" encoding="utf-8"?>
<p:tagLst xmlns:a="http://schemas.openxmlformats.org/drawingml/2006/main" xmlns:r="http://schemas.openxmlformats.org/officeDocument/2006/relationships" xmlns:p="http://schemas.openxmlformats.org/presentationml/2006/main">
  <p:tag name="KSO_WM_UNIT_TABLE_BEAUTIFY" val="smartTable{42d2b5bb-a253-4baa-9258-bb708f04c0dc}"/>
</p:tagLst>
</file>

<file path=ppt/tags/tag11.xml><?xml version="1.0" encoding="utf-8"?>
<p:tagLst xmlns:a="http://schemas.openxmlformats.org/drawingml/2006/main" xmlns:r="http://schemas.openxmlformats.org/officeDocument/2006/relationships" xmlns:p="http://schemas.openxmlformats.org/presentationml/2006/main">
  <p:tag name="KSO_WM_UNIT_TABLE_BEAUTIFY" val="smartTable{6ebf676f-8ab5-4234-bd80-09bb2b71bd48}"/>
</p:tagLst>
</file>

<file path=ppt/tags/tag12.xml><?xml version="1.0" encoding="utf-8"?>
<p:tagLst xmlns:a="http://schemas.openxmlformats.org/drawingml/2006/main" xmlns:r="http://schemas.openxmlformats.org/officeDocument/2006/relationships" xmlns:p="http://schemas.openxmlformats.org/presentationml/2006/main">
  <p:tag name="KSO_WM_UNIT_TABLE_BEAUTIFY" val="smartTable{989cee09-2f09-4161-984e-b6b669a788f1}"/>
</p:tagLst>
</file>

<file path=ppt/tags/tag13.xml><?xml version="1.0" encoding="utf-8"?>
<p:tagLst xmlns:a="http://schemas.openxmlformats.org/drawingml/2006/main" xmlns:r="http://schemas.openxmlformats.org/officeDocument/2006/relationships" xmlns:p="http://schemas.openxmlformats.org/presentationml/2006/main">
  <p:tag name="KSO_WM_UNIT_TABLE_BEAUTIFY" val="smartTable{61c125af-b5c0-41da-a882-2cf206283a64}"/>
</p:tagLst>
</file>

<file path=ppt/tags/tag14.xml><?xml version="1.0" encoding="utf-8"?>
<p:tagLst xmlns:a="http://schemas.openxmlformats.org/drawingml/2006/main" xmlns:r="http://schemas.openxmlformats.org/officeDocument/2006/relationships" xmlns:p="http://schemas.openxmlformats.org/presentationml/2006/main">
  <p:tag name="KSO_WM_UNIT_TABLE_BEAUTIFY" val="smartTable{6d87c9f2-e2df-4375-8111-d91defdb0093}"/>
</p:tagLst>
</file>

<file path=ppt/tags/tag2.xml><?xml version="1.0" encoding="utf-8"?>
<p:tagLst xmlns:a="http://schemas.openxmlformats.org/drawingml/2006/main" xmlns:r="http://schemas.openxmlformats.org/officeDocument/2006/relationships" xmlns:p="http://schemas.openxmlformats.org/presentationml/2006/main">
  <p:tag name="KSO_WM_UNIT_TABLE_BEAUTIFY" val="smartTable{f0591b21-907b-464d-8c64-57338ec45341}"/>
</p:tagLst>
</file>

<file path=ppt/tags/tag3.xml><?xml version="1.0" encoding="utf-8"?>
<p:tagLst xmlns:a="http://schemas.openxmlformats.org/drawingml/2006/main" xmlns:r="http://schemas.openxmlformats.org/officeDocument/2006/relationships" xmlns:p="http://schemas.openxmlformats.org/presentationml/2006/main">
  <p:tag name="KSO_WM_UNIT_TABLE_BEAUTIFY" val="smartTable{7663b453-133a-4659-a27c-9150053ed5a4}"/>
</p:tagLst>
</file>

<file path=ppt/tags/tag4.xml><?xml version="1.0" encoding="utf-8"?>
<p:tagLst xmlns:a="http://schemas.openxmlformats.org/drawingml/2006/main" xmlns:r="http://schemas.openxmlformats.org/officeDocument/2006/relationships" xmlns:p="http://schemas.openxmlformats.org/presentationml/2006/main">
  <p:tag name="KSO_WM_UNIT_TABLE_BEAUTIFY" val="smartTable{5f1f9773-3972-4d80-aa05-a787dfa18690}"/>
</p:tagLst>
</file>

<file path=ppt/tags/tag5.xml><?xml version="1.0" encoding="utf-8"?>
<p:tagLst xmlns:a="http://schemas.openxmlformats.org/drawingml/2006/main" xmlns:r="http://schemas.openxmlformats.org/officeDocument/2006/relationships" xmlns:p="http://schemas.openxmlformats.org/presentationml/2006/main">
  <p:tag name="KSO_WM_UNIT_TABLE_BEAUTIFY" val="smartTable{559c9a0c-5a8f-4886-87a7-c727c82cc436}"/>
</p:tagLst>
</file>

<file path=ppt/tags/tag6.xml><?xml version="1.0" encoding="utf-8"?>
<p:tagLst xmlns:a="http://schemas.openxmlformats.org/drawingml/2006/main" xmlns:r="http://schemas.openxmlformats.org/officeDocument/2006/relationships" xmlns:p="http://schemas.openxmlformats.org/presentationml/2006/main">
  <p:tag name="KSO_WM_UNIT_TABLE_BEAUTIFY" val="smartTable{3bedfc8c-16ee-464b-9008-15d1e0e6d8fa}"/>
</p:tagLst>
</file>

<file path=ppt/tags/tag7.xml><?xml version="1.0" encoding="utf-8"?>
<p:tagLst xmlns:a="http://schemas.openxmlformats.org/drawingml/2006/main" xmlns:r="http://schemas.openxmlformats.org/officeDocument/2006/relationships" xmlns:p="http://schemas.openxmlformats.org/presentationml/2006/main">
  <p:tag name="KSO_WM_UNIT_TABLE_BEAUTIFY" val="smartTable{cabb6d87-652c-4ca1-8290-7887fe959ca2}"/>
</p:tagLst>
</file>

<file path=ppt/tags/tag8.xml><?xml version="1.0" encoding="utf-8"?>
<p:tagLst xmlns:a="http://schemas.openxmlformats.org/drawingml/2006/main" xmlns:r="http://schemas.openxmlformats.org/officeDocument/2006/relationships" xmlns:p="http://schemas.openxmlformats.org/presentationml/2006/main">
  <p:tag name="KSO_WM_UNIT_TABLE_BEAUTIFY" val="smartTable{0c1409ea-221f-48f3-a4ca-8c518679444e}"/>
</p:tagLst>
</file>

<file path=ppt/tags/tag9.xml><?xml version="1.0" encoding="utf-8"?>
<p:tagLst xmlns:a="http://schemas.openxmlformats.org/drawingml/2006/main" xmlns:r="http://schemas.openxmlformats.org/officeDocument/2006/relationships" xmlns:p="http://schemas.openxmlformats.org/presentationml/2006/main">
  <p:tag name="KSO_WM_UNIT_TABLE_BEAUTIFY" val="smartTable{0a0ab245-85d7-4fe9-bf05-7b3796cdfca6}"/>
</p:tagLst>
</file>

<file path=ppt/theme/theme1.xml><?xml version="1.0" encoding="utf-8"?>
<a:theme xmlns:a="http://schemas.openxmlformats.org/drawingml/2006/main" name="1_CS152-SP98">
  <a:themeElements>
    <a:clrScheme name="">
      <a:dk1>
        <a:srgbClr val="000000"/>
      </a:dk1>
      <a:lt1>
        <a:srgbClr val="FFFFFF"/>
      </a:lt1>
      <a:dk2>
        <a:srgbClr val="081D58"/>
      </a:dk2>
      <a:lt2>
        <a:srgbClr val="919191"/>
      </a:lt2>
      <a:accent1>
        <a:srgbClr val="FC0128"/>
      </a:accent1>
      <a:accent2>
        <a:srgbClr val="063DE8"/>
      </a:accent2>
      <a:accent3>
        <a:srgbClr val="FFFFFF"/>
      </a:accent3>
      <a:accent4>
        <a:srgbClr val="000000"/>
      </a:accent4>
      <a:accent5>
        <a:srgbClr val="FDAAAC"/>
      </a:accent5>
      <a:accent6>
        <a:srgbClr val="0536D2"/>
      </a:accent6>
      <a:hlink>
        <a:srgbClr val="00DFCA"/>
      </a:hlink>
      <a:folHlink>
        <a:srgbClr val="EAEC5E"/>
      </a:folHlink>
    </a:clrScheme>
    <a:fontScheme name="CS152-SP98">
      <a:majorFont>
        <a:latin typeface="楷体_GB2312"/>
        <a:ea typeface="楷体_GB2312"/>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F6F5BD"/>
        </a:solidFill>
        <a:ln w="12700">
          <a:solidFill>
            <a:schemeClr val="tx1"/>
          </a:solidFill>
          <a:miter lim="800000"/>
        </a:ln>
      </a:spPr>
      <a:bodyPr lIns="90487" tIns="44450" rIns="90487" bIns="44450">
        <a:spAutoFit/>
      </a:bodyPr>
      <a:lstStyle>
        <a:defPPr>
          <a:lnSpc>
            <a:spcPct val="100000"/>
          </a:lnSpc>
          <a:buNone/>
          <a:tabLst>
            <a:tab pos="292100" algn="l"/>
          </a:tabLst>
          <a:defRPr dirty="0">
            <a:latin typeface="Courier New" panose="02070309020205020404" pitchFamily="49" charset="0"/>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ctr" defTabSz="914400" rtl="0" eaLnBrk="0" fontAlgn="base" latinLnBrk="0" hangingPunct="0">
          <a:lnSpc>
            <a:spcPct val="100000"/>
          </a:lnSpc>
          <a:spcBef>
            <a:spcPct val="0"/>
          </a:spcBef>
          <a:spcAft>
            <a:spcPct val="0"/>
          </a:spcAft>
          <a:buClrTx/>
          <a:buSzTx/>
          <a:buFontTx/>
          <a:buNone/>
          <a:defRPr kumimoji="0" lang="en-US" sz="2400" b="0" i="0" u="none" strike="noStrike" cap="none" normalizeH="0" baseline="0" smtClean="0">
            <a:ln>
              <a:noFill/>
            </a:ln>
            <a:solidFill>
              <a:schemeClr val="accent1"/>
            </a:solidFill>
            <a:effectLst/>
            <a:latin typeface="Arial" panose="020B0604020202020204" pitchFamily="34" charset="0"/>
          </a:defRPr>
        </a:defPPr>
      </a:lstStyle>
    </a:lnDef>
    <a:txDef>
      <a:spPr>
        <a:noFill/>
      </a:spPr>
      <a:bodyPr wrap="square" rtlCol="0">
        <a:spAutoFit/>
      </a:bodyPr>
      <a:lstStyle>
        <a:defPPr>
          <a:buNone/>
          <a:defRPr dirty="0">
            <a:latin typeface="Calibri" panose="020F0502020204030204" pitchFamily="34" charset="0"/>
          </a:defRPr>
        </a:defPPr>
      </a:lstStyle>
    </a:txDef>
  </a:objectDefaults>
  <a:extraClrSchemeLst>
    <a:extraClrScheme>
      <a:clrScheme name="CS152-SP98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S152-SP98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CS152-SP98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S152-SP98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S152-SP98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S152-SP98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CS152-SP98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81D58"/>
      </a:dk2>
      <a:lt2>
        <a:srgbClr val="919191"/>
      </a:lt2>
      <a:accent1>
        <a:srgbClr val="FC0128"/>
      </a:accent1>
      <a:accent2>
        <a:srgbClr val="063DE8"/>
      </a:accent2>
      <a:accent3>
        <a:srgbClr val="FFFFFF"/>
      </a:accent3>
      <a:accent4>
        <a:srgbClr val="000000"/>
      </a:accent4>
      <a:accent5>
        <a:srgbClr val="FDAAAC"/>
      </a:accent5>
      <a:accent6>
        <a:srgbClr val="0536D2"/>
      </a:accent6>
      <a:hlink>
        <a:srgbClr val="00DFCA"/>
      </a:hlink>
      <a:folHlink>
        <a:srgbClr val="EAEC5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081D58"/>
      </a:dk2>
      <a:lt2>
        <a:srgbClr val="919191"/>
      </a:lt2>
      <a:accent1>
        <a:srgbClr val="FC0128"/>
      </a:accent1>
      <a:accent2>
        <a:srgbClr val="063DE8"/>
      </a:accent2>
      <a:accent3>
        <a:srgbClr val="FFFFFF"/>
      </a:accent3>
      <a:accent4>
        <a:srgbClr val="000000"/>
      </a:accent4>
      <a:accent5>
        <a:srgbClr val="FDAAAC"/>
      </a:accent5>
      <a:accent6>
        <a:srgbClr val="0536D2"/>
      </a:accent6>
      <a:hlink>
        <a:srgbClr val="00DFCA"/>
      </a:hlink>
      <a:folHlink>
        <a:srgbClr val="EAEC5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246</TotalTime>
  <Pages>47</Pages>
  <Words>8308</Words>
  <Application>Microsoft Macintosh PowerPoint</Application>
  <PresentationFormat>宽屏</PresentationFormat>
  <Paragraphs>2066</Paragraphs>
  <Slides>109</Slides>
  <Notes>66</Notes>
  <HiddenSlides>1</HiddenSlides>
  <MMClips>0</MMClips>
  <ScaleCrop>false</ScaleCrop>
  <HeadingPairs>
    <vt:vector size="6" baseType="variant">
      <vt:variant>
        <vt:lpstr>已用的字体</vt:lpstr>
      </vt:variant>
      <vt:variant>
        <vt:i4>18</vt:i4>
      </vt:variant>
      <vt:variant>
        <vt:lpstr>主题</vt:lpstr>
      </vt:variant>
      <vt:variant>
        <vt:i4>1</vt:i4>
      </vt:variant>
      <vt:variant>
        <vt:lpstr>幻灯片标题</vt:lpstr>
      </vt:variant>
      <vt:variant>
        <vt:i4>109</vt:i4>
      </vt:variant>
    </vt:vector>
  </HeadingPairs>
  <TitlesOfParts>
    <vt:vector size="128" baseType="lpstr">
      <vt:lpstr>黑体</vt:lpstr>
      <vt:lpstr>华文楷体</vt:lpstr>
      <vt:lpstr>楷体_GB2312</vt:lpstr>
      <vt:lpstr>宋体</vt:lpstr>
      <vt:lpstr>微软雅黑</vt:lpstr>
      <vt:lpstr>Arial Unicode MS</vt:lpstr>
      <vt:lpstr>MS Gothic</vt:lpstr>
      <vt:lpstr>TT55Fo00</vt:lpstr>
      <vt:lpstr>Arial</vt:lpstr>
      <vt:lpstr>Cambria</vt:lpstr>
      <vt:lpstr>Comic Sans MS</vt:lpstr>
      <vt:lpstr>Courier New</vt:lpstr>
      <vt:lpstr>Helvetica</vt:lpstr>
      <vt:lpstr>Symbol</vt:lpstr>
      <vt:lpstr>Times</vt:lpstr>
      <vt:lpstr>Times New Roman</vt:lpstr>
      <vt:lpstr>Wingdings</vt:lpstr>
      <vt:lpstr>Wingdings 3</vt:lpstr>
      <vt:lpstr>1_CS152-SP98</vt:lpstr>
      <vt:lpstr>计算机硬件基础 （2020级）</vt:lpstr>
      <vt:lpstr>PowerPoint 演示文稿</vt:lpstr>
      <vt:lpstr>PowerPoint 演示文稿</vt:lpstr>
      <vt:lpstr>4.1  MIPS 多周期数据通路设计</vt:lpstr>
      <vt:lpstr>PowerPoint 演示文稿</vt:lpstr>
      <vt:lpstr>多周期数据通路</vt:lpstr>
      <vt:lpstr>数据通路流水化</vt:lpstr>
      <vt:lpstr>4.2  多周期控制器设计</vt:lpstr>
      <vt:lpstr>4.3  多周期性能分析</vt:lpstr>
      <vt:lpstr>PowerPoint 演示文稿</vt:lpstr>
      <vt:lpstr>PowerPoint 演示文稿</vt:lpstr>
      <vt:lpstr>计算机性能评价</vt:lpstr>
      <vt:lpstr>PowerPoint 演示文稿</vt:lpstr>
      <vt:lpstr>PowerPoint 演示文稿</vt:lpstr>
      <vt:lpstr>PowerPoint 演示文稿</vt:lpstr>
      <vt:lpstr>PowerPoint 演示文稿</vt:lpstr>
      <vt:lpstr>PowerPoint 演示文稿</vt:lpstr>
      <vt:lpstr>PowerPoint 演示文稿</vt:lpstr>
      <vt:lpstr>洗衣房：生活中的流水线</vt:lpstr>
      <vt:lpstr>串行洗衣房</vt:lpstr>
      <vt:lpstr>流水化洗衣房：尽可能早的开始工作</vt:lpstr>
      <vt:lpstr>流水线性质</vt:lpstr>
      <vt:lpstr>数据通路的五个阶段</vt:lpstr>
      <vt:lpstr>数据通路流水化</vt:lpstr>
      <vt:lpstr>流水的控制信号</vt:lpstr>
      <vt:lpstr>正确认识流水线—流水线寄存器</vt:lpstr>
      <vt:lpstr>正确认识流水线—流水线级数与RF</vt:lpstr>
      <vt:lpstr>正确认识流水线：流水线级数与RF</vt:lpstr>
      <vt:lpstr>正确认识流水线：流水阶段与流水线寄存器</vt:lpstr>
      <vt:lpstr>正确认识流水线：DM</vt:lpstr>
      <vt:lpstr>流水线的改进</vt:lpstr>
      <vt:lpstr>流水线模型指令执行步骤分解</vt:lpstr>
      <vt:lpstr>取址阶段</vt:lpstr>
      <vt:lpstr>译码阶段</vt:lpstr>
      <vt:lpstr>执行阶段</vt:lpstr>
      <vt:lpstr>访存/分支转移阶段</vt:lpstr>
      <vt:lpstr>写寄存器阶段</vt:lpstr>
      <vt:lpstr>数据通路改进</vt:lpstr>
      <vt:lpstr>多条lw指令执行流水线</vt:lpstr>
      <vt:lpstr>时钟驱动的流水线时空图</vt:lpstr>
      <vt:lpstr>流水线示意图</vt:lpstr>
      <vt:lpstr>带有控制信号的流水线处理器</vt:lpstr>
      <vt:lpstr>流水线</vt:lpstr>
      <vt:lpstr>指令集并行(ILP)</vt:lpstr>
      <vt:lpstr>流水线的优势(1/2)</vt:lpstr>
      <vt:lpstr>流水线的优势(2/2)</vt:lpstr>
      <vt:lpstr>流水线性能加速比</vt:lpstr>
      <vt:lpstr>流水线与指令集设计</vt:lpstr>
      <vt:lpstr>PowerPoint 演示文稿</vt:lpstr>
      <vt:lpstr>流水线冒险</vt:lpstr>
      <vt:lpstr>1. 结构冒险</vt:lpstr>
      <vt:lpstr>结构冒险 #1: 单一内存</vt:lpstr>
      <vt:lpstr>结构冒险 #2: 寄存器 (1/2)</vt:lpstr>
      <vt:lpstr>结构冒险 #2: 寄存器 (2/2)</vt:lpstr>
      <vt:lpstr>目录</vt:lpstr>
      <vt:lpstr>数据冒险</vt:lpstr>
      <vt:lpstr>数据冒险解决策略－旁路(转发)</vt:lpstr>
      <vt:lpstr>调整硬件结构支持旁路</vt:lpstr>
      <vt:lpstr>旁路的数据通路(1/2)</vt:lpstr>
      <vt:lpstr>旁路的数据通路(2/2)</vt:lpstr>
      <vt:lpstr>目录</vt:lpstr>
      <vt:lpstr>数据冒险：装载(1/4)</vt:lpstr>
      <vt:lpstr>数据冒险：装载(2/4)</vt:lpstr>
      <vt:lpstr>数据冒险：装载(3/4)</vt:lpstr>
      <vt:lpstr>load导致的数据冒险：Clk1上升沿后</vt:lpstr>
      <vt:lpstr>load导致的数据冒险：Clk2上升沿后</vt:lpstr>
      <vt:lpstr>load导致的数据冒险：Clk3上升沿后</vt:lpstr>
      <vt:lpstr>load导致的数据冒险：Clk4上升沿后</vt:lpstr>
      <vt:lpstr>load导致的数据冒险：Clk5上升沿后</vt:lpstr>
      <vt:lpstr>load导致的数据冒险</vt:lpstr>
      <vt:lpstr>load导致的数据冒险</vt:lpstr>
      <vt:lpstr>如何插入NOP指令？</vt:lpstr>
      <vt:lpstr>如何插入NOP指令？</vt:lpstr>
      <vt:lpstr>如何插入NOP指令？</vt:lpstr>
      <vt:lpstr>如何插入NOP指令？</vt:lpstr>
      <vt:lpstr>如何插入NOP指令？</vt:lpstr>
      <vt:lpstr>如何插入NOP指令？</vt:lpstr>
      <vt:lpstr>存在转发电路</vt:lpstr>
      <vt:lpstr>存在转发电路</vt:lpstr>
      <vt:lpstr>存在转发电路</vt:lpstr>
      <vt:lpstr>存在转发电路</vt:lpstr>
      <vt:lpstr>存在转发电路</vt:lpstr>
      <vt:lpstr>存在转发电路</vt:lpstr>
      <vt:lpstr>带有控制信号的流水线CPU</vt:lpstr>
      <vt:lpstr>如果没有转发电路呢？</vt:lpstr>
      <vt:lpstr>有转发电路也需要暂停</vt:lpstr>
      <vt:lpstr>有转发电路也需要暂停</vt:lpstr>
      <vt:lpstr>总结：四种数据冒险情况</vt:lpstr>
      <vt:lpstr>PowerPoint 演示文稿</vt:lpstr>
      <vt:lpstr>重新排列代码以避免流水线阻塞</vt:lpstr>
      <vt:lpstr>目录</vt:lpstr>
      <vt:lpstr>3. 控制冒险/分支冒险</vt:lpstr>
      <vt:lpstr>3. 控制冒险/分支冒险</vt:lpstr>
      <vt:lpstr>B指令冒险造成的停顿代价</vt:lpstr>
      <vt:lpstr>方案1：正常执行，如分支发生则清除</vt:lpstr>
      <vt:lpstr>方案2：缩短分支延迟</vt:lpstr>
      <vt:lpstr>方案2：缩短分支延迟</vt:lpstr>
      <vt:lpstr>方案2：缩短分支延迟（典型情况）</vt:lpstr>
      <vt:lpstr>方案2进一步优化：分支延迟槽/时隙</vt:lpstr>
      <vt:lpstr>3. 控制冒险: 分支</vt:lpstr>
      <vt:lpstr>3. 控制冒险: 分支延迟指令</vt:lpstr>
      <vt:lpstr>延迟分支举例</vt:lpstr>
      <vt:lpstr>3. 控制冒险: 分支</vt:lpstr>
      <vt:lpstr>MIPS中的延迟跳转</vt:lpstr>
      <vt:lpstr>PowerPoint 演示文稿</vt:lpstr>
      <vt:lpstr>#1</vt:lpstr>
      <vt:lpstr>#2</vt:lpstr>
      <vt:lpstr>#3</vt:lpstr>
      <vt:lpstr>#4</vt:lpstr>
    </vt:vector>
  </TitlesOfParts>
  <Company>BUAA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dc:title>
  <dc:creator>lxd</dc:creator>
  <dc:description>lecture 1</dc:description>
  <cp:lastModifiedBy>王 新元</cp:lastModifiedBy>
  <cp:revision>456</cp:revision>
  <cp:lastPrinted>2015-10-29T05:44:00Z</cp:lastPrinted>
  <dcterms:created xsi:type="dcterms:W3CDTF">1997-08-19T16:58:00Z</dcterms:created>
  <dcterms:modified xsi:type="dcterms:W3CDTF">2022-01-07T06:49:36Z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2052-11.1.0.9995</vt:lpwstr>
  </property>
</Properties>
</file>